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0"/>
  </p:notesMasterIdLst>
  <p:sldIdLst>
    <p:sldId id="256" r:id="rId2"/>
    <p:sldId id="297" r:id="rId3"/>
    <p:sldId id="298" r:id="rId4"/>
    <p:sldId id="301" r:id="rId5"/>
    <p:sldId id="302" r:id="rId6"/>
    <p:sldId id="303" r:id="rId7"/>
    <p:sldId id="257" r:id="rId8"/>
    <p:sldId id="305" r:id="rId9"/>
    <p:sldId id="306" r:id="rId10"/>
    <p:sldId id="259" r:id="rId11"/>
    <p:sldId id="311" r:id="rId12"/>
    <p:sldId id="260" r:id="rId13"/>
    <p:sldId id="258" r:id="rId14"/>
    <p:sldId id="307" r:id="rId15"/>
    <p:sldId id="308" r:id="rId16"/>
    <p:sldId id="309" r:id="rId17"/>
    <p:sldId id="312" r:id="rId18"/>
    <p:sldId id="261" r:id="rId19"/>
    <p:sldId id="263" r:id="rId20"/>
    <p:sldId id="266" r:id="rId21"/>
    <p:sldId id="268" r:id="rId22"/>
    <p:sldId id="313" r:id="rId23"/>
    <p:sldId id="262" r:id="rId24"/>
    <p:sldId id="264" r:id="rId25"/>
    <p:sldId id="314" r:id="rId26"/>
    <p:sldId id="315" r:id="rId27"/>
    <p:sldId id="316" r:id="rId28"/>
    <p:sldId id="317" r:id="rId29"/>
    <p:sldId id="310" r:id="rId30"/>
    <p:sldId id="318" r:id="rId31"/>
    <p:sldId id="319" r:id="rId32"/>
    <p:sldId id="320" r:id="rId33"/>
    <p:sldId id="321" r:id="rId34"/>
    <p:sldId id="324" r:id="rId35"/>
    <p:sldId id="323" r:id="rId36"/>
    <p:sldId id="325" r:id="rId37"/>
    <p:sldId id="322" r:id="rId38"/>
    <p:sldId id="330" r:id="rId39"/>
    <p:sldId id="326" r:id="rId40"/>
    <p:sldId id="331" r:id="rId41"/>
    <p:sldId id="327" r:id="rId42"/>
    <p:sldId id="332" r:id="rId43"/>
    <p:sldId id="269" r:id="rId44"/>
    <p:sldId id="329" r:id="rId45"/>
    <p:sldId id="333" r:id="rId46"/>
    <p:sldId id="277" r:id="rId47"/>
    <p:sldId id="350" r:id="rId48"/>
    <p:sldId id="276" r:id="rId49"/>
    <p:sldId id="334" r:id="rId50"/>
    <p:sldId id="335" r:id="rId51"/>
    <p:sldId id="336" r:id="rId52"/>
    <p:sldId id="337" r:id="rId53"/>
    <p:sldId id="272" r:id="rId54"/>
    <p:sldId id="273" r:id="rId55"/>
    <p:sldId id="274" r:id="rId56"/>
    <p:sldId id="275" r:id="rId57"/>
    <p:sldId id="351" r:id="rId58"/>
    <p:sldId id="352" r:id="rId59"/>
    <p:sldId id="343" r:id="rId60"/>
    <p:sldId id="344" r:id="rId61"/>
    <p:sldId id="345" r:id="rId62"/>
    <p:sldId id="346" r:id="rId63"/>
    <p:sldId id="347" r:id="rId64"/>
    <p:sldId id="348" r:id="rId65"/>
    <p:sldId id="349" r:id="rId66"/>
    <p:sldId id="338" r:id="rId67"/>
    <p:sldId id="279" r:id="rId68"/>
    <p:sldId id="281" r:id="rId69"/>
    <p:sldId id="280" r:id="rId70"/>
    <p:sldId id="282" r:id="rId71"/>
    <p:sldId id="283" r:id="rId72"/>
    <p:sldId id="340" r:id="rId73"/>
    <p:sldId id="339" r:id="rId74"/>
    <p:sldId id="341" r:id="rId75"/>
    <p:sldId id="342" r:id="rId76"/>
    <p:sldId id="285" r:id="rId77"/>
    <p:sldId id="278" r:id="rId78"/>
    <p:sldId id="267" r:id="rId79"/>
  </p:sldIdLst>
  <p:sldSz cx="9144000" cy="6858000" type="screen4x3"/>
  <p:notesSz cx="6858000" cy="9144000"/>
  <p:custDataLst>
    <p:tags r:id="rId81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>
      <p:cViewPr varScale="1">
        <p:scale>
          <a:sx n="122" d="100"/>
          <a:sy n="122" d="100"/>
        </p:scale>
        <p:origin x="118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AE2AD-BE8A-4153-81D8-1D5E7B75FB1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3556B57-9284-4E6F-A859-520F26ABEFDE}">
      <dgm:prSet phldrT="[Текст]"/>
      <dgm:spPr/>
      <dgm:t>
        <a:bodyPr/>
        <a:lstStyle/>
        <a:p>
          <a:r>
            <a:rPr lang="ru-RU" dirty="0" smtClean="0"/>
            <a:t>Животное</a:t>
          </a:r>
          <a:endParaRPr lang="ru-RU" dirty="0"/>
        </a:p>
      </dgm:t>
    </dgm:pt>
    <dgm:pt modelId="{254F4257-83A9-42EA-B8F8-63EB2CBB9202}" type="parTrans" cxnId="{95E6AD7E-AEE5-4774-B57A-89C3765F190E}">
      <dgm:prSet/>
      <dgm:spPr/>
      <dgm:t>
        <a:bodyPr/>
        <a:lstStyle/>
        <a:p>
          <a:endParaRPr lang="ru-RU"/>
        </a:p>
      </dgm:t>
    </dgm:pt>
    <dgm:pt modelId="{2F0D1391-C791-48D7-9E2E-1356B24E6FD4}" type="sibTrans" cxnId="{95E6AD7E-AEE5-4774-B57A-89C3765F190E}">
      <dgm:prSet/>
      <dgm:spPr/>
      <dgm:t>
        <a:bodyPr/>
        <a:lstStyle/>
        <a:p>
          <a:endParaRPr lang="ru-RU"/>
        </a:p>
      </dgm:t>
    </dgm:pt>
    <dgm:pt modelId="{407EF277-36EC-44BB-9CFD-3DB766B27EAE}">
      <dgm:prSet phldrT="[Текст]"/>
      <dgm:spPr/>
      <dgm:t>
        <a:bodyPr/>
        <a:lstStyle/>
        <a:p>
          <a:r>
            <a:rPr lang="ru-RU" dirty="0" smtClean="0"/>
            <a:t>Млекопитающее</a:t>
          </a:r>
          <a:endParaRPr lang="ru-RU" dirty="0"/>
        </a:p>
      </dgm:t>
    </dgm:pt>
    <dgm:pt modelId="{14E85C17-A3CD-4064-A26D-2EA94344657A}" type="parTrans" cxnId="{F86E1B10-FAB0-4DD6-ACD7-1E6E530A7EF4}">
      <dgm:prSet/>
      <dgm:spPr/>
      <dgm:t>
        <a:bodyPr/>
        <a:lstStyle/>
        <a:p>
          <a:endParaRPr lang="ru-RU"/>
        </a:p>
      </dgm:t>
    </dgm:pt>
    <dgm:pt modelId="{C5AA5044-EBC4-4E9F-9300-2CE283194826}" type="sibTrans" cxnId="{F86E1B10-FAB0-4DD6-ACD7-1E6E530A7EF4}">
      <dgm:prSet/>
      <dgm:spPr/>
      <dgm:t>
        <a:bodyPr/>
        <a:lstStyle/>
        <a:p>
          <a:endParaRPr lang="ru-RU"/>
        </a:p>
      </dgm:t>
    </dgm:pt>
    <dgm:pt modelId="{00F44087-D852-4528-92BC-FD9E984146EB}">
      <dgm:prSet phldrT="[Текст]"/>
      <dgm:spPr/>
      <dgm:t>
        <a:bodyPr/>
        <a:lstStyle/>
        <a:p>
          <a:r>
            <a:rPr lang="ru-RU" dirty="0" smtClean="0"/>
            <a:t>Собака</a:t>
          </a:r>
          <a:endParaRPr lang="ru-RU" dirty="0"/>
        </a:p>
      </dgm:t>
    </dgm:pt>
    <dgm:pt modelId="{73986C03-4B50-4670-B332-9DD27097199C}" type="parTrans" cxnId="{3B786269-18A1-46EF-93F4-96203D834FCC}">
      <dgm:prSet/>
      <dgm:spPr/>
      <dgm:t>
        <a:bodyPr/>
        <a:lstStyle/>
        <a:p>
          <a:endParaRPr lang="ru-RU"/>
        </a:p>
      </dgm:t>
    </dgm:pt>
    <dgm:pt modelId="{FA4CBC3F-4409-4944-8D4D-6054F3219F61}" type="sibTrans" cxnId="{3B786269-18A1-46EF-93F4-96203D834FCC}">
      <dgm:prSet/>
      <dgm:spPr/>
      <dgm:t>
        <a:bodyPr/>
        <a:lstStyle/>
        <a:p>
          <a:endParaRPr lang="ru-RU"/>
        </a:p>
      </dgm:t>
    </dgm:pt>
    <dgm:pt modelId="{067938AC-A0C3-437C-AADE-F5AA6901E322}">
      <dgm:prSet phldrT="[Текст]"/>
      <dgm:spPr/>
      <dgm:t>
        <a:bodyPr/>
        <a:lstStyle/>
        <a:p>
          <a:r>
            <a:rPr lang="ru-RU" dirty="0" smtClean="0"/>
            <a:t>Кошка</a:t>
          </a:r>
          <a:endParaRPr lang="ru-RU" dirty="0"/>
        </a:p>
      </dgm:t>
    </dgm:pt>
    <dgm:pt modelId="{C03AD4E6-3FC5-43E9-B240-6BED732A2984}" type="parTrans" cxnId="{D3581B31-0CC5-40E3-9BCC-2B2600E35BAD}">
      <dgm:prSet/>
      <dgm:spPr/>
      <dgm:t>
        <a:bodyPr/>
        <a:lstStyle/>
        <a:p>
          <a:endParaRPr lang="ru-RU"/>
        </a:p>
      </dgm:t>
    </dgm:pt>
    <dgm:pt modelId="{DBF44468-BB36-4E40-9341-27C912F62EBC}" type="sibTrans" cxnId="{D3581B31-0CC5-40E3-9BCC-2B2600E35BAD}">
      <dgm:prSet/>
      <dgm:spPr/>
      <dgm:t>
        <a:bodyPr/>
        <a:lstStyle/>
        <a:p>
          <a:endParaRPr lang="ru-RU"/>
        </a:p>
      </dgm:t>
    </dgm:pt>
    <dgm:pt modelId="{A8500C08-BA96-48FA-A04B-7415E905D6B7}">
      <dgm:prSet phldrT="[Текст]"/>
      <dgm:spPr/>
      <dgm:t>
        <a:bodyPr/>
        <a:lstStyle/>
        <a:p>
          <a:r>
            <a:rPr lang="ru-RU" dirty="0" smtClean="0"/>
            <a:t>Птица</a:t>
          </a:r>
          <a:endParaRPr lang="ru-RU" dirty="0"/>
        </a:p>
      </dgm:t>
    </dgm:pt>
    <dgm:pt modelId="{1A7C0C68-618D-41F9-A10F-BA651B24B6CC}" type="parTrans" cxnId="{156E6A42-BC08-41B8-95A4-E419432EDD80}">
      <dgm:prSet/>
      <dgm:spPr/>
      <dgm:t>
        <a:bodyPr/>
        <a:lstStyle/>
        <a:p>
          <a:endParaRPr lang="ru-RU"/>
        </a:p>
      </dgm:t>
    </dgm:pt>
    <dgm:pt modelId="{E9199C25-1392-40DD-AF2D-9F3FA25C5A3A}" type="sibTrans" cxnId="{156E6A42-BC08-41B8-95A4-E419432EDD80}">
      <dgm:prSet/>
      <dgm:spPr/>
      <dgm:t>
        <a:bodyPr/>
        <a:lstStyle/>
        <a:p>
          <a:endParaRPr lang="ru-RU"/>
        </a:p>
      </dgm:t>
    </dgm:pt>
    <dgm:pt modelId="{EEF2D9F8-D4D3-4B1B-A747-661C35BBF080}">
      <dgm:prSet phldrT="[Текст]"/>
      <dgm:spPr/>
      <dgm:t>
        <a:bodyPr/>
        <a:lstStyle/>
        <a:p>
          <a:r>
            <a:rPr lang="ru-RU" dirty="0" smtClean="0"/>
            <a:t>Ястреб</a:t>
          </a:r>
          <a:endParaRPr lang="ru-RU" dirty="0"/>
        </a:p>
      </dgm:t>
    </dgm:pt>
    <dgm:pt modelId="{FA657BD7-A78B-4856-98AE-DCCB1EC441A1}" type="parTrans" cxnId="{029DAB5E-505A-43A4-8D5A-A36FAD8EC360}">
      <dgm:prSet/>
      <dgm:spPr/>
      <dgm:t>
        <a:bodyPr/>
        <a:lstStyle/>
        <a:p>
          <a:endParaRPr lang="ru-RU"/>
        </a:p>
      </dgm:t>
    </dgm:pt>
    <dgm:pt modelId="{767E3760-79AD-4750-8FC7-72B649255E84}" type="sibTrans" cxnId="{029DAB5E-505A-43A4-8D5A-A36FAD8EC360}">
      <dgm:prSet/>
      <dgm:spPr/>
      <dgm:t>
        <a:bodyPr/>
        <a:lstStyle/>
        <a:p>
          <a:endParaRPr lang="ru-RU"/>
        </a:p>
      </dgm:t>
    </dgm:pt>
    <dgm:pt modelId="{5E90A3E1-2A46-43AF-9648-77F956B73119}" type="pres">
      <dgm:prSet presAssocID="{610AE2AD-BE8A-4153-81D8-1D5E7B75FB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784C65A-ADCA-4975-B959-930455B45AE3}" type="pres">
      <dgm:prSet presAssocID="{33556B57-9284-4E6F-A859-520F26ABEFDE}" presName="hierRoot1" presStyleCnt="0"/>
      <dgm:spPr/>
    </dgm:pt>
    <dgm:pt modelId="{7EB81747-11B3-4A69-8D2E-8CE44692974E}" type="pres">
      <dgm:prSet presAssocID="{33556B57-9284-4E6F-A859-520F26ABEFDE}" presName="composite" presStyleCnt="0"/>
      <dgm:spPr/>
    </dgm:pt>
    <dgm:pt modelId="{7953B32A-CC77-4BC3-8003-7DDEFE5D3E9E}" type="pres">
      <dgm:prSet presAssocID="{33556B57-9284-4E6F-A859-520F26ABEFDE}" presName="background" presStyleLbl="node0" presStyleIdx="0" presStyleCnt="1"/>
      <dgm:spPr/>
    </dgm:pt>
    <dgm:pt modelId="{EDAE678D-8116-454B-874C-E0A454FE16AA}" type="pres">
      <dgm:prSet presAssocID="{33556B57-9284-4E6F-A859-520F26ABEFDE}" presName="text" presStyleLbl="fgAcc0" presStyleIdx="0" presStyleCnt="1" custLinFactY="-3768" custLinFactNeighborX="3484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543B4E6-D68D-4861-9F0E-4FB6773D119E}" type="pres">
      <dgm:prSet presAssocID="{33556B57-9284-4E6F-A859-520F26ABEFDE}" presName="hierChild2" presStyleCnt="0"/>
      <dgm:spPr/>
    </dgm:pt>
    <dgm:pt modelId="{EE2506F2-DE22-481E-9B5E-64263F17D9D0}" type="pres">
      <dgm:prSet presAssocID="{14E85C17-A3CD-4064-A26D-2EA94344657A}" presName="Name10" presStyleLbl="parChTrans1D2" presStyleIdx="0" presStyleCnt="2"/>
      <dgm:spPr/>
      <dgm:t>
        <a:bodyPr/>
        <a:lstStyle/>
        <a:p>
          <a:endParaRPr lang="ru-RU"/>
        </a:p>
      </dgm:t>
    </dgm:pt>
    <dgm:pt modelId="{1FA302D1-931F-447D-988C-7A6E19D04D7D}" type="pres">
      <dgm:prSet presAssocID="{407EF277-36EC-44BB-9CFD-3DB766B27EAE}" presName="hierRoot2" presStyleCnt="0"/>
      <dgm:spPr/>
    </dgm:pt>
    <dgm:pt modelId="{C52AB2C7-3E82-4F38-A988-3FF83E85FABB}" type="pres">
      <dgm:prSet presAssocID="{407EF277-36EC-44BB-9CFD-3DB766B27EAE}" presName="composite2" presStyleCnt="0"/>
      <dgm:spPr/>
    </dgm:pt>
    <dgm:pt modelId="{F483B599-D2BD-454C-AE22-132E7458F843}" type="pres">
      <dgm:prSet presAssocID="{407EF277-36EC-44BB-9CFD-3DB766B27EAE}" presName="background2" presStyleLbl="node2" presStyleIdx="0" presStyleCnt="2"/>
      <dgm:spPr/>
    </dgm:pt>
    <dgm:pt modelId="{90BF803A-C3F7-47C4-BDD1-C1B52A3EC53F}" type="pres">
      <dgm:prSet presAssocID="{407EF277-36EC-44BB-9CFD-3DB766B27EAE}" presName="text2" presStyleLbl="fgAcc2" presStyleIdx="0" presStyleCnt="2" custScaleX="157236" custLinFactNeighborX="-9806" custLinFactNeighborY="-6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743125A-783F-4F27-9534-AB9C7B651849}" type="pres">
      <dgm:prSet presAssocID="{407EF277-36EC-44BB-9CFD-3DB766B27EAE}" presName="hierChild3" presStyleCnt="0"/>
      <dgm:spPr/>
    </dgm:pt>
    <dgm:pt modelId="{A9CFC7E8-5C1A-4461-A48B-2ECCAA0DB93F}" type="pres">
      <dgm:prSet presAssocID="{73986C03-4B50-4670-B332-9DD27097199C}" presName="Name17" presStyleLbl="parChTrans1D3" presStyleIdx="0" presStyleCnt="3"/>
      <dgm:spPr/>
      <dgm:t>
        <a:bodyPr/>
        <a:lstStyle/>
        <a:p>
          <a:endParaRPr lang="ru-RU"/>
        </a:p>
      </dgm:t>
    </dgm:pt>
    <dgm:pt modelId="{FBF52382-C799-49F4-9770-C378DAD2D7D0}" type="pres">
      <dgm:prSet presAssocID="{00F44087-D852-4528-92BC-FD9E984146EB}" presName="hierRoot3" presStyleCnt="0"/>
      <dgm:spPr/>
    </dgm:pt>
    <dgm:pt modelId="{E74880A2-81B0-4AEB-A01F-5F3AF668CD63}" type="pres">
      <dgm:prSet presAssocID="{00F44087-D852-4528-92BC-FD9E984146EB}" presName="composite3" presStyleCnt="0"/>
      <dgm:spPr/>
    </dgm:pt>
    <dgm:pt modelId="{8DB66811-4926-45BB-8412-38F478B3CB52}" type="pres">
      <dgm:prSet presAssocID="{00F44087-D852-4528-92BC-FD9E984146EB}" presName="background3" presStyleLbl="node3" presStyleIdx="0" presStyleCnt="3"/>
      <dgm:spPr/>
    </dgm:pt>
    <dgm:pt modelId="{757C9E46-5BDF-4755-ADEC-F946A3CD9373}" type="pres">
      <dgm:prSet presAssocID="{00F44087-D852-4528-92BC-FD9E984146EB}" presName="text3" presStyleLbl="fgAcc3" presStyleIdx="0" presStyleCnt="3" custLinFactNeighborX="2408" custLinFactNeighborY="9897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BBBA8A8-290C-4D77-ABBE-A5C7EB345DB7}" type="pres">
      <dgm:prSet presAssocID="{00F44087-D852-4528-92BC-FD9E984146EB}" presName="hierChild4" presStyleCnt="0"/>
      <dgm:spPr/>
    </dgm:pt>
    <dgm:pt modelId="{F5D3296E-A595-475B-8E53-9DAA0335D81B}" type="pres">
      <dgm:prSet presAssocID="{C03AD4E6-3FC5-43E9-B240-6BED732A2984}" presName="Name17" presStyleLbl="parChTrans1D3" presStyleIdx="1" presStyleCnt="3"/>
      <dgm:spPr/>
      <dgm:t>
        <a:bodyPr/>
        <a:lstStyle/>
        <a:p>
          <a:endParaRPr lang="ru-RU"/>
        </a:p>
      </dgm:t>
    </dgm:pt>
    <dgm:pt modelId="{2440EDD0-8666-46FB-A3E1-436BCD2D44CC}" type="pres">
      <dgm:prSet presAssocID="{067938AC-A0C3-437C-AADE-F5AA6901E322}" presName="hierRoot3" presStyleCnt="0"/>
      <dgm:spPr/>
    </dgm:pt>
    <dgm:pt modelId="{1C8399D6-3DB6-46C1-B6C2-306B5C714F73}" type="pres">
      <dgm:prSet presAssocID="{067938AC-A0C3-437C-AADE-F5AA6901E322}" presName="composite3" presStyleCnt="0"/>
      <dgm:spPr/>
    </dgm:pt>
    <dgm:pt modelId="{85C50833-7D3C-427F-95D9-EDE9F06E3862}" type="pres">
      <dgm:prSet presAssocID="{067938AC-A0C3-437C-AADE-F5AA6901E322}" presName="background3" presStyleLbl="node3" presStyleIdx="1" presStyleCnt="3"/>
      <dgm:spPr/>
    </dgm:pt>
    <dgm:pt modelId="{EAD5D500-A6AF-449B-BCDD-D816668D0C25}" type="pres">
      <dgm:prSet presAssocID="{067938AC-A0C3-437C-AADE-F5AA6901E322}" presName="text3" presStyleLbl="fgAcc3" presStyleIdx="1" presStyleCnt="3" custLinFactNeighborX="8620" custLinFactNeighborY="9897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A39ABC-DF39-4DD3-86FF-EF4F9FD6A8B0}" type="pres">
      <dgm:prSet presAssocID="{067938AC-A0C3-437C-AADE-F5AA6901E322}" presName="hierChild4" presStyleCnt="0"/>
      <dgm:spPr/>
    </dgm:pt>
    <dgm:pt modelId="{D2B76801-1342-46E4-8341-7DBDB8A400B3}" type="pres">
      <dgm:prSet presAssocID="{1A7C0C68-618D-41F9-A10F-BA651B24B6CC}" presName="Name10" presStyleLbl="parChTrans1D2" presStyleIdx="1" presStyleCnt="2"/>
      <dgm:spPr/>
      <dgm:t>
        <a:bodyPr/>
        <a:lstStyle/>
        <a:p>
          <a:endParaRPr lang="ru-RU"/>
        </a:p>
      </dgm:t>
    </dgm:pt>
    <dgm:pt modelId="{7A1F58FF-20EF-41D7-B666-2CE29E38AF3D}" type="pres">
      <dgm:prSet presAssocID="{A8500C08-BA96-48FA-A04B-7415E905D6B7}" presName="hierRoot2" presStyleCnt="0"/>
      <dgm:spPr/>
    </dgm:pt>
    <dgm:pt modelId="{CEEF5875-C5DC-4AEE-8CD5-E35A5A9612AE}" type="pres">
      <dgm:prSet presAssocID="{A8500C08-BA96-48FA-A04B-7415E905D6B7}" presName="composite2" presStyleCnt="0"/>
      <dgm:spPr/>
    </dgm:pt>
    <dgm:pt modelId="{3A6558B6-1F14-422D-9777-40D93BDABB70}" type="pres">
      <dgm:prSet presAssocID="{A8500C08-BA96-48FA-A04B-7415E905D6B7}" presName="background2" presStyleLbl="node2" presStyleIdx="1" presStyleCnt="2"/>
      <dgm:spPr/>
    </dgm:pt>
    <dgm:pt modelId="{0A9E4CF3-84F8-400F-B7B9-7A522634307D}" type="pres">
      <dgm:prSet presAssocID="{A8500C08-BA96-48FA-A04B-7415E905D6B7}" presName="text2" presStyleLbl="fgAcc2" presStyleIdx="1" presStyleCnt="2" custLinFactNeighborX="1312" custLinFactNeighborY="-6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F6DA06-A714-44C5-9F74-24D10F55E646}" type="pres">
      <dgm:prSet presAssocID="{A8500C08-BA96-48FA-A04B-7415E905D6B7}" presName="hierChild3" presStyleCnt="0"/>
      <dgm:spPr/>
    </dgm:pt>
    <dgm:pt modelId="{19D95099-C9C2-4BB4-A27B-71A968ED3887}" type="pres">
      <dgm:prSet presAssocID="{FA657BD7-A78B-4856-98AE-DCCB1EC441A1}" presName="Name17" presStyleLbl="parChTrans1D3" presStyleIdx="2" presStyleCnt="3"/>
      <dgm:spPr/>
      <dgm:t>
        <a:bodyPr/>
        <a:lstStyle/>
        <a:p>
          <a:endParaRPr lang="ru-RU"/>
        </a:p>
      </dgm:t>
    </dgm:pt>
    <dgm:pt modelId="{4655E494-36C5-4C51-B30A-C91516B977D4}" type="pres">
      <dgm:prSet presAssocID="{EEF2D9F8-D4D3-4B1B-A747-661C35BBF080}" presName="hierRoot3" presStyleCnt="0"/>
      <dgm:spPr/>
    </dgm:pt>
    <dgm:pt modelId="{E65FA8E8-C763-4258-B448-F1BE163B7683}" type="pres">
      <dgm:prSet presAssocID="{EEF2D9F8-D4D3-4B1B-A747-661C35BBF080}" presName="composite3" presStyleCnt="0"/>
      <dgm:spPr/>
    </dgm:pt>
    <dgm:pt modelId="{F22DB06A-7A73-46C6-B354-2BAB2D242E56}" type="pres">
      <dgm:prSet presAssocID="{EEF2D9F8-D4D3-4B1B-A747-661C35BBF080}" presName="background3" presStyleLbl="node3" presStyleIdx="2" presStyleCnt="3"/>
      <dgm:spPr/>
    </dgm:pt>
    <dgm:pt modelId="{2A876331-3EE4-484C-ACD2-8C41DA3DA095}" type="pres">
      <dgm:prSet presAssocID="{EEF2D9F8-D4D3-4B1B-A747-661C35BBF080}" presName="text3" presStyleLbl="fgAcc3" presStyleIdx="2" presStyleCnt="3" custLinFactNeighborX="1312" custLinFactNeighborY="9897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97CDB77-F99E-4516-A349-DA839E4E5DAB}" type="pres">
      <dgm:prSet presAssocID="{EEF2D9F8-D4D3-4B1B-A747-661C35BBF080}" presName="hierChild4" presStyleCnt="0"/>
      <dgm:spPr/>
    </dgm:pt>
  </dgm:ptLst>
  <dgm:cxnLst>
    <dgm:cxn modelId="{EC6FB86D-19B9-4D58-B43B-69F58AF5CE24}" type="presOf" srcId="{00F44087-D852-4528-92BC-FD9E984146EB}" destId="{757C9E46-5BDF-4755-ADEC-F946A3CD9373}" srcOrd="0" destOrd="0" presId="urn:microsoft.com/office/officeart/2005/8/layout/hierarchy1"/>
    <dgm:cxn modelId="{81836F82-B658-40B0-A962-4341CF894281}" type="presOf" srcId="{FA657BD7-A78B-4856-98AE-DCCB1EC441A1}" destId="{19D95099-C9C2-4BB4-A27B-71A968ED3887}" srcOrd="0" destOrd="0" presId="urn:microsoft.com/office/officeart/2005/8/layout/hierarchy1"/>
    <dgm:cxn modelId="{B0A4B4CF-A173-4149-9229-A54E7FAD5A16}" type="presOf" srcId="{A8500C08-BA96-48FA-A04B-7415E905D6B7}" destId="{0A9E4CF3-84F8-400F-B7B9-7A522634307D}" srcOrd="0" destOrd="0" presId="urn:microsoft.com/office/officeart/2005/8/layout/hierarchy1"/>
    <dgm:cxn modelId="{919AC001-480A-4417-8386-34F7F0345403}" type="presOf" srcId="{067938AC-A0C3-437C-AADE-F5AA6901E322}" destId="{EAD5D500-A6AF-449B-BCDD-D816668D0C25}" srcOrd="0" destOrd="0" presId="urn:microsoft.com/office/officeart/2005/8/layout/hierarchy1"/>
    <dgm:cxn modelId="{3DE3757F-EACA-4AEB-A8B0-172D1C8A2777}" type="presOf" srcId="{1A7C0C68-618D-41F9-A10F-BA651B24B6CC}" destId="{D2B76801-1342-46E4-8341-7DBDB8A400B3}" srcOrd="0" destOrd="0" presId="urn:microsoft.com/office/officeart/2005/8/layout/hierarchy1"/>
    <dgm:cxn modelId="{156E6A42-BC08-41B8-95A4-E419432EDD80}" srcId="{33556B57-9284-4E6F-A859-520F26ABEFDE}" destId="{A8500C08-BA96-48FA-A04B-7415E905D6B7}" srcOrd="1" destOrd="0" parTransId="{1A7C0C68-618D-41F9-A10F-BA651B24B6CC}" sibTransId="{E9199C25-1392-40DD-AF2D-9F3FA25C5A3A}"/>
    <dgm:cxn modelId="{029DAB5E-505A-43A4-8D5A-A36FAD8EC360}" srcId="{A8500C08-BA96-48FA-A04B-7415E905D6B7}" destId="{EEF2D9F8-D4D3-4B1B-A747-661C35BBF080}" srcOrd="0" destOrd="0" parTransId="{FA657BD7-A78B-4856-98AE-DCCB1EC441A1}" sibTransId="{767E3760-79AD-4750-8FC7-72B649255E84}"/>
    <dgm:cxn modelId="{F86E1B10-FAB0-4DD6-ACD7-1E6E530A7EF4}" srcId="{33556B57-9284-4E6F-A859-520F26ABEFDE}" destId="{407EF277-36EC-44BB-9CFD-3DB766B27EAE}" srcOrd="0" destOrd="0" parTransId="{14E85C17-A3CD-4064-A26D-2EA94344657A}" sibTransId="{C5AA5044-EBC4-4E9F-9300-2CE283194826}"/>
    <dgm:cxn modelId="{9F63DA3D-6765-4117-A029-BCF0AB49D216}" type="presOf" srcId="{EEF2D9F8-D4D3-4B1B-A747-661C35BBF080}" destId="{2A876331-3EE4-484C-ACD2-8C41DA3DA095}" srcOrd="0" destOrd="0" presId="urn:microsoft.com/office/officeart/2005/8/layout/hierarchy1"/>
    <dgm:cxn modelId="{2BB9EE2B-BCA3-494C-A96C-B2E95A0D6662}" type="presOf" srcId="{C03AD4E6-3FC5-43E9-B240-6BED732A2984}" destId="{F5D3296E-A595-475B-8E53-9DAA0335D81B}" srcOrd="0" destOrd="0" presId="urn:microsoft.com/office/officeart/2005/8/layout/hierarchy1"/>
    <dgm:cxn modelId="{24BD9FA0-AB5F-4CAC-8D0E-4BDBC98E374A}" type="presOf" srcId="{610AE2AD-BE8A-4153-81D8-1D5E7B75FB16}" destId="{5E90A3E1-2A46-43AF-9648-77F956B73119}" srcOrd="0" destOrd="0" presId="urn:microsoft.com/office/officeart/2005/8/layout/hierarchy1"/>
    <dgm:cxn modelId="{6ACAEC85-8C19-402D-AD34-C33AD02B239E}" type="presOf" srcId="{33556B57-9284-4E6F-A859-520F26ABEFDE}" destId="{EDAE678D-8116-454B-874C-E0A454FE16AA}" srcOrd="0" destOrd="0" presId="urn:microsoft.com/office/officeart/2005/8/layout/hierarchy1"/>
    <dgm:cxn modelId="{3B786269-18A1-46EF-93F4-96203D834FCC}" srcId="{407EF277-36EC-44BB-9CFD-3DB766B27EAE}" destId="{00F44087-D852-4528-92BC-FD9E984146EB}" srcOrd="0" destOrd="0" parTransId="{73986C03-4B50-4670-B332-9DD27097199C}" sibTransId="{FA4CBC3F-4409-4944-8D4D-6054F3219F61}"/>
    <dgm:cxn modelId="{95E6AD7E-AEE5-4774-B57A-89C3765F190E}" srcId="{610AE2AD-BE8A-4153-81D8-1D5E7B75FB16}" destId="{33556B57-9284-4E6F-A859-520F26ABEFDE}" srcOrd="0" destOrd="0" parTransId="{254F4257-83A9-42EA-B8F8-63EB2CBB9202}" sibTransId="{2F0D1391-C791-48D7-9E2E-1356B24E6FD4}"/>
    <dgm:cxn modelId="{D3581B31-0CC5-40E3-9BCC-2B2600E35BAD}" srcId="{407EF277-36EC-44BB-9CFD-3DB766B27EAE}" destId="{067938AC-A0C3-437C-AADE-F5AA6901E322}" srcOrd="1" destOrd="0" parTransId="{C03AD4E6-3FC5-43E9-B240-6BED732A2984}" sibTransId="{DBF44468-BB36-4E40-9341-27C912F62EBC}"/>
    <dgm:cxn modelId="{180AD7D5-DBC1-41FE-99AD-AFDF1DA6B79C}" type="presOf" srcId="{73986C03-4B50-4670-B332-9DD27097199C}" destId="{A9CFC7E8-5C1A-4461-A48B-2ECCAA0DB93F}" srcOrd="0" destOrd="0" presId="urn:microsoft.com/office/officeart/2005/8/layout/hierarchy1"/>
    <dgm:cxn modelId="{499A15F8-C6C0-467D-AB30-F160691EF81F}" type="presOf" srcId="{14E85C17-A3CD-4064-A26D-2EA94344657A}" destId="{EE2506F2-DE22-481E-9B5E-64263F17D9D0}" srcOrd="0" destOrd="0" presId="urn:microsoft.com/office/officeart/2005/8/layout/hierarchy1"/>
    <dgm:cxn modelId="{1275D6F1-51CE-4E04-9425-C585AAC559C6}" type="presOf" srcId="{407EF277-36EC-44BB-9CFD-3DB766B27EAE}" destId="{90BF803A-C3F7-47C4-BDD1-C1B52A3EC53F}" srcOrd="0" destOrd="0" presId="urn:microsoft.com/office/officeart/2005/8/layout/hierarchy1"/>
    <dgm:cxn modelId="{9FE93EB6-AF83-4020-B002-92B04D4B7AC9}" type="presParOf" srcId="{5E90A3E1-2A46-43AF-9648-77F956B73119}" destId="{3784C65A-ADCA-4975-B959-930455B45AE3}" srcOrd="0" destOrd="0" presId="urn:microsoft.com/office/officeart/2005/8/layout/hierarchy1"/>
    <dgm:cxn modelId="{8548857B-839A-405B-A9B1-AC69352F4BB5}" type="presParOf" srcId="{3784C65A-ADCA-4975-B959-930455B45AE3}" destId="{7EB81747-11B3-4A69-8D2E-8CE44692974E}" srcOrd="0" destOrd="0" presId="urn:microsoft.com/office/officeart/2005/8/layout/hierarchy1"/>
    <dgm:cxn modelId="{5EBF8C5A-C25D-4174-9573-2E9AF860886E}" type="presParOf" srcId="{7EB81747-11B3-4A69-8D2E-8CE44692974E}" destId="{7953B32A-CC77-4BC3-8003-7DDEFE5D3E9E}" srcOrd="0" destOrd="0" presId="urn:microsoft.com/office/officeart/2005/8/layout/hierarchy1"/>
    <dgm:cxn modelId="{3F4801CC-CECC-416C-954B-E0B068F5FE6C}" type="presParOf" srcId="{7EB81747-11B3-4A69-8D2E-8CE44692974E}" destId="{EDAE678D-8116-454B-874C-E0A454FE16AA}" srcOrd="1" destOrd="0" presId="urn:microsoft.com/office/officeart/2005/8/layout/hierarchy1"/>
    <dgm:cxn modelId="{072A0248-E22C-40F7-8AE9-624724FF0F67}" type="presParOf" srcId="{3784C65A-ADCA-4975-B959-930455B45AE3}" destId="{7543B4E6-D68D-4861-9F0E-4FB6773D119E}" srcOrd="1" destOrd="0" presId="urn:microsoft.com/office/officeart/2005/8/layout/hierarchy1"/>
    <dgm:cxn modelId="{F7F1A3D0-72B1-47FF-853E-96B33D3D0379}" type="presParOf" srcId="{7543B4E6-D68D-4861-9F0E-4FB6773D119E}" destId="{EE2506F2-DE22-481E-9B5E-64263F17D9D0}" srcOrd="0" destOrd="0" presId="urn:microsoft.com/office/officeart/2005/8/layout/hierarchy1"/>
    <dgm:cxn modelId="{641F7C60-91E5-4E59-9CBC-DD1DB224D5B8}" type="presParOf" srcId="{7543B4E6-D68D-4861-9F0E-4FB6773D119E}" destId="{1FA302D1-931F-447D-988C-7A6E19D04D7D}" srcOrd="1" destOrd="0" presId="urn:microsoft.com/office/officeart/2005/8/layout/hierarchy1"/>
    <dgm:cxn modelId="{CC027F5C-B9E1-4954-85C2-E0DC33949430}" type="presParOf" srcId="{1FA302D1-931F-447D-988C-7A6E19D04D7D}" destId="{C52AB2C7-3E82-4F38-A988-3FF83E85FABB}" srcOrd="0" destOrd="0" presId="urn:microsoft.com/office/officeart/2005/8/layout/hierarchy1"/>
    <dgm:cxn modelId="{CC0D031D-A661-4A53-9B52-4BE32A108B53}" type="presParOf" srcId="{C52AB2C7-3E82-4F38-A988-3FF83E85FABB}" destId="{F483B599-D2BD-454C-AE22-132E7458F843}" srcOrd="0" destOrd="0" presId="urn:microsoft.com/office/officeart/2005/8/layout/hierarchy1"/>
    <dgm:cxn modelId="{46A3FF92-BE85-437B-9721-34788614C637}" type="presParOf" srcId="{C52AB2C7-3E82-4F38-A988-3FF83E85FABB}" destId="{90BF803A-C3F7-47C4-BDD1-C1B52A3EC53F}" srcOrd="1" destOrd="0" presId="urn:microsoft.com/office/officeart/2005/8/layout/hierarchy1"/>
    <dgm:cxn modelId="{AEA2DC5D-7D0E-46CA-AD6A-EEEE080508FD}" type="presParOf" srcId="{1FA302D1-931F-447D-988C-7A6E19D04D7D}" destId="{E743125A-783F-4F27-9534-AB9C7B651849}" srcOrd="1" destOrd="0" presId="urn:microsoft.com/office/officeart/2005/8/layout/hierarchy1"/>
    <dgm:cxn modelId="{8FDD4F54-0FC3-4A69-AD69-41AED9E1D4DC}" type="presParOf" srcId="{E743125A-783F-4F27-9534-AB9C7B651849}" destId="{A9CFC7E8-5C1A-4461-A48B-2ECCAA0DB93F}" srcOrd="0" destOrd="0" presId="urn:microsoft.com/office/officeart/2005/8/layout/hierarchy1"/>
    <dgm:cxn modelId="{1BC48FBD-E7F2-4646-AF6E-323CC290B069}" type="presParOf" srcId="{E743125A-783F-4F27-9534-AB9C7B651849}" destId="{FBF52382-C799-49F4-9770-C378DAD2D7D0}" srcOrd="1" destOrd="0" presId="urn:microsoft.com/office/officeart/2005/8/layout/hierarchy1"/>
    <dgm:cxn modelId="{8D3BF1DF-7445-4D32-8699-C16B362C391D}" type="presParOf" srcId="{FBF52382-C799-49F4-9770-C378DAD2D7D0}" destId="{E74880A2-81B0-4AEB-A01F-5F3AF668CD63}" srcOrd="0" destOrd="0" presId="urn:microsoft.com/office/officeart/2005/8/layout/hierarchy1"/>
    <dgm:cxn modelId="{A1B3908A-082C-49DD-B149-8F440B9DF5E2}" type="presParOf" srcId="{E74880A2-81B0-4AEB-A01F-5F3AF668CD63}" destId="{8DB66811-4926-45BB-8412-38F478B3CB52}" srcOrd="0" destOrd="0" presId="urn:microsoft.com/office/officeart/2005/8/layout/hierarchy1"/>
    <dgm:cxn modelId="{72B0810A-910A-4413-A3C9-600EA772C64E}" type="presParOf" srcId="{E74880A2-81B0-4AEB-A01F-5F3AF668CD63}" destId="{757C9E46-5BDF-4755-ADEC-F946A3CD9373}" srcOrd="1" destOrd="0" presId="urn:microsoft.com/office/officeart/2005/8/layout/hierarchy1"/>
    <dgm:cxn modelId="{08D90A22-0893-43B9-B866-C354527ADD25}" type="presParOf" srcId="{FBF52382-C799-49F4-9770-C378DAD2D7D0}" destId="{4BBBA8A8-290C-4D77-ABBE-A5C7EB345DB7}" srcOrd="1" destOrd="0" presId="urn:microsoft.com/office/officeart/2005/8/layout/hierarchy1"/>
    <dgm:cxn modelId="{302B0B11-2D49-4704-BB67-A61C15E47D42}" type="presParOf" srcId="{E743125A-783F-4F27-9534-AB9C7B651849}" destId="{F5D3296E-A595-475B-8E53-9DAA0335D81B}" srcOrd="2" destOrd="0" presId="urn:microsoft.com/office/officeart/2005/8/layout/hierarchy1"/>
    <dgm:cxn modelId="{E30DEBDC-D93C-4315-ADE6-5AA91112133D}" type="presParOf" srcId="{E743125A-783F-4F27-9534-AB9C7B651849}" destId="{2440EDD0-8666-46FB-A3E1-436BCD2D44CC}" srcOrd="3" destOrd="0" presId="urn:microsoft.com/office/officeart/2005/8/layout/hierarchy1"/>
    <dgm:cxn modelId="{31751F2F-208A-4614-9390-75E19DD4A62A}" type="presParOf" srcId="{2440EDD0-8666-46FB-A3E1-436BCD2D44CC}" destId="{1C8399D6-3DB6-46C1-B6C2-306B5C714F73}" srcOrd="0" destOrd="0" presId="urn:microsoft.com/office/officeart/2005/8/layout/hierarchy1"/>
    <dgm:cxn modelId="{1FF2424F-F92D-4E3A-944B-B733098022F8}" type="presParOf" srcId="{1C8399D6-3DB6-46C1-B6C2-306B5C714F73}" destId="{85C50833-7D3C-427F-95D9-EDE9F06E3862}" srcOrd="0" destOrd="0" presId="urn:microsoft.com/office/officeart/2005/8/layout/hierarchy1"/>
    <dgm:cxn modelId="{317CCAAC-2A5D-4960-862E-07C5810E1F25}" type="presParOf" srcId="{1C8399D6-3DB6-46C1-B6C2-306B5C714F73}" destId="{EAD5D500-A6AF-449B-BCDD-D816668D0C25}" srcOrd="1" destOrd="0" presId="urn:microsoft.com/office/officeart/2005/8/layout/hierarchy1"/>
    <dgm:cxn modelId="{2AC819A5-D04D-491D-A6EB-8FC9676AB122}" type="presParOf" srcId="{2440EDD0-8666-46FB-A3E1-436BCD2D44CC}" destId="{E9A39ABC-DF39-4DD3-86FF-EF4F9FD6A8B0}" srcOrd="1" destOrd="0" presId="urn:microsoft.com/office/officeart/2005/8/layout/hierarchy1"/>
    <dgm:cxn modelId="{267D0008-A895-4863-9174-B7CB8983C47A}" type="presParOf" srcId="{7543B4E6-D68D-4861-9F0E-4FB6773D119E}" destId="{D2B76801-1342-46E4-8341-7DBDB8A400B3}" srcOrd="2" destOrd="0" presId="urn:microsoft.com/office/officeart/2005/8/layout/hierarchy1"/>
    <dgm:cxn modelId="{B1A0417C-D43D-425B-8BD7-C2860B4F6697}" type="presParOf" srcId="{7543B4E6-D68D-4861-9F0E-4FB6773D119E}" destId="{7A1F58FF-20EF-41D7-B666-2CE29E38AF3D}" srcOrd="3" destOrd="0" presId="urn:microsoft.com/office/officeart/2005/8/layout/hierarchy1"/>
    <dgm:cxn modelId="{08E1BD53-B24F-405E-86FD-8F442999BD3F}" type="presParOf" srcId="{7A1F58FF-20EF-41D7-B666-2CE29E38AF3D}" destId="{CEEF5875-C5DC-4AEE-8CD5-E35A5A9612AE}" srcOrd="0" destOrd="0" presId="urn:microsoft.com/office/officeart/2005/8/layout/hierarchy1"/>
    <dgm:cxn modelId="{29E1E18F-1B8F-4E63-B5F7-4B6145FF85F6}" type="presParOf" srcId="{CEEF5875-C5DC-4AEE-8CD5-E35A5A9612AE}" destId="{3A6558B6-1F14-422D-9777-40D93BDABB70}" srcOrd="0" destOrd="0" presId="urn:microsoft.com/office/officeart/2005/8/layout/hierarchy1"/>
    <dgm:cxn modelId="{D2EA1AE0-6767-46DF-BFC0-F5D42855D90C}" type="presParOf" srcId="{CEEF5875-C5DC-4AEE-8CD5-E35A5A9612AE}" destId="{0A9E4CF3-84F8-400F-B7B9-7A522634307D}" srcOrd="1" destOrd="0" presId="urn:microsoft.com/office/officeart/2005/8/layout/hierarchy1"/>
    <dgm:cxn modelId="{A5F7404A-2F4E-4599-9210-DA2C2855AAE2}" type="presParOf" srcId="{7A1F58FF-20EF-41D7-B666-2CE29E38AF3D}" destId="{01F6DA06-A714-44C5-9F74-24D10F55E646}" srcOrd="1" destOrd="0" presId="urn:microsoft.com/office/officeart/2005/8/layout/hierarchy1"/>
    <dgm:cxn modelId="{EF6F0726-A8C9-4F75-B71F-092D00494E78}" type="presParOf" srcId="{01F6DA06-A714-44C5-9F74-24D10F55E646}" destId="{19D95099-C9C2-4BB4-A27B-71A968ED3887}" srcOrd="0" destOrd="0" presId="urn:microsoft.com/office/officeart/2005/8/layout/hierarchy1"/>
    <dgm:cxn modelId="{AEB6CF58-0791-4117-994E-77638B601BC8}" type="presParOf" srcId="{01F6DA06-A714-44C5-9F74-24D10F55E646}" destId="{4655E494-36C5-4C51-B30A-C91516B977D4}" srcOrd="1" destOrd="0" presId="urn:microsoft.com/office/officeart/2005/8/layout/hierarchy1"/>
    <dgm:cxn modelId="{A44EEF4D-483E-4DBD-80BF-94AE1AAAD6A4}" type="presParOf" srcId="{4655E494-36C5-4C51-B30A-C91516B977D4}" destId="{E65FA8E8-C763-4258-B448-F1BE163B7683}" srcOrd="0" destOrd="0" presId="urn:microsoft.com/office/officeart/2005/8/layout/hierarchy1"/>
    <dgm:cxn modelId="{C6652CD9-A96E-4E99-B7C6-F5B71FB60FF6}" type="presParOf" srcId="{E65FA8E8-C763-4258-B448-F1BE163B7683}" destId="{F22DB06A-7A73-46C6-B354-2BAB2D242E56}" srcOrd="0" destOrd="0" presId="urn:microsoft.com/office/officeart/2005/8/layout/hierarchy1"/>
    <dgm:cxn modelId="{B702F2CD-76E9-4CF9-8CB3-6BAEE0B1FD5C}" type="presParOf" srcId="{E65FA8E8-C763-4258-B448-F1BE163B7683}" destId="{2A876331-3EE4-484C-ACD2-8C41DA3DA095}" srcOrd="1" destOrd="0" presId="urn:microsoft.com/office/officeart/2005/8/layout/hierarchy1"/>
    <dgm:cxn modelId="{CB5EC8B6-CB38-49A3-ACF0-4F24889D87D5}" type="presParOf" srcId="{4655E494-36C5-4C51-B30A-C91516B977D4}" destId="{997CDB77-F99E-4516-A349-DA839E4E5D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2170-78E6-47DA-9E37-7AC29E4CF366}" type="datetimeFigureOut">
              <a:rPr lang="ru-RU" smtClean="0"/>
              <a:pPr/>
              <a:t>07.03.2019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27560-579B-482E-BED7-036450DE18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8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61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077E-2EC9-4674-B1BE-0D585210D8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949B-3DD1-44D8-A33C-44933D2A35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79B-C517-46B0-8791-4786AE009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F37A-C3C1-434B-A62E-DDD720631C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8E1-64A0-449B-AAE1-4C29312512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D84E-F028-4501-89F0-CCDDFB714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335A-2D5C-4971-99FC-7982796DEA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F87-D41B-4BD3-A9CF-6DC3A84C36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45EE-D6FD-4AE1-ADAC-13985514DC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3459-1A32-48ED-9DFC-22CA420070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DB5DC3-35A5-443F-BCF3-95E17626DF1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Композиция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Варианты наследования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типу наследования</a:t>
            </a:r>
          </a:p>
          <a:p>
            <a:pPr lvl="1"/>
            <a:r>
              <a:rPr lang="ru-RU" dirty="0" smtClean="0"/>
              <a:t>Публичное (открытое) </a:t>
            </a:r>
            <a:r>
              <a:rPr lang="ru-RU" dirty="0"/>
              <a:t>наследование</a:t>
            </a:r>
          </a:p>
          <a:p>
            <a:pPr lvl="1"/>
            <a:r>
              <a:rPr lang="ru-RU" dirty="0"/>
              <a:t>Приватное </a:t>
            </a:r>
            <a:r>
              <a:rPr lang="ru-RU" dirty="0" smtClean="0"/>
              <a:t>(закрытое) наследование</a:t>
            </a:r>
            <a:endParaRPr lang="ru-RU" dirty="0"/>
          </a:p>
          <a:p>
            <a:pPr lvl="1"/>
            <a:r>
              <a:rPr lang="ru-RU" dirty="0"/>
              <a:t>Защищенное наследование</a:t>
            </a:r>
          </a:p>
          <a:p>
            <a:r>
              <a:rPr lang="ru-RU" dirty="0"/>
              <a:t>По количеству базовых классов</a:t>
            </a:r>
          </a:p>
          <a:p>
            <a:pPr lvl="1"/>
            <a:r>
              <a:rPr lang="ru-RU" dirty="0"/>
              <a:t>Одиночное </a:t>
            </a:r>
            <a:r>
              <a:rPr lang="ru-RU" dirty="0" smtClean="0"/>
              <a:t>наследование (один базовый класс)</a:t>
            </a:r>
            <a:endParaRPr lang="en-US" dirty="0" smtClean="0"/>
          </a:p>
          <a:p>
            <a:pPr lvl="1"/>
            <a:r>
              <a:rPr lang="ru-RU" dirty="0" smtClean="0"/>
              <a:t>Множественное наследование (два и более базовых классов)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Открытое</a:t>
            </a:r>
            <a:r>
              <a:rPr lang="en-US" dirty="0" smtClean="0"/>
              <a:t> (</a:t>
            </a:r>
            <a:r>
              <a:rPr lang="ru-RU" dirty="0" smtClean="0"/>
              <a:t>публичное) наследование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Публичное (открытое) наследование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Публичное наследование – </a:t>
            </a:r>
            <a:r>
              <a:rPr lang="ru-RU" sz="2800" dirty="0" smtClean="0"/>
              <a:t>это </a:t>
            </a:r>
            <a:r>
              <a:rPr lang="ru-RU" sz="2800" b="1" dirty="0" smtClean="0"/>
              <a:t>наследование </a:t>
            </a:r>
            <a:r>
              <a:rPr lang="ru-RU" sz="2800" b="1" dirty="0"/>
              <a:t>интерфейса</a:t>
            </a:r>
            <a:r>
              <a:rPr lang="ru-RU" sz="2800" dirty="0"/>
              <a:t> (наследование типа) </a:t>
            </a:r>
          </a:p>
          <a:p>
            <a:pPr lvl="1"/>
            <a:r>
              <a:rPr lang="ru-RU" sz="2400" dirty="0" smtClean="0"/>
              <a:t>При </a:t>
            </a:r>
            <a:r>
              <a:rPr lang="ru-RU" sz="2400" dirty="0"/>
              <a:t>публичном наследовании </a:t>
            </a:r>
            <a:r>
              <a:rPr lang="ru-RU" sz="2400" dirty="0" smtClean="0"/>
              <a:t>открытые (публичные) </a:t>
            </a:r>
            <a:r>
              <a:rPr lang="ru-RU" sz="2400" dirty="0"/>
              <a:t>поля и методы родительского класса остаются </a:t>
            </a:r>
            <a:r>
              <a:rPr lang="ru-RU" sz="2400" dirty="0" smtClean="0"/>
              <a:t>открытыми</a:t>
            </a:r>
            <a:endParaRPr lang="ru-RU" sz="2400" dirty="0"/>
          </a:p>
          <a:p>
            <a:pPr lvl="1"/>
            <a:r>
              <a:rPr lang="ru-RU" sz="2400" dirty="0"/>
              <a:t>Производный класс является </a:t>
            </a:r>
            <a:r>
              <a:rPr lang="ru-RU" sz="2400" b="1" dirty="0">
                <a:solidFill>
                  <a:srgbClr val="FF0000"/>
                </a:solidFill>
              </a:rPr>
              <a:t>подтипом</a:t>
            </a:r>
            <a:r>
              <a:rPr lang="ru-RU" sz="2400" dirty="0"/>
              <a:t> </a:t>
            </a:r>
            <a:r>
              <a:rPr lang="ru-RU" sz="2400" dirty="0" smtClean="0"/>
              <a:t>родительского</a:t>
            </a:r>
          </a:p>
          <a:p>
            <a:pPr lvl="1"/>
            <a:r>
              <a:rPr lang="ru-RU" sz="2400" dirty="0" smtClean="0"/>
              <a:t>Производный </a:t>
            </a:r>
            <a:r>
              <a:rPr lang="ru-RU" sz="2400" dirty="0"/>
              <a:t>класс служит примером отношения «</a:t>
            </a:r>
            <a:r>
              <a:rPr lang="ru-RU" sz="2400" b="1" dirty="0"/>
              <a:t>является</a:t>
            </a:r>
            <a:r>
              <a:rPr lang="ru-RU" sz="2400" dirty="0"/>
              <a:t>» (</a:t>
            </a:r>
            <a:r>
              <a:rPr lang="en-US" sz="2400" dirty="0"/>
              <a:t>is a</a:t>
            </a:r>
            <a:r>
              <a:rPr lang="ru-RU" sz="2400" dirty="0"/>
              <a:t>)</a:t>
            </a:r>
          </a:p>
          <a:p>
            <a:pPr lvl="2"/>
            <a:r>
              <a:rPr lang="ru-RU" sz="2000" dirty="0"/>
              <a:t>Производный класс </a:t>
            </a:r>
            <a:r>
              <a:rPr lang="ru-RU" sz="2000" b="1" dirty="0"/>
              <a:t>является</a:t>
            </a:r>
            <a:r>
              <a:rPr lang="ru-RU" sz="2000" dirty="0"/>
              <a:t> объектом </a:t>
            </a:r>
            <a:r>
              <a:rPr lang="ru-RU" sz="2000" dirty="0" smtClean="0"/>
              <a:t>родительского</a:t>
            </a:r>
          </a:p>
          <a:p>
            <a:pPr lvl="2"/>
            <a:r>
              <a:rPr lang="ru-RU" sz="2000" dirty="0" smtClean="0"/>
              <a:t>Примеры: «Собака </a:t>
            </a:r>
            <a:r>
              <a:rPr lang="ru-RU" sz="2000" b="1" dirty="0" smtClean="0"/>
              <a:t>является</a:t>
            </a:r>
            <a:r>
              <a:rPr lang="ru-RU" sz="2000" dirty="0" smtClean="0"/>
              <a:t> животным», «Прямоугольник </a:t>
            </a:r>
            <a:r>
              <a:rPr lang="ru-RU" sz="2000" b="1" dirty="0" smtClean="0"/>
              <a:t>является</a:t>
            </a:r>
            <a:r>
              <a:rPr lang="ru-RU" sz="2000" dirty="0" smtClean="0"/>
              <a:t> замкнутой фигурой»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– иерархия в человеческом обществе</a:t>
            </a:r>
            <a:endParaRPr lang="ru-RU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8596" y="1736725"/>
            <a:ext cx="535785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CPerson</a:t>
            </a:r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GetAddress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GetBirthYear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en-US" sz="1400" b="1" dirty="0" err="1" smtClean="0">
                <a:latin typeface="Courier New" pitchFamily="49" charset="0"/>
              </a:rPr>
              <a:t>const</a:t>
            </a:r>
            <a:r>
              <a:rPr lang="ru-RU" sz="1400" b="1" dirty="0" smtClean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 smtClean="0">
              <a:latin typeface="Courier New" pitchFamily="49" charset="0"/>
            </a:endParaRPr>
          </a:p>
          <a:p>
            <a:pPr defTabSz="363538"/>
            <a:r>
              <a:rPr lang="ru-RU" sz="1400" b="1" dirty="0" err="1" smtClean="0">
                <a:latin typeface="Courier New" pitchFamily="49" charset="0"/>
              </a:rPr>
              <a:t>class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CStudent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GetUniversityName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 smtClean="0">
                <a:latin typeface="Courier New" pitchFamily="49" charset="0"/>
              </a:rPr>
              <a:t>	</a:t>
            </a:r>
            <a:r>
              <a:rPr lang="ru-RU" sz="1400" b="1" dirty="0" err="1" smtClean="0">
                <a:latin typeface="Courier New" pitchFamily="49" charset="0"/>
              </a:rPr>
              <a:t>std::string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GetGroupName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ru-RU" sz="1400" b="1" dirty="0" err="1" smtClean="0">
                <a:latin typeface="Courier New" pitchFamily="49" charset="0"/>
              </a:rPr>
              <a:t>const</a:t>
            </a:r>
            <a:r>
              <a:rPr lang="ru-RU" sz="14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unsigned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GetGrade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en-US" sz="1400" b="1" dirty="0" smtClean="0">
                <a:latin typeface="Courier New" pitchFamily="49" charset="0"/>
              </a:rPr>
              <a:t>const</a:t>
            </a:r>
            <a:r>
              <a:rPr lang="ru-RU" sz="1400" b="1" dirty="0" smtClean="0">
                <a:latin typeface="Courier New" pitchFamily="49" charset="0"/>
              </a:rPr>
              <a:t>;</a:t>
            </a:r>
            <a:r>
              <a:rPr lang="en-US" sz="1400" b="1" dirty="0" smtClean="0">
                <a:latin typeface="Courier New" pitchFamily="49" charset="0"/>
              </a:rPr>
              <a:t>	// </a:t>
            </a:r>
            <a:r>
              <a:rPr lang="ru-RU" sz="1400" b="1" dirty="0" smtClean="0">
                <a:latin typeface="Courier New" pitchFamily="49" charset="0"/>
              </a:rPr>
              <a:t>год обучения</a:t>
            </a:r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CWorker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 smtClean="0">
                <a:latin typeface="Courier New" pitchFamily="49" charset="0"/>
              </a:rPr>
              <a:t>Get</a:t>
            </a:r>
            <a:r>
              <a:rPr lang="en-US" sz="1400" b="1" dirty="0" err="1" smtClean="0">
                <a:latin typeface="Courier New" pitchFamily="49" charset="0"/>
              </a:rPr>
              <a:t>JobPosition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 smtClean="0">
                <a:latin typeface="Courier New" pitchFamily="49" charset="0"/>
              </a:rPr>
              <a:t>Get</a:t>
            </a:r>
            <a:r>
              <a:rPr lang="en-US" sz="1400" b="1" dirty="0" smtClean="0">
                <a:latin typeface="Courier New" pitchFamily="49" charset="0"/>
              </a:rPr>
              <a:t>Experience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143636" y="2071678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CPerson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214942" y="285749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CStudent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143768" y="285749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CWorker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>
            <a:stCxn id="15" idx="2"/>
            <a:endCxn id="16" idx="0"/>
          </p:cNvCxnSpPr>
          <p:nvPr/>
        </p:nvCxnSpPr>
        <p:spPr>
          <a:xfrm rot="5400000">
            <a:off x="6250793" y="2214554"/>
            <a:ext cx="357190" cy="928694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Прямая соединительная линия 18"/>
          <p:cNvCxnSpPr>
            <a:stCxn id="15" idx="2"/>
            <a:endCxn id="17" idx="0"/>
          </p:cNvCxnSpPr>
          <p:nvPr/>
        </p:nvCxnSpPr>
        <p:spPr>
          <a:xfrm rot="16200000" flipH="1">
            <a:off x="7215206" y="2178835"/>
            <a:ext cx="357190" cy="100013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Публичное наследование как наследование интерфейса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публичном наследовании класс-потомок наследует интерфейс родителя</a:t>
            </a:r>
          </a:p>
          <a:p>
            <a:pPr lvl="1"/>
            <a:r>
              <a:rPr lang="ru-RU" dirty="0" smtClean="0"/>
              <a:t>С объектами класса-наследника можно обращаться так же как с объектами базового класса</a:t>
            </a:r>
            <a:endParaRPr lang="en-US" dirty="0" smtClean="0"/>
          </a:p>
          <a:p>
            <a:pPr lvl="2"/>
            <a:r>
              <a:rPr lang="ru-RU" dirty="0" smtClean="0"/>
              <a:t>Если это не так, то, вероятно, открытое наследование использовать не следует</a:t>
            </a:r>
          </a:p>
          <a:p>
            <a:pPr lvl="1"/>
            <a:r>
              <a:rPr lang="ru-RU" dirty="0" smtClean="0"/>
              <a:t>Указатели и ссылки на класс-потомок могут приводиться к указателям и ссылкам на базовый класс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публичного наследования</a:t>
            </a:r>
            <a:r>
              <a:rPr lang="en-US" dirty="0" smtClean="0"/>
              <a:t> – </a:t>
            </a:r>
            <a:r>
              <a:rPr lang="ru-RU" dirty="0" smtClean="0"/>
              <a:t>иерархия фигур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00232" y="185736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CShape</a:t>
            </a:r>
            <a:endParaRPr lang="ru-RU" dirty="0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71538" y="2643182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C2DShape</a:t>
            </a:r>
            <a:endParaRPr lang="ru-RU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00364" y="2643182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C3DShape</a:t>
            </a:r>
            <a:endParaRPr lang="ru-RU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2844" y="3571876"/>
            <a:ext cx="1166821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+mj-lt"/>
              </a:rPr>
              <a:t>CCircle</a:t>
            </a:r>
            <a:endParaRPr lang="ru-RU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00166" y="3571876"/>
            <a:ext cx="1166821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CTriangle</a:t>
            </a:r>
            <a:endParaRPr lang="ru-RU" dirty="0">
              <a:latin typeface="+mj-l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857488" y="357187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CCube</a:t>
            </a:r>
            <a:endParaRPr lang="ru-RU" dirty="0"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500562" y="357187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CSphere</a:t>
            </a:r>
            <a:endParaRPr lang="ru-RU" dirty="0">
              <a:latin typeface="+mj-lt"/>
            </a:endParaRP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 rot="5400000">
            <a:off x="2107389" y="2000240"/>
            <a:ext cx="357190" cy="928694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Прямая соединительная линия 15"/>
          <p:cNvCxnSpPr>
            <a:stCxn id="6" idx="2"/>
            <a:endCxn id="8" idx="0"/>
          </p:cNvCxnSpPr>
          <p:nvPr/>
        </p:nvCxnSpPr>
        <p:spPr>
          <a:xfrm rot="16200000" flipH="1">
            <a:off x="3071802" y="1964521"/>
            <a:ext cx="357190" cy="100013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Прямая соединительная линия 17"/>
          <p:cNvCxnSpPr>
            <a:stCxn id="7" idx="2"/>
            <a:endCxn id="9" idx="0"/>
          </p:cNvCxnSpPr>
          <p:nvPr/>
        </p:nvCxnSpPr>
        <p:spPr>
          <a:xfrm rot="5400000">
            <a:off x="1023913" y="2774152"/>
            <a:ext cx="500066" cy="109538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Прямая соединительная линия 19"/>
          <p:cNvCxnSpPr>
            <a:stCxn id="7" idx="2"/>
            <a:endCxn id="10" idx="0"/>
          </p:cNvCxnSpPr>
          <p:nvPr/>
        </p:nvCxnSpPr>
        <p:spPr>
          <a:xfrm rot="16200000" flipH="1">
            <a:off x="1702574" y="3190873"/>
            <a:ext cx="500066" cy="26194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Прямая соединительная линия 21"/>
          <p:cNvCxnSpPr>
            <a:stCxn id="8" idx="2"/>
            <a:endCxn id="11" idx="0"/>
          </p:cNvCxnSpPr>
          <p:nvPr/>
        </p:nvCxnSpPr>
        <p:spPr>
          <a:xfrm rot="5400000">
            <a:off x="3428992" y="3250405"/>
            <a:ext cx="500066" cy="142876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Прямая соединительная линия 23"/>
          <p:cNvCxnSpPr>
            <a:stCxn id="8" idx="2"/>
            <a:endCxn id="12" idx="0"/>
          </p:cNvCxnSpPr>
          <p:nvPr/>
        </p:nvCxnSpPr>
        <p:spPr>
          <a:xfrm rot="16200000" flipH="1">
            <a:off x="4250529" y="2571744"/>
            <a:ext cx="500066" cy="1500198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214282" y="4180344"/>
            <a:ext cx="500066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b="1" dirty="0" smtClean="0">
                <a:latin typeface="Courier New" pitchFamily="49" charset="0"/>
              </a:rPr>
              <a:t>void </a:t>
            </a:r>
            <a:r>
              <a:rPr lang="en-US" sz="1400" b="1" dirty="0" err="1" smtClean="0">
                <a:latin typeface="Courier New" pitchFamily="49" charset="0"/>
              </a:rPr>
              <a:t>ProcessShape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</a:rPr>
              <a:t>CShape</a:t>
            </a:r>
            <a:r>
              <a:rPr lang="en-US" sz="1400" b="1" dirty="0" smtClean="0">
                <a:latin typeface="Courier New" pitchFamily="49" charset="0"/>
              </a:rPr>
              <a:t> &amp; shape)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...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}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void Test()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CCircle</a:t>
            </a:r>
            <a:r>
              <a:rPr lang="en-US" sz="1400" b="1" dirty="0" smtClean="0">
                <a:latin typeface="Courier New" pitchFamily="49" charset="0"/>
              </a:rPr>
              <a:t> circle;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ProcessShape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(circle);</a:t>
            </a:r>
          </a:p>
          <a:p>
            <a:pPr defTabSz="363538"/>
            <a:endParaRPr lang="en-US" sz="1400" b="1" dirty="0" smtClean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CShape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pShape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= &amp;circle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86182" y="5857892"/>
            <a:ext cx="535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CCircle</a:t>
            </a:r>
            <a:r>
              <a:rPr lang="en-US" sz="1400" dirty="0" smtClean="0"/>
              <a:t> </a:t>
            </a:r>
            <a:r>
              <a:rPr lang="ru-RU" sz="1400" dirty="0" smtClean="0"/>
              <a:t>можно использовать везде, где используется </a:t>
            </a:r>
            <a:r>
              <a:rPr lang="en-US" sz="1400" dirty="0" err="1" smtClean="0"/>
              <a:t>CShape</a:t>
            </a:r>
            <a:endParaRPr lang="ru-RU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786182" y="6286520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Указатель на производный класс проводится к указателю на базовый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Пример неправильного использования публичного наследования</a:t>
            </a:r>
            <a:endParaRPr lang="ru-RU" sz="3600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500034" y="221455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CPoint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500034" y="3500438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CCircle</a:t>
            </a:r>
            <a:endParaRPr lang="ru-RU" dirty="0"/>
          </a:p>
        </p:txBody>
      </p:sp>
      <p:cxnSp>
        <p:nvCxnSpPr>
          <p:cNvPr id="48" name="Прямая соединительная линия 47"/>
          <p:cNvCxnSpPr>
            <a:stCxn id="46" idx="2"/>
            <a:endCxn id="47" idx="0"/>
          </p:cNvCxnSpPr>
          <p:nvPr/>
        </p:nvCxnSpPr>
        <p:spPr>
          <a:xfrm rot="5400000">
            <a:off x="821505" y="3071810"/>
            <a:ext cx="857256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500034" y="471488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CCylinder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>
            <a:stCxn id="47" idx="2"/>
            <a:endCxn id="49" idx="0"/>
          </p:cNvCxnSpPr>
          <p:nvPr/>
        </p:nvCxnSpPr>
        <p:spPr>
          <a:xfrm rot="5400000">
            <a:off x="857224" y="4321975"/>
            <a:ext cx="78581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2357422" y="2214554"/>
            <a:ext cx="628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Неправильный ход мыслей:</a:t>
            </a:r>
          </a:p>
          <a:p>
            <a:r>
              <a:rPr lang="ru-RU" dirty="0" smtClean="0"/>
              <a:t>«Окружность можно получить, добавив к точке радиус, а цилиндр – добавив к окружности высоту»</a:t>
            </a:r>
            <a:endParaRPr lang="ru-RU" dirty="0"/>
          </a:p>
        </p:txBody>
      </p:sp>
      <p:sp>
        <p:nvSpPr>
          <p:cNvPr id="55" name="Умножение 54"/>
          <p:cNvSpPr/>
          <p:nvPr/>
        </p:nvSpPr>
        <p:spPr>
          <a:xfrm>
            <a:off x="1071538" y="2857496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Умножение 58"/>
          <p:cNvSpPr/>
          <p:nvPr/>
        </p:nvSpPr>
        <p:spPr>
          <a:xfrm>
            <a:off x="1071538" y="4143380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2357422" y="3286124"/>
            <a:ext cx="6572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Неправильный контекст использования открытого наследования:</a:t>
            </a:r>
          </a:p>
          <a:p>
            <a:r>
              <a:rPr lang="ru-RU" dirty="0" smtClean="0"/>
              <a:t>Открытое наследование должно использоваться </a:t>
            </a:r>
            <a:r>
              <a:rPr lang="ru-RU" b="1" dirty="0" smtClean="0">
                <a:solidFill>
                  <a:srgbClr val="FF0000"/>
                </a:solidFill>
              </a:rPr>
              <a:t>не для </a:t>
            </a:r>
            <a:r>
              <a:rPr lang="ru-RU" dirty="0" smtClean="0"/>
              <a:t>того, чтобы производный класс мог использовать код базового для </a:t>
            </a:r>
            <a:r>
              <a:rPr lang="ru-RU" b="1" dirty="0" smtClean="0">
                <a:solidFill>
                  <a:srgbClr val="FF0000"/>
                </a:solidFill>
              </a:rPr>
              <a:t>реализации своей функциональности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Класс-наследник должен представлять собой </a:t>
            </a:r>
            <a:r>
              <a:rPr lang="ru-RU" b="1" dirty="0" smtClean="0">
                <a:solidFill>
                  <a:srgbClr val="FF0000"/>
                </a:solidFill>
              </a:rPr>
              <a:t>частный случай более общей абстракции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28860" y="5500702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Здесь:</a:t>
            </a:r>
          </a:p>
          <a:p>
            <a:r>
              <a:rPr lang="ru-RU" dirty="0" smtClean="0"/>
              <a:t>Окружность </a:t>
            </a:r>
            <a:r>
              <a:rPr lang="ru-RU" b="1" dirty="0" smtClean="0"/>
              <a:t>не является </a:t>
            </a:r>
            <a:r>
              <a:rPr lang="ru-RU" dirty="0" smtClean="0"/>
              <a:t>частным случаем точки</a:t>
            </a:r>
          </a:p>
          <a:p>
            <a:r>
              <a:rPr lang="ru-RU" dirty="0" smtClean="0"/>
              <a:t>Цилиндр </a:t>
            </a:r>
            <a:r>
              <a:rPr lang="ru-RU" b="1" dirty="0" smtClean="0"/>
              <a:t>не является</a:t>
            </a:r>
            <a:r>
              <a:rPr lang="ru-RU" dirty="0" smtClean="0"/>
              <a:t> частным случаем окружности, и, тем более, точки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Закрытое (приватное) наследование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Приватное (закрытое) наследование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Приватное наследование – </a:t>
            </a:r>
            <a:r>
              <a:rPr lang="ru-RU" sz="2800" dirty="0" smtClean="0"/>
              <a:t>это наследование </a:t>
            </a:r>
            <a:r>
              <a:rPr lang="ru-RU" sz="2800" b="1" dirty="0"/>
              <a:t>реализации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При приватном наследовании </a:t>
            </a:r>
            <a:r>
              <a:rPr lang="ru-RU" sz="2400" dirty="0" smtClean="0"/>
              <a:t>открытые и защищенные </a:t>
            </a:r>
            <a:r>
              <a:rPr lang="ru-RU" sz="2400" dirty="0"/>
              <a:t>поля и методы родительского класса становятся </a:t>
            </a:r>
            <a:r>
              <a:rPr lang="ru-RU" sz="2400" b="1" dirty="0"/>
              <a:t>закрытыми</a:t>
            </a:r>
            <a:r>
              <a:rPr lang="ru-RU" sz="2400" dirty="0"/>
              <a:t> полями и методами производного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Производный класс напрямую не поддерживает открытый интерфейс базового, но </a:t>
            </a:r>
            <a:r>
              <a:rPr lang="ru-RU" sz="2400" b="1" dirty="0"/>
              <a:t>пользуется его реализацией</a:t>
            </a:r>
            <a:r>
              <a:rPr lang="ru-RU" sz="2400" dirty="0"/>
              <a:t>, предоставляя </a:t>
            </a:r>
            <a:r>
              <a:rPr lang="ru-RU" sz="2400" b="1" dirty="0"/>
              <a:t>собственный</a:t>
            </a:r>
            <a:r>
              <a:rPr lang="ru-RU" sz="2400" dirty="0"/>
              <a:t> открытый интерфейс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Производный класс служит примером отношения «</a:t>
            </a:r>
            <a:r>
              <a:rPr lang="ru-RU" sz="2400" b="1" dirty="0"/>
              <a:t>реализован на основе</a:t>
            </a:r>
            <a:r>
              <a:rPr lang="ru-RU" sz="2400" dirty="0"/>
              <a:t>» (</a:t>
            </a:r>
            <a:r>
              <a:rPr lang="en-US" sz="2400" dirty="0"/>
              <a:t>implemented as)</a:t>
            </a:r>
          </a:p>
          <a:p>
            <a:pPr lvl="2">
              <a:lnSpc>
                <a:spcPct val="80000"/>
              </a:lnSpc>
            </a:pPr>
            <a:r>
              <a:rPr lang="ru-RU" sz="2000" dirty="0"/>
              <a:t>Производный класс </a:t>
            </a:r>
            <a:r>
              <a:rPr lang="ru-RU" sz="2000" b="1" dirty="0"/>
              <a:t>реализован</a:t>
            </a:r>
            <a:r>
              <a:rPr lang="ru-RU" sz="2000" dirty="0"/>
              <a:t> на основе </a:t>
            </a:r>
            <a:r>
              <a:rPr lang="ru-RU" sz="2000" dirty="0" smtClean="0"/>
              <a:t>родительского</a:t>
            </a:r>
          </a:p>
          <a:p>
            <a:pPr lvl="2">
              <a:lnSpc>
                <a:spcPct val="80000"/>
              </a:lnSpc>
            </a:pPr>
            <a:r>
              <a:rPr lang="ru-RU" sz="2000" dirty="0" smtClean="0"/>
              <a:t>Примеры: «Класс </a:t>
            </a:r>
            <a:r>
              <a:rPr lang="en-US" sz="2000" dirty="0" smtClean="0"/>
              <a:t>Stack </a:t>
            </a:r>
            <a:r>
              <a:rPr lang="ru-RU" sz="2000" b="1" dirty="0" smtClean="0"/>
              <a:t>реализован</a:t>
            </a:r>
            <a:r>
              <a:rPr lang="ru-RU" sz="2000" dirty="0" smtClean="0"/>
              <a:t> на основе класса</a:t>
            </a:r>
            <a:r>
              <a:rPr lang="en-US" sz="2000" dirty="0" smtClean="0"/>
              <a:t> Array</a:t>
            </a:r>
            <a:r>
              <a:rPr lang="ru-RU" sz="2000" dirty="0" smtClean="0"/>
              <a:t>»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–</a:t>
            </a:r>
            <a:r>
              <a:rPr lang="ru-RU" dirty="0" smtClean="0"/>
              <a:t> стек целых чисел</a:t>
            </a:r>
            <a:endParaRPr lang="ru-RU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0034" y="2000240"/>
            <a:ext cx="5325817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CIntArray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GetLength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 smtClean="0">
                <a:latin typeface="Courier New" pitchFamily="49" charset="0"/>
              </a:rPr>
              <a:t>InsertItem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index,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 smtClean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...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CIntStack</a:t>
            </a:r>
            <a:r>
              <a:rPr lang="ru-RU" sz="1600" b="1" dirty="0">
                <a:latin typeface="Courier New" pitchFamily="49" charset="0"/>
              </a:rPr>
              <a:t> :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private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Push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element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Pop</a:t>
            </a:r>
            <a:r>
              <a:rPr lang="ru-RU" sz="1600" b="1" dirty="0" smtClean="0">
                <a:latin typeface="Courier New" pitchFamily="49" charset="0"/>
              </a:rPr>
              <a:t>();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bool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IsEmpty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4942" y="4714884"/>
            <a:ext cx="3786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Нельзя использовать открытое наследование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Стек не является массивом, но пользуется реализацией массива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К стеку не применимы операции индексированного доступа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композиция?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Композиция</a:t>
            </a:r>
            <a:r>
              <a:rPr lang="ru-RU" dirty="0" smtClean="0"/>
              <a:t> (агрегирование, включение) – простейший механизм для создания нового класса путем </a:t>
            </a:r>
            <a:r>
              <a:rPr lang="ru-RU" b="1" dirty="0" smtClean="0"/>
              <a:t>объединения</a:t>
            </a:r>
            <a:r>
              <a:rPr lang="ru-RU" dirty="0" smtClean="0"/>
              <a:t> нескольких объектов существующих классов в единое целое</a:t>
            </a:r>
          </a:p>
          <a:p>
            <a:pPr lvl="1"/>
            <a:r>
              <a:rPr lang="ru-RU" dirty="0" smtClean="0"/>
              <a:t>При композиции между классами действует «</a:t>
            </a:r>
            <a:r>
              <a:rPr lang="ru-RU" b="1" dirty="0" smtClean="0"/>
              <a:t>отношение принадлежности</a:t>
            </a:r>
            <a:r>
              <a:rPr lang="ru-RU" dirty="0" smtClean="0"/>
              <a:t>»</a:t>
            </a:r>
          </a:p>
          <a:p>
            <a:pPr lvl="2"/>
            <a:r>
              <a:rPr lang="ru-RU" dirty="0" smtClean="0"/>
              <a:t>У машины есть кузов, колеса и двигатель</a:t>
            </a:r>
          </a:p>
          <a:p>
            <a:pPr lvl="2"/>
            <a:r>
              <a:rPr lang="ru-RU" dirty="0" smtClean="0"/>
              <a:t>У человека есть голова, руки, ноги и тело</a:t>
            </a:r>
          </a:p>
          <a:p>
            <a:pPr lvl="2"/>
            <a:r>
              <a:rPr lang="ru-RU" dirty="0" smtClean="0"/>
              <a:t>У треугольника есть вершины</a:t>
            </a:r>
          </a:p>
          <a:p>
            <a:pPr lvl="1"/>
            <a:r>
              <a:rPr lang="ru-RU" dirty="0" smtClean="0"/>
              <a:t>Вложенные объекты обычно объявляются закрытыми (</a:t>
            </a:r>
            <a:r>
              <a:rPr lang="en-US" dirty="0" smtClean="0"/>
              <a:t>private)</a:t>
            </a:r>
            <a:r>
              <a:rPr lang="ru-RU" dirty="0" smtClean="0"/>
              <a:t> внутри класса-агрегата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Композиция – </a:t>
            </a:r>
            <a:r>
              <a:rPr lang="ru-RU" sz="3600" dirty="0"/>
              <a:t>предпочтительная альтернатива приватному наследованию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/>
              <a:t>Вместо наследования реализации во многих случаях может оказаться лучше использовать </a:t>
            </a:r>
            <a:r>
              <a:rPr lang="ru-RU" sz="2400" b="1" dirty="0" smtClean="0">
                <a:solidFill>
                  <a:srgbClr val="FF0000"/>
                </a:solidFill>
              </a:rPr>
              <a:t>композицию</a:t>
            </a:r>
            <a:endParaRPr lang="ru-RU" sz="24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ru-RU" sz="2000" dirty="0"/>
              <a:t>При </a:t>
            </a:r>
            <a:r>
              <a:rPr lang="ru-RU" sz="2000" dirty="0" smtClean="0"/>
              <a:t>композиции новый </a:t>
            </a:r>
            <a:r>
              <a:rPr lang="ru-RU" sz="2000" dirty="0"/>
              <a:t>класс может использовать </a:t>
            </a:r>
            <a:r>
              <a:rPr lang="ru-RU" sz="2000" b="1" dirty="0"/>
              <a:t>несколько экземпляров</a:t>
            </a:r>
            <a:r>
              <a:rPr lang="ru-RU" sz="2000" dirty="0"/>
              <a:t> существующего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Композиция делает </a:t>
            </a:r>
            <a:r>
              <a:rPr lang="ru-RU" sz="2000" dirty="0"/>
              <a:t>классы </a:t>
            </a:r>
            <a:r>
              <a:rPr lang="ru-RU" sz="2000" b="1" dirty="0"/>
              <a:t>менее зависимым </a:t>
            </a:r>
            <a:r>
              <a:rPr lang="ru-RU" sz="2000" dirty="0"/>
              <a:t>друг от друга, чем наследование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Возможны исключения, когда приватное наследование является более </a:t>
            </a:r>
            <a:r>
              <a:rPr lang="ru-RU" sz="2400" dirty="0" smtClean="0"/>
              <a:t>предпочтительным</a:t>
            </a:r>
            <a:endParaRPr lang="ru-RU" sz="2400" dirty="0"/>
          </a:p>
          <a:p>
            <a:pPr lvl="1">
              <a:lnSpc>
                <a:spcPct val="90000"/>
              </a:lnSpc>
            </a:pPr>
            <a:r>
              <a:rPr lang="ru-RU" sz="2000" dirty="0"/>
              <a:t>Необходимо получить доступ к защищенным методам существующего класса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С точки зрения интерфейса нового класса – различий нет никаких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258888" y="1844675"/>
            <a:ext cx="617063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600" b="1" dirty="0" err="1" smtClean="0">
                <a:latin typeface="Courier New" pitchFamily="49" charset="0"/>
              </a:rPr>
              <a:t>class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CIntArray</a:t>
            </a:r>
            <a:endParaRPr lang="ru-RU" sz="1600" b="1" dirty="0" smtClean="0">
              <a:latin typeface="Courier New" pitchFamily="49" charset="0"/>
            </a:endParaRP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 smtClean="0">
                <a:latin typeface="Courier New" pitchFamily="49" charset="0"/>
              </a:rPr>
              <a:t>public</a:t>
            </a:r>
            <a:r>
              <a:rPr lang="ru-RU" sz="1600" b="1" dirty="0" smtClean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int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operator</a:t>
            </a:r>
            <a:r>
              <a:rPr lang="ru-RU" sz="1600" b="1" dirty="0" smtClean="0">
                <a:latin typeface="Courier New" pitchFamily="49" charset="0"/>
              </a:rPr>
              <a:t>[](</a:t>
            </a:r>
            <a:r>
              <a:rPr lang="ru-RU" sz="1600" b="1" dirty="0" err="1" smtClean="0">
                <a:latin typeface="Courier New" pitchFamily="49" charset="0"/>
              </a:rPr>
              <a:t>int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index</a:t>
            </a:r>
            <a:r>
              <a:rPr lang="ru-RU" sz="1600" b="1" dirty="0" smtClean="0">
                <a:latin typeface="Courier New" pitchFamily="49" charset="0"/>
              </a:rPr>
              <a:t>)</a:t>
            </a:r>
            <a:r>
              <a:rPr lang="ru-RU" sz="1600" b="1" dirty="0" err="1" smtClean="0">
                <a:latin typeface="Courier New" pitchFamily="49" charset="0"/>
              </a:rPr>
              <a:t>const</a:t>
            </a:r>
            <a:r>
              <a:rPr lang="ru-RU" sz="1600" b="1" dirty="0" smtClean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int&amp;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operator</a:t>
            </a:r>
            <a:r>
              <a:rPr lang="ru-RU" sz="1600" b="1" dirty="0" smtClean="0">
                <a:latin typeface="Courier New" pitchFamily="49" charset="0"/>
              </a:rPr>
              <a:t>[](</a:t>
            </a:r>
            <a:r>
              <a:rPr lang="ru-RU" sz="1600" b="1" dirty="0" err="1" smtClean="0">
                <a:latin typeface="Courier New" pitchFamily="49" charset="0"/>
              </a:rPr>
              <a:t>int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index</a:t>
            </a:r>
            <a:r>
              <a:rPr lang="ru-RU" sz="1600" b="1" dirty="0" smtClean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int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GetLength</a:t>
            </a:r>
            <a:r>
              <a:rPr lang="ru-RU" sz="1600" b="1" dirty="0" smtClean="0">
                <a:latin typeface="Courier New" pitchFamily="49" charset="0"/>
              </a:rPr>
              <a:t>()</a:t>
            </a:r>
            <a:r>
              <a:rPr lang="ru-RU" sz="1600" b="1" dirty="0" err="1" smtClean="0">
                <a:latin typeface="Courier New" pitchFamily="49" charset="0"/>
              </a:rPr>
              <a:t>const</a:t>
            </a:r>
            <a:r>
              <a:rPr lang="ru-RU" sz="1600" b="1" dirty="0" smtClean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void </a:t>
            </a:r>
            <a:r>
              <a:rPr lang="en-US" sz="1600" b="1" dirty="0" err="1" smtClean="0">
                <a:latin typeface="Courier New" pitchFamily="49" charset="0"/>
              </a:rPr>
              <a:t>InsertItem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index,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 smtClean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 smtClean="0">
                <a:latin typeface="Courier New" pitchFamily="49" charset="0"/>
              </a:rPr>
              <a:t>	...</a:t>
            </a:r>
            <a:endParaRPr lang="ru-RU" sz="1600" b="1" dirty="0" smtClean="0">
              <a:latin typeface="Courier New" pitchFamily="49" charset="0"/>
            </a:endParaRP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</a:rPr>
              <a:t>CIntStack</a:t>
            </a:r>
            <a:r>
              <a:rPr lang="ru-RU" sz="1600" b="1" dirty="0" smtClean="0">
                <a:latin typeface="Courier New" pitchFamily="49" charset="0"/>
              </a:rPr>
              <a:t>2</a:t>
            </a:r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void Push(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element);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Pop</a:t>
            </a:r>
            <a:r>
              <a:rPr lang="en-US" sz="1600" b="1" dirty="0" smtClean="0">
                <a:latin typeface="Courier New" pitchFamily="49" charset="0"/>
              </a:rPr>
              <a:t>();</a:t>
            </a:r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IsEmpty</a:t>
            </a:r>
            <a:r>
              <a:rPr lang="en-US" sz="1600" b="1" dirty="0">
                <a:latin typeface="Courier New" pitchFamily="49" charset="0"/>
              </a:rPr>
              <a:t>()const;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m_items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en-US" sz="1600" b="1" dirty="0" smtClean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Защищенное наследование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Защищенное наследование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Защищенное наследование – </a:t>
            </a:r>
            <a:r>
              <a:rPr lang="ru-RU" sz="2800" dirty="0" err="1"/>
              <a:t>наследование</a:t>
            </a:r>
            <a:r>
              <a:rPr lang="ru-RU" sz="2800" dirty="0"/>
              <a:t> реализации, доступной для последующего наследования</a:t>
            </a:r>
          </a:p>
          <a:p>
            <a:pPr lvl="1"/>
            <a:r>
              <a:rPr lang="ru-RU" sz="2400" dirty="0"/>
              <a:t>При защищенном наследовании открытые </a:t>
            </a:r>
            <a:r>
              <a:rPr lang="ru-RU" sz="2400" dirty="0" smtClean="0"/>
              <a:t>поля </a:t>
            </a:r>
            <a:r>
              <a:rPr lang="ru-RU" sz="2400" dirty="0"/>
              <a:t>и методы родительского класса становятся </a:t>
            </a:r>
            <a:r>
              <a:rPr lang="ru-RU" sz="2400" b="1" dirty="0"/>
              <a:t>защищенными</a:t>
            </a:r>
            <a:r>
              <a:rPr lang="ru-RU" sz="2400" dirty="0"/>
              <a:t> полями и методами производного</a:t>
            </a:r>
          </a:p>
          <a:p>
            <a:pPr lvl="1"/>
            <a:r>
              <a:rPr lang="ru-RU" sz="2400" dirty="0"/>
              <a:t>Данные методы могут использоваться классами, порожденными от </a:t>
            </a:r>
            <a:r>
              <a:rPr lang="ru-RU" sz="2400" dirty="0" smtClean="0"/>
              <a:t>производного</a:t>
            </a:r>
            <a:endParaRPr lang="en-US" sz="2400" dirty="0" smtClean="0"/>
          </a:p>
          <a:p>
            <a:pPr lvl="1"/>
            <a:r>
              <a:rPr lang="ru-RU" dirty="0" smtClean="0"/>
              <a:t>Как и в случае закрытого наследования, порожденный класс должен предоставить собственный интерфейс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258888" y="1736725"/>
            <a:ext cx="6099194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CIntArray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int&amp;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GetLength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	void </a:t>
            </a:r>
            <a:r>
              <a:rPr lang="en-US" sz="1500" b="1" dirty="0" err="1" smtClean="0">
                <a:latin typeface="Courier New" pitchFamily="49" charset="0"/>
              </a:rPr>
              <a:t>InsertItem</a:t>
            </a:r>
            <a:r>
              <a:rPr lang="en-US" sz="1500" b="1" dirty="0" smtClean="0">
                <a:latin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</a:rPr>
              <a:t> index, </a:t>
            </a:r>
            <a:r>
              <a:rPr lang="en-US" sz="1500" b="1" dirty="0" err="1" smtClean="0">
                <a:latin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</a:rPr>
              <a:t> value);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CIntStack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5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void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Push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element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Pop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bool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IsEmpty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class </a:t>
            </a:r>
            <a:r>
              <a:rPr lang="en-US" sz="1500" b="1" dirty="0" err="1">
                <a:latin typeface="Courier New" pitchFamily="49" charset="0"/>
              </a:rPr>
              <a:t>CIntStackEx</a:t>
            </a:r>
            <a:r>
              <a:rPr lang="en-US" sz="1500" b="1" dirty="0">
                <a:latin typeface="Courier New" pitchFamily="49" charset="0"/>
              </a:rPr>
              <a:t> : public </a:t>
            </a:r>
            <a:r>
              <a:rPr lang="en-US" sz="1500" b="1" dirty="0" err="1">
                <a:latin typeface="Courier New" pitchFamily="49" charset="0"/>
              </a:rPr>
              <a:t>CIntStack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{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public: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GetNumberOfElements</a:t>
            </a:r>
            <a:r>
              <a:rPr lang="en-US" sz="1500" b="1" dirty="0">
                <a:latin typeface="Courier New" pitchFamily="49" charset="0"/>
              </a:rPr>
              <a:t>()const;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 smtClean="0">
                <a:latin typeface="Courier New" pitchFamily="49" charset="0"/>
              </a:rPr>
              <a:t>};</a:t>
            </a:r>
            <a:endParaRPr lang="ru-RU" sz="15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Различия между защищенным и закрытым наследованием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защищенном наследовании публичные и защищенные поля родительского класса являются защищенными и доступны его «внукам» - классам, унаследованным от производного класса</a:t>
            </a:r>
          </a:p>
          <a:p>
            <a:pPr lvl="1"/>
            <a:r>
              <a:rPr lang="ru-RU" dirty="0" smtClean="0"/>
              <a:t>При закрытом наследовании – они доступны только самому производному классу</a:t>
            </a:r>
          </a:p>
          <a:p>
            <a:pPr lvl="1"/>
            <a:r>
              <a:rPr lang="ru-RU" dirty="0" smtClean="0"/>
              <a:t>Разницу между защищенным и закрытым наследованием почувствуют лишь наследники производного класса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типов наследования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Сравнение типов наследования в </a:t>
            </a:r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6" name="Прямоугольник с одним скругленным углом 5"/>
          <p:cNvSpPr/>
          <p:nvPr/>
        </p:nvSpPr>
        <p:spPr>
          <a:xfrm>
            <a:off x="428596" y="2285992"/>
            <a:ext cx="1857388" cy="3571900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 smtClean="0"/>
              <a:t>CBase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48427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8427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8427" y="4857760"/>
            <a:ext cx="1645115" cy="714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с одним скругленным углом 41"/>
          <p:cNvSpPr/>
          <p:nvPr/>
        </p:nvSpPr>
        <p:spPr>
          <a:xfrm>
            <a:off x="257173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 smtClean="0"/>
              <a:t>CDerived</a:t>
            </a:r>
            <a:r>
              <a:rPr lang="en-US" sz="1400" dirty="0" smtClean="0"/>
              <a:t>: public </a:t>
            </a:r>
            <a:r>
              <a:rPr lang="en-US" sz="1400" dirty="0" err="1" smtClean="0"/>
              <a:t>CBase</a:t>
            </a:r>
            <a:endParaRPr lang="ru-RU" sz="14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691567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691567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с одним скругленным углом 45"/>
          <p:cNvSpPr/>
          <p:nvPr/>
        </p:nvSpPr>
        <p:spPr>
          <a:xfrm>
            <a:off x="471487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 smtClean="0"/>
              <a:t>CDerived</a:t>
            </a:r>
            <a:r>
              <a:rPr lang="en-US" sz="1400" dirty="0" smtClean="0"/>
              <a:t>: protected </a:t>
            </a:r>
            <a:r>
              <a:rPr lang="en-US" sz="1400" dirty="0" err="1" smtClean="0"/>
              <a:t>CBase</a:t>
            </a:r>
            <a:endParaRPr lang="ru-RU" sz="1400" dirty="0"/>
          </a:p>
        </p:txBody>
      </p:sp>
      <p:sp>
        <p:nvSpPr>
          <p:cNvPr id="55" name="Прямоугольник с одним скругленным углом 54"/>
          <p:cNvSpPr/>
          <p:nvPr/>
        </p:nvSpPr>
        <p:spPr>
          <a:xfrm>
            <a:off x="685801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 smtClean="0"/>
              <a:t>CDerived</a:t>
            </a:r>
            <a:r>
              <a:rPr lang="en-US" sz="1400" dirty="0" smtClean="0"/>
              <a:t> : private </a:t>
            </a:r>
            <a:r>
              <a:rPr lang="en-US" sz="1400" dirty="0" err="1" smtClean="0"/>
              <a:t>CBase</a:t>
            </a:r>
            <a:endParaRPr lang="ru-RU" sz="1400" dirty="0"/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357190" y="285749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357190" y="3786190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57190" y="4714884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357190" y="571501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4834707" y="3000372"/>
            <a:ext cx="1645115" cy="1628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929455" y="3000372"/>
            <a:ext cx="1693508" cy="1628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2714612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4857752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6929454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2643174" y="1714488"/>
            <a:ext cx="178595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Публичное</a:t>
            </a:r>
            <a:endParaRPr lang="ru-RU" dirty="0"/>
          </a:p>
        </p:txBody>
      </p:sp>
      <p:sp>
        <p:nvSpPr>
          <p:cNvPr id="71" name="Прямоугольник 70"/>
          <p:cNvSpPr/>
          <p:nvPr/>
        </p:nvSpPr>
        <p:spPr>
          <a:xfrm>
            <a:off x="4714876" y="1714488"/>
            <a:ext cx="178595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Защищенное</a:t>
            </a:r>
            <a:endParaRPr lang="ru-RU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6858016" y="1714488"/>
            <a:ext cx="178595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Закрытое</a:t>
            </a:r>
            <a:endParaRPr lang="ru-RU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2714612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недоступно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4857752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недоступно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6929454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недоступно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наследования в других языках программирования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Публичное наследование является наиболее естественным вариантом наследования и поддерживается всеми ОО языками программирования</a:t>
            </a:r>
          </a:p>
          <a:p>
            <a:r>
              <a:rPr lang="ru-RU" dirty="0" smtClean="0"/>
              <a:t>Другие типы наследования являются, скорее, экзотикой, т.к. практически всегда можно обойтись без них</a:t>
            </a:r>
          </a:p>
          <a:p>
            <a:pPr lvl="1"/>
            <a:r>
              <a:rPr lang="ru-RU" dirty="0" smtClean="0"/>
              <a:t>Вместо приватного наследования используют композицию</a:t>
            </a:r>
          </a:p>
          <a:p>
            <a:pPr lvl="1"/>
            <a:r>
              <a:rPr lang="ru-RU" dirty="0" smtClean="0"/>
              <a:t>Защищенное наследование – в большинстве случаев не имеет смысла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Вызов конструкторов и деструкторов при наследовании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1 - Треугольник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4714876" y="2214554"/>
            <a:ext cx="3143272" cy="2214578"/>
            <a:chOff x="571472" y="2285992"/>
            <a:chExt cx="4214842" cy="2857520"/>
          </a:xfrm>
        </p:grpSpPr>
        <p:sp>
          <p:nvSpPr>
            <p:cNvPr id="5" name="Равнобедренный треугольник 4"/>
            <p:cNvSpPr/>
            <p:nvPr/>
          </p:nvSpPr>
          <p:spPr>
            <a:xfrm>
              <a:off x="714348" y="2428868"/>
              <a:ext cx="4000528" cy="2571768"/>
            </a:xfrm>
            <a:prstGeom prst="triangle">
              <a:avLst>
                <a:gd name="adj" fmla="val 3205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Треугольник</a:t>
              </a:r>
              <a:endParaRPr lang="ru-RU" sz="1600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1857356" y="2285992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71472" y="4857760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4500562" y="4857760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3929058" y="2071678"/>
            <a:ext cx="1071570" cy="369332"/>
            <a:chOff x="1428728" y="2357430"/>
            <a:chExt cx="1071570" cy="369332"/>
          </a:xfrm>
        </p:grpSpPr>
        <p:sp>
          <p:nvSpPr>
            <p:cNvPr id="9" name="Овал 8"/>
            <p:cNvSpPr/>
            <p:nvPr/>
          </p:nvSpPr>
          <p:spPr>
            <a:xfrm>
              <a:off x="1428728" y="242886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43042" y="235743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Точка</a:t>
              </a:r>
              <a:endParaRPr lang="ru-RU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42844" y="2285992"/>
            <a:ext cx="39290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(double x, double y);</a:t>
            </a:r>
          </a:p>
          <a:p>
            <a:pPr>
              <a:tabLst>
                <a:tab pos="2651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844" y="4714884"/>
            <a:ext cx="8786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CTriangle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CTriangle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p1,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p2,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p3);</a:t>
            </a:r>
          </a:p>
          <a:p>
            <a:pPr>
              <a:tabLst>
                <a:tab pos="2651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GetVertex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(unsigned index)const;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m_p1, m_p2, m_p3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Порядок вызова конструкторов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при конструировании экземпляра класса-наследника </a:t>
            </a:r>
            <a:r>
              <a:rPr lang="ru-RU" b="1" dirty="0" smtClean="0"/>
              <a:t>всегда</a:t>
            </a:r>
            <a:r>
              <a:rPr lang="ru-RU" dirty="0" smtClean="0"/>
              <a:t> происходит предварительный вызов конструктора базового класса</a:t>
            </a:r>
          </a:p>
          <a:p>
            <a:pPr lvl="1"/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вызов конструктора базового класса происходит </a:t>
            </a:r>
            <a:r>
              <a:rPr lang="ru-RU" b="1" dirty="0" smtClean="0"/>
              <a:t>до</a:t>
            </a:r>
            <a:r>
              <a:rPr lang="ru-RU" dirty="0" smtClean="0"/>
              <a:t> инициализации полей класса наследника</a:t>
            </a:r>
          </a:p>
          <a:p>
            <a:r>
              <a:rPr lang="ru-RU" dirty="0" smtClean="0"/>
              <a:t>Конструктор класса-наследника может явно передать конструктору базового класса необходимые параметры при помощи списка инициализации</a:t>
            </a:r>
          </a:p>
          <a:p>
            <a:pPr lvl="1"/>
            <a:r>
              <a:rPr lang="ru-RU" dirty="0" smtClean="0"/>
              <a:t>Если вызов конструктора родительского класса не указан явно в списке инициализации, компилятор пытается вызвать </a:t>
            </a:r>
            <a:r>
              <a:rPr lang="ru-RU" b="1" dirty="0" smtClean="0"/>
              <a:t>конструктор по умолчанию </a:t>
            </a:r>
            <a:r>
              <a:rPr lang="ru-RU" dirty="0" smtClean="0"/>
              <a:t>класса-родителя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2844" y="1857364"/>
            <a:ext cx="471490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CEmployee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std::string </a:t>
            </a:r>
            <a:r>
              <a:rPr lang="en-US" sz="1200" b="1" dirty="0" err="1" smtClean="0">
                <a:latin typeface="Courier New" pitchFamily="49" charset="0"/>
              </a:rPr>
              <a:t>GetName</a:t>
            </a:r>
            <a:r>
              <a:rPr lang="en-US" sz="1200" b="1" dirty="0" smtClean="0">
                <a:latin typeface="Courier New" pitchFamily="49" charset="0"/>
              </a:rPr>
              <a:t>()const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{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return 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;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 defTabSz="180975"/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en-US" sz="1200" b="1" dirty="0" smtClean="0">
                <a:latin typeface="Courier New" pitchFamily="49" charset="0"/>
              </a:rPr>
              <a:t>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CEmployee</a:t>
            </a:r>
            <a:r>
              <a:rPr lang="en-US" sz="1200" b="1" dirty="0" smtClean="0">
                <a:latin typeface="Courier New" pitchFamily="49" charset="0"/>
              </a:rPr>
              <a:t>(std::string const&amp; name)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: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 err="1" smtClean="0">
                <a:latin typeface="Courier New" pitchFamily="49" charset="0"/>
              </a:rPr>
              <a:t>CEmployee</a:t>
            </a:r>
            <a:r>
              <a:rPr lang="en-US" sz="1200" b="1" dirty="0" smtClean="0">
                <a:latin typeface="Courier New" pitchFamily="49" charset="0"/>
              </a:rPr>
              <a:t>() " &lt;&lt; name &lt;&lt; "\n";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std::string 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3408" y="2149019"/>
            <a:ext cx="400059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 smtClean="0">
                <a:latin typeface="Courier New" pitchFamily="49" charset="0"/>
              </a:rPr>
              <a:t>enum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ProgrammingLanguage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C_PLUS_PLUS,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C_SHARP,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VB_NET,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 defTabSz="180975"/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CProgrammer</a:t>
            </a:r>
            <a:r>
              <a:rPr lang="en-US" sz="1200" b="1" dirty="0" smtClean="0">
                <a:latin typeface="Courier New" pitchFamily="49" charset="0"/>
              </a:rPr>
              <a:t> : public </a:t>
            </a:r>
            <a:r>
              <a:rPr lang="en-US" sz="1200" b="1" dirty="0" err="1" smtClean="0">
                <a:latin typeface="Courier New" pitchFamily="49" charset="0"/>
              </a:rPr>
              <a:t>CEmployee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CProgrammer</a:t>
            </a:r>
            <a:r>
              <a:rPr lang="en-US" sz="1200" b="1" dirty="0" smtClean="0">
                <a:latin typeface="Courier New" pitchFamily="49" charset="0"/>
              </a:rPr>
              <a:t>(std::string const&amp; name,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			</a:t>
            </a:r>
            <a:r>
              <a:rPr lang="en-US" sz="1200" b="1" dirty="0" err="1" smtClean="0">
                <a:latin typeface="Courier New" pitchFamily="49" charset="0"/>
              </a:rPr>
              <a:t>ProgrammingLanguage</a:t>
            </a:r>
            <a:r>
              <a:rPr lang="en-US" sz="1200" b="1" dirty="0" smtClean="0">
                <a:latin typeface="Courier New" pitchFamily="49" charset="0"/>
              </a:rPr>
              <a:t> language)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: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CEmployee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,</a:t>
            </a:r>
            <a:r>
              <a:rPr lang="en-US" sz="1200" b="1" dirty="0" err="1" smtClean="0">
                <a:latin typeface="Courier New" pitchFamily="49" charset="0"/>
              </a:rPr>
              <a:t>m_language</a:t>
            </a:r>
            <a:r>
              <a:rPr lang="en-US" sz="1200" b="1" dirty="0" smtClean="0">
                <a:latin typeface="Courier New" pitchFamily="49" charset="0"/>
              </a:rPr>
              <a:t>(language)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 err="1" smtClean="0">
                <a:latin typeface="Courier New" pitchFamily="49" charset="0"/>
              </a:rPr>
              <a:t>CProgrammer</a:t>
            </a:r>
            <a:r>
              <a:rPr lang="en-US" sz="1200" b="1" dirty="0" smtClean="0">
                <a:latin typeface="Courier New" pitchFamily="49" charset="0"/>
              </a:rPr>
              <a:t>()\n";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ProgrammingLanguage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GetLanguage</a:t>
            </a:r>
            <a:r>
              <a:rPr lang="en-US" sz="1200" b="1" dirty="0" smtClean="0">
                <a:latin typeface="Courier New" pitchFamily="49" charset="0"/>
              </a:rPr>
              <a:t>()const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return </a:t>
            </a:r>
            <a:r>
              <a:rPr lang="en-US" sz="1200" b="1" dirty="0" err="1" smtClean="0">
                <a:latin typeface="Courier New" pitchFamily="49" charset="0"/>
              </a:rPr>
              <a:t>m_language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ProgrammingLanguage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m_language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928670"/>
            <a:ext cx="4429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Конструктор класса </a:t>
            </a:r>
            <a:r>
              <a:rPr lang="en-US" sz="1400" dirty="0" err="1" smtClean="0"/>
              <a:t>CEmployee</a:t>
            </a:r>
            <a:r>
              <a:rPr lang="en-US" sz="1400" dirty="0" smtClean="0"/>
              <a:t> (</a:t>
            </a:r>
            <a:r>
              <a:rPr lang="ru-RU" sz="1400" dirty="0" smtClean="0"/>
              <a:t>служащий)</a:t>
            </a:r>
            <a:r>
              <a:rPr lang="en-US" sz="1400" dirty="0" smtClean="0"/>
              <a:t> </a:t>
            </a:r>
            <a:r>
              <a:rPr lang="ru-RU" sz="1400" dirty="0" smtClean="0"/>
              <a:t>объявлен защищенным, чтобы не допустить бессмысленное создание абстрактных «служащих» (на работу берут конкретных специалистов)</a:t>
            </a:r>
            <a:endParaRPr lang="ru-RU" sz="14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4282" y="6143644"/>
            <a:ext cx="4714908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Output: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CEmployee</a:t>
            </a:r>
            <a:r>
              <a:rPr lang="en-US" sz="1200" dirty="0" smtClean="0">
                <a:latin typeface="Courier New" pitchFamily="49" charset="0"/>
              </a:rPr>
              <a:t>() Bill Gates</a:t>
            </a: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CProgrammer</a:t>
            </a:r>
            <a:r>
              <a:rPr lang="en-US" sz="1200" dirty="0" smtClean="0">
                <a:latin typeface="Courier New" pitchFamily="49" charset="0"/>
              </a:rPr>
              <a:t>()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2844" y="5072074"/>
            <a:ext cx="50006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main(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</a:rPr>
              <a:t>, char * </a:t>
            </a:r>
            <a:r>
              <a:rPr lang="en-US" sz="1200" b="1" dirty="0" err="1" smtClean="0">
                <a:latin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CProgrammer</a:t>
            </a:r>
            <a:r>
              <a:rPr lang="en-US" sz="1200" b="1" dirty="0" smtClean="0">
                <a:latin typeface="Courier New" pitchFamily="49" charset="0"/>
              </a:rPr>
              <a:t> programmer("Bill Gates", C_PLUS_PLUS);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7158" y="5429264"/>
            <a:ext cx="471490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572100" y="4357694"/>
            <a:ext cx="178598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00034" y="3500438"/>
            <a:ext cx="135732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00034" y="3857628"/>
            <a:ext cx="421484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72132" y="4500570"/>
            <a:ext cx="200026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500694" y="4929198"/>
            <a:ext cx="328614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7504" y="1844824"/>
            <a:ext cx="4680520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8064" y="3429000"/>
            <a:ext cx="3923928" cy="3356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5" grpId="0" animBg="1"/>
      <p:bldP spid="15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вызова деструкторов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C++</a:t>
            </a:r>
            <a:r>
              <a:rPr lang="ru-RU" dirty="0" smtClean="0"/>
              <a:t> порядок вызова деструкторов </a:t>
            </a:r>
            <a:r>
              <a:rPr lang="ru-RU" b="1" dirty="0" smtClean="0"/>
              <a:t>всегда</a:t>
            </a:r>
            <a:r>
              <a:rPr lang="ru-RU" dirty="0" smtClean="0"/>
              <a:t> </a:t>
            </a:r>
            <a:r>
              <a:rPr lang="ru-RU" dirty="0" err="1" smtClean="0"/>
              <a:t>обратен</a:t>
            </a:r>
            <a:r>
              <a:rPr lang="ru-RU" dirty="0" smtClean="0"/>
              <a:t> порядку вызова конструкторов</a:t>
            </a:r>
          </a:p>
          <a:p>
            <a:pPr lvl="1"/>
            <a:r>
              <a:rPr lang="ru-RU" dirty="0" smtClean="0"/>
              <a:t>сначала вызывается деструктор класса-наследника, затем деструктор базового класса и т.д. вверх по иерархии классов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2844" y="1857364"/>
            <a:ext cx="414340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CTable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CTable</a:t>
            </a:r>
            <a:r>
              <a:rPr lang="en-US" sz="1200" b="1" dirty="0" smtClean="0">
                <a:latin typeface="Courier New" pitchFamily="49" charset="0"/>
              </a:rPr>
              <a:t>(std::string const&amp; </a:t>
            </a:r>
            <a:r>
              <a:rPr lang="en-US" sz="1200" b="1" dirty="0" err="1" smtClean="0">
                <a:latin typeface="Courier New" pitchFamily="49" charset="0"/>
              </a:rPr>
              <a:t>dbFileName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m_tableFile.Open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dbFileName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"Table constructed\n";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virtual ~</a:t>
            </a:r>
            <a:r>
              <a:rPr lang="en-US" sz="1200" b="1" dirty="0" err="1" smtClean="0">
                <a:latin typeface="Courier New" pitchFamily="49" charset="0"/>
              </a:rPr>
              <a:t>CTable</a:t>
            </a:r>
            <a:r>
              <a:rPr lang="en-US" sz="1200" b="1" dirty="0" smtClean="0">
                <a:latin typeface="Courier New" pitchFamily="49" charset="0"/>
              </a:rPr>
              <a:t>()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m_tableFile.Close</a:t>
            </a:r>
            <a:r>
              <a:rPr lang="en-US" sz="1200" b="1" dirty="0" smtClean="0">
                <a:latin typeface="Courier New" pitchFamily="49" charset="0"/>
              </a:rPr>
              <a:t>();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"Table destroyed\n";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m_tableFile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14810" y="1857364"/>
            <a:ext cx="492919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CIndexedTable</a:t>
            </a:r>
            <a:r>
              <a:rPr lang="en-US" sz="1200" b="1" dirty="0" smtClean="0">
                <a:latin typeface="Courier New" pitchFamily="49" charset="0"/>
              </a:rPr>
              <a:t> : public </a:t>
            </a:r>
            <a:r>
              <a:rPr lang="en-US" sz="1200" b="1" dirty="0" err="1" smtClean="0">
                <a:latin typeface="Courier New" pitchFamily="49" charset="0"/>
              </a:rPr>
              <a:t>CTable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CIndexedTable</a:t>
            </a:r>
            <a:r>
              <a:rPr lang="en-US" sz="1200" b="1" dirty="0" smtClean="0">
                <a:latin typeface="Courier New" pitchFamily="49" charset="0"/>
              </a:rPr>
              <a:t>(std::string const&amp; </a:t>
            </a:r>
            <a:r>
              <a:rPr lang="en-US" sz="1200" b="1" dirty="0" err="1" smtClean="0">
                <a:latin typeface="Courier New" pitchFamily="49" charset="0"/>
              </a:rPr>
              <a:t>dbFileName</a:t>
            </a:r>
            <a:r>
              <a:rPr lang="en-US" sz="1200" b="1" dirty="0" smtClean="0">
                <a:latin typeface="Courier New" pitchFamily="49" charset="0"/>
              </a:rPr>
              <a:t>,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std::string const&amp; </a:t>
            </a:r>
            <a:r>
              <a:rPr lang="en-US" sz="1200" b="1" dirty="0" err="1" smtClean="0">
                <a:latin typeface="Courier New" pitchFamily="49" charset="0"/>
              </a:rPr>
              <a:t>indexFileName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:</a:t>
            </a:r>
            <a:r>
              <a:rPr lang="en-US" sz="1200" b="1" dirty="0" err="1" smtClean="0">
                <a:latin typeface="Courier New" pitchFamily="49" charset="0"/>
              </a:rPr>
              <a:t>CTable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dbFileName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m_indexFile.Open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indexFileName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"Indexed table created\n";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~</a:t>
            </a:r>
            <a:r>
              <a:rPr lang="en-US" sz="1200" b="1" dirty="0" err="1" smtClean="0">
                <a:latin typeface="Courier New" pitchFamily="49" charset="0"/>
              </a:rPr>
              <a:t>CIndexedTable</a:t>
            </a:r>
            <a:r>
              <a:rPr lang="en-US" sz="1200" b="1" dirty="0" smtClean="0">
                <a:latin typeface="Courier New" pitchFamily="49" charset="0"/>
              </a:rPr>
              <a:t>()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m_indexFile.Close</a:t>
            </a:r>
            <a:r>
              <a:rPr lang="en-US" sz="1200" b="1" dirty="0" smtClean="0">
                <a:latin typeface="Courier New" pitchFamily="49" charset="0"/>
              </a:rPr>
              <a:t>();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"Indexed table destroyed\n";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m_indexFile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main(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</a:rPr>
              <a:t>, char * </a:t>
            </a:r>
            <a:r>
              <a:rPr lang="en-US" sz="1200" b="1" dirty="0" err="1" smtClean="0">
                <a:latin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CIndexedTable</a:t>
            </a:r>
            <a:r>
              <a:rPr lang="en-US" sz="1200" b="1" dirty="0" smtClean="0">
                <a:latin typeface="Courier New" pitchFamily="49" charset="0"/>
              </a:rPr>
              <a:t> table("users.dat", "users.idx");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 defTabSz="180975"/>
            <a:endParaRPr lang="ru-RU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282" y="5643578"/>
            <a:ext cx="3929058" cy="10156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Output: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Table constructed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Indexed table created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Indexed table destroyed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Table destroyed</a:t>
            </a:r>
            <a:endParaRPr lang="ru-RU" sz="1200" dirty="0" smtClean="0">
              <a:latin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1844824"/>
            <a:ext cx="3816424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211960" y="1844824"/>
            <a:ext cx="4464496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211960" y="5517232"/>
            <a:ext cx="468052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методов в классе-наследнике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методов в классе наследнике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метод производного класса замещает собой</a:t>
            </a:r>
            <a:r>
              <a:rPr lang="ru-RU" b="1" dirty="0" smtClean="0"/>
              <a:t> все методы</a:t>
            </a:r>
            <a:r>
              <a:rPr lang="ru-RU" dirty="0" smtClean="0"/>
              <a:t> родительского класса </a:t>
            </a:r>
            <a:r>
              <a:rPr lang="ru-RU" b="1" dirty="0" smtClean="0"/>
              <a:t>с тем же именем</a:t>
            </a:r>
          </a:p>
          <a:p>
            <a:pPr lvl="1"/>
            <a:r>
              <a:rPr lang="ru-RU" dirty="0" smtClean="0"/>
              <a:t>Количество и типы аргументов значения не имеют</a:t>
            </a:r>
          </a:p>
          <a:p>
            <a:r>
              <a:rPr lang="ru-RU" dirty="0" smtClean="0"/>
              <a:t>Для вызова метода родительского класса из метода класса наследника используется синтаксис </a:t>
            </a:r>
            <a:r>
              <a:rPr lang="ru-RU" dirty="0" err="1" smtClean="0"/>
              <a:t>БазовыйКласс</a:t>
            </a:r>
            <a:r>
              <a:rPr lang="en-US" dirty="0" smtClean="0"/>
              <a:t>::</a:t>
            </a:r>
            <a:r>
              <a:rPr lang="ru-RU" dirty="0" smtClean="0"/>
              <a:t>Метод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1857364"/>
            <a:ext cx="514350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CBase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void Print()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 err="1" smtClean="0">
                <a:latin typeface="Courier New" pitchFamily="49" charset="0"/>
              </a:rPr>
              <a:t>CBase</a:t>
            </a:r>
            <a:r>
              <a:rPr lang="en-US" sz="1200" b="1" dirty="0" smtClean="0">
                <a:latin typeface="Courier New" pitchFamily="49" charset="0"/>
              </a:rPr>
              <a:t>::Print\n";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void Print(std::string const&amp; </a:t>
            </a:r>
            <a:r>
              <a:rPr lang="en-US" sz="1200" b="1" dirty="0" err="1" smtClean="0">
                <a:latin typeface="Courier New" pitchFamily="49" charset="0"/>
              </a:rPr>
              <a:t>param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 err="1" smtClean="0">
                <a:latin typeface="Courier New" pitchFamily="49" charset="0"/>
              </a:rPr>
              <a:t>CBase</a:t>
            </a:r>
            <a:r>
              <a:rPr lang="en-US" sz="1200" b="1" dirty="0" smtClean="0">
                <a:latin typeface="Courier New" pitchFamily="49" charset="0"/>
              </a:rPr>
              <a:t>::Print " &lt;&lt; </a:t>
            </a:r>
            <a:r>
              <a:rPr lang="en-US" sz="1200" b="1" dirty="0" err="1" smtClean="0">
                <a:latin typeface="Courier New" pitchFamily="49" charset="0"/>
              </a:rPr>
              <a:t>param</a:t>
            </a:r>
            <a:r>
              <a:rPr lang="en-US" sz="1200" b="1" dirty="0" smtClean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CDerived</a:t>
            </a:r>
            <a:r>
              <a:rPr lang="en-US" sz="1200" b="1" dirty="0" smtClean="0">
                <a:latin typeface="Courier New" pitchFamily="49" charset="0"/>
              </a:rPr>
              <a:t> : public </a:t>
            </a:r>
            <a:r>
              <a:rPr lang="en-US" sz="1200" b="1" dirty="0" err="1" smtClean="0">
                <a:latin typeface="Courier New" pitchFamily="49" charset="0"/>
              </a:rPr>
              <a:t>CBase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void Print(std::string const&amp; </a:t>
            </a:r>
            <a:r>
              <a:rPr lang="en-US" sz="1200" b="1" dirty="0" err="1" smtClean="0">
                <a:latin typeface="Courier New" pitchFamily="49" charset="0"/>
              </a:rPr>
              <a:t>param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CBase</a:t>
            </a:r>
            <a:r>
              <a:rPr lang="en-US" sz="1200" b="1" dirty="0" smtClean="0">
                <a:latin typeface="Courier New" pitchFamily="49" charset="0"/>
              </a:rPr>
              <a:t>::Print(</a:t>
            </a:r>
            <a:r>
              <a:rPr lang="en-US" sz="1200" b="1" dirty="0" err="1" smtClean="0">
                <a:latin typeface="Courier New" pitchFamily="49" charset="0"/>
              </a:rPr>
              <a:t>param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 err="1" smtClean="0">
                <a:latin typeface="Courier New" pitchFamily="49" charset="0"/>
              </a:rPr>
              <a:t>CDerived</a:t>
            </a:r>
            <a:r>
              <a:rPr lang="en-US" sz="1200" b="1" dirty="0" smtClean="0">
                <a:latin typeface="Courier New" pitchFamily="49" charset="0"/>
              </a:rPr>
              <a:t>::Print " &lt;&lt; </a:t>
            </a:r>
            <a:r>
              <a:rPr lang="en-US" sz="1200" b="1" dirty="0" err="1" smtClean="0">
                <a:latin typeface="Courier New" pitchFamily="49" charset="0"/>
              </a:rPr>
              <a:t>param</a:t>
            </a:r>
            <a:r>
              <a:rPr lang="en-US" sz="1200" b="1" dirty="0" smtClean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3472" y="1844238"/>
            <a:ext cx="4000528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main(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</a:rPr>
              <a:t>, char * </a:t>
            </a:r>
            <a:r>
              <a:rPr lang="en-US" sz="1200" b="1" dirty="0" err="1" smtClean="0">
                <a:latin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CDerived</a:t>
            </a:r>
            <a:r>
              <a:rPr lang="en-US" sz="1200" b="1" dirty="0" smtClean="0">
                <a:latin typeface="Courier New" pitchFamily="49" charset="0"/>
              </a:rPr>
              <a:t> derived;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// </a:t>
            </a:r>
            <a:r>
              <a:rPr lang="ru-RU" sz="1200" b="1" dirty="0" smtClean="0">
                <a:latin typeface="Courier New" pitchFamily="49" charset="0"/>
              </a:rPr>
              <a:t>вызов метода </a:t>
            </a:r>
            <a:r>
              <a:rPr lang="en-US" sz="1200" b="1" dirty="0" smtClean="0">
                <a:latin typeface="Courier New" pitchFamily="49" charset="0"/>
              </a:rPr>
              <a:t>Print()</a:t>
            </a:r>
            <a:r>
              <a:rPr lang="ru-RU" sz="1200" b="1" dirty="0" smtClean="0">
                <a:latin typeface="Courier New" pitchFamily="49" charset="0"/>
              </a:rPr>
              <a:t> наследника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derived.Print</a:t>
            </a:r>
            <a:r>
              <a:rPr lang="en-US" sz="1200" b="1" dirty="0" smtClean="0">
                <a:latin typeface="Courier New" pitchFamily="49" charset="0"/>
              </a:rPr>
              <a:t>("test");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"===\n";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// </a:t>
            </a:r>
            <a:r>
              <a:rPr lang="ru-RU" sz="1200" b="1" dirty="0" smtClean="0">
                <a:latin typeface="Courier New" pitchFamily="49" charset="0"/>
              </a:rPr>
              <a:t>вызов метода </a:t>
            </a:r>
            <a:r>
              <a:rPr lang="en-US" sz="1200" b="1" dirty="0" smtClean="0">
                <a:latin typeface="Courier New" pitchFamily="49" charset="0"/>
              </a:rPr>
              <a:t>Print() </a:t>
            </a:r>
            <a:r>
              <a:rPr lang="ru-RU" sz="1200" b="1" dirty="0" smtClean="0">
                <a:latin typeface="Courier New" pitchFamily="49" charset="0"/>
              </a:rPr>
              <a:t>базового класса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derived.CBase</a:t>
            </a:r>
            <a:r>
              <a:rPr lang="en-US" sz="1200" b="1" dirty="0" smtClean="0">
                <a:latin typeface="Courier New" pitchFamily="49" charset="0"/>
              </a:rPr>
              <a:t>::Print();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"===\n“;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// </a:t>
            </a:r>
            <a:r>
              <a:rPr lang="ru-RU" sz="1200" b="1" dirty="0" smtClean="0">
                <a:latin typeface="Courier New" pitchFamily="49" charset="0"/>
              </a:rPr>
              <a:t>вызов метода </a:t>
            </a:r>
            <a:r>
              <a:rPr lang="en-US" sz="1200" b="1" dirty="0" smtClean="0">
                <a:latin typeface="Courier New" pitchFamily="49" charset="0"/>
              </a:rPr>
              <a:t>Print</a:t>
            </a:r>
            <a:r>
              <a:rPr lang="ru-RU" sz="1200" b="1" dirty="0" smtClean="0">
                <a:latin typeface="Courier New" pitchFamily="49" charset="0"/>
              </a:rPr>
              <a:t> базового класса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derived.CBase</a:t>
            </a:r>
            <a:r>
              <a:rPr lang="en-US" sz="1200" b="1" dirty="0" smtClean="0">
                <a:latin typeface="Courier New" pitchFamily="49" charset="0"/>
              </a:rPr>
              <a:t>::Print("test1");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80112" y="5429264"/>
            <a:ext cx="3492450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Output: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CBase</a:t>
            </a:r>
            <a:r>
              <a:rPr lang="en-US" sz="1200" dirty="0" smtClean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CDerived</a:t>
            </a:r>
            <a:r>
              <a:rPr lang="en-US" sz="1200" dirty="0" smtClean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CBase</a:t>
            </a:r>
            <a:r>
              <a:rPr lang="en-US" sz="1200" dirty="0" smtClean="0">
                <a:latin typeface="Courier New" pitchFamily="49" charset="0"/>
              </a:rPr>
              <a:t>::Print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CBase</a:t>
            </a:r>
            <a:r>
              <a:rPr lang="en-US" sz="1200" dirty="0" smtClean="0">
                <a:latin typeface="Courier New" pitchFamily="49" charset="0"/>
              </a:rPr>
              <a:t>::Print test1</a:t>
            </a:r>
            <a:endParaRPr lang="ru-RU" sz="1200" dirty="0" smtClean="0"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86318" y="2786042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5357826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28596" y="3714752"/>
            <a:ext cx="435771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57158" y="5572140"/>
            <a:ext cx="471490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386318" y="3168950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386318" y="3714736"/>
            <a:ext cx="221457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28596" y="2786058"/>
            <a:ext cx="285752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386318" y="4071926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386318" y="4643430"/>
            <a:ext cx="278608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5496" y="1844824"/>
            <a:ext cx="4824536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148064" y="1844238"/>
            <a:ext cx="396044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0" grpId="2" animBg="1"/>
      <p:bldP spid="10" grpId="3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Виртуальные функции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– иерархия геометрических фигур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Рассмотрим следующую иерархию геометрических фигур:</a:t>
            </a:r>
          </a:p>
          <a:p>
            <a:pPr lvl="1"/>
            <a:r>
              <a:rPr lang="en-US" dirty="0" err="1" smtClean="0"/>
              <a:t>CShape</a:t>
            </a:r>
            <a:r>
              <a:rPr lang="en-US" dirty="0" smtClean="0"/>
              <a:t> – </a:t>
            </a:r>
            <a:r>
              <a:rPr lang="ru-RU" dirty="0" smtClean="0"/>
              <a:t>базовый класс «фигура»</a:t>
            </a:r>
          </a:p>
          <a:p>
            <a:pPr lvl="2"/>
            <a:r>
              <a:rPr lang="en-US" dirty="0" err="1" smtClean="0"/>
              <a:t>CCircle</a:t>
            </a:r>
            <a:r>
              <a:rPr lang="en-US" dirty="0" smtClean="0"/>
              <a:t> </a:t>
            </a:r>
            <a:r>
              <a:rPr lang="ru-RU" dirty="0" smtClean="0"/>
              <a:t>– класс, моделирующий окружность</a:t>
            </a:r>
          </a:p>
          <a:p>
            <a:pPr lvl="2"/>
            <a:r>
              <a:rPr lang="en-US" dirty="0" err="1" smtClean="0"/>
              <a:t>CRectangle</a:t>
            </a:r>
            <a:r>
              <a:rPr lang="en-US" dirty="0" smtClean="0"/>
              <a:t>  - </a:t>
            </a:r>
            <a:r>
              <a:rPr lang="ru-RU" dirty="0" smtClean="0"/>
              <a:t>класс, моделирующий прямоугольник</a:t>
            </a:r>
          </a:p>
          <a:p>
            <a:r>
              <a:rPr lang="ru-RU" dirty="0" smtClean="0"/>
              <a:t>Каждая фигура обладает следующими свойствами:</a:t>
            </a:r>
          </a:p>
          <a:p>
            <a:pPr lvl="1"/>
            <a:r>
              <a:rPr lang="ru-RU" dirty="0" smtClean="0"/>
              <a:t>Имя</a:t>
            </a:r>
            <a:r>
              <a:rPr lang="en-US" dirty="0" smtClean="0"/>
              <a:t>: </a:t>
            </a:r>
            <a:r>
              <a:rPr lang="ru-RU" dirty="0" smtClean="0"/>
              <a:t>«</a:t>
            </a:r>
            <a:r>
              <a:rPr lang="en-US" dirty="0" smtClean="0"/>
              <a:t>Shape</a:t>
            </a:r>
            <a:r>
              <a:rPr lang="ru-RU" dirty="0" smtClean="0"/>
              <a:t>», «</a:t>
            </a:r>
            <a:r>
              <a:rPr lang="en-US" dirty="0" smtClean="0"/>
              <a:t>Circle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либо «</a:t>
            </a:r>
            <a:r>
              <a:rPr lang="en-US" dirty="0" smtClean="0"/>
              <a:t>Rectangle</a:t>
            </a:r>
            <a:r>
              <a:rPr lang="ru-RU" dirty="0" smtClean="0"/>
              <a:t>»</a:t>
            </a:r>
          </a:p>
          <a:p>
            <a:pPr lvl="1"/>
            <a:r>
              <a:rPr lang="ru-RU" dirty="0" smtClean="0"/>
              <a:t>Площадь фигуры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79388" y="188913"/>
            <a:ext cx="8785225" cy="65556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 smtClean="0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Shape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CRectangle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double width, double height</a:t>
            </a:r>
            <a:r>
              <a:rPr lang="ru-RU" sz="1500" b="1" dirty="0" smtClean="0">
                <a:latin typeface="Courier New" pitchFamily="49" charset="0"/>
              </a:rPr>
              <a:t>)</a:t>
            </a:r>
            <a:endParaRPr lang="en-US" sz="1500" b="1" dirty="0" smtClean="0">
              <a:latin typeface="Courier New" pitchFamily="49" charset="0"/>
            </a:endParaRPr>
          </a:p>
          <a:p>
            <a:pPr defTabSz="363538"/>
            <a:r>
              <a:rPr lang="en-US" sz="1500" b="1" dirty="0" smtClean="0">
                <a:latin typeface="Courier New" pitchFamily="49" charset="0"/>
              </a:rPr>
              <a:t>		</a:t>
            </a:r>
            <a:r>
              <a:rPr lang="ru-RU" sz="1500" b="1" dirty="0" smtClean="0">
                <a:latin typeface="Courier New" pitchFamily="49" charset="0"/>
              </a:rPr>
              <a:t>:</a:t>
            </a:r>
            <a:r>
              <a:rPr lang="ru-RU" sz="1500" b="1" dirty="0" err="1" smtClean="0">
                <a:latin typeface="Courier New" pitchFamily="49" charset="0"/>
              </a:rPr>
              <a:t>m_width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width</a:t>
            </a:r>
            <a:r>
              <a:rPr lang="ru-RU" sz="1500" b="1" dirty="0" smtClean="0">
                <a:latin typeface="Courier New" pitchFamily="49" charset="0"/>
              </a:rPr>
              <a:t>), </a:t>
            </a:r>
            <a:r>
              <a:rPr lang="ru-RU" sz="1500" b="1" dirty="0" err="1" smtClean="0">
                <a:latin typeface="Courier New" pitchFamily="49" charset="0"/>
              </a:rPr>
              <a:t>m_height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height</a:t>
            </a:r>
            <a:r>
              <a:rPr lang="ru-RU" sz="1500" b="1" dirty="0" smtClean="0">
                <a:latin typeface="Courier New" pitchFamily="49" charset="0"/>
              </a:rPr>
              <a:t>){}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</a:rPr>
              <a:t>std::string</a:t>
            </a:r>
            <a:r>
              <a:rPr lang="ru-RU" sz="15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Rectangle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m_width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m_height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CCircle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double radius</a:t>
            </a:r>
            <a:r>
              <a:rPr lang="ru-RU" sz="1500" b="1" dirty="0" smtClean="0">
                <a:latin typeface="Courier New" pitchFamily="49" charset="0"/>
              </a:rPr>
              <a:t>):</a:t>
            </a:r>
            <a:r>
              <a:rPr lang="ru-RU" sz="1500" b="1" dirty="0" err="1" smtClean="0">
                <a:latin typeface="Courier New" pitchFamily="49" charset="0"/>
              </a:rPr>
              <a:t>m_radius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radius</a:t>
            </a:r>
            <a:r>
              <a:rPr lang="ru-RU" sz="1500" b="1" dirty="0" smtClean="0">
                <a:latin typeface="Courier New" pitchFamily="49" charset="0"/>
              </a:rPr>
              <a:t>){}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 smtClean="0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Circle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3.14159265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5929322" y="1857364"/>
            <a:ext cx="3000396" cy="1000132"/>
            <a:chOff x="4000496" y="2000240"/>
            <a:chExt cx="3000396" cy="1000132"/>
          </a:xfrm>
        </p:grpSpPr>
        <p:sp>
          <p:nvSpPr>
            <p:cNvPr id="6" name="Прямоугольник с одним вырезанным скругленным углом 5"/>
            <p:cNvSpPr/>
            <p:nvPr/>
          </p:nvSpPr>
          <p:spPr>
            <a:xfrm>
              <a:off x="4000496" y="2000240"/>
              <a:ext cx="3000396" cy="1000132"/>
            </a:xfrm>
            <a:prstGeom prst="snipRoundRect">
              <a:avLst>
                <a:gd name="adj1" fmla="val 16667"/>
                <a:gd name="adj2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214810" y="2143116"/>
              <a:ext cx="428628" cy="2857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786314" y="2143116"/>
              <a:ext cx="428628" cy="2857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5357818" y="2143116"/>
              <a:ext cx="428628" cy="2857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929322" y="2143116"/>
              <a:ext cx="428628" cy="2857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2 - Автомобиль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6143636" y="2571744"/>
            <a:ext cx="500066" cy="500066"/>
            <a:chOff x="4214810" y="2714620"/>
            <a:chExt cx="500066" cy="500066"/>
          </a:xfrm>
        </p:grpSpPr>
        <p:sp>
          <p:nvSpPr>
            <p:cNvPr id="3" name="Овал 2"/>
            <p:cNvSpPr/>
            <p:nvPr/>
          </p:nvSpPr>
          <p:spPr>
            <a:xfrm>
              <a:off x="4214810" y="2714620"/>
              <a:ext cx="500066" cy="5000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298692" y="2798502"/>
              <a:ext cx="332302" cy="3323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8143900" y="2571744"/>
            <a:ext cx="500066" cy="500066"/>
            <a:chOff x="4214810" y="2714620"/>
            <a:chExt cx="500066" cy="500066"/>
          </a:xfrm>
        </p:grpSpPr>
        <p:sp>
          <p:nvSpPr>
            <p:cNvPr id="16" name="Овал 15"/>
            <p:cNvSpPr/>
            <p:nvPr/>
          </p:nvSpPr>
          <p:spPr>
            <a:xfrm>
              <a:off x="4214810" y="2714620"/>
              <a:ext cx="500066" cy="5000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4298692" y="2798502"/>
              <a:ext cx="332302" cy="3323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42844" y="1857364"/>
            <a:ext cx="2428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Колесо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CWheel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2844" y="4214818"/>
            <a:ext cx="1928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// Кузов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CBody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71736" y="1857364"/>
            <a:ext cx="2571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Двигатель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CEngine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86248" y="4071942"/>
            <a:ext cx="32147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Автомобиль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CAutomobile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CBody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m_body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CEngine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m_engine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CWheel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m_wheels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7000892" y="2643182"/>
            <a:ext cx="71438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Так, вроде, все работает:</a:t>
            </a:r>
            <a:endParaRPr lang="ru-RU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28596" y="1989138"/>
            <a:ext cx="850112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444500" algn="l"/>
              </a:tabLst>
            </a:pP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main(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</a:rPr>
              <a:t>, char * </a:t>
            </a:r>
            <a:r>
              <a:rPr lang="en-US" sz="1600" b="1" dirty="0" err="1" smtClean="0">
                <a:latin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</a:rPr>
              <a:t>[])</a:t>
            </a: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CCircle</a:t>
            </a:r>
            <a:r>
              <a:rPr lang="en-US" sz="1600" b="1" dirty="0" smtClean="0">
                <a:latin typeface="Courier New" pitchFamily="49" charset="0"/>
              </a:rPr>
              <a:t> circle(10);</a:t>
            </a: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CRectangle</a:t>
            </a:r>
            <a:r>
              <a:rPr lang="en-US" sz="1600" b="1" dirty="0" smtClean="0">
                <a:latin typeface="Courier New" pitchFamily="49" charset="0"/>
              </a:rPr>
              <a:t> rectangle(20, 10);</a:t>
            </a:r>
          </a:p>
          <a:p>
            <a:pPr>
              <a:tabLst>
                <a:tab pos="444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	std::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 "Circle area: " &lt;&lt; </a:t>
            </a:r>
            <a:r>
              <a:rPr lang="en-US" sz="1600" b="1" dirty="0" err="1" smtClean="0">
                <a:latin typeface="Courier New" pitchFamily="49" charset="0"/>
              </a:rPr>
              <a:t>circle.GetArea</a:t>
            </a:r>
            <a:r>
              <a:rPr lang="en-US" sz="1600" b="1" dirty="0" smtClean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	std::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 "Rectangle area: " &lt;&lt; </a:t>
            </a:r>
            <a:r>
              <a:rPr lang="en-US" sz="1600" b="1" dirty="0" err="1" smtClean="0">
                <a:latin typeface="Courier New" pitchFamily="49" charset="0"/>
              </a:rPr>
              <a:t>rectangle.GetArea</a:t>
            </a:r>
            <a:r>
              <a:rPr lang="en-US" sz="1600" b="1" dirty="0" smtClean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	return 0;</a:t>
            </a: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5357826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 smtClean="0">
                <a:latin typeface="Courier New" pitchFamily="49" charset="0"/>
              </a:rPr>
              <a:t>Output:</a:t>
            </a:r>
            <a:endParaRPr lang="ru-RU" sz="1600" b="1" dirty="0" smtClean="0">
              <a:latin typeface="Courier New" pitchFamily="49" charset="0"/>
            </a:endParaRP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Rectangle area: 200</a:t>
            </a:r>
            <a:endParaRPr lang="ru-RU" sz="16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вот так - нет</a:t>
            </a:r>
            <a:endParaRPr lang="ru-RU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CShape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std::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shape.GetType</a:t>
            </a:r>
            <a:r>
              <a:rPr lang="en-US" sz="1600" b="1" dirty="0" smtClean="0">
                <a:latin typeface="Courier New" pitchFamily="49" charset="0"/>
              </a:rPr>
              <a:t>() &lt;&lt; " area: " &lt;&lt; </a:t>
            </a:r>
            <a:r>
              <a:rPr lang="ru-RU" sz="1600" b="1" dirty="0" err="1" smtClean="0">
                <a:latin typeface="Courier New" pitchFamily="49" charset="0"/>
              </a:rPr>
              <a:t>shape.GetArea</a:t>
            </a:r>
            <a:r>
              <a:rPr lang="ru-RU" sz="1600" b="1" dirty="0" smtClean="0">
                <a:latin typeface="Courier New" pitchFamily="49" charset="0"/>
              </a:rPr>
              <a:t>()</a:t>
            </a:r>
            <a:r>
              <a:rPr lang="en-US" sz="1600" b="1" dirty="0" smtClean="0">
                <a:latin typeface="Courier New" pitchFamily="49" charset="0"/>
              </a:rPr>
              <a:t> &lt;&lt; "\n"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main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</a:rPr>
              <a:t>, char * </a:t>
            </a:r>
            <a:r>
              <a:rPr lang="en-US" sz="1600" b="1" dirty="0" err="1" smtClean="0">
                <a:latin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</a:rPr>
              <a:t>[]</a:t>
            </a:r>
            <a:r>
              <a:rPr lang="ru-RU" sz="1600" b="1" dirty="0" smtClean="0">
                <a:latin typeface="Courier New" pitchFamily="49" charset="0"/>
              </a:rPr>
              <a:t>)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circle</a:t>
            </a:r>
            <a:r>
              <a:rPr lang="en-US" sz="1600" b="1" dirty="0" smtClean="0">
                <a:latin typeface="Courier New" pitchFamily="49" charset="0"/>
              </a:rPr>
              <a:t>(10)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rectangle</a:t>
            </a:r>
            <a:r>
              <a:rPr lang="en-US" sz="1600" b="1" dirty="0" smtClean="0">
                <a:latin typeface="Courier New" pitchFamily="49" charset="0"/>
              </a:rPr>
              <a:t>(20, 10)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5720" y="5857892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 smtClean="0">
                <a:latin typeface="Courier New" pitchFamily="49" charset="0"/>
              </a:rPr>
              <a:t>Output:</a:t>
            </a:r>
            <a:endParaRPr lang="ru-RU" sz="1600" b="1" dirty="0" smtClean="0">
              <a:latin typeface="Courier New" pitchFamily="49" charset="0"/>
            </a:endParaRP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Shape area: 0</a:t>
            </a: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Shape area: 0</a:t>
            </a:r>
            <a:endParaRPr lang="ru-RU" sz="16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же проблема?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 в том, что в данной ситуации при выборе вызываемых методов компилятор руководствуется </a:t>
            </a:r>
            <a:r>
              <a:rPr lang="ru-RU" b="1" dirty="0" smtClean="0">
                <a:solidFill>
                  <a:srgbClr val="FF0000"/>
                </a:solidFill>
              </a:rPr>
              <a:t>типом ссылки или указателя</a:t>
            </a:r>
          </a:p>
          <a:p>
            <a:pPr lvl="1"/>
            <a:r>
              <a:rPr lang="ru-RU" dirty="0" smtClean="0"/>
              <a:t>В нашем случае происходит вызов методов класса </a:t>
            </a:r>
            <a:r>
              <a:rPr lang="en-US" dirty="0" err="1" smtClean="0"/>
              <a:t>CShape</a:t>
            </a:r>
            <a:r>
              <a:rPr lang="ru-RU" dirty="0" smtClean="0"/>
              <a:t>, т.к. функция </a:t>
            </a:r>
            <a:r>
              <a:rPr lang="en-US" dirty="0" err="1" smtClean="0"/>
              <a:t>PrintShapeArea</a:t>
            </a:r>
            <a:r>
              <a:rPr lang="en-US" dirty="0" smtClean="0"/>
              <a:t> </a:t>
            </a:r>
            <a:r>
              <a:rPr lang="ru-RU" dirty="0" smtClean="0"/>
              <a:t>принимает ссылку данного типа</a:t>
            </a:r>
          </a:p>
          <a:p>
            <a:r>
              <a:rPr lang="ru-RU" dirty="0" smtClean="0"/>
              <a:t>Методы, при вызове которых необходимо руководствоваться </a:t>
            </a:r>
            <a:r>
              <a:rPr lang="ru-RU" b="1" dirty="0" smtClean="0">
                <a:solidFill>
                  <a:srgbClr val="FF0000"/>
                </a:solidFill>
              </a:rPr>
              <a:t>типом объекта</a:t>
            </a:r>
            <a:r>
              <a:rPr lang="ru-RU" dirty="0" smtClean="0"/>
              <a:t>, должны быть объявлены </a:t>
            </a:r>
            <a:r>
              <a:rPr lang="ru-RU" b="1" dirty="0" smtClean="0">
                <a:solidFill>
                  <a:srgbClr val="FF0000"/>
                </a:solidFill>
              </a:rPr>
              <a:t>виртуальными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</a:t>
            </a:r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2355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/>
              <a:t>Метод класса, для которого допускается альтернативная реализация в подклассе должен </a:t>
            </a:r>
            <a:r>
              <a:rPr lang="ru-RU" sz="2800" dirty="0"/>
              <a:t>быть </a:t>
            </a:r>
            <a:r>
              <a:rPr lang="ru-RU" sz="2800" dirty="0" smtClean="0"/>
              <a:t>объявлен </a:t>
            </a:r>
            <a:r>
              <a:rPr lang="ru-RU" sz="2800" b="1" dirty="0" smtClean="0"/>
              <a:t>виртуальным</a:t>
            </a:r>
            <a:endParaRPr lang="ru-RU" sz="2800" dirty="0"/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Виртуальный метод позволяет вызвать реализацию класса-наследника через ссылку или указатель на родительский класс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Виртуальные функции обозначаются в объявлении класса при помощи ключевого слова </a:t>
            </a:r>
            <a:r>
              <a:rPr lang="en-US" b="1" dirty="0" smtClean="0">
                <a:solidFill>
                  <a:srgbClr val="FF0000"/>
                </a:solidFill>
              </a:rPr>
              <a:t>virtual</a:t>
            </a:r>
            <a:endParaRPr lang="ru-RU" sz="2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800" dirty="0"/>
              <a:t>Виртуальные функции позволяют использовать </a:t>
            </a:r>
            <a:r>
              <a:rPr lang="ru-RU" sz="2800" b="1" dirty="0" smtClean="0">
                <a:solidFill>
                  <a:srgbClr val="FF0000"/>
                </a:solidFill>
              </a:rPr>
              <a:t>полиморфизм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Полиморфизм позволяет осуществлять работу с разными реализациями через один и тот же интерфейс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1884" y="44624"/>
            <a:ext cx="8964612" cy="67864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 smtClean="0">
                <a:latin typeface="Courier New" pitchFamily="49" charset="0"/>
              </a:rPr>
              <a:t>std::string </a:t>
            </a:r>
            <a:r>
              <a:rPr lang="ru-RU" sz="1500" b="1" dirty="0" err="1" smtClean="0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Shape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CRectangle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double width, double height</a:t>
            </a:r>
            <a:r>
              <a:rPr lang="ru-RU" sz="1500" b="1" dirty="0" smtClean="0">
                <a:latin typeface="Courier New" pitchFamily="49" charset="0"/>
              </a:rPr>
              <a:t>)</a:t>
            </a:r>
            <a:endParaRPr lang="en-US" sz="1500" b="1" dirty="0" smtClean="0">
              <a:latin typeface="Courier New" pitchFamily="49" charset="0"/>
            </a:endParaRPr>
          </a:p>
          <a:p>
            <a:pPr defTabSz="363538"/>
            <a:r>
              <a:rPr lang="en-US" sz="1500" b="1" dirty="0" smtClean="0">
                <a:latin typeface="Courier New" pitchFamily="49" charset="0"/>
              </a:rPr>
              <a:t>		</a:t>
            </a:r>
            <a:r>
              <a:rPr lang="ru-RU" sz="1500" b="1" dirty="0" smtClean="0">
                <a:latin typeface="Courier New" pitchFamily="49" charset="0"/>
              </a:rPr>
              <a:t>:</a:t>
            </a:r>
            <a:r>
              <a:rPr lang="ru-RU" sz="1500" b="1" dirty="0" err="1" smtClean="0">
                <a:latin typeface="Courier New" pitchFamily="49" charset="0"/>
              </a:rPr>
              <a:t>m_width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width</a:t>
            </a:r>
            <a:r>
              <a:rPr lang="ru-RU" sz="1500" b="1" dirty="0" smtClean="0">
                <a:latin typeface="Courier New" pitchFamily="49" charset="0"/>
              </a:rPr>
              <a:t>), </a:t>
            </a:r>
            <a:r>
              <a:rPr lang="ru-RU" sz="1500" b="1" dirty="0" err="1" smtClean="0">
                <a:latin typeface="Courier New" pitchFamily="49" charset="0"/>
              </a:rPr>
              <a:t>m_height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height</a:t>
            </a:r>
            <a:r>
              <a:rPr lang="ru-RU" sz="1500" b="1" dirty="0" smtClean="0">
                <a:latin typeface="Courier New" pitchFamily="49" charset="0"/>
              </a:rPr>
              <a:t>){}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 smtClean="0">
                <a:latin typeface="Courier New" pitchFamily="49" charset="0"/>
              </a:rPr>
              <a:t>std</a:t>
            </a:r>
            <a:r>
              <a:rPr lang="en-US" sz="1500" b="1" dirty="0" smtClean="0">
                <a:latin typeface="Courier New" pitchFamily="49" charset="0"/>
              </a:rPr>
              <a:t>::string</a:t>
            </a:r>
            <a:r>
              <a:rPr lang="ru-RU" sz="1500" b="1" dirty="0" smtClean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 smtClean="0">
                <a:latin typeface="Courier New" pitchFamily="49" charset="0"/>
              </a:rPr>
              <a:t>const</a:t>
            </a:r>
            <a:r>
              <a:rPr lang="en-US" sz="1500" b="1" dirty="0" smtClean="0">
                <a:latin typeface="Courier New" pitchFamily="49" charset="0"/>
              </a:rPr>
              <a:t> 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</a:rPr>
              <a:t>override </a:t>
            </a:r>
            <a:r>
              <a:rPr lang="ru-RU" sz="1500" b="1" dirty="0" smtClean="0">
                <a:latin typeface="Courier New" pitchFamily="49" charset="0"/>
              </a:rPr>
              <a:t>{</a:t>
            </a:r>
            <a:r>
              <a:rPr lang="ru-RU" sz="1500" b="1" dirty="0" err="1" smtClean="0">
                <a:latin typeface="Courier New" pitchFamily="49" charset="0"/>
              </a:rPr>
              <a:t>return</a:t>
            </a:r>
            <a:r>
              <a:rPr lang="ru-RU" sz="1500" b="1" dirty="0" smtClean="0">
                <a:latin typeface="Courier New" pitchFamily="49" charset="0"/>
              </a:rPr>
              <a:t> </a:t>
            </a:r>
            <a:r>
              <a:rPr lang="ru-RU" sz="1500" b="1" dirty="0">
                <a:latin typeface="Courier New" pitchFamily="49" charset="0"/>
              </a:rPr>
              <a:t>"</a:t>
            </a:r>
            <a:r>
              <a:rPr lang="ru-RU" sz="1500" b="1" dirty="0" err="1">
                <a:latin typeface="Courier New" pitchFamily="49" charset="0"/>
              </a:rPr>
              <a:t>Rectangle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double</a:t>
            </a:r>
            <a:r>
              <a:rPr lang="ru-RU" sz="1500" b="1" dirty="0" smtClean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 smtClean="0">
                <a:latin typeface="Courier New" pitchFamily="49" charset="0"/>
              </a:rPr>
              <a:t>const</a:t>
            </a:r>
            <a:r>
              <a:rPr lang="en-US" sz="1500" b="1" dirty="0" smtClean="0">
                <a:latin typeface="Courier New" pitchFamily="49" charset="0"/>
              </a:rPr>
              <a:t> 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</a:rPr>
              <a:t>override</a:t>
            </a:r>
            <a:r>
              <a:rPr lang="ru-RU" sz="1500" b="1" dirty="0" smtClean="0">
                <a:latin typeface="Courier New" pitchFamily="49" charset="0"/>
              </a:rPr>
              <a:t>{ 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CCircle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double radius</a:t>
            </a:r>
            <a:r>
              <a:rPr lang="ru-RU" sz="1500" b="1" dirty="0" smtClean="0">
                <a:latin typeface="Courier New" pitchFamily="49" charset="0"/>
              </a:rPr>
              <a:t>):</a:t>
            </a:r>
            <a:r>
              <a:rPr lang="ru-RU" sz="1500" b="1" dirty="0" err="1" smtClean="0">
                <a:latin typeface="Courier New" pitchFamily="49" charset="0"/>
              </a:rPr>
              <a:t>m_radius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radius</a:t>
            </a:r>
            <a:r>
              <a:rPr lang="ru-RU" sz="1500" b="1" dirty="0" smtClean="0">
                <a:latin typeface="Courier New" pitchFamily="49" charset="0"/>
              </a:rPr>
              <a:t>){}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 smtClean="0">
                <a:latin typeface="Courier New" pitchFamily="49" charset="0"/>
              </a:rPr>
              <a:t>std</a:t>
            </a:r>
            <a:r>
              <a:rPr lang="en-US" sz="1500" b="1" dirty="0" smtClean="0">
                <a:latin typeface="Courier New" pitchFamily="49" charset="0"/>
              </a:rPr>
              <a:t>::string </a:t>
            </a:r>
            <a:r>
              <a:rPr lang="ru-RU" sz="1500" b="1" dirty="0" err="1" smtClean="0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 smtClean="0">
                <a:latin typeface="Courier New" pitchFamily="49" charset="0"/>
              </a:rPr>
              <a:t>const</a:t>
            </a:r>
            <a:r>
              <a:rPr lang="en-US" sz="1500" b="1" dirty="0" smtClean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 </a:t>
            </a:r>
            <a:r>
              <a:rPr lang="ru-RU" sz="1500" b="1" dirty="0" smtClean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Circle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double</a:t>
            </a:r>
            <a:r>
              <a:rPr lang="ru-RU" sz="1500" b="1" dirty="0" smtClean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 smtClean="0">
                <a:latin typeface="Courier New" pitchFamily="49" charset="0"/>
              </a:rPr>
              <a:t>const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 override </a:t>
            </a:r>
            <a:r>
              <a:rPr lang="ru-RU" sz="1500" b="1" dirty="0" smtClean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3.14159265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заработало как надо</a:t>
            </a:r>
            <a:endParaRPr lang="ru-RU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CShape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std::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shape.GetType</a:t>
            </a:r>
            <a:r>
              <a:rPr lang="en-US" sz="1600" b="1" dirty="0" smtClean="0">
                <a:latin typeface="Courier New" pitchFamily="49" charset="0"/>
              </a:rPr>
              <a:t>() &lt;&lt; " area: " &lt;&lt; </a:t>
            </a:r>
            <a:r>
              <a:rPr lang="ru-RU" sz="1600" b="1" dirty="0" err="1" smtClean="0">
                <a:latin typeface="Courier New" pitchFamily="49" charset="0"/>
              </a:rPr>
              <a:t>shape.GetArea</a:t>
            </a:r>
            <a:r>
              <a:rPr lang="ru-RU" sz="1600" b="1" dirty="0" smtClean="0">
                <a:latin typeface="Courier New" pitchFamily="49" charset="0"/>
              </a:rPr>
              <a:t>()</a:t>
            </a:r>
            <a:r>
              <a:rPr lang="en-US" sz="1600" b="1" dirty="0" smtClean="0">
                <a:latin typeface="Courier New" pitchFamily="49" charset="0"/>
              </a:rPr>
              <a:t> &lt;&lt; "\n"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main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</a:rPr>
              <a:t>, char * </a:t>
            </a:r>
            <a:r>
              <a:rPr lang="en-US" sz="1600" b="1" dirty="0" err="1" smtClean="0">
                <a:latin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</a:rPr>
              <a:t>[]</a:t>
            </a:r>
            <a:r>
              <a:rPr lang="ru-RU" sz="1600" b="1" dirty="0" smtClean="0">
                <a:latin typeface="Courier New" pitchFamily="49" charset="0"/>
              </a:rPr>
              <a:t>)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circle</a:t>
            </a:r>
            <a:r>
              <a:rPr lang="en-US" sz="1600" b="1" dirty="0" smtClean="0">
                <a:latin typeface="Courier New" pitchFamily="49" charset="0"/>
              </a:rPr>
              <a:t>(10)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rectangle</a:t>
            </a:r>
            <a:r>
              <a:rPr lang="en-US" sz="1600" b="1" dirty="0" smtClean="0">
                <a:latin typeface="Courier New" pitchFamily="49" charset="0"/>
              </a:rPr>
              <a:t>(20, 10)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282" y="5857892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 smtClean="0">
                <a:latin typeface="Courier New" pitchFamily="49" charset="0"/>
              </a:rPr>
              <a:t>Output:</a:t>
            </a:r>
            <a:endParaRPr lang="ru-RU" sz="1600" b="1" dirty="0" smtClean="0">
              <a:latin typeface="Courier New" pitchFamily="49" charset="0"/>
            </a:endParaRP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Rectangle area: 200</a:t>
            </a:r>
            <a:endParaRPr lang="ru-RU" sz="16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реализации </a:t>
            </a:r>
            <a:r>
              <a:rPr lang="ru-RU" dirty="0"/>
              <a:t>виртуальных </a:t>
            </a:r>
            <a:r>
              <a:rPr lang="ru-RU" dirty="0" smtClean="0"/>
              <a:t>методов в </a:t>
            </a:r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методы, </a:t>
            </a:r>
            <a:r>
              <a:rPr lang="ru-RU" dirty="0"/>
              <a:t>объявленные в базовом классе виртуальными, остаются виртуальными в </a:t>
            </a:r>
            <a:r>
              <a:rPr lang="ru-RU" dirty="0" smtClean="0"/>
              <a:t>классах-потомках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Виртуальность метода сохраняется при наследовании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ru-RU" dirty="0" smtClean="0"/>
              <a:t>Рекомендуется помечать переопределённые методы ключевым словом </a:t>
            </a:r>
            <a:r>
              <a:rPr lang="en-US" dirty="0" smtClean="0"/>
              <a:t>override</a:t>
            </a:r>
            <a:endParaRPr lang="ru-RU" dirty="0"/>
          </a:p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виртуальные методы ведут себя, как обычные методы, </a:t>
            </a:r>
            <a:r>
              <a:rPr lang="ru-RU" dirty="0"/>
              <a:t>если они вызваны </a:t>
            </a:r>
            <a:r>
              <a:rPr lang="ru-RU" b="1" dirty="0" smtClean="0"/>
              <a:t>во время конструирования </a:t>
            </a:r>
            <a:r>
              <a:rPr lang="ru-RU" dirty="0"/>
              <a:t>или </a:t>
            </a:r>
            <a:r>
              <a:rPr lang="ru-RU" b="1" dirty="0" smtClean="0"/>
              <a:t>разрушения</a:t>
            </a:r>
            <a:r>
              <a:rPr lang="ru-RU" dirty="0" smtClean="0"/>
              <a:t> экземпляра класса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В деструкторе и конструкторе вызывается реализация текущего класса, а не класса-наследника</a:t>
            </a:r>
          </a:p>
          <a:p>
            <a:pPr lvl="1"/>
            <a:r>
              <a:rPr lang="ru-RU" dirty="0" smtClean="0"/>
              <a:t>В других языках программирования может быть по-другому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844824"/>
            <a:ext cx="4211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SayHelloAndGoodbye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27984" y="1268760"/>
            <a:ext cx="44644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tmain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_TCHAR*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derived;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derived.SayHelloAndGoodbye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27584" y="5643825"/>
            <a:ext cx="2916832" cy="1169551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</a:rPr>
              <a:t>Output:</a:t>
            </a:r>
            <a:endParaRPr lang="ru-RU" sz="1400" b="1" dirty="0" smtClean="0">
              <a:latin typeface="Courier New" pitchFamily="49" charset="0"/>
            </a:endParaRPr>
          </a:p>
          <a:p>
            <a:pPr defTabSz="180975"/>
            <a:r>
              <a:rPr lang="en-US" sz="1400" dirty="0" smtClean="0">
                <a:latin typeface="Courier New" pitchFamily="49" charset="0"/>
              </a:rPr>
              <a:t>Hello from </a:t>
            </a:r>
            <a:r>
              <a:rPr lang="en-US" sz="1400" dirty="0" err="1" smtClean="0">
                <a:latin typeface="Courier New" pitchFamily="49" charset="0"/>
              </a:rPr>
              <a:t>CBase</a:t>
            </a:r>
            <a:endParaRPr lang="en-US" sz="1400" dirty="0" smtClean="0">
              <a:latin typeface="Courier New" pitchFamily="49" charset="0"/>
            </a:endParaRPr>
          </a:p>
          <a:p>
            <a:pPr defTabSz="180975"/>
            <a:r>
              <a:rPr lang="en-US" sz="1400" dirty="0" smtClean="0">
                <a:latin typeface="Courier New" pitchFamily="49" charset="0"/>
              </a:rPr>
              <a:t>Hello from </a:t>
            </a:r>
            <a:r>
              <a:rPr lang="en-US" sz="1400" dirty="0" err="1" smtClean="0">
                <a:latin typeface="Courier New" pitchFamily="49" charset="0"/>
              </a:rPr>
              <a:t>CDerived</a:t>
            </a:r>
            <a:endParaRPr lang="en-US" sz="1400" dirty="0" smtClean="0">
              <a:latin typeface="Courier New" pitchFamily="49" charset="0"/>
            </a:endParaRPr>
          </a:p>
          <a:p>
            <a:pPr defTabSz="180975"/>
            <a:r>
              <a:rPr lang="en-US" sz="1400" dirty="0" smtClean="0">
                <a:latin typeface="Courier New" pitchFamily="49" charset="0"/>
              </a:rPr>
              <a:t>Goodbye from </a:t>
            </a:r>
            <a:r>
              <a:rPr lang="en-US" sz="1400" dirty="0" err="1" smtClean="0">
                <a:latin typeface="Courier New" pitchFamily="49" charset="0"/>
              </a:rPr>
              <a:t>CDerived</a:t>
            </a:r>
            <a:endParaRPr lang="en-US" sz="1400" dirty="0" smtClean="0">
              <a:latin typeface="Courier New" pitchFamily="49" charset="0"/>
            </a:endParaRPr>
          </a:p>
          <a:p>
            <a:pPr defTabSz="180975"/>
            <a:r>
              <a:rPr lang="en-US" sz="1400" dirty="0" smtClean="0">
                <a:latin typeface="Courier New" pitchFamily="49" charset="0"/>
              </a:rPr>
              <a:t>Goodbye from </a:t>
            </a:r>
            <a:r>
              <a:rPr lang="en-US" sz="1400" dirty="0" err="1" smtClean="0">
                <a:latin typeface="Courier New" pitchFamily="49" charset="0"/>
              </a:rPr>
              <a:t>CBase</a:t>
            </a:r>
            <a:endParaRPr lang="ru-RU" sz="1400" dirty="0" smtClean="0">
              <a:latin typeface="Courier New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72000" y="4725144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2708920"/>
            <a:ext cx="16561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4653136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572000" y="1948582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572000" y="5157192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51520" y="4005064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572000" y="2780928"/>
            <a:ext cx="37444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547664" y="4005064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572000" y="3429000"/>
            <a:ext cx="40324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572000" y="5589240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572000" y="2204864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251520" y="3356992"/>
            <a:ext cx="17281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51520" y="5229200"/>
            <a:ext cx="35283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Виртуальный деструктор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Деструктор </a:t>
            </a:r>
            <a:r>
              <a:rPr lang="ru-RU" dirty="0"/>
              <a:t>класса, имеющего наследников</a:t>
            </a:r>
            <a:r>
              <a:rPr lang="en-US" dirty="0"/>
              <a:t>,</a:t>
            </a:r>
            <a:r>
              <a:rPr lang="ru-RU" dirty="0"/>
              <a:t> всегда должен </a:t>
            </a:r>
            <a:r>
              <a:rPr lang="ru-RU" b="1" dirty="0"/>
              <a:t>явно</a:t>
            </a:r>
            <a:r>
              <a:rPr lang="ru-RU" dirty="0"/>
              <a:t> объявляться виртуальным</a:t>
            </a:r>
          </a:p>
          <a:p>
            <a:pPr lvl="1"/>
            <a:r>
              <a:rPr lang="ru-RU" dirty="0" smtClean="0"/>
              <a:t>Это обеспечивает корректный вызов </a:t>
            </a:r>
            <a:r>
              <a:rPr lang="ru-RU" dirty="0"/>
              <a:t>деструктора нужного класса при вызове оператора </a:t>
            </a:r>
            <a:r>
              <a:rPr lang="en-US" b="1" dirty="0"/>
              <a:t>delete</a:t>
            </a:r>
            <a:r>
              <a:rPr lang="en-US" dirty="0"/>
              <a:t> </a:t>
            </a:r>
            <a:r>
              <a:rPr lang="ru-RU" dirty="0"/>
              <a:t>с указателем на базовый </a:t>
            </a:r>
            <a:r>
              <a:rPr lang="ru-RU" dirty="0" smtClean="0"/>
              <a:t>класс</a:t>
            </a:r>
          </a:p>
          <a:p>
            <a:r>
              <a:rPr lang="ru-RU" dirty="0" smtClean="0"/>
              <a:t>Деструктор, не объявленный явно виртуальным, а также автоматически сгенерированный деструктор является не виртуальным</a:t>
            </a:r>
          </a:p>
          <a:p>
            <a:pPr lvl="1"/>
            <a:r>
              <a:rPr lang="ru-RU" dirty="0" smtClean="0"/>
              <a:t>Классы без виртуальных деструкторов не предназначены для расширения</a:t>
            </a:r>
          </a:p>
          <a:p>
            <a:pPr lvl="1"/>
            <a:r>
              <a:rPr lang="ru-RU" dirty="0" smtClean="0"/>
              <a:t>Классы стандартных коллекций </a:t>
            </a:r>
            <a:r>
              <a:rPr lang="en-US" dirty="0" smtClean="0"/>
              <a:t>STL </a:t>
            </a:r>
            <a:r>
              <a:rPr lang="ru-RU" dirty="0" smtClean="0"/>
              <a:t>(строки, векторы) не имеют виртуальных деструкторов, поэтому наследоваться от них нельзя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Проблемы при использовании </a:t>
            </a:r>
            <a:r>
              <a:rPr lang="ru-RU" dirty="0" err="1" smtClean="0"/>
              <a:t>невиртуального</a:t>
            </a:r>
            <a:r>
              <a:rPr lang="ru-RU" dirty="0" smtClean="0"/>
              <a:t> деструктора</a:t>
            </a:r>
            <a:endParaRPr lang="ru-RU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785951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endParaRPr lang="en-US" sz="1100" b="1" dirty="0" smtClean="0"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r>
              <a:rPr lang="en-US" sz="1100" b="1" dirty="0" smtClean="0">
                <a:latin typeface="Courier New" pitchFamily="49" charset="0"/>
              </a:rPr>
              <a:t>():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delete [] 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char * 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: public 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endParaRPr lang="en-US" sz="1100" b="1" dirty="0" smtClean="0"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():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~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delete [] 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char * 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57752" y="1928802"/>
            <a:ext cx="371474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 smtClean="0">
                <a:latin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</a:rPr>
              <a:t> main(</a:t>
            </a:r>
            <a:r>
              <a:rPr lang="en-US" sz="1100" b="1" dirty="0" err="1" smtClean="0">
                <a:latin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</a:rPr>
              <a:t>argc</a:t>
            </a:r>
            <a:r>
              <a:rPr lang="en-US" sz="1100" b="1" dirty="0" smtClean="0">
                <a:latin typeface="Courier New" pitchFamily="49" charset="0"/>
              </a:rPr>
              <a:t>, char * </a:t>
            </a:r>
            <a:r>
              <a:rPr lang="en-US" sz="1100" b="1" dirty="0" err="1" smtClean="0">
                <a:latin typeface="Courier New" pitchFamily="49" charset="0"/>
              </a:rPr>
              <a:t>argv</a:t>
            </a:r>
            <a:r>
              <a:rPr lang="en-US" sz="1100" b="1" dirty="0" smtClean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 = new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();</a:t>
            </a:r>
            <a:endParaRPr lang="ru-RU" sz="1100" b="1" dirty="0" smtClean="0">
              <a:latin typeface="Courier New" pitchFamily="49" charset="0"/>
            </a:endParaRPr>
          </a:p>
          <a:p>
            <a:pPr defTabSz="266700"/>
            <a:r>
              <a:rPr lang="ru-RU" sz="1100" b="1" dirty="0" smtClean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 smtClean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 smtClean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delete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;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 = new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();</a:t>
            </a:r>
            <a:endParaRPr lang="ru-RU" sz="1100" b="1" dirty="0" smtClean="0">
              <a:latin typeface="Courier New" pitchFamily="49" charset="0"/>
            </a:endParaRPr>
          </a:p>
          <a:p>
            <a:pPr defTabSz="266700"/>
            <a:r>
              <a:rPr lang="ru-RU" sz="1100" b="1" i="1" dirty="0" smtClean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 smtClean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 smtClean="0">
                <a:solidFill>
                  <a:srgbClr val="00B050"/>
                </a:solidFill>
                <a:latin typeface="Courier New" pitchFamily="49" charset="0"/>
              </a:rPr>
              <a:t>а вот тут будет вызван лишь</a:t>
            </a:r>
            <a:endParaRPr lang="en-US" sz="1100" b="1" i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i="1" dirty="0" smtClean="0">
                <a:solidFill>
                  <a:srgbClr val="00B050"/>
                </a:solidFill>
                <a:latin typeface="Courier New" pitchFamily="49" charset="0"/>
              </a:rPr>
              <a:t>		</a:t>
            </a:r>
            <a:r>
              <a:rPr lang="ru-RU" sz="1100" b="1" i="1" dirty="0" smtClean="0">
                <a:solidFill>
                  <a:srgbClr val="00B050"/>
                </a:solidFill>
                <a:latin typeface="Courier New" pitchFamily="49" charset="0"/>
              </a:rPr>
              <a:t>деструктор базового класса</a:t>
            </a:r>
            <a:r>
              <a:rPr lang="en-US" sz="1100" b="1" i="1" dirty="0" smtClean="0">
                <a:solidFill>
                  <a:srgbClr val="00B050"/>
                </a:solidFill>
                <a:latin typeface="Courier New" pitchFamily="49" charset="0"/>
              </a:rPr>
              <a:t> */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delete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;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72198" y="4357694"/>
            <a:ext cx="3000428" cy="2462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 smtClean="0">
                <a:latin typeface="Courier New" pitchFamily="49" charset="0"/>
              </a:rPr>
              <a:t>Output:</a:t>
            </a:r>
            <a:endParaRPr lang="ru-RU" sz="1100" b="1" dirty="0" smtClean="0">
              <a:latin typeface="Courier New" pitchFamily="49" charset="0"/>
            </a:endParaRP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</a:rPr>
              <a:t>Base class data were deleted</a:t>
            </a:r>
            <a:endParaRPr lang="ru-RU" sz="1100" dirty="0" smtClean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29256" y="2500306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43504" y="2643182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2819396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2992752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43504" y="3327082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143504" y="3500438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3504" y="3643314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143504" y="4143380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3 - Презентация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1857364"/>
            <a:ext cx="2428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Слайд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4500570"/>
            <a:ext cx="4572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Презентация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CPresentation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GetSlides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GetSlides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m_slides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6050" y="1857364"/>
            <a:ext cx="62151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Слайд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ы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&amp; operator[](unsigned index);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const &amp; operator[](unsigned index)const;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std::vector&lt;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m_items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5572132" y="4714884"/>
            <a:ext cx="2857520" cy="1928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500694" y="4643446"/>
            <a:ext cx="2857520" cy="1928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429256" y="4572008"/>
            <a:ext cx="2857520" cy="1928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357818" y="4500570"/>
            <a:ext cx="2857520" cy="1928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ирог 10"/>
          <p:cNvSpPr/>
          <p:nvPr/>
        </p:nvSpPr>
        <p:spPr>
          <a:xfrm>
            <a:off x="6929454" y="5072074"/>
            <a:ext cx="1000132" cy="1000132"/>
          </a:xfrm>
          <a:prstGeom prst="pi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Пирог 11"/>
          <p:cNvSpPr/>
          <p:nvPr/>
        </p:nvSpPr>
        <p:spPr>
          <a:xfrm>
            <a:off x="7000892" y="5000636"/>
            <a:ext cx="1000132" cy="1000132"/>
          </a:xfrm>
          <a:prstGeom prst="pie">
            <a:avLst>
              <a:gd name="adj1" fmla="val 16106399"/>
              <a:gd name="adj2" fmla="val 13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 flipV="1">
            <a:off x="5572132" y="4643446"/>
            <a:ext cx="2500330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 flipV="1">
            <a:off x="5572132" y="5000636"/>
            <a:ext cx="121444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572132" y="5143512"/>
            <a:ext cx="121444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572132" y="5286388"/>
            <a:ext cx="85725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572132" y="5572140"/>
            <a:ext cx="121444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572132" y="5715016"/>
            <a:ext cx="121444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 flipV="1">
            <a:off x="5572132" y="5857892"/>
            <a:ext cx="85725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 flipV="1">
            <a:off x="5572132" y="5429264"/>
            <a:ext cx="121444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Исправляем проблему, объявив деструктор виртуальным</a:t>
            </a:r>
            <a:endParaRPr lang="ru-RU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785951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endParaRPr lang="en-US" sz="1100" b="1" dirty="0" smtClean="0"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r>
              <a:rPr lang="en-US" sz="1100" b="1" dirty="0" smtClean="0">
                <a:latin typeface="Courier New" pitchFamily="49" charset="0"/>
              </a:rPr>
              <a:t>():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virtual ~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delete [] 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char * 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: public 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endParaRPr lang="en-US" sz="1100" b="1" dirty="0" smtClean="0"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():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~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delete [] 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char * 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57752" y="1785926"/>
            <a:ext cx="3714744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 smtClean="0">
                <a:latin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</a:rPr>
              <a:t> main(</a:t>
            </a:r>
            <a:r>
              <a:rPr lang="en-US" sz="1100" b="1" dirty="0" err="1" smtClean="0">
                <a:latin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</a:rPr>
              <a:t>argc</a:t>
            </a:r>
            <a:r>
              <a:rPr lang="en-US" sz="1100" b="1" dirty="0" smtClean="0">
                <a:latin typeface="Courier New" pitchFamily="49" charset="0"/>
              </a:rPr>
              <a:t>, char * </a:t>
            </a:r>
            <a:r>
              <a:rPr lang="en-US" sz="1100" b="1" dirty="0" err="1" smtClean="0">
                <a:latin typeface="Courier New" pitchFamily="49" charset="0"/>
              </a:rPr>
              <a:t>argv</a:t>
            </a:r>
            <a:r>
              <a:rPr lang="en-US" sz="1100" b="1" dirty="0" smtClean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 = new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();</a:t>
            </a:r>
            <a:endParaRPr lang="ru-RU" sz="1100" b="1" dirty="0" smtClean="0">
              <a:latin typeface="Courier New" pitchFamily="49" charset="0"/>
            </a:endParaRPr>
          </a:p>
          <a:p>
            <a:pPr defTabSz="266700"/>
            <a:r>
              <a:rPr lang="ru-RU" sz="1100" b="1" dirty="0" smtClean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 smtClean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 smtClean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delete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;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 = new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();</a:t>
            </a:r>
            <a:endParaRPr lang="ru-RU" sz="1100" b="1" dirty="0" smtClean="0">
              <a:latin typeface="Courier New" pitchFamily="49" charset="0"/>
            </a:endParaRPr>
          </a:p>
          <a:p>
            <a:pPr defTabSz="266700"/>
            <a:r>
              <a:rPr lang="ru-RU" sz="1100" b="1" i="1" dirty="0" smtClean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 smtClean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 smtClean="0">
                <a:solidFill>
                  <a:srgbClr val="00B050"/>
                </a:solidFill>
                <a:latin typeface="Courier New" pitchFamily="49" charset="0"/>
              </a:rPr>
              <a:t>теперь все хорошо</a:t>
            </a:r>
            <a:r>
              <a:rPr lang="en-US" sz="1100" b="1" i="1" dirty="0" smtClean="0">
                <a:solidFill>
                  <a:srgbClr val="00B050"/>
                </a:solidFill>
                <a:latin typeface="Courier New" pitchFamily="49" charset="0"/>
              </a:rPr>
              <a:t>*/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delete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;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0298" y="4196720"/>
            <a:ext cx="3000428" cy="2631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 smtClean="0">
                <a:latin typeface="Courier New" pitchFamily="49" charset="0"/>
              </a:rPr>
              <a:t>Output:</a:t>
            </a:r>
            <a:endParaRPr lang="ru-RU" sz="1100" b="1" dirty="0" smtClean="0">
              <a:latin typeface="Courier New" pitchFamily="49" charset="0"/>
            </a:endParaRP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solidFill>
                  <a:srgbClr val="0070C0"/>
                </a:solidFill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 smtClean="0">
                <a:solidFill>
                  <a:srgbClr val="0070C0"/>
                </a:solidFill>
                <a:latin typeface="Courier New" pitchFamily="49" charset="0"/>
              </a:rPr>
              <a:t>Base class data were deleted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429256" y="2357430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43504" y="2500306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2676520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2849876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43504" y="3184206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143504" y="3357562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3504" y="3500438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143504" y="4000504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Подводим итоги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Всегда используем виртуальный деструктор:</a:t>
            </a:r>
          </a:p>
          <a:p>
            <a:pPr lvl="1"/>
            <a:r>
              <a:rPr lang="ru-RU" dirty="0" smtClean="0"/>
              <a:t>В базовых классах</a:t>
            </a:r>
          </a:p>
          <a:p>
            <a:pPr lvl="1"/>
            <a:r>
              <a:rPr lang="ru-RU" dirty="0" smtClean="0"/>
              <a:t>В классах, от которых возможно наследование в будущем</a:t>
            </a:r>
          </a:p>
          <a:p>
            <a:pPr lvl="2"/>
            <a:r>
              <a:rPr lang="ru-RU" dirty="0" smtClean="0"/>
              <a:t>Например, в классах с виртуальными методами</a:t>
            </a:r>
          </a:p>
          <a:p>
            <a:r>
              <a:rPr lang="ru-RU" dirty="0" smtClean="0"/>
              <a:t>Не используем виртуальные деструкторы</a:t>
            </a:r>
          </a:p>
          <a:p>
            <a:pPr lvl="1"/>
            <a:r>
              <a:rPr lang="ru-RU" dirty="0" smtClean="0"/>
              <a:t>В классах, от которых не планируется создавать производные классы в будущем</a:t>
            </a:r>
            <a:endParaRPr lang="en-US" dirty="0" smtClean="0"/>
          </a:p>
          <a:p>
            <a:r>
              <a:rPr lang="ru-RU" dirty="0" smtClean="0"/>
              <a:t>Также возможно в базовом классе объявить защищенный </a:t>
            </a:r>
            <a:r>
              <a:rPr lang="ru-RU" dirty="0" err="1" smtClean="0"/>
              <a:t>невиртуальный</a:t>
            </a:r>
            <a:r>
              <a:rPr lang="ru-RU" dirty="0" smtClean="0"/>
              <a:t> деструктор</a:t>
            </a:r>
          </a:p>
          <a:p>
            <a:pPr lvl="1"/>
            <a:r>
              <a:rPr lang="ru-RU" dirty="0" smtClean="0"/>
              <a:t>Объекты данного класса удалить напрямую невозможно – только через указатель на класс-наследник</a:t>
            </a:r>
          </a:p>
          <a:p>
            <a:pPr lvl="1"/>
            <a:r>
              <a:rPr lang="ru-RU" dirty="0" smtClean="0"/>
              <a:t>Данный деструктор будет доступен классам-наследникам</a:t>
            </a:r>
          </a:p>
          <a:p>
            <a:r>
              <a:rPr lang="ru-RU" dirty="0" smtClean="0"/>
              <a:t>Также можно объявить класс как </a:t>
            </a:r>
            <a:r>
              <a:rPr lang="en-US" dirty="0" smtClean="0"/>
              <a:t>final - </a:t>
            </a:r>
            <a:r>
              <a:rPr lang="ru-RU" dirty="0" smtClean="0"/>
              <a:t>в этом случае от него нельзя будет </a:t>
            </a:r>
            <a:r>
              <a:rPr lang="ru-RU" dirty="0" err="1" smtClean="0"/>
              <a:t>унаследоваться</a:t>
            </a:r>
            <a:r>
              <a:rPr lang="ru-RU" dirty="0" smtClean="0"/>
              <a:t> вообще</a:t>
            </a:r>
            <a:endParaRPr lang="en-US" dirty="0" smtClean="0"/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SomeClass</a:t>
            </a:r>
            <a:r>
              <a:rPr lang="en-US" dirty="0" smtClean="0"/>
              <a:t> final {…}</a:t>
            </a:r>
            <a:endParaRPr lang="ru-RU" dirty="0" smtClean="0"/>
          </a:p>
          <a:p>
            <a:pPr lvl="1"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Абстрактные классы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Абстрактные классы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5653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 smtClean="0"/>
              <a:t>Иногда </a:t>
            </a:r>
            <a:r>
              <a:rPr lang="ru-RU" sz="2800" dirty="0"/>
              <a:t>базовый класс представляет собой </a:t>
            </a:r>
            <a:r>
              <a:rPr lang="ru-RU" sz="2800" b="1" i="1" dirty="0"/>
              <a:t>абстрактное понятие</a:t>
            </a:r>
            <a:r>
              <a:rPr lang="ru-RU" sz="2800" dirty="0"/>
              <a:t>, и </a:t>
            </a:r>
            <a:r>
              <a:rPr lang="ru-RU" sz="2800" dirty="0" smtClean="0"/>
              <a:t>выступает </a:t>
            </a:r>
            <a:r>
              <a:rPr lang="ru-RU" sz="2800" dirty="0"/>
              <a:t>лишь как базовый класс (интерфейс) для производных классов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Невозможно дать осмысленное определение его виртуальных функций</a:t>
            </a:r>
          </a:p>
          <a:p>
            <a:pPr lvl="2">
              <a:lnSpc>
                <a:spcPct val="80000"/>
              </a:lnSpc>
            </a:pPr>
            <a:r>
              <a:rPr lang="ru-RU" sz="2000" i="1" dirty="0"/>
              <a:t>Какова площадь объекта «</a:t>
            </a:r>
            <a:r>
              <a:rPr lang="en-US" sz="2000" i="1" dirty="0" err="1"/>
              <a:t>CShape</a:t>
            </a:r>
            <a:r>
              <a:rPr lang="ru-RU" sz="2000" i="1" dirty="0"/>
              <a:t>»</a:t>
            </a:r>
            <a:r>
              <a:rPr lang="en-US" sz="2000" i="1" dirty="0"/>
              <a:t>, </a:t>
            </a:r>
            <a:r>
              <a:rPr lang="ru-RU" sz="2000" i="1" dirty="0"/>
              <a:t>как его нарисовать?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Такие виртуальные функции следует объявлять </a:t>
            </a:r>
            <a:r>
              <a:rPr lang="ru-RU" sz="2400" b="1" dirty="0">
                <a:solidFill>
                  <a:srgbClr val="FF0000"/>
                </a:solidFill>
              </a:rPr>
              <a:t>чисто виртуальными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(</a:t>
            </a:r>
            <a:r>
              <a:rPr lang="en-US" sz="2400" dirty="0"/>
              <a:t>pure virtual</a:t>
            </a:r>
            <a:r>
              <a:rPr lang="ru-RU" sz="2400" dirty="0"/>
              <a:t>), добавив инициализатор </a:t>
            </a:r>
            <a:r>
              <a:rPr lang="en-US" sz="2400" b="1" dirty="0"/>
              <a:t>=</a:t>
            </a:r>
            <a:r>
              <a:rPr lang="en-US" sz="2400" b="1" dirty="0" smtClean="0"/>
              <a:t>0</a:t>
            </a:r>
            <a:r>
              <a:rPr lang="ru-RU" sz="2400" dirty="0" smtClean="0"/>
              <a:t>, опустив тело функции</a:t>
            </a: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500" dirty="0"/>
              <a:t>Класс является </a:t>
            </a:r>
            <a:r>
              <a:rPr lang="ru-RU" sz="2500" b="1" dirty="0">
                <a:solidFill>
                  <a:srgbClr val="FF0000"/>
                </a:solidFill>
              </a:rPr>
              <a:t>абстрактным</a:t>
            </a:r>
            <a:r>
              <a:rPr lang="ru-RU" sz="2500" dirty="0"/>
              <a:t>, если в нем </a:t>
            </a:r>
            <a:r>
              <a:rPr lang="ru-RU" sz="2500" dirty="0" smtClean="0"/>
              <a:t>содержится </a:t>
            </a:r>
            <a:r>
              <a:rPr lang="ru-RU" sz="2500" b="1" dirty="0"/>
              <a:t>хотя бы одна </a:t>
            </a:r>
            <a:r>
              <a:rPr lang="ru-RU" sz="2500" dirty="0"/>
              <a:t>чисто виртуальная </a:t>
            </a:r>
            <a:r>
              <a:rPr lang="ru-RU" sz="2500" dirty="0" smtClean="0"/>
              <a:t>функция, либо он не реализует хотя бы одну чисто виртуальную функцию своего родителя</a:t>
            </a:r>
          </a:p>
          <a:p>
            <a:pPr lvl="1">
              <a:lnSpc>
                <a:spcPct val="80000"/>
              </a:lnSpc>
            </a:pPr>
            <a:r>
              <a:rPr lang="ru-RU" sz="2300" b="1" dirty="0" smtClean="0">
                <a:solidFill>
                  <a:srgbClr val="FF0000"/>
                </a:solidFill>
              </a:rPr>
              <a:t>Экземпляр абстрактного класса создать невозможно</a:t>
            </a:r>
            <a:endParaRPr lang="ru-RU" sz="23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187450" y="2708275"/>
            <a:ext cx="695645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2000" b="1" dirty="0" err="1">
                <a:latin typeface="Courier New" pitchFamily="49" charset="0"/>
              </a:rPr>
              <a:t>class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CShape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2000" b="1" dirty="0" err="1">
                <a:latin typeface="Courier New" pitchFamily="49" charset="0"/>
              </a:rPr>
              <a:t>public</a:t>
            </a:r>
            <a:r>
              <a:rPr lang="ru-RU" sz="20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2000" b="1" dirty="0">
                <a:latin typeface="Courier New" pitchFamily="49" charset="0"/>
              </a:rPr>
              <a:t>	</a:t>
            </a:r>
            <a:r>
              <a:rPr lang="ru-RU" sz="20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std::string </a:t>
            </a:r>
            <a:r>
              <a:rPr lang="ru-RU" sz="2000" b="1" dirty="0" err="1" smtClean="0">
                <a:latin typeface="Courier New" pitchFamily="49" charset="0"/>
              </a:rPr>
              <a:t>GetType</a:t>
            </a:r>
            <a:r>
              <a:rPr lang="ru-RU" sz="2000" b="1" dirty="0">
                <a:latin typeface="Courier New" pitchFamily="49" charset="0"/>
              </a:rPr>
              <a:t>()const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en-US" sz="2000" b="1" dirty="0">
                <a:latin typeface="Courier New" pitchFamily="49" charset="0"/>
              </a:rPr>
              <a:t>;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	</a:t>
            </a:r>
            <a:r>
              <a:rPr lang="ru-RU" sz="20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double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GetArea</a:t>
            </a:r>
            <a:r>
              <a:rPr lang="ru-RU" sz="2000" b="1" dirty="0">
                <a:latin typeface="Courier New" pitchFamily="49" charset="0"/>
              </a:rPr>
              <a:t>()const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2000" b="1" dirty="0">
                <a:latin typeface="Courier New" pitchFamily="49" charset="0"/>
              </a:rPr>
              <a:t> void Draw()const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en-US" sz="2000" b="1" dirty="0" smtClean="0">
                <a:latin typeface="Courier New" pitchFamily="49" charset="0"/>
              </a:rPr>
              <a:t>;</a:t>
            </a:r>
            <a:endParaRPr lang="ru-RU" sz="2000" b="1" dirty="0" smtClean="0">
              <a:latin typeface="Courier New" pitchFamily="49" charset="0"/>
            </a:endParaRPr>
          </a:p>
          <a:p>
            <a:pPr defTabSz="446088"/>
            <a:r>
              <a:rPr lang="ru-RU" sz="20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virtual ~</a:t>
            </a:r>
            <a:r>
              <a:rPr lang="en-US" sz="2000" b="1" dirty="0" err="1" smtClean="0">
                <a:latin typeface="Courier New" pitchFamily="49" charset="0"/>
              </a:rPr>
              <a:t>CShape</a:t>
            </a:r>
            <a:r>
              <a:rPr lang="en-US" sz="2000" b="1" dirty="0" smtClean="0">
                <a:latin typeface="Courier New" pitchFamily="49" charset="0"/>
              </a:rPr>
              <a:t>(){};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};</a:t>
            </a:r>
          </a:p>
          <a:p>
            <a:pPr defTabSz="446088">
              <a:spcBef>
                <a:spcPct val="50000"/>
              </a:spcBef>
            </a:pPr>
            <a:endParaRPr lang="ru-RU" sz="20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Интерфейс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Невозможно создать экземпляр абстрактного класса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b="1" dirty="0"/>
              <a:t>Все</a:t>
            </a:r>
            <a:r>
              <a:rPr lang="ru-RU" sz="2800" dirty="0"/>
              <a:t> </a:t>
            </a:r>
            <a:r>
              <a:rPr lang="ru-RU" sz="2800" dirty="0" smtClean="0"/>
              <a:t>чисто виртуальные методы </a:t>
            </a:r>
            <a:r>
              <a:rPr lang="ru-RU" sz="2800" dirty="0"/>
              <a:t>абстрактного класса должны быть реализованы в </a:t>
            </a:r>
            <a:r>
              <a:rPr lang="ru-RU" sz="2800" dirty="0" smtClean="0"/>
              <a:t>производных классах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Иначе производные классы тоже будут абстрактные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sz="2800" dirty="0"/>
              <a:t>Абстрактный класс, содержащий только чисто виртуальные </a:t>
            </a:r>
            <a:r>
              <a:rPr lang="ru-RU" sz="2800" dirty="0" smtClean="0"/>
              <a:t>методы</a:t>
            </a:r>
            <a:r>
              <a:rPr lang="en-US" sz="2800" dirty="0" smtClean="0"/>
              <a:t> </a:t>
            </a:r>
            <a:r>
              <a:rPr lang="ru-RU" sz="2800" dirty="0" smtClean="0"/>
              <a:t>еще </a:t>
            </a:r>
            <a:r>
              <a:rPr lang="ru-RU" sz="2800" dirty="0"/>
              <a:t>называют </a:t>
            </a:r>
            <a:r>
              <a:rPr lang="ru-RU" sz="2800" b="1" dirty="0">
                <a:solidFill>
                  <a:srgbClr val="FF0000"/>
                </a:solidFill>
              </a:rPr>
              <a:t>интерфейсом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/>
              <a:t>Деструктор такого класса обязательно должен быть виртуальным (не обязательно чисто виртуальным)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/>
              <a:t>В других ЯП </a:t>
            </a:r>
            <a:r>
              <a:rPr lang="ru-RU" sz="2400" dirty="0"/>
              <a:t>для объявления интерфейсов могут </a:t>
            </a:r>
            <a:r>
              <a:rPr lang="ru-RU" sz="2400" dirty="0" smtClean="0"/>
              <a:t>использоваться </a:t>
            </a:r>
            <a:r>
              <a:rPr lang="ru-RU" sz="2400" dirty="0"/>
              <a:t>отдельные конструкции </a:t>
            </a:r>
            <a:r>
              <a:rPr lang="ru-RU" sz="2400" dirty="0" smtClean="0"/>
              <a:t>языка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85720" y="1804987"/>
            <a:ext cx="4357718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IShape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public</a:t>
            </a:r>
            <a:r>
              <a:rPr lang="ru-RU" sz="1300" b="1" dirty="0">
                <a:latin typeface="Courier New" pitchFamily="49" charset="0"/>
              </a:rPr>
              <a:t>: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void Transform</a:t>
            </a:r>
            <a:r>
              <a:rPr lang="ru-RU" sz="1300" b="1" dirty="0" smtClean="0">
                <a:latin typeface="Courier New" pitchFamily="49" charset="0"/>
              </a:rPr>
              <a:t>()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ru-RU" sz="1300" b="1" dirty="0" smtClean="0">
                <a:latin typeface="Courier New" pitchFamily="49" charset="0"/>
              </a:rPr>
              <a:t>;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double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GetArea</a:t>
            </a:r>
            <a:r>
              <a:rPr lang="ru-RU" sz="1300" b="1" dirty="0">
                <a:latin typeface="Courier New" pitchFamily="49" charset="0"/>
              </a:rPr>
              <a:t>()const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void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Draw</a:t>
            </a:r>
            <a:r>
              <a:rPr lang="ru-RU" sz="1300" b="1" dirty="0">
                <a:latin typeface="Courier New" pitchFamily="49" charset="0"/>
              </a:rPr>
              <a:t>()const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ru-RU" sz="1300" b="1" dirty="0">
                <a:latin typeface="Courier New" pitchFamily="49" charset="0"/>
              </a:rPr>
              <a:t>;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virtual ~</a:t>
            </a:r>
            <a:r>
              <a:rPr lang="en-US" sz="1300" b="1" dirty="0" err="1">
                <a:latin typeface="Courier New" pitchFamily="49" charset="0"/>
              </a:rPr>
              <a:t>IShape</a:t>
            </a:r>
            <a:r>
              <a:rPr lang="en-US" sz="1300" b="1" dirty="0">
                <a:latin typeface="Courier New" pitchFamily="49" charset="0"/>
              </a:rPr>
              <a:t>(){}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};</a:t>
            </a:r>
          </a:p>
          <a:p>
            <a:pPr defTabSz="714375">
              <a:tabLst>
                <a:tab pos="363538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CRectangle</a:t>
            </a:r>
            <a:r>
              <a:rPr lang="ru-RU" sz="1300" b="1" dirty="0">
                <a:latin typeface="Courier New" pitchFamily="49" charset="0"/>
              </a:rPr>
              <a:t> : </a:t>
            </a:r>
            <a:r>
              <a:rPr lang="ru-RU" sz="1300" b="1" dirty="0" err="1">
                <a:latin typeface="Courier New" pitchFamily="49" charset="0"/>
              </a:rPr>
              <a:t>public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IShape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void Transform</a:t>
            </a:r>
            <a:r>
              <a:rPr lang="ru-RU" sz="1300" b="1" dirty="0" smtClean="0">
                <a:latin typeface="Courier New" pitchFamily="49" charset="0"/>
              </a:rPr>
              <a:t>()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double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GetArea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void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Draw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86314" y="3564791"/>
            <a:ext cx="4143436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14375">
              <a:tabLst>
                <a:tab pos="363538" algn="l"/>
              </a:tabLst>
            </a:pPr>
            <a:r>
              <a:rPr lang="ru-RU" sz="1300" b="1" dirty="0" err="1" smtClean="0">
                <a:latin typeface="Courier New" pitchFamily="49" charset="0"/>
              </a:rPr>
              <a:t>class</a:t>
            </a:r>
            <a:r>
              <a:rPr lang="ru-RU" sz="1300" b="1" dirty="0" smtClean="0">
                <a:latin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</a:rPr>
              <a:t>CCircle</a:t>
            </a:r>
            <a:r>
              <a:rPr lang="ru-RU" sz="1300" b="1" dirty="0" smtClean="0">
                <a:latin typeface="Courier New" pitchFamily="49" charset="0"/>
              </a:rPr>
              <a:t> </a:t>
            </a:r>
            <a:r>
              <a:rPr lang="ru-RU" sz="1300" b="1" dirty="0">
                <a:latin typeface="Courier New" pitchFamily="49" charset="0"/>
              </a:rPr>
              <a:t>: </a:t>
            </a:r>
            <a:r>
              <a:rPr lang="ru-RU" sz="1300" b="1" dirty="0" err="1">
                <a:latin typeface="Courier New" pitchFamily="49" charset="0"/>
              </a:rPr>
              <a:t>public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IShape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void Transform</a:t>
            </a:r>
            <a:r>
              <a:rPr lang="ru-RU" sz="1300" b="1" dirty="0" smtClean="0">
                <a:latin typeface="Courier New" pitchFamily="49" charset="0"/>
              </a:rPr>
              <a:t>()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double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GetArea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void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Draw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интерфейсов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Интерфейс - это контракт, который обязуется выполнить любой класс, реализующий данный интерфейс</a:t>
            </a:r>
          </a:p>
          <a:p>
            <a:pPr lvl="1"/>
            <a:r>
              <a:rPr lang="ru-RU" dirty="0" smtClean="0"/>
              <a:t>Интерфейс – один из вариантов обеспечения полиморфизма</a:t>
            </a:r>
          </a:p>
          <a:p>
            <a:r>
              <a:rPr lang="ru-RU" dirty="0" smtClean="0"/>
              <a:t>Все классы, реализующие некоторый интерфейс, представлены внешне одинаково, хотя могут иметь разную реализацию</a:t>
            </a:r>
          </a:p>
          <a:p>
            <a:pPr lvl="1"/>
            <a:r>
              <a:rPr lang="ru-RU" dirty="0" smtClean="0"/>
              <a:t>Возможность разработки обобщенного кода</a:t>
            </a:r>
          </a:p>
          <a:p>
            <a:pPr lvl="1"/>
            <a:r>
              <a:rPr lang="ru-RU" dirty="0" smtClean="0"/>
              <a:t>Уменьшение зависимостей между классами</a:t>
            </a:r>
          </a:p>
          <a:p>
            <a:pPr lvl="1"/>
            <a:r>
              <a:rPr lang="ru-RU" dirty="0" smtClean="0"/>
              <a:t>Облегчение тестирования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060848"/>
            <a:ext cx="3851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IDataStream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IsEOF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 = 0;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char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ReadChar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= 0;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~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IDataStream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CFileDataStream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IDataStream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CFileDataStream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(FILE 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IsEOF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char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ReadChar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FILE 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m_pFile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51920" y="1810464"/>
            <a:ext cx="529208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CMemoryDataStream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IDataStream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CMemoryDataStream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(std::vector&lt;char&gt;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 const&amp; data);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IsEOF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char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ReadChar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std::vector&lt;char&gt; const &amp;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m_readPosition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std::string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ReadDataFromStream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IDataStream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&amp; s)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std::string data;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while (!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s.IsEOF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data +=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s.ReadChar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return data;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Приведение типов вверх и вниз по иерархии классов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Приведение типов в пределах иерархии классов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400552" cy="4434840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Приведение типов </a:t>
            </a:r>
            <a:r>
              <a:rPr lang="ru-RU" b="1" dirty="0" smtClean="0"/>
              <a:t>вверх</a:t>
            </a:r>
            <a:r>
              <a:rPr lang="ru-RU" dirty="0" smtClean="0"/>
              <a:t> по иерархии всегда возможно и может происходить неявно</a:t>
            </a:r>
          </a:p>
          <a:p>
            <a:pPr lvl="1"/>
            <a:r>
              <a:rPr lang="ru-RU" dirty="0" smtClean="0"/>
              <a:t>Всякая собака является животным</a:t>
            </a:r>
          </a:p>
          <a:p>
            <a:pPr lvl="1"/>
            <a:r>
              <a:rPr lang="ru-RU" dirty="0" smtClean="0"/>
              <a:t>Всякий ястреб является птицей</a:t>
            </a:r>
          </a:p>
          <a:p>
            <a:pPr lvl="1"/>
            <a:r>
              <a:rPr lang="ru-RU" dirty="0" smtClean="0"/>
              <a:t>Исключение – ромбовидное множественное наследование</a:t>
            </a:r>
          </a:p>
          <a:p>
            <a:r>
              <a:rPr lang="ru-RU" dirty="0" smtClean="0"/>
              <a:t>Приведение типов </a:t>
            </a:r>
            <a:r>
              <a:rPr lang="ru-RU" b="1" dirty="0" smtClean="0"/>
              <a:t>вниз </a:t>
            </a:r>
            <a:r>
              <a:rPr lang="ru-RU" dirty="0" smtClean="0"/>
              <a:t>по иерархии </a:t>
            </a:r>
            <a:r>
              <a:rPr lang="ru-RU" b="1" dirty="0" smtClean="0"/>
              <a:t>не всегда</a:t>
            </a:r>
            <a:r>
              <a:rPr lang="ru-RU" dirty="0" smtClean="0"/>
              <a:t> возможно </a:t>
            </a:r>
          </a:p>
          <a:p>
            <a:pPr lvl="1"/>
            <a:r>
              <a:rPr lang="ru-RU" dirty="0" smtClean="0"/>
              <a:t>Не всякое млекопитающее – собака, но </a:t>
            </a:r>
            <a:r>
              <a:rPr lang="ru-RU" b="1" dirty="0" smtClean="0"/>
              <a:t>некоторые</a:t>
            </a:r>
            <a:r>
              <a:rPr lang="ru-RU" dirty="0" smtClean="0"/>
              <a:t> млекопитающие могут быть собаками</a:t>
            </a:r>
            <a:endParaRPr lang="en-US" dirty="0" smtClean="0"/>
          </a:p>
          <a:p>
            <a:pPr lvl="1"/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для такого приведения типов используется  оператор </a:t>
            </a:r>
            <a:r>
              <a:rPr lang="en-US" b="1" dirty="0" err="1" smtClean="0">
                <a:solidFill>
                  <a:srgbClr val="FF0000"/>
                </a:solidFill>
              </a:rPr>
              <a:t>dynamic_cast</a:t>
            </a:r>
            <a:endParaRPr lang="ru-RU" b="1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Приведение типа между </a:t>
            </a:r>
            <a:r>
              <a:rPr lang="ru-RU" b="1" dirty="0" smtClean="0"/>
              <a:t>несвязанными</a:t>
            </a:r>
            <a:r>
              <a:rPr lang="ru-RU" dirty="0" smtClean="0"/>
              <a:t> классами иерархии недопустимо</a:t>
            </a:r>
          </a:p>
          <a:p>
            <a:pPr lvl="1"/>
            <a:r>
              <a:rPr lang="ru-RU" dirty="0" smtClean="0"/>
              <a:t>Собаки не являются птицами</a:t>
            </a:r>
          </a:p>
          <a:p>
            <a:pPr lvl="1"/>
            <a:r>
              <a:rPr lang="ru-RU" dirty="0" smtClean="0"/>
              <a:t>Кошка – не ястреб и не собака</a:t>
            </a:r>
          </a:p>
          <a:p>
            <a:pPr lvl="1"/>
            <a:r>
              <a:rPr lang="ru-RU" dirty="0" smtClean="0"/>
              <a:t>Ястреб – не млекопитающее</a:t>
            </a:r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sz="half" idx="2"/>
          </p:nvPr>
        </p:nvGraphicFramePr>
        <p:xfrm>
          <a:off x="4929190" y="1920875"/>
          <a:ext cx="4000528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Стрелка вправо 9"/>
          <p:cNvSpPr/>
          <p:nvPr/>
        </p:nvSpPr>
        <p:spPr>
          <a:xfrm rot="18646238">
            <a:off x="5677014" y="2984156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4716862">
            <a:off x="7494092" y="3005290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7898053">
            <a:off x="4962632" y="4841545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5088686">
            <a:off x="6348793" y="4802617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5920615">
            <a:off x="8016332" y="4873048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7701891">
            <a:off x="5960903" y="3085055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4175909">
            <a:off x="7175348" y="3156493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5246473">
            <a:off x="7741208" y="4856452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 rot="4527670">
            <a:off x="6109228" y="4872867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6994494">
            <a:off x="5252742" y="4869894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лево/вправо 27"/>
          <p:cNvSpPr/>
          <p:nvPr/>
        </p:nvSpPr>
        <p:spPr>
          <a:xfrm rot="18728933">
            <a:off x="7270968" y="4908429"/>
            <a:ext cx="1000132" cy="20873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Двойная стрелка влево/вправо 28"/>
          <p:cNvSpPr/>
          <p:nvPr/>
        </p:nvSpPr>
        <p:spPr>
          <a:xfrm>
            <a:off x="7072330" y="4143380"/>
            <a:ext cx="642942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войная стрелка влево/вправо 29"/>
          <p:cNvSpPr/>
          <p:nvPr/>
        </p:nvSpPr>
        <p:spPr>
          <a:xfrm>
            <a:off x="6072198" y="5857892"/>
            <a:ext cx="492499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Двойная стрелка влево/вправо 30"/>
          <p:cNvSpPr/>
          <p:nvPr/>
        </p:nvSpPr>
        <p:spPr>
          <a:xfrm>
            <a:off x="7500958" y="5786454"/>
            <a:ext cx="428628" cy="214313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лево/вправо 31"/>
          <p:cNvSpPr/>
          <p:nvPr/>
        </p:nvSpPr>
        <p:spPr>
          <a:xfrm rot="2349474">
            <a:off x="6861643" y="4781617"/>
            <a:ext cx="1298291" cy="26781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err="1" smtClean="0"/>
              <a:t>dynamic_cast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Оператор приведения типа </a:t>
            </a:r>
            <a:r>
              <a:rPr lang="en-US" b="1" dirty="0" err="1" smtClean="0"/>
              <a:t>dynamic_cast</a:t>
            </a:r>
            <a:r>
              <a:rPr lang="ru-RU" dirty="0" smtClean="0"/>
              <a:t> позволяет выполнить </a:t>
            </a:r>
            <a:r>
              <a:rPr lang="ru-RU" b="1" dirty="0" smtClean="0"/>
              <a:t>безопасное</a:t>
            </a:r>
            <a:r>
              <a:rPr lang="ru-RU" dirty="0" smtClean="0"/>
              <a:t> приведение ссылки или указателя на один тип данных к другому</a:t>
            </a:r>
          </a:p>
          <a:p>
            <a:pPr lvl="1"/>
            <a:r>
              <a:rPr lang="ru-RU" dirty="0" smtClean="0"/>
              <a:t>Проверка допустимости приведения типа осуществляется во время выполнения программы</a:t>
            </a:r>
          </a:p>
          <a:p>
            <a:pPr lvl="2"/>
            <a:r>
              <a:rPr lang="ru-RU" dirty="0" smtClean="0"/>
              <a:t>При невозможности приведения типа будет возвращен нулевой указатель (при приведении типа указателя) или сгенерировано исключение типа </a:t>
            </a:r>
            <a:r>
              <a:rPr lang="en-US" dirty="0" smtClean="0"/>
              <a:t>std::</a:t>
            </a:r>
            <a:r>
              <a:rPr lang="en-US" dirty="0" err="1" smtClean="0"/>
              <a:t>bad_cast</a:t>
            </a:r>
            <a:r>
              <a:rPr lang="ru-RU" dirty="0" smtClean="0"/>
              <a:t> (при приведении типа ссылки)</a:t>
            </a:r>
          </a:p>
          <a:p>
            <a:pPr lvl="1"/>
            <a:r>
              <a:rPr lang="ru-RU" dirty="0" smtClean="0"/>
              <a:t>Для осуществления проверок времени выполнения используется информация о типах (</a:t>
            </a:r>
            <a:r>
              <a:rPr lang="en-US" dirty="0" smtClean="0"/>
              <a:t>RTTI – Run-Time Type Information)</a:t>
            </a:r>
          </a:p>
          <a:p>
            <a:pPr lvl="2"/>
            <a:r>
              <a:rPr lang="en-US" dirty="0" smtClean="0"/>
              <a:t>RTTI </a:t>
            </a:r>
            <a:r>
              <a:rPr lang="ru-RU" dirty="0" smtClean="0"/>
              <a:t>требует, чтобы в классе имелся хотя бы один виртуальный метод (хотя </a:t>
            </a:r>
            <a:r>
              <a:rPr lang="ru-RU" smtClean="0"/>
              <a:t>бы деструктор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1 – иерархия животных</a:t>
            </a: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20" y="1804987"/>
            <a:ext cx="2714644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virtual ~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{}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CBird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: public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CEagle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: public </a:t>
            </a:r>
            <a:r>
              <a:rPr lang="en-US" sz="1300" b="1" dirty="0" err="1" smtClean="0">
                <a:latin typeface="Courier New" pitchFamily="49" charset="0"/>
              </a:rPr>
              <a:t>CBird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: public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CDog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: public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CCat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: public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87824" y="1785926"/>
            <a:ext cx="6156176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 smtClean="0">
                <a:latin typeface="Courier New" pitchFamily="49" charset="0"/>
              </a:rPr>
              <a:t>void </a:t>
            </a:r>
            <a:r>
              <a:rPr lang="en-US" sz="1300" b="1" dirty="0" err="1" smtClean="0">
                <a:latin typeface="Courier New" pitchFamily="49" charset="0"/>
              </a:rPr>
              <a:t>PrintAnimalType</a:t>
            </a:r>
            <a:r>
              <a:rPr lang="en-US" sz="1300" b="1" dirty="0" smtClean="0">
                <a:latin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 const * </a:t>
            </a:r>
            <a:r>
              <a:rPr lang="en-US" sz="1300" b="1" dirty="0" err="1" smtClean="0">
                <a:latin typeface="Courier New" pitchFamily="49" charset="0"/>
              </a:rPr>
              <a:t>pAnimal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if 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CDog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</a:rPr>
              <a:t>!=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"dog\n";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else if 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CCat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</a:rPr>
              <a:t>!=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"cat\n";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else if 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CEagle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</a:rPr>
              <a:t>!=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"eagle\n";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else if 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CMammal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</a:rPr>
              <a:t>!=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"some unknown type of mammals\n";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else if 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CBird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</a:rPr>
              <a:t>!=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"some unknown type birds\n";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else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"some unknown type of animals\n";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int main(int </a:t>
            </a:r>
            <a:r>
              <a:rPr lang="en-US" sz="1300" b="1" dirty="0" err="1" smtClean="0">
                <a:latin typeface="Courier New" pitchFamily="49" charset="0"/>
              </a:rPr>
              <a:t>argc</a:t>
            </a:r>
            <a:r>
              <a:rPr lang="en-US" sz="1300" b="1" dirty="0" smtClean="0">
                <a:latin typeface="Courier New" pitchFamily="49" charset="0"/>
              </a:rPr>
              <a:t>, char* </a:t>
            </a:r>
            <a:r>
              <a:rPr lang="en-US" sz="1300" b="1" dirty="0" err="1" smtClean="0">
                <a:latin typeface="Courier New" pitchFamily="49" charset="0"/>
              </a:rPr>
              <a:t>argv</a:t>
            </a:r>
            <a:r>
              <a:rPr lang="en-US" sz="1300" b="1" dirty="0" smtClean="0">
                <a:latin typeface="Courier New" pitchFamily="49" charset="0"/>
              </a:rPr>
              <a:t>[])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CDog</a:t>
            </a:r>
            <a:r>
              <a:rPr lang="en-US" sz="1300" b="1" dirty="0" smtClean="0">
                <a:latin typeface="Courier New" pitchFamily="49" charset="0"/>
              </a:rPr>
              <a:t> dog;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PrintAnimalType</a:t>
            </a:r>
            <a:r>
              <a:rPr lang="en-US" sz="1300" b="1" dirty="0" smtClean="0">
                <a:latin typeface="Courier New" pitchFamily="49" charset="0"/>
              </a:rPr>
              <a:t>(&amp;dog);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 * </a:t>
            </a:r>
            <a:r>
              <a:rPr lang="en-US" sz="1300" b="1" dirty="0" err="1" smtClean="0">
                <a:latin typeface="Courier New" pitchFamily="49" charset="0"/>
              </a:rPr>
              <a:t>pAnimal</a:t>
            </a:r>
            <a:r>
              <a:rPr lang="en-US" sz="1300" b="1" dirty="0" smtClean="0">
                <a:latin typeface="Courier New" pitchFamily="49" charset="0"/>
              </a:rPr>
              <a:t> = new </a:t>
            </a:r>
            <a:r>
              <a:rPr lang="en-US" sz="1300" b="1" dirty="0" err="1" smtClean="0">
                <a:latin typeface="Courier New" pitchFamily="49" charset="0"/>
              </a:rPr>
              <a:t>CCat</a:t>
            </a:r>
            <a:r>
              <a:rPr lang="en-US" sz="1300" b="1" dirty="0" smtClean="0">
                <a:latin typeface="Courier New" pitchFamily="49" charset="0"/>
              </a:rPr>
              <a:t>();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PrintAnimalType</a:t>
            </a:r>
            <a:r>
              <a:rPr lang="en-US" sz="1300" b="1" dirty="0" smtClean="0">
                <a:latin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</a:rPr>
              <a:t>pAnimal</a:t>
            </a:r>
            <a:r>
              <a:rPr lang="en-US" sz="1300" b="1" dirty="0" smtClean="0">
                <a:latin typeface="Courier New" pitchFamily="49" charset="0"/>
              </a:rPr>
              <a:t>);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delete </a:t>
            </a:r>
            <a:r>
              <a:rPr lang="en-US" sz="1300" b="1" dirty="0" err="1" smtClean="0">
                <a:latin typeface="Courier New" pitchFamily="49" charset="0"/>
              </a:rPr>
              <a:t>pAnimal</a:t>
            </a:r>
            <a:r>
              <a:rPr lang="en-US" sz="1300" b="1" dirty="0" smtClean="0">
                <a:latin typeface="Courier New" pitchFamily="49" charset="0"/>
              </a:rPr>
              <a:t>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return 0;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2 – приведение ссылок</a:t>
            </a:r>
            <a:endParaRPr lang="ru-RU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5720" y="1804987"/>
            <a:ext cx="800105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200" b="1" dirty="0" err="1" smtClean="0">
                <a:latin typeface="Courier New" pitchFamily="49" charset="0"/>
              </a:rPr>
              <a:t>CMammal</a:t>
            </a:r>
            <a:r>
              <a:rPr lang="en-US" sz="1200" b="1" dirty="0" smtClean="0">
                <a:latin typeface="Courier New" pitchFamily="49" charset="0"/>
              </a:rPr>
              <a:t> const&amp; </a:t>
            </a:r>
            <a:r>
              <a:rPr lang="en-US" sz="1200" b="1" dirty="0" err="1" smtClean="0">
                <a:latin typeface="Courier New" pitchFamily="49" charset="0"/>
              </a:rPr>
              <a:t>MakeMammal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CAnimal</a:t>
            </a:r>
            <a:r>
              <a:rPr lang="en-US" sz="1200" b="1" dirty="0" smtClean="0">
                <a:latin typeface="Courier New" pitchFamily="49" charset="0"/>
              </a:rPr>
              <a:t> const &amp; animal)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return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CMammal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 const&amp;&gt;(animal);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 defTabSz="263525"/>
            <a:endParaRPr lang="en-US" sz="1200" b="1" dirty="0" smtClean="0">
              <a:latin typeface="Courier New" pitchFamily="49" charset="0"/>
            </a:endParaRP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int main(int </a:t>
            </a:r>
            <a:r>
              <a:rPr lang="en-US" sz="1200" b="1" dirty="0" err="1" smtClean="0">
                <a:latin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</a:rPr>
              <a:t>, char* </a:t>
            </a:r>
            <a:r>
              <a:rPr lang="en-US" sz="1200" b="1" dirty="0" err="1" smtClean="0">
                <a:latin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</a:rPr>
              <a:t>[])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CDog</a:t>
            </a:r>
            <a:r>
              <a:rPr lang="en-US" sz="1200" b="1" dirty="0" smtClean="0">
                <a:latin typeface="Courier New" pitchFamily="49" charset="0"/>
              </a:rPr>
              <a:t> dog;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CMammal</a:t>
            </a:r>
            <a:r>
              <a:rPr lang="en-US" sz="1200" b="1" dirty="0" smtClean="0">
                <a:latin typeface="Courier New" pitchFamily="49" charset="0"/>
              </a:rPr>
              <a:t> const&amp; </a:t>
            </a:r>
            <a:r>
              <a:rPr lang="en-US" sz="1200" b="1" dirty="0" err="1" smtClean="0">
                <a:latin typeface="Courier New" pitchFamily="49" charset="0"/>
              </a:rPr>
              <a:t>dogAsMammal</a:t>
            </a:r>
            <a:r>
              <a:rPr lang="en-US" sz="1200" b="1" dirty="0" smtClean="0">
                <a:latin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</a:rPr>
              <a:t>MakeMammal</a:t>
            </a:r>
            <a:r>
              <a:rPr lang="en-US" sz="1200" b="1" dirty="0" smtClean="0">
                <a:latin typeface="Courier New" pitchFamily="49" charset="0"/>
              </a:rPr>
              <a:t>(dog);</a:t>
            </a:r>
          </a:p>
          <a:p>
            <a:pPr defTabSz="263525"/>
            <a:endParaRPr lang="en-US" sz="1200" b="1" dirty="0" smtClean="0">
              <a:latin typeface="Courier New" pitchFamily="49" charset="0"/>
            </a:endParaRP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CCat</a:t>
            </a:r>
            <a:r>
              <a:rPr lang="en-US" sz="1200" b="1" dirty="0" smtClean="0">
                <a:latin typeface="Courier New" pitchFamily="49" charset="0"/>
              </a:rPr>
              <a:t> cat;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// </a:t>
            </a:r>
            <a:r>
              <a:rPr lang="ru-RU" sz="1200" b="1" dirty="0" smtClean="0">
                <a:latin typeface="Courier New" pitchFamily="49" charset="0"/>
              </a:rPr>
              <a:t>неявное приведение типов вверх по иерархии </a:t>
            </a:r>
            <a:r>
              <a:rPr lang="en-US" sz="1200" b="1" dirty="0" smtClean="0">
                <a:latin typeface="Courier New" pitchFamily="49" charset="0"/>
              </a:rPr>
              <a:t>Cat -&gt; Animal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CAnimal</a:t>
            </a:r>
            <a:r>
              <a:rPr lang="en-US" sz="1200" b="1" dirty="0" smtClean="0">
                <a:latin typeface="Courier New" pitchFamily="49" charset="0"/>
              </a:rPr>
              <a:t> const&amp; </a:t>
            </a:r>
            <a:r>
              <a:rPr lang="en-US" sz="1200" b="1" dirty="0" err="1" smtClean="0">
                <a:latin typeface="Courier New" pitchFamily="49" charset="0"/>
              </a:rPr>
              <a:t>catAsAnimal</a:t>
            </a:r>
            <a:r>
              <a:rPr lang="en-US" sz="1200" b="1" dirty="0" smtClean="0">
                <a:latin typeface="Courier New" pitchFamily="49" charset="0"/>
              </a:rPr>
              <a:t> = cat;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CMammal</a:t>
            </a:r>
            <a:r>
              <a:rPr lang="en-US" sz="1200" b="1" dirty="0" smtClean="0">
                <a:latin typeface="Courier New" pitchFamily="49" charset="0"/>
              </a:rPr>
              <a:t> const&amp; </a:t>
            </a:r>
            <a:r>
              <a:rPr lang="en-US" sz="1200" b="1" dirty="0" err="1" smtClean="0">
                <a:latin typeface="Courier New" pitchFamily="49" charset="0"/>
              </a:rPr>
              <a:t>animalAsMammal</a:t>
            </a:r>
            <a:r>
              <a:rPr lang="en-US" sz="1200" b="1" dirty="0" smtClean="0">
                <a:latin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</a:rPr>
              <a:t>MakeMammal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catAsAnimal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 defTabSz="263525"/>
            <a:endParaRPr lang="en-US" sz="1200" b="1" dirty="0" smtClean="0">
              <a:latin typeface="Courier New" pitchFamily="49" charset="0"/>
            </a:endParaRP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CEagle</a:t>
            </a:r>
            <a:r>
              <a:rPr lang="en-US" sz="1200" b="1" dirty="0" smtClean="0">
                <a:latin typeface="Courier New" pitchFamily="49" charset="0"/>
              </a:rPr>
              <a:t> eagle;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try</a:t>
            </a:r>
          </a:p>
          <a:p>
            <a:pPr defTabSz="263525"/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	{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CMammal</a:t>
            </a:r>
            <a:r>
              <a:rPr lang="en-US" sz="1200" b="1" dirty="0" smtClean="0">
                <a:latin typeface="Courier New" pitchFamily="49" charset="0"/>
              </a:rPr>
              <a:t> const&amp; </a:t>
            </a:r>
            <a:r>
              <a:rPr lang="en-US" sz="1200" b="1" dirty="0" err="1" smtClean="0">
                <a:latin typeface="Courier New" pitchFamily="49" charset="0"/>
              </a:rPr>
              <a:t>eagleAsMammal</a:t>
            </a:r>
            <a:r>
              <a:rPr lang="en-US" sz="1200" b="1" dirty="0" smtClean="0">
                <a:latin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</a:rPr>
              <a:t>MakeMammal</a:t>
            </a:r>
            <a:r>
              <a:rPr lang="en-US" sz="1200" b="1" dirty="0" smtClean="0">
                <a:latin typeface="Courier New" pitchFamily="49" charset="0"/>
              </a:rPr>
              <a:t>(eagle);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defTabSz="263525"/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	catch(std::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bad_cast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 const&amp; error)</a:t>
            </a:r>
          </a:p>
          <a:p>
            <a:pPr defTabSz="263525"/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	{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</a:t>
            </a:r>
            <a:r>
              <a:rPr lang="en-US" sz="1200" b="1" dirty="0" err="1" smtClean="0">
                <a:latin typeface="Courier New" pitchFamily="49" charset="0"/>
              </a:rPr>
              <a:t>error.what</a:t>
            </a:r>
            <a:r>
              <a:rPr lang="en-US" sz="1200" b="1" dirty="0" smtClean="0">
                <a:latin typeface="Courier New" pitchFamily="49" charset="0"/>
              </a:rPr>
              <a:t>() &lt;&lt; "\n";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defTabSz="263525"/>
            <a:endParaRPr lang="en-US" sz="1200" b="1" dirty="0" smtClean="0">
              <a:latin typeface="Courier New" pitchFamily="49" charset="0"/>
            </a:endParaRP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return 0;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 злоупотребляйте использованием </a:t>
            </a:r>
            <a:r>
              <a:rPr lang="en-US" dirty="0" err="1" smtClean="0"/>
              <a:t>dynamic_cast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Везде, где это можно, следует обходиться без использования данного оператора, отдавая предпочтение виртуальным (или чисто виртуальным функциям)</a:t>
            </a:r>
          </a:p>
          <a:p>
            <a:pPr lvl="1"/>
            <a:r>
              <a:rPr lang="ru-RU" dirty="0" smtClean="0"/>
              <a:t>В противном случае при добавлении нового класса в иерархию</a:t>
            </a:r>
            <a:r>
              <a:rPr lang="en-US" dirty="0" smtClean="0"/>
              <a:t> </a:t>
            </a:r>
            <a:r>
              <a:rPr lang="ru-RU" dirty="0" smtClean="0"/>
              <a:t>может понадобиться провести ревизию всего кода, использующего </a:t>
            </a:r>
            <a:r>
              <a:rPr lang="en-US" b="1" dirty="0" err="1" smtClean="0"/>
              <a:t>dynamic_cast</a:t>
            </a:r>
            <a:endParaRPr lang="ru-RU" b="1" dirty="0" smtClean="0"/>
          </a:p>
          <a:p>
            <a:pPr lvl="1"/>
            <a:r>
              <a:rPr lang="ru-RU" dirty="0" smtClean="0"/>
              <a:t>При использовании виртуальных функций ничего особенного делать не надо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без </a:t>
            </a:r>
            <a:r>
              <a:rPr lang="en-US" dirty="0" err="1" smtClean="0"/>
              <a:t>dynamic_cast</a:t>
            </a: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857364"/>
            <a:ext cx="535781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virtual std::string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()const = 0</a:t>
            </a:r>
            <a:r>
              <a:rPr lang="en-US" sz="1300" b="1" dirty="0" smtClean="0">
                <a:latin typeface="Courier New" pitchFamily="49" charset="0"/>
              </a:rPr>
              <a:t>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virtual ~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(){}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// птицы и млекопитающие – абстрактные понятия</a:t>
            </a:r>
            <a:br>
              <a:rPr lang="ru-RU" sz="1300" b="1" dirty="0" smtClean="0">
                <a:latin typeface="Courier New" pitchFamily="49" charset="0"/>
              </a:rPr>
            </a:br>
            <a:r>
              <a:rPr lang="ru-RU" sz="1300" b="1" dirty="0" smtClean="0">
                <a:latin typeface="Courier New" pitchFamily="49" charset="0"/>
              </a:rPr>
              <a:t>// поэтому в них реализовывать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</a:rPr>
              <a:t>GetType</a:t>
            </a:r>
            <a:r>
              <a:rPr lang="en-US" sz="1300" b="1" dirty="0" smtClean="0">
                <a:latin typeface="Courier New" pitchFamily="49" charset="0"/>
              </a:rPr>
              <a:t>() </a:t>
            </a:r>
            <a:r>
              <a:rPr lang="ru-RU" sz="1300" b="1" dirty="0" smtClean="0">
                <a:latin typeface="Courier New" pitchFamily="49" charset="0"/>
              </a:rPr>
              <a:t>нет смысла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CBird</a:t>
            </a:r>
            <a:r>
              <a:rPr lang="en-US" sz="1300" b="1" dirty="0" smtClean="0">
                <a:latin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r>
              <a:rPr lang="en-US" sz="1300" b="1" dirty="0" smtClean="0">
                <a:latin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CEagle</a:t>
            </a:r>
            <a:r>
              <a:rPr lang="en-US" sz="1300" b="1" dirty="0" smtClean="0">
                <a:latin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</a:rPr>
              <a:t>CBird</a:t>
            </a:r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 override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{return "eagle";}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CDog</a:t>
            </a:r>
            <a:r>
              <a:rPr lang="en-US" sz="1300" b="1" dirty="0" smtClean="0">
                <a:latin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 override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{return "dog";}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1968" y="4164955"/>
            <a:ext cx="4572032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CCat</a:t>
            </a:r>
            <a:r>
              <a:rPr lang="en-US" sz="1300" b="1" dirty="0" smtClean="0">
                <a:latin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override</a:t>
            </a:r>
            <a:endParaRPr lang="ru-RU" sz="13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{return "cat";}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void </a:t>
            </a:r>
            <a:r>
              <a:rPr lang="en-US" sz="1300" b="1" dirty="0" err="1" smtClean="0">
                <a:latin typeface="Courier New" pitchFamily="49" charset="0"/>
              </a:rPr>
              <a:t>PrintAnimalType</a:t>
            </a:r>
            <a:r>
              <a:rPr lang="en-US" sz="1300" b="1" dirty="0" smtClean="0">
                <a:latin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 const &amp; animal)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animal.GetType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en-US" sz="1300" b="1" dirty="0" smtClean="0">
                <a:latin typeface="Courier New" pitchFamily="49" charset="0"/>
              </a:rPr>
              <a:t>&lt;&lt; "\n";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Множественное наследование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Множественное наследование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Язык </a:t>
            </a:r>
            <a:r>
              <a:rPr lang="en-US" sz="2800" dirty="0"/>
              <a:t>C++ </a:t>
            </a:r>
            <a:r>
              <a:rPr lang="ru-RU" sz="2800" dirty="0"/>
              <a:t>допускает наследование класса от более, чем одного базового класса</a:t>
            </a:r>
          </a:p>
          <a:p>
            <a:pPr lvl="1"/>
            <a:r>
              <a:rPr lang="ru-RU" sz="2400" dirty="0"/>
              <a:t>Такое наследование называют </a:t>
            </a:r>
            <a:r>
              <a:rPr lang="ru-RU" sz="2400" dirty="0">
                <a:solidFill>
                  <a:srgbClr val="FF0000"/>
                </a:solidFill>
              </a:rPr>
              <a:t>множественным</a:t>
            </a:r>
          </a:p>
          <a:p>
            <a:r>
              <a:rPr lang="ru-RU" sz="2800" dirty="0"/>
              <a:t>При этом порожденный класс может обладать свойствами сразу нескольких родительских классов</a:t>
            </a:r>
          </a:p>
          <a:p>
            <a:pPr lvl="1"/>
            <a:r>
              <a:rPr lang="ru-RU" sz="2400" dirty="0"/>
              <a:t>Например, класс может реализовывать сразу несколько интерфейсов или </a:t>
            </a:r>
            <a:r>
              <a:rPr lang="ru-RU" sz="2400" dirty="0" err="1" smtClean="0"/>
              <a:t>использвоать</a:t>
            </a:r>
            <a:r>
              <a:rPr lang="ru-RU" sz="2400" dirty="0" smtClean="0"/>
              <a:t> несколько реализаций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иерархии классов</a:t>
            </a:r>
            <a:endParaRPr lang="ru-RU" dirty="0"/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44275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IDrawable</a:t>
            </a:r>
            <a:endParaRPr lang="ru-RU"/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3276600" y="3429000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IShape</a:t>
            </a:r>
            <a:endParaRPr lang="ru-RU"/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5867400" y="35004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CText</a:t>
            </a:r>
            <a:endParaRPr lang="ru-RU"/>
          </a:p>
        </p:txBody>
      </p:sp>
      <p:sp>
        <p:nvSpPr>
          <p:cNvPr id="44040" name="AutoShape 8"/>
          <p:cNvSpPr>
            <a:spLocks noChangeArrowheads="1"/>
          </p:cNvSpPr>
          <p:nvPr/>
        </p:nvSpPr>
        <p:spPr bwMode="auto">
          <a:xfrm>
            <a:off x="900113" y="3429000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CFillable</a:t>
            </a:r>
            <a:endParaRPr lang="ru-RU" dirty="0"/>
          </a:p>
        </p:txBody>
      </p:sp>
      <p:sp>
        <p:nvSpPr>
          <p:cNvPr id="44042" name="AutoShape 10"/>
          <p:cNvSpPr>
            <a:spLocks noChangeArrowheads="1"/>
          </p:cNvSpPr>
          <p:nvPr/>
        </p:nvSpPr>
        <p:spPr bwMode="auto">
          <a:xfrm>
            <a:off x="4500563" y="5084763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CLine</a:t>
            </a:r>
            <a:endParaRPr lang="ru-RU" dirty="0"/>
          </a:p>
        </p:txBody>
      </p:sp>
      <p:sp>
        <p:nvSpPr>
          <p:cNvPr id="44043" name="AutoShape 11"/>
          <p:cNvSpPr>
            <a:spLocks noChangeArrowheads="1"/>
          </p:cNvSpPr>
          <p:nvPr/>
        </p:nvSpPr>
        <p:spPr bwMode="auto">
          <a:xfrm>
            <a:off x="2339975" y="5084763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CRectangle</a:t>
            </a:r>
            <a:endParaRPr lang="ru-RU"/>
          </a:p>
        </p:txBody>
      </p:sp>
      <p:cxnSp>
        <p:nvCxnSpPr>
          <p:cNvPr id="44044" name="AutoShape 12"/>
          <p:cNvCxnSpPr>
            <a:cxnSpLocks noChangeShapeType="1"/>
            <a:stCxn id="44037" idx="2"/>
            <a:endCxn id="44038" idx="0"/>
          </p:cNvCxnSpPr>
          <p:nvPr/>
        </p:nvCxnSpPr>
        <p:spPr bwMode="auto">
          <a:xfrm flipH="1">
            <a:off x="4105275" y="2852738"/>
            <a:ext cx="1150938" cy="576262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5" name="AutoShape 13"/>
          <p:cNvCxnSpPr>
            <a:cxnSpLocks noChangeShapeType="1"/>
            <a:stCxn id="44037" idx="2"/>
            <a:endCxn id="44039" idx="0"/>
          </p:cNvCxnSpPr>
          <p:nvPr/>
        </p:nvCxnSpPr>
        <p:spPr bwMode="auto">
          <a:xfrm>
            <a:off x="5256213" y="2852738"/>
            <a:ext cx="1439862" cy="6477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6" name="AutoShape 14"/>
          <p:cNvCxnSpPr>
            <a:cxnSpLocks noChangeShapeType="1"/>
            <a:stCxn id="44038" idx="2"/>
            <a:endCxn id="44042" idx="0"/>
          </p:cNvCxnSpPr>
          <p:nvPr/>
        </p:nvCxnSpPr>
        <p:spPr bwMode="auto">
          <a:xfrm>
            <a:off x="4105275" y="4292600"/>
            <a:ext cx="1223963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7" name="AutoShape 15"/>
          <p:cNvCxnSpPr>
            <a:cxnSpLocks noChangeShapeType="1"/>
            <a:stCxn id="44038" idx="2"/>
            <a:endCxn id="44043" idx="0"/>
          </p:cNvCxnSpPr>
          <p:nvPr/>
        </p:nvCxnSpPr>
        <p:spPr bwMode="auto">
          <a:xfrm flipH="1">
            <a:off x="3168650" y="4292600"/>
            <a:ext cx="936625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8" name="AutoShape 16"/>
          <p:cNvCxnSpPr>
            <a:cxnSpLocks noChangeShapeType="1"/>
            <a:stCxn id="44040" idx="2"/>
            <a:endCxn id="44043" idx="0"/>
          </p:cNvCxnSpPr>
          <p:nvPr/>
        </p:nvCxnSpPr>
        <p:spPr bwMode="auto">
          <a:xfrm>
            <a:off x="1728788" y="4292600"/>
            <a:ext cx="1439862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68313" y="1989138"/>
            <a:ext cx="4319587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интерфейс объектов, которые можно нарисовать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ru-RU" sz="1200" b="1" dirty="0">
                <a:latin typeface="Courier New" pitchFamily="49" charset="0"/>
              </a:rPr>
              <a:t> = 0;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~IDrawable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dirty="0">
                <a:latin typeface="Courier New" pitchFamily="49" charset="0"/>
              </a:rPr>
              <a:t>// интерфейс геометрических фигур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smtClean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292725" y="1916113"/>
            <a:ext cx="37195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класс объектов, имеющих заливку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CFillable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SetFillColor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fillColor</a:t>
            </a:r>
            <a:r>
              <a:rPr lang="ru-RU" sz="1200" b="1" dirty="0">
                <a:latin typeface="Courier New" pitchFamily="49" charset="0"/>
              </a:rPr>
              <a:t>)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GetFillColor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~CFillable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m_fillColor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00034" y="4572008"/>
            <a:ext cx="33115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CText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363538" algn="l"/>
              </a:tabLst>
            </a:pP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CLine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292080" y="4077072"/>
            <a:ext cx="32401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CRectangle</a:t>
            </a:r>
            <a:r>
              <a:rPr lang="ru-RU" sz="1200" b="1" dirty="0">
                <a:latin typeface="Courier New" pitchFamily="49" charset="0"/>
              </a:rPr>
              <a:t> </a:t>
            </a:r>
            <a:endParaRPr lang="ru-RU" sz="1200" b="1" dirty="0" smtClean="0">
              <a:latin typeface="Courier New" pitchFamily="49" charset="0"/>
            </a:endParaRPr>
          </a:p>
          <a:p>
            <a:pPr defTabSz="363538"/>
            <a:r>
              <a:rPr lang="ru-RU" sz="1200" b="1" dirty="0" smtClean="0">
                <a:latin typeface="Courier New" pitchFamily="49" charset="0"/>
              </a:rPr>
              <a:t>	: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200" b="1" dirty="0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ru-RU" sz="1200" b="1" dirty="0" err="1" smtClean="0">
                <a:solidFill>
                  <a:srgbClr val="FF0000"/>
                </a:solidFill>
                <a:latin typeface="Courier New" pitchFamily="49" charset="0"/>
              </a:rPr>
              <a:t>hape</a:t>
            </a:r>
            <a:endParaRPr lang="ru-RU" sz="12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 smtClean="0">
                <a:solidFill>
                  <a:srgbClr val="FF0000"/>
                </a:solidFill>
                <a:latin typeface="Courier New" pitchFamily="49" charset="0"/>
              </a:rPr>
              <a:t>	, </a:t>
            </a:r>
            <a:r>
              <a:rPr lang="ru-RU" sz="1200" b="1" dirty="0" err="1" smtClean="0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CFillable</a:t>
            </a:r>
            <a:endParaRPr lang="ru-RU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smtClean="0"/>
              <a:t>наследование?</a:t>
            </a:r>
            <a:endParaRPr lang="ru-RU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Важнейший механизм ООП, </a:t>
            </a:r>
            <a:r>
              <a:rPr lang="ru-RU" sz="2800" dirty="0"/>
              <a:t>позволяющий описать новый класс на основе уже </a:t>
            </a:r>
            <a:r>
              <a:rPr lang="ru-RU" sz="2800" dirty="0" smtClean="0"/>
              <a:t>существующего</a:t>
            </a:r>
            <a:endParaRPr lang="ru-RU" sz="2800" dirty="0"/>
          </a:p>
          <a:p>
            <a:pPr lvl="1"/>
            <a:r>
              <a:rPr lang="ru-RU" sz="2400" dirty="0" smtClean="0"/>
              <a:t>При наследовании свойства </a:t>
            </a:r>
            <a:r>
              <a:rPr lang="ru-RU" sz="2400" dirty="0"/>
              <a:t>и функциональность родительского класса </a:t>
            </a:r>
            <a:r>
              <a:rPr lang="ru-RU" sz="2400" b="1" dirty="0"/>
              <a:t>наследуются</a:t>
            </a:r>
            <a:r>
              <a:rPr lang="ru-RU" sz="2400" dirty="0"/>
              <a:t> новым классом</a:t>
            </a:r>
          </a:p>
          <a:p>
            <a:pPr lvl="2"/>
            <a:r>
              <a:rPr lang="ru-RU" sz="2100" dirty="0" smtClean="0"/>
              <a:t>Класс-наследник имеет доступ к публичным </a:t>
            </a:r>
            <a:r>
              <a:rPr lang="ru-RU" sz="2100" dirty="0"/>
              <a:t>и </a:t>
            </a:r>
            <a:r>
              <a:rPr lang="ru-RU" sz="2100" dirty="0" smtClean="0"/>
              <a:t>защищенным методам </a:t>
            </a:r>
            <a:r>
              <a:rPr lang="ru-RU" sz="2100" dirty="0"/>
              <a:t>и </a:t>
            </a:r>
            <a:r>
              <a:rPr lang="ru-RU" sz="2100" dirty="0" smtClean="0"/>
              <a:t>полям </a:t>
            </a:r>
            <a:r>
              <a:rPr lang="ru-RU" sz="2100" dirty="0"/>
              <a:t>класса </a:t>
            </a:r>
            <a:r>
              <a:rPr lang="ru-RU" sz="2100" dirty="0" smtClean="0"/>
              <a:t>родительского класса</a:t>
            </a:r>
            <a:endParaRPr lang="ru-RU" sz="2100" dirty="0"/>
          </a:p>
          <a:p>
            <a:pPr lvl="1"/>
            <a:r>
              <a:rPr lang="ru-RU" sz="2400" dirty="0"/>
              <a:t>Класс-наследник может </a:t>
            </a:r>
            <a:r>
              <a:rPr lang="ru-RU" sz="2400" b="1" dirty="0" smtClean="0"/>
              <a:t>добавлять</a:t>
            </a:r>
            <a:r>
              <a:rPr lang="ru-RU" sz="2400" dirty="0" smtClean="0"/>
              <a:t> </a:t>
            </a:r>
            <a:r>
              <a:rPr lang="ru-RU" sz="2400" dirty="0"/>
              <a:t>свои данные и методы, а также </a:t>
            </a:r>
            <a:r>
              <a:rPr lang="ru-RU" sz="2400" b="1" dirty="0"/>
              <a:t>переопределять</a:t>
            </a:r>
            <a:r>
              <a:rPr lang="ru-RU" sz="2400" dirty="0"/>
              <a:t> методы базового класса</a:t>
            </a:r>
            <a:endParaRPr lang="en-US" sz="2400" dirty="0"/>
          </a:p>
          <a:p>
            <a:pPr lvl="1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Проблемы, возникающие при множественном наследовании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 smtClean="0"/>
              <a:t>Множественное </a:t>
            </a:r>
            <a:r>
              <a:rPr lang="ru-RU" sz="2800" dirty="0"/>
              <a:t>наследование может явиться источником проблем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Ярким примером является т.н. «</a:t>
            </a:r>
            <a:r>
              <a:rPr lang="ru-RU" sz="2400" b="1" dirty="0">
                <a:solidFill>
                  <a:srgbClr val="FF0000"/>
                </a:solidFill>
              </a:rPr>
              <a:t>ромбовидное наследование</a:t>
            </a:r>
            <a:r>
              <a:rPr lang="ru-RU" sz="2400" dirty="0"/>
              <a:t>»</a:t>
            </a:r>
            <a:r>
              <a:rPr lang="en-US" sz="2400" dirty="0"/>
              <a:t> (</a:t>
            </a:r>
            <a:r>
              <a:rPr lang="ru-RU" sz="2400" dirty="0"/>
              <a:t>родительские классы объекта наследуются от одного базового класса)</a:t>
            </a:r>
          </a:p>
          <a:p>
            <a:pPr>
              <a:lnSpc>
                <a:spcPct val="80000"/>
              </a:lnSpc>
            </a:pPr>
            <a:r>
              <a:rPr lang="ru-RU" sz="2800" dirty="0"/>
              <a:t>В некоторых ЯП множественное наследование запрещено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Порождаемый класс может наследоваться только от одного базового </a:t>
            </a:r>
            <a:r>
              <a:rPr lang="ru-RU" sz="2400" dirty="0" smtClean="0"/>
              <a:t>класса, но </a:t>
            </a:r>
            <a:r>
              <a:rPr lang="ru-RU" sz="2400" dirty="0"/>
              <a:t>реализовывать несколько </a:t>
            </a:r>
            <a:r>
              <a:rPr lang="ru-RU" sz="2400" dirty="0" smtClean="0"/>
              <a:t>интерфейсов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Ромбовидное наследование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35639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CAnimal</a:t>
            </a:r>
            <a:endParaRPr lang="ru-RU" dirty="0"/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835150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CMammal</a:t>
            </a:r>
            <a:endParaRPr lang="ru-RU" dirty="0"/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5219700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CWingedAnimal</a:t>
            </a:r>
            <a:endParaRPr lang="ru-RU" dirty="0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3635375" y="5229225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CBat</a:t>
            </a:r>
            <a:endParaRPr lang="ru-RU" dirty="0"/>
          </a:p>
        </p:txBody>
      </p:sp>
      <p:cxnSp>
        <p:nvCxnSpPr>
          <p:cNvPr id="47112" name="AutoShape 8"/>
          <p:cNvCxnSpPr>
            <a:cxnSpLocks noChangeShapeType="1"/>
            <a:stCxn id="47108" idx="2"/>
            <a:endCxn id="47109" idx="0"/>
          </p:cNvCxnSpPr>
          <p:nvPr/>
        </p:nvCxnSpPr>
        <p:spPr bwMode="auto">
          <a:xfrm flipH="1">
            <a:off x="2663825" y="2852738"/>
            <a:ext cx="1728788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3" name="AutoShape 9"/>
          <p:cNvCxnSpPr>
            <a:cxnSpLocks noChangeShapeType="1"/>
            <a:stCxn id="47108" idx="2"/>
            <a:endCxn id="47110" idx="0"/>
          </p:cNvCxnSpPr>
          <p:nvPr/>
        </p:nvCxnSpPr>
        <p:spPr bwMode="auto">
          <a:xfrm>
            <a:off x="4392613" y="2852738"/>
            <a:ext cx="1655762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4" name="AutoShape 10"/>
          <p:cNvCxnSpPr>
            <a:cxnSpLocks noChangeShapeType="1"/>
            <a:stCxn id="47109" idx="2"/>
            <a:endCxn id="47111" idx="0"/>
          </p:cNvCxnSpPr>
          <p:nvPr/>
        </p:nvCxnSpPr>
        <p:spPr bwMode="auto">
          <a:xfrm>
            <a:off x="2663825" y="4579938"/>
            <a:ext cx="18002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5" name="AutoShape 11"/>
          <p:cNvCxnSpPr>
            <a:cxnSpLocks noChangeShapeType="1"/>
            <a:stCxn id="47110" idx="2"/>
            <a:endCxn id="47111" idx="0"/>
          </p:cNvCxnSpPr>
          <p:nvPr/>
        </p:nvCxnSpPr>
        <p:spPr bwMode="auto">
          <a:xfrm flipH="1">
            <a:off x="4464050" y="4579938"/>
            <a:ext cx="15843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проблемы ромбовидного наследования</a:t>
            </a:r>
            <a:endParaRPr lang="ru-RU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3" y="1989138"/>
            <a:ext cx="421484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 smtClean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CMammal</a:t>
            </a:r>
            <a:r>
              <a:rPr lang="en-US" sz="1400" dirty="0" smtClean="0">
                <a:latin typeface="Courier New" pitchFamily="49" charset="0"/>
              </a:rPr>
              <a:t> : public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virtual void </a:t>
            </a:r>
            <a:r>
              <a:rPr lang="en-US" sz="1400" dirty="0" err="1" smtClean="0">
                <a:latin typeface="Courier New" pitchFamily="49" charset="0"/>
              </a:rPr>
              <a:t>FeedWithMilk</a:t>
            </a:r>
            <a:r>
              <a:rPr lang="en-US" sz="1400" dirty="0" smtClean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CWingedAnimal</a:t>
            </a:r>
            <a:r>
              <a:rPr lang="en-US" sz="1400" dirty="0" smtClean="0">
                <a:latin typeface="Courier New" pitchFamily="49" charset="0"/>
              </a:rPr>
              <a:t> : public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00562" y="2000240"/>
            <a:ext cx="464343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CBat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: public </a:t>
            </a:r>
            <a:r>
              <a:rPr lang="en-US" sz="1400" dirty="0" err="1" smtClean="0">
                <a:latin typeface="Courier New" pitchFamily="49" charset="0"/>
              </a:rPr>
              <a:t>CMammal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, public </a:t>
            </a:r>
            <a:r>
              <a:rPr lang="en-US" sz="1400" dirty="0" err="1" smtClean="0">
                <a:latin typeface="Courier New" pitchFamily="49" charset="0"/>
              </a:rPr>
              <a:t>CWingedAnimal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main(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argc</a:t>
            </a:r>
            <a:r>
              <a:rPr lang="en-US" sz="1400" dirty="0" smtClean="0">
                <a:latin typeface="Courier New" pitchFamily="49" charset="0"/>
              </a:rPr>
              <a:t>, char * </a:t>
            </a:r>
            <a:r>
              <a:rPr lang="en-US" sz="1400" dirty="0" err="1" smtClean="0">
                <a:latin typeface="Courier New" pitchFamily="49" charset="0"/>
              </a:rPr>
              <a:t>argv</a:t>
            </a:r>
            <a:r>
              <a:rPr lang="en-US" sz="1400" dirty="0" smtClean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CBat</a:t>
            </a:r>
            <a:r>
              <a:rPr lang="en-US" sz="1400" dirty="0" smtClean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// error: ambiguous access of 'Eat'</a:t>
            </a:r>
          </a:p>
          <a:p>
            <a:pPr defTabSz="363538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ru-RU" sz="1400" dirty="0" smtClean="0">
                <a:latin typeface="Courier New" pitchFamily="49" charset="0"/>
              </a:rPr>
              <a:t>	// как ест летучая мышь: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// </a:t>
            </a:r>
            <a:r>
              <a:rPr lang="ru-RU" sz="1400" dirty="0" smtClean="0">
                <a:latin typeface="Courier New" pitchFamily="49" charset="0"/>
              </a:rPr>
              <a:t>как млекопитающее?</a:t>
            </a:r>
          </a:p>
          <a:p>
            <a:pPr defTabSz="363538"/>
            <a:r>
              <a:rPr lang="ru-RU" sz="1400" dirty="0" smtClean="0">
                <a:latin typeface="Courier New" pitchFamily="49" charset="0"/>
              </a:rPr>
              <a:t>	</a:t>
            </a:r>
            <a:r>
              <a:rPr lang="ru-RU" sz="1400" dirty="0" err="1" smtClean="0">
                <a:solidFill>
                  <a:srgbClr val="FF0000"/>
                </a:solidFill>
                <a:latin typeface="Courier New" pitchFamily="49" charset="0"/>
              </a:rPr>
              <a:t>bat.CMammal::Eat</a:t>
            </a:r>
            <a:r>
              <a:rPr lang="ru-RU" sz="1400" dirty="0" smtClean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r>
              <a:rPr lang="ru-RU" sz="1400" dirty="0" smtClean="0">
                <a:latin typeface="Courier New" pitchFamily="49" charset="0"/>
              </a:rPr>
              <a:t>	// или как крылатое животное?</a:t>
            </a:r>
          </a:p>
          <a:p>
            <a:pPr defTabSz="363538"/>
            <a:r>
              <a:rPr lang="ru-RU" sz="1400" dirty="0" smtClean="0">
                <a:latin typeface="Courier New" pitchFamily="49" charset="0"/>
              </a:rPr>
              <a:t>	</a:t>
            </a:r>
            <a:r>
              <a:rPr lang="ru-RU" sz="1400" dirty="0" err="1" smtClean="0">
                <a:solidFill>
                  <a:srgbClr val="FF0000"/>
                </a:solidFill>
                <a:latin typeface="Courier New" pitchFamily="49" charset="0"/>
              </a:rPr>
              <a:t>bat.CWingedAnimal::Eat</a:t>
            </a:r>
            <a:r>
              <a:rPr lang="ru-RU" sz="1400" dirty="0" smtClean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Возможное решение данной проблемы - виртуальное наследование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Проблема: класс </a:t>
            </a:r>
            <a:r>
              <a:rPr lang="en-US" dirty="0" err="1" smtClean="0"/>
              <a:t>CBat</a:t>
            </a:r>
            <a:r>
              <a:rPr lang="en-US" dirty="0" smtClean="0"/>
              <a:t> </a:t>
            </a:r>
            <a:r>
              <a:rPr lang="ru-RU" dirty="0" smtClean="0"/>
              <a:t>содержит в себе две копии данных объекта </a:t>
            </a:r>
            <a:r>
              <a:rPr lang="en-US" dirty="0" err="1" smtClean="0"/>
              <a:t>CAnimal</a:t>
            </a:r>
            <a:endParaRPr lang="en-US" dirty="0" smtClean="0"/>
          </a:p>
          <a:p>
            <a:pPr lvl="1"/>
            <a:r>
              <a:rPr lang="ru-RU" dirty="0" smtClean="0"/>
              <a:t>Копия, унаследованная от </a:t>
            </a:r>
            <a:r>
              <a:rPr lang="en-US" dirty="0" err="1" smtClean="0"/>
              <a:t>CMammal</a:t>
            </a:r>
            <a:endParaRPr lang="en-US" dirty="0" smtClean="0"/>
          </a:p>
          <a:p>
            <a:pPr lvl="1"/>
            <a:r>
              <a:rPr lang="ru-RU" dirty="0" smtClean="0"/>
              <a:t>Копия, унаследованная от </a:t>
            </a:r>
            <a:r>
              <a:rPr lang="en-US" dirty="0" err="1" smtClean="0"/>
              <a:t>CWingedAnimal</a:t>
            </a:r>
            <a:endParaRPr lang="ru-RU" dirty="0" smtClean="0"/>
          </a:p>
          <a:p>
            <a:r>
              <a:rPr lang="ru-RU" b="1" dirty="0" smtClean="0"/>
              <a:t>Виртуальное наследование</a:t>
            </a:r>
            <a:r>
              <a:rPr lang="ru-RU" dirty="0" smtClean="0"/>
              <a:t> в ряде случаев позволяет решить ряд неоднозначностей</a:t>
            </a:r>
          </a:p>
          <a:p>
            <a:pPr lvl="1"/>
            <a:r>
              <a:rPr lang="ru-RU" dirty="0" smtClean="0"/>
              <a:t>При виртуальном наследовании происходит объединение нескольких унаследованных экземпляров общего предка в один</a:t>
            </a:r>
            <a:endParaRPr lang="en-US" dirty="0" smtClean="0"/>
          </a:p>
          <a:p>
            <a:pPr lvl="1"/>
            <a:r>
              <a:rPr lang="ru-RU" dirty="0" smtClean="0"/>
              <a:t>Базовый класс, наследуемый множественно, определяется виртуальным при помощи ключевого слова </a:t>
            </a:r>
            <a:r>
              <a:rPr lang="en-US" b="1" dirty="0" smtClean="0"/>
              <a:t>virtual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использования виртуального наследования</a:t>
            </a:r>
            <a:endParaRPr lang="ru-RU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3" y="1989138"/>
            <a:ext cx="421484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 smtClean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CMammal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: public</a:t>
            </a:r>
            <a:r>
              <a:rPr lang="ru-RU" sz="1400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virtual void </a:t>
            </a:r>
            <a:r>
              <a:rPr lang="en-US" sz="1400" dirty="0" err="1" smtClean="0">
                <a:latin typeface="Courier New" pitchFamily="49" charset="0"/>
              </a:rPr>
              <a:t>FeedWithMilk</a:t>
            </a:r>
            <a:r>
              <a:rPr lang="en-US" sz="1400" dirty="0" smtClean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CWingedAnimal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: public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00562" y="2000240"/>
            <a:ext cx="464343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CBat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: public </a:t>
            </a:r>
            <a:r>
              <a:rPr lang="en-US" sz="1400" dirty="0" err="1" smtClean="0">
                <a:latin typeface="Courier New" pitchFamily="49" charset="0"/>
              </a:rPr>
              <a:t>CMammal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, public </a:t>
            </a:r>
            <a:r>
              <a:rPr lang="en-US" sz="1400" dirty="0" err="1" smtClean="0">
                <a:latin typeface="Courier New" pitchFamily="49" charset="0"/>
              </a:rPr>
              <a:t>CWingedAnimal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main(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argc</a:t>
            </a:r>
            <a:r>
              <a:rPr lang="en-US" sz="1400" dirty="0" smtClean="0">
                <a:latin typeface="Courier New" pitchFamily="49" charset="0"/>
              </a:rPr>
              <a:t>, char * </a:t>
            </a:r>
            <a:r>
              <a:rPr lang="en-US" sz="1400" dirty="0" err="1" smtClean="0">
                <a:latin typeface="Courier New" pitchFamily="49" charset="0"/>
              </a:rPr>
              <a:t>argv</a:t>
            </a:r>
            <a:r>
              <a:rPr lang="en-US" sz="1400" dirty="0" smtClean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CBat</a:t>
            </a:r>
            <a:r>
              <a:rPr lang="en-US" sz="1400" dirty="0" smtClean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// </a:t>
            </a:r>
            <a:r>
              <a:rPr lang="ru-RU" sz="1400" dirty="0" smtClean="0">
                <a:latin typeface="Courier New" pitchFamily="49" charset="0"/>
              </a:rPr>
              <a:t>Теперь нормально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Ограничения виртуального наследования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Классы-предки не могут </a:t>
            </a:r>
            <a:r>
              <a:rPr lang="ru-RU" smtClean="0"/>
              <a:t>одновременно переопределять </a:t>
            </a:r>
            <a:r>
              <a:rPr lang="ru-RU" dirty="0" smtClean="0"/>
              <a:t>одни и те же методы своего родителя</a:t>
            </a:r>
          </a:p>
          <a:p>
            <a:pPr lvl="1"/>
            <a:r>
              <a:rPr lang="ru-RU" dirty="0" smtClean="0"/>
              <a:t>В нашем случае – нельзя переопределять метод </a:t>
            </a:r>
            <a:r>
              <a:rPr lang="en-US" dirty="0" smtClean="0"/>
              <a:t>Eat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одновременно и в  </a:t>
            </a:r>
            <a:r>
              <a:rPr lang="en-US" dirty="0" err="1" smtClean="0"/>
              <a:t>CMammal</a:t>
            </a:r>
            <a:r>
              <a:rPr lang="ru-RU" dirty="0" smtClean="0"/>
              <a:t>, и в </a:t>
            </a:r>
            <a:r>
              <a:rPr lang="en-US" dirty="0" err="1" smtClean="0"/>
              <a:t>CWingedAnimal</a:t>
            </a:r>
            <a:r>
              <a:rPr lang="ru-RU" dirty="0" smtClean="0"/>
              <a:t> – будет ошибка компиляции</a:t>
            </a:r>
            <a:endParaRPr lang="en-US" dirty="0" smtClean="0"/>
          </a:p>
          <a:p>
            <a:pPr lvl="1"/>
            <a:r>
              <a:rPr lang="ru-RU" dirty="0" smtClean="0"/>
              <a:t>В случае переопределения этого метода в одном из классов компилятор выдаст предупреждение</a:t>
            </a:r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Когда множественное наследование может быть полезным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При аккуратном использовании множественное наследование может быть весьма эффективным</a:t>
            </a:r>
          </a:p>
          <a:p>
            <a:pPr lvl="1"/>
            <a:r>
              <a:rPr lang="ru-RU" sz="2400" dirty="0"/>
              <a:t>Создание класса, использующего несколько реализаций</a:t>
            </a:r>
          </a:p>
          <a:p>
            <a:pPr lvl="2"/>
            <a:r>
              <a:rPr lang="ru-RU" sz="2000" dirty="0"/>
              <a:t>Широко применяется в библиотеках </a:t>
            </a:r>
            <a:r>
              <a:rPr lang="en-US" sz="2000" dirty="0"/>
              <a:t>ATL </a:t>
            </a:r>
            <a:r>
              <a:rPr lang="ru-RU" sz="2000" dirty="0"/>
              <a:t>и </a:t>
            </a:r>
            <a:r>
              <a:rPr lang="en-US" sz="2000" dirty="0"/>
              <a:t>WTL</a:t>
            </a:r>
            <a:endParaRPr lang="ru-RU" sz="2000" dirty="0"/>
          </a:p>
          <a:p>
            <a:pPr lvl="1"/>
            <a:r>
              <a:rPr lang="ru-RU" sz="2400" dirty="0"/>
              <a:t>Создание класса, реализующего несколько интерфейсов</a:t>
            </a:r>
          </a:p>
          <a:p>
            <a:r>
              <a:rPr lang="ru-RU" dirty="0"/>
              <a:t>Основное правило – </a:t>
            </a:r>
            <a:r>
              <a:rPr lang="ru-RU" dirty="0">
                <a:solidFill>
                  <a:srgbClr val="FF0000"/>
                </a:solidFill>
              </a:rPr>
              <a:t>избегайте ромбовидного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Преимущества использования наследования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Возможность создания новых типов, расширяя или используя функционал уже имеющихся</a:t>
            </a:r>
          </a:p>
          <a:p>
            <a:pPr>
              <a:lnSpc>
                <a:spcPct val="90000"/>
              </a:lnSpc>
            </a:pPr>
            <a:r>
              <a:rPr lang="ru-RU" dirty="0"/>
              <a:t>Возможность существования нескольких реализаций одного и того же интерфейса</a:t>
            </a:r>
          </a:p>
          <a:p>
            <a:pPr>
              <a:lnSpc>
                <a:spcPct val="90000"/>
              </a:lnSpc>
            </a:pPr>
            <a:r>
              <a:rPr lang="ru-RU" dirty="0"/>
              <a:t>Абстракция</a:t>
            </a:r>
          </a:p>
          <a:p>
            <a:pPr>
              <a:lnSpc>
                <a:spcPct val="90000"/>
              </a:lnSpc>
            </a:pPr>
            <a:r>
              <a:rPr lang="ru-RU" dirty="0"/>
              <a:t>Замена операторов множественного выбора </a:t>
            </a:r>
            <a:r>
              <a:rPr lang="ru-RU" dirty="0" smtClean="0"/>
              <a:t>(</a:t>
            </a:r>
            <a:r>
              <a:rPr lang="en-US" dirty="0" smtClean="0"/>
              <a:t>switch-case) </a:t>
            </a:r>
            <a:r>
              <a:rPr lang="ru-RU" dirty="0" smtClean="0"/>
              <a:t>полиморфизмом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Наследование и вопросы проектирования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Наследование – вторая по силе взаимосвязь между классами в </a:t>
            </a:r>
            <a:r>
              <a:rPr lang="en-US" sz="2800" dirty="0"/>
              <a:t>C++</a:t>
            </a:r>
            <a:r>
              <a:rPr lang="ru-RU" sz="2800" dirty="0"/>
              <a:t> (первая по силе – отношение дружбы)</a:t>
            </a:r>
          </a:p>
          <a:p>
            <a:pPr lvl="1"/>
            <a:r>
              <a:rPr lang="ru-RU" sz="2400" dirty="0"/>
              <a:t>Объявляя один класс наследником другого, мы подписываем с родительским классом своеобразный контракт, которому обязаны неукоснительно следовать</a:t>
            </a:r>
          </a:p>
          <a:p>
            <a:pPr lvl="2"/>
            <a:r>
              <a:rPr lang="ru-RU" sz="2000" dirty="0"/>
              <a:t>Изменения в родительском класса могут оказать влияние на всех его потомков</a:t>
            </a:r>
          </a:p>
          <a:p>
            <a:r>
              <a:rPr lang="ru-RU" sz="2800" dirty="0"/>
              <a:t>Никогда не злоупотребляйте созданием многоуровневых иерархий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Родительский</a:t>
            </a:r>
            <a:r>
              <a:rPr lang="ru-RU" dirty="0" smtClean="0"/>
              <a:t> или базовый класс (класс-родитель) – класс, выступающий в качестве основы при наследовании</a:t>
            </a:r>
          </a:p>
          <a:p>
            <a:r>
              <a:rPr lang="ru-RU" b="1" dirty="0" smtClean="0"/>
              <a:t>Класс-потомок</a:t>
            </a:r>
            <a:r>
              <a:rPr lang="ru-RU" dirty="0" smtClean="0"/>
              <a:t> (дочерний класс, класс-наследник) – класс, образованный в результате наследования от родительского класса</a:t>
            </a:r>
          </a:p>
          <a:p>
            <a:r>
              <a:rPr lang="ru-RU" b="1" dirty="0" smtClean="0"/>
              <a:t>Иерархия наследования</a:t>
            </a:r>
            <a:r>
              <a:rPr lang="ru-RU" dirty="0" smtClean="0"/>
              <a:t> – отношения между родительским классом и его потомками</a:t>
            </a:r>
          </a:p>
          <a:p>
            <a:r>
              <a:rPr lang="ru-RU" b="1" dirty="0" smtClean="0"/>
              <a:t>Интерфейс класса</a:t>
            </a:r>
            <a:r>
              <a:rPr lang="ru-RU" dirty="0" smtClean="0"/>
              <a:t> – совокупность публичных методов класса, доступная для использования вне класса</a:t>
            </a:r>
          </a:p>
          <a:p>
            <a:pPr lvl="1"/>
            <a:r>
              <a:rPr lang="ru-RU" dirty="0" smtClean="0"/>
              <a:t>В интерфейсной части данные обычно не размещают</a:t>
            </a:r>
          </a:p>
          <a:p>
            <a:r>
              <a:rPr lang="ru-RU" b="1" dirty="0" smtClean="0"/>
              <a:t>Реализация класса</a:t>
            </a:r>
            <a:r>
              <a:rPr lang="ru-RU" dirty="0" smtClean="0"/>
              <a:t> – совокупность приватных методов и данных класса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Графическое изображение иерархий наследования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85918" y="2071678"/>
            <a:ext cx="185738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Животное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2910" y="3714752"/>
            <a:ext cx="185738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Рыба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28926" y="3714752"/>
            <a:ext cx="185738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Птица</a:t>
            </a:r>
            <a:endParaRPr lang="ru-RU" dirty="0"/>
          </a:p>
        </p:txBody>
      </p:sp>
      <p:cxnSp>
        <p:nvCxnSpPr>
          <p:cNvPr id="8" name="Прямая соединительная линия 7"/>
          <p:cNvCxnSpPr>
            <a:stCxn id="4" idx="2"/>
            <a:endCxn id="5" idx="0"/>
          </p:cNvCxnSpPr>
          <p:nvPr/>
        </p:nvCxnSpPr>
        <p:spPr>
          <a:xfrm rot="5400000">
            <a:off x="1750199" y="2750339"/>
            <a:ext cx="785818" cy="1143008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Прямая соединительная линия 9"/>
          <p:cNvCxnSpPr>
            <a:stCxn id="4" idx="2"/>
            <a:endCxn id="6" idx="0"/>
          </p:cNvCxnSpPr>
          <p:nvPr/>
        </p:nvCxnSpPr>
        <p:spPr>
          <a:xfrm rot="16200000" flipH="1">
            <a:off x="2893207" y="2750339"/>
            <a:ext cx="785818" cy="1143008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000232" y="5286388"/>
            <a:ext cx="185738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Орел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071934" y="5286388"/>
            <a:ext cx="185738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Голубь</a:t>
            </a:r>
            <a:endParaRPr lang="ru-RU" dirty="0"/>
          </a:p>
        </p:txBody>
      </p:sp>
      <p:cxnSp>
        <p:nvCxnSpPr>
          <p:cNvPr id="23" name="Прямая соединительная линия 22"/>
          <p:cNvCxnSpPr>
            <a:stCxn id="6" idx="2"/>
            <a:endCxn id="14" idx="0"/>
          </p:cNvCxnSpPr>
          <p:nvPr/>
        </p:nvCxnSpPr>
        <p:spPr>
          <a:xfrm rot="5400000">
            <a:off x="3036083" y="4464851"/>
            <a:ext cx="714380" cy="928694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Прямая соединительная линия 25"/>
          <p:cNvCxnSpPr>
            <a:stCxn id="6" idx="2"/>
            <a:endCxn id="19" idx="0"/>
          </p:cNvCxnSpPr>
          <p:nvPr/>
        </p:nvCxnSpPr>
        <p:spPr>
          <a:xfrm rot="16200000" flipH="1">
            <a:off x="4071934" y="4357694"/>
            <a:ext cx="714380" cy="1143008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3857620" y="221455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Родительский класс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5143504" y="392906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Классы-потомки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6143636" y="5500702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Классы-потомки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97b217475d3226aebdae81613cffabc9f2799"/>
  <p:tag name="ISPRING_RESOURCE_PATHS_HASH_PRESENTER" val="ba372758fdf4f0c1ea3984f80cf9416459824e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2519</TotalTime>
  <Words>2823</Words>
  <Application>Microsoft Office PowerPoint</Application>
  <PresentationFormat>On-screen Show (4:3)</PresentationFormat>
  <Paragraphs>1219</Paragraphs>
  <Slides>78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Calibri</vt:lpstr>
      <vt:lpstr>Constantia</vt:lpstr>
      <vt:lpstr>Courier New</vt:lpstr>
      <vt:lpstr>Tahoma</vt:lpstr>
      <vt:lpstr>Wingdings 2</vt:lpstr>
      <vt:lpstr>Поток</vt:lpstr>
      <vt:lpstr>Композиция</vt:lpstr>
      <vt:lpstr>Что такое композиция?</vt:lpstr>
      <vt:lpstr>Пример 1 - Треугольник</vt:lpstr>
      <vt:lpstr>Пример 2 - Автомобиль</vt:lpstr>
      <vt:lpstr>Пример 3 - Презентация</vt:lpstr>
      <vt:lpstr>Наследование</vt:lpstr>
      <vt:lpstr>Что такое наследование?</vt:lpstr>
      <vt:lpstr>Терминология</vt:lpstr>
      <vt:lpstr>Графическое изображение иерархий наследования</vt:lpstr>
      <vt:lpstr>Варианты наследования</vt:lpstr>
      <vt:lpstr>Открытое (публичное) наследование</vt:lpstr>
      <vt:lpstr>Публичное (открытое) наследование</vt:lpstr>
      <vt:lpstr>Пример – иерархия в человеческом обществе</vt:lpstr>
      <vt:lpstr>Публичное наследование как наследование интерфейса</vt:lpstr>
      <vt:lpstr>Пример публичного наследования – иерархия фигур</vt:lpstr>
      <vt:lpstr>Пример неправильного использования публичного наследования</vt:lpstr>
      <vt:lpstr>Закрытое (приватное) наследование</vt:lpstr>
      <vt:lpstr>Приватное (закрытое) наследование</vt:lpstr>
      <vt:lpstr>Пример – стек целых чисел</vt:lpstr>
      <vt:lpstr>Композиция – предпочтительная альтернатива приватному наследованию</vt:lpstr>
      <vt:lpstr>Пример</vt:lpstr>
      <vt:lpstr>Защищенное наследование</vt:lpstr>
      <vt:lpstr>Защищенное наследование</vt:lpstr>
      <vt:lpstr>Пример</vt:lpstr>
      <vt:lpstr>Различия между защищенным и закрытым наследованием</vt:lpstr>
      <vt:lpstr>Сравнение типов наследования</vt:lpstr>
      <vt:lpstr>Сравнение типов наследования в C++</vt:lpstr>
      <vt:lpstr>Типы наследования в других языках программирования</vt:lpstr>
      <vt:lpstr>Вызов конструкторов и деструкторов при наследовании</vt:lpstr>
      <vt:lpstr>Порядок вызова конструкторов</vt:lpstr>
      <vt:lpstr>Пример</vt:lpstr>
      <vt:lpstr>Порядок вызова деструкторов</vt:lpstr>
      <vt:lpstr>Пример</vt:lpstr>
      <vt:lpstr>Перегрузка методов в классе-наследнике</vt:lpstr>
      <vt:lpstr>Перегрузка методов в классе наследнике</vt:lpstr>
      <vt:lpstr>Пример</vt:lpstr>
      <vt:lpstr>Виртуальные функции</vt:lpstr>
      <vt:lpstr>Задача – иерархия геометрических фигур</vt:lpstr>
      <vt:lpstr>PowerPoint Presentation</vt:lpstr>
      <vt:lpstr>Так, вроде, все работает:</vt:lpstr>
      <vt:lpstr>А вот так - нет</vt:lpstr>
      <vt:lpstr>В чем же проблема?</vt:lpstr>
      <vt:lpstr>Виртуальные методы</vt:lpstr>
      <vt:lpstr>PowerPoint Presentation</vt:lpstr>
      <vt:lpstr>Теперь заработало как надо</vt:lpstr>
      <vt:lpstr>Особенности реализации виртуальных методов в C++</vt:lpstr>
      <vt:lpstr>Пример</vt:lpstr>
      <vt:lpstr>Виртуальный деструктор</vt:lpstr>
      <vt:lpstr>Проблемы при использовании невиртуального деструктора</vt:lpstr>
      <vt:lpstr>Исправляем проблему, объявив деструктор виртуальным</vt:lpstr>
      <vt:lpstr>Подводим итоги</vt:lpstr>
      <vt:lpstr>Абстрактные классы</vt:lpstr>
      <vt:lpstr>Абстрактные классы</vt:lpstr>
      <vt:lpstr>Пример</vt:lpstr>
      <vt:lpstr>Интерфейс</vt:lpstr>
      <vt:lpstr>Пример</vt:lpstr>
      <vt:lpstr>Применение интерфейсов</vt:lpstr>
      <vt:lpstr>Пример</vt:lpstr>
      <vt:lpstr>Приведение типов вверх и вниз по иерархии классов</vt:lpstr>
      <vt:lpstr>Приведение типов в пределах иерархии классов</vt:lpstr>
      <vt:lpstr>Оператор dynamic_cast</vt:lpstr>
      <vt:lpstr>Пример 1 – иерархия животных</vt:lpstr>
      <vt:lpstr>Пример 2 – приведение ссылок</vt:lpstr>
      <vt:lpstr>Не злоупотребляйте использованием dynamic_cast</vt:lpstr>
      <vt:lpstr>Решение без dynamic_cast</vt:lpstr>
      <vt:lpstr>Множественное наследование</vt:lpstr>
      <vt:lpstr>Множественное наследование</vt:lpstr>
      <vt:lpstr>Пример иерархии классов</vt:lpstr>
      <vt:lpstr>Пример</vt:lpstr>
      <vt:lpstr>Проблемы, возникающие при множественном наследовании</vt:lpstr>
      <vt:lpstr>Ромбовидное наследование</vt:lpstr>
      <vt:lpstr>Пример проблемы ромбовидного наследования</vt:lpstr>
      <vt:lpstr>Возможное решение данной проблемы - виртуальное наследование</vt:lpstr>
      <vt:lpstr>Пример использования виртуального наследования</vt:lpstr>
      <vt:lpstr>Ограничения виртуального наследования</vt:lpstr>
      <vt:lpstr>Когда множественное наследование может быть полезным</vt:lpstr>
      <vt:lpstr>Преимущества использования наследования</vt:lpstr>
      <vt:lpstr>Наследование и вопросы проектирования</vt:lpstr>
    </vt:vector>
  </TitlesOfParts>
  <Company>Brainwave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Alexey Malov</cp:lastModifiedBy>
  <cp:revision>184</cp:revision>
  <dcterms:created xsi:type="dcterms:W3CDTF">2007-04-12T21:07:55Z</dcterms:created>
  <dcterms:modified xsi:type="dcterms:W3CDTF">2019-03-07T17:13:24Z</dcterms:modified>
</cp:coreProperties>
</file>