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ae7a4d9e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ae7a4d9e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ae7a4d9e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ae7a4d9e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ae7a4d9e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ae7a4d9e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ae7a4d9e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ae7a4d9e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ae7a4d9e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ae7a4d9e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ae7a4d9e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ae7a4d9e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ae7a4d9e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ae7a4d9e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ae7a4d9e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ae7a4d9e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ae7a4d9e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ae7a4d9e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A517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mailto:likithadadi08@gmail.com" TargetMode="External"/><Relationship Id="rId4" Type="http://schemas.openxmlformats.org/officeDocument/2006/relationships/hyperlink" Target="http://www.linkedin.com/in/dadilikitha" TargetMode="External"/><Relationship Id="rId5" Type="http://schemas.openxmlformats.org/officeDocument/2006/relationships/hyperlink" Target="https://github.com/LIKITHAADAD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file/d/1CRftruyLPSWEAgDP5W2INe98iGXE6CDS/view?usp=driv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58675" y="763625"/>
            <a:ext cx="8520600" cy="79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FAF6E3"/>
                </a:solidFill>
              </a:rPr>
              <a:t>          </a:t>
            </a:r>
            <a:r>
              <a:rPr lang="en">
                <a:solidFill>
                  <a:srgbClr val="FAF6E3"/>
                </a:solidFill>
              </a:rPr>
              <a:t>Cyto Auto Cluster</a:t>
            </a:r>
            <a:endParaRPr>
              <a:solidFill>
                <a:srgbClr val="FAF6E3"/>
              </a:solidFill>
            </a:endParaRPr>
          </a:p>
        </p:txBody>
      </p:sp>
      <p:sp>
        <p:nvSpPr>
          <p:cNvPr id="55" name="Google Shape;55;p13"/>
          <p:cNvSpPr txBox="1"/>
          <p:nvPr>
            <p:ph idx="1" type="subTitle"/>
          </p:nvPr>
        </p:nvSpPr>
        <p:spPr>
          <a:xfrm>
            <a:off x="458675" y="1689000"/>
            <a:ext cx="8520600" cy="1765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605"/>
              <a:buNone/>
            </a:pPr>
            <a:r>
              <a:rPr lang="en" sz="3540">
                <a:solidFill>
                  <a:srgbClr val="FAF6E3"/>
                </a:solidFill>
              </a:rPr>
              <a:t>Enhancing Cytometry With</a:t>
            </a:r>
            <a:endParaRPr sz="3540">
              <a:solidFill>
                <a:srgbClr val="FAF6E3"/>
              </a:solidFill>
            </a:endParaRPr>
          </a:p>
          <a:p>
            <a:pPr indent="0" lvl="0" marL="0" rtl="0" algn="ctr">
              <a:lnSpc>
                <a:spcPct val="115000"/>
              </a:lnSpc>
              <a:spcBef>
                <a:spcPts val="0"/>
              </a:spcBef>
              <a:spcAft>
                <a:spcPts val="0"/>
              </a:spcAft>
              <a:buSzPts val="605"/>
              <a:buNone/>
            </a:pPr>
            <a:r>
              <a:rPr lang="en" sz="3540">
                <a:solidFill>
                  <a:srgbClr val="FAF6E3"/>
                </a:solidFill>
              </a:rPr>
              <a:t> Deep Learning</a:t>
            </a:r>
            <a:endParaRPr sz="3540">
              <a:solidFill>
                <a:srgbClr val="FAF6E3"/>
              </a:solidFill>
            </a:endParaRPr>
          </a:p>
        </p:txBody>
      </p:sp>
      <p:sp>
        <p:nvSpPr>
          <p:cNvPr id="56" name="Google Shape;56;p13"/>
          <p:cNvSpPr txBox="1"/>
          <p:nvPr/>
        </p:nvSpPr>
        <p:spPr>
          <a:xfrm>
            <a:off x="5245500" y="3587275"/>
            <a:ext cx="3307800" cy="10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FAF6E3"/>
                </a:solidFill>
              </a:rPr>
              <a:t>By Likitha Dadi</a:t>
            </a:r>
            <a:endParaRPr sz="3500">
              <a:solidFill>
                <a:srgbClr val="FAF6E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04450" y="2193075"/>
            <a:ext cx="351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20">
                <a:solidFill>
                  <a:srgbClr val="FAF6E3"/>
                </a:solidFill>
              </a:rPr>
              <a:t>Thank You.</a:t>
            </a:r>
            <a:endParaRPr b="1" sz="3620">
              <a:solidFill>
                <a:srgbClr val="FAF6E3"/>
              </a:solidFill>
            </a:endParaRPr>
          </a:p>
        </p:txBody>
      </p:sp>
      <p:sp>
        <p:nvSpPr>
          <p:cNvPr id="122" name="Google Shape;122;p22"/>
          <p:cNvSpPr txBox="1"/>
          <p:nvPr>
            <p:ph idx="1" type="body"/>
          </p:nvPr>
        </p:nvSpPr>
        <p:spPr>
          <a:xfrm>
            <a:off x="4181275" y="3392600"/>
            <a:ext cx="4598100" cy="1313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b="1" lang="en">
                <a:solidFill>
                  <a:srgbClr val="FAF6E3"/>
                </a:solidFill>
              </a:rPr>
              <a:t>Email :</a:t>
            </a:r>
            <a:r>
              <a:rPr lang="en">
                <a:solidFill>
                  <a:srgbClr val="FAF6E3"/>
                </a:solidFill>
              </a:rPr>
              <a:t> </a:t>
            </a:r>
            <a:r>
              <a:rPr lang="en" u="sng">
                <a:solidFill>
                  <a:schemeClr val="hlink"/>
                </a:solidFill>
                <a:hlinkClick r:id="rId3"/>
              </a:rPr>
              <a:t>likithadadi08@gmail.com</a:t>
            </a:r>
            <a:endParaRPr>
              <a:solidFill>
                <a:srgbClr val="FAF6E3"/>
              </a:solidFill>
            </a:endParaRPr>
          </a:p>
          <a:p>
            <a:pPr indent="0" lvl="0" marL="0" rtl="0" algn="l">
              <a:spcBef>
                <a:spcPts val="1200"/>
              </a:spcBef>
              <a:spcAft>
                <a:spcPts val="0"/>
              </a:spcAft>
              <a:buClr>
                <a:schemeClr val="dk1"/>
              </a:buClr>
              <a:buSzPct val="61111"/>
              <a:buFont typeface="Arial"/>
              <a:buNone/>
            </a:pPr>
            <a:r>
              <a:rPr b="1" lang="en">
                <a:solidFill>
                  <a:srgbClr val="FAF6E3"/>
                </a:solidFill>
              </a:rPr>
              <a:t>Linked In : </a:t>
            </a:r>
            <a:r>
              <a:rPr lang="en">
                <a:solidFill>
                  <a:srgbClr val="FAF6E3"/>
                </a:solidFill>
              </a:rPr>
              <a:t>  </a:t>
            </a:r>
            <a:r>
              <a:rPr lang="en" u="sng">
                <a:solidFill>
                  <a:schemeClr val="hlink"/>
                </a:solidFill>
                <a:hlinkClick r:id="rId4"/>
              </a:rPr>
              <a:t>www.linkedin.com/in/dadilikitha</a:t>
            </a:r>
            <a:endParaRPr>
              <a:solidFill>
                <a:srgbClr val="FAF6E3"/>
              </a:solidFill>
            </a:endParaRPr>
          </a:p>
          <a:p>
            <a:pPr indent="0" lvl="0" marL="0" rtl="0" algn="l">
              <a:spcBef>
                <a:spcPts val="1200"/>
              </a:spcBef>
              <a:spcAft>
                <a:spcPts val="1200"/>
              </a:spcAft>
              <a:buNone/>
            </a:pPr>
            <a:r>
              <a:rPr b="1" lang="en">
                <a:solidFill>
                  <a:srgbClr val="FAF6E3"/>
                </a:solidFill>
              </a:rPr>
              <a:t>GitHub </a:t>
            </a:r>
            <a:r>
              <a:rPr lang="en">
                <a:solidFill>
                  <a:srgbClr val="FAF6E3"/>
                </a:solidFill>
              </a:rPr>
              <a:t>: </a:t>
            </a:r>
            <a:r>
              <a:rPr lang="en" u="sng">
                <a:solidFill>
                  <a:schemeClr val="hlink"/>
                </a:solidFill>
                <a:hlinkClick r:id="rId5"/>
              </a:rPr>
              <a:t>https://github.com/LIKITHAADADI/</a:t>
            </a:r>
            <a:endParaRPr>
              <a:solidFill>
                <a:srgbClr val="FAF6E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AF6E3"/>
                </a:solidFill>
              </a:rPr>
              <a:t>                           Problem Statement</a:t>
            </a:r>
            <a:endParaRPr b="1">
              <a:solidFill>
                <a:srgbClr val="FAF6E3"/>
              </a:solidFill>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solidFill>
                  <a:srgbClr val="FAF6E3"/>
                </a:solidFill>
              </a:rPr>
              <a:t>CytoAutoCluster aims to integrate semi-supervised learning approaches within cytometry workflows. By utilizing both labeled and unlabeled data, this project seeks to develop a robust clustering algorithm that can adaptively learn from the inherent structure of cytometric data. This innovative approach not only aims to enhance the accuracy of cell classification but also to reduce the reliance on extensive labeled datasets, which can be labor-intensive and time-consuming to create.</a:t>
            </a:r>
            <a:endParaRPr sz="2100">
              <a:solidFill>
                <a:srgbClr val="FAF6E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AF6E3"/>
                </a:solidFill>
              </a:rPr>
              <a:t>Data set</a:t>
            </a:r>
            <a:endParaRPr b="1">
              <a:solidFill>
                <a:srgbClr val="FAF6E3"/>
              </a:solidFill>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nmdbvjxcjvbdkj</a:t>
            </a:r>
            <a:endParaRPr/>
          </a:p>
        </p:txBody>
      </p:sp>
      <p:pic>
        <p:nvPicPr>
          <p:cNvPr id="69" name="Google Shape;69;p15"/>
          <p:cNvPicPr preferRelativeResize="0"/>
          <p:nvPr/>
        </p:nvPicPr>
        <p:blipFill>
          <a:blip r:embed="rId3">
            <a:alphaModFix/>
          </a:blip>
          <a:stretch>
            <a:fillRect/>
          </a:stretch>
        </p:blipFill>
        <p:spPr>
          <a:xfrm>
            <a:off x="464100" y="1317438"/>
            <a:ext cx="5151650" cy="2508625"/>
          </a:xfrm>
          <a:prstGeom prst="rect">
            <a:avLst/>
          </a:prstGeom>
          <a:noFill/>
          <a:ln>
            <a:noFill/>
          </a:ln>
        </p:spPr>
      </p:pic>
      <p:pic>
        <p:nvPicPr>
          <p:cNvPr id="70" name="Google Shape;70;p15"/>
          <p:cNvPicPr preferRelativeResize="0"/>
          <p:nvPr/>
        </p:nvPicPr>
        <p:blipFill>
          <a:blip r:embed="rId4">
            <a:alphaModFix/>
          </a:blip>
          <a:stretch>
            <a:fillRect/>
          </a:stretch>
        </p:blipFill>
        <p:spPr>
          <a:xfrm>
            <a:off x="5881688" y="445013"/>
            <a:ext cx="2790825" cy="4295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AF6E3"/>
                </a:solidFill>
              </a:rPr>
              <a:t>Methodoligies</a:t>
            </a:r>
            <a:endParaRPr b="1">
              <a:solidFill>
                <a:srgbClr val="FAF6E3"/>
              </a:solidFill>
            </a:endParaRPr>
          </a:p>
        </p:txBody>
      </p:sp>
      <p:sp>
        <p:nvSpPr>
          <p:cNvPr id="76" name="Google Shape;76;p16"/>
          <p:cNvSpPr txBox="1"/>
          <p:nvPr>
            <p:ph idx="1" type="body"/>
          </p:nvPr>
        </p:nvSpPr>
        <p:spPr>
          <a:xfrm>
            <a:off x="311700" y="1152475"/>
            <a:ext cx="4260300" cy="360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275"/>
              <a:buFont typeface="Arial"/>
              <a:buNone/>
            </a:pPr>
            <a:r>
              <a:rPr b="1" lang="en" sz="1400">
                <a:solidFill>
                  <a:srgbClr val="FAF6E3"/>
                </a:solidFill>
              </a:rPr>
              <a:t>EDA </a:t>
            </a:r>
            <a:r>
              <a:rPr lang="en" sz="1400">
                <a:solidFill>
                  <a:srgbClr val="FAF6E3"/>
                </a:solidFill>
              </a:rPr>
              <a:t>                                                                                                                    </a:t>
            </a:r>
            <a:endParaRPr sz="1400">
              <a:solidFill>
                <a:srgbClr val="FAF6E3"/>
              </a:solidFill>
            </a:endParaRPr>
          </a:p>
          <a:p>
            <a:pPr indent="-317500" lvl="0" marL="457200" rtl="0" algn="l">
              <a:lnSpc>
                <a:spcPct val="150000"/>
              </a:lnSpc>
              <a:spcBef>
                <a:spcPts val="1200"/>
              </a:spcBef>
              <a:spcAft>
                <a:spcPts val="0"/>
              </a:spcAft>
              <a:buClr>
                <a:srgbClr val="FAF6E3"/>
              </a:buClr>
              <a:buSzPts val="1400"/>
              <a:buChar char="●"/>
            </a:pPr>
            <a:r>
              <a:rPr lang="en" sz="1400">
                <a:solidFill>
                  <a:srgbClr val="FAF6E3"/>
                </a:solidFill>
              </a:rPr>
              <a:t>Box Plot</a:t>
            </a:r>
            <a:endParaRPr sz="1400">
              <a:solidFill>
                <a:srgbClr val="FAF6E3"/>
              </a:solidFill>
            </a:endParaRPr>
          </a:p>
          <a:p>
            <a:pPr indent="-317500" lvl="0" marL="457200" rtl="0" algn="l">
              <a:lnSpc>
                <a:spcPct val="150000"/>
              </a:lnSpc>
              <a:spcBef>
                <a:spcPts val="0"/>
              </a:spcBef>
              <a:spcAft>
                <a:spcPts val="0"/>
              </a:spcAft>
              <a:buClr>
                <a:srgbClr val="FAF6E3"/>
              </a:buClr>
              <a:buSzPts val="1400"/>
              <a:buChar char="●"/>
            </a:pPr>
            <a:r>
              <a:rPr lang="en" sz="1400">
                <a:solidFill>
                  <a:srgbClr val="FAF6E3"/>
                </a:solidFill>
              </a:rPr>
              <a:t>Correlation Matrix</a:t>
            </a:r>
            <a:endParaRPr sz="1400">
              <a:solidFill>
                <a:srgbClr val="FAF6E3"/>
              </a:solidFill>
            </a:endParaRPr>
          </a:p>
          <a:p>
            <a:pPr indent="-317500" lvl="0" marL="457200" rtl="0" algn="l">
              <a:lnSpc>
                <a:spcPct val="150000"/>
              </a:lnSpc>
              <a:spcBef>
                <a:spcPts val="0"/>
              </a:spcBef>
              <a:spcAft>
                <a:spcPts val="0"/>
              </a:spcAft>
              <a:buClr>
                <a:srgbClr val="FAF6E3"/>
              </a:buClr>
              <a:buSzPts val="1400"/>
              <a:buChar char="●"/>
            </a:pPr>
            <a:r>
              <a:rPr lang="en" sz="1400">
                <a:solidFill>
                  <a:srgbClr val="FAF6E3"/>
                </a:solidFill>
              </a:rPr>
              <a:t>Kurtosis</a:t>
            </a:r>
            <a:endParaRPr sz="1400">
              <a:solidFill>
                <a:srgbClr val="FAF6E3"/>
              </a:solidFill>
            </a:endParaRPr>
          </a:p>
          <a:p>
            <a:pPr indent="-317500" lvl="0" marL="457200" rtl="0" algn="l">
              <a:lnSpc>
                <a:spcPct val="150000"/>
              </a:lnSpc>
              <a:spcBef>
                <a:spcPts val="0"/>
              </a:spcBef>
              <a:spcAft>
                <a:spcPts val="0"/>
              </a:spcAft>
              <a:buClr>
                <a:srgbClr val="FAF6E3"/>
              </a:buClr>
              <a:buSzPts val="1400"/>
              <a:buChar char="●"/>
            </a:pPr>
            <a:r>
              <a:rPr lang="en" sz="1400">
                <a:solidFill>
                  <a:srgbClr val="FAF6E3"/>
                </a:solidFill>
              </a:rPr>
              <a:t>Skewness</a:t>
            </a:r>
            <a:endParaRPr sz="1400">
              <a:solidFill>
                <a:srgbClr val="FAF6E3"/>
              </a:solidFill>
            </a:endParaRPr>
          </a:p>
          <a:p>
            <a:pPr indent="0" lvl="0" marL="0" rtl="0" algn="l">
              <a:lnSpc>
                <a:spcPct val="150000"/>
              </a:lnSpc>
              <a:spcBef>
                <a:spcPts val="1200"/>
              </a:spcBef>
              <a:spcAft>
                <a:spcPts val="0"/>
              </a:spcAft>
              <a:buClr>
                <a:schemeClr val="dk1"/>
              </a:buClr>
              <a:buSzPts val="275"/>
              <a:buFont typeface="Arial"/>
              <a:buNone/>
            </a:pPr>
            <a:r>
              <a:rPr b="1" lang="en" sz="1400">
                <a:solidFill>
                  <a:srgbClr val="FAF6E3"/>
                </a:solidFill>
              </a:rPr>
              <a:t>DIMENSIONALITY REDUCTION TECHNIQUES</a:t>
            </a:r>
            <a:endParaRPr b="1" sz="1400">
              <a:solidFill>
                <a:srgbClr val="FAF6E3"/>
              </a:solidFill>
            </a:endParaRPr>
          </a:p>
          <a:p>
            <a:pPr indent="-323850" lvl="0" marL="457200" rtl="0" algn="l">
              <a:lnSpc>
                <a:spcPct val="150000"/>
              </a:lnSpc>
              <a:spcBef>
                <a:spcPts val="1200"/>
              </a:spcBef>
              <a:spcAft>
                <a:spcPts val="0"/>
              </a:spcAft>
              <a:buClr>
                <a:srgbClr val="FAF6E3"/>
              </a:buClr>
              <a:buSzPts val="1500"/>
              <a:buChar char="●"/>
            </a:pPr>
            <a:r>
              <a:rPr lang="en" sz="1500">
                <a:solidFill>
                  <a:srgbClr val="FAF6E3"/>
                </a:solidFill>
              </a:rPr>
              <a:t>PCA</a:t>
            </a:r>
            <a:endParaRPr sz="1500">
              <a:solidFill>
                <a:srgbClr val="FAF6E3"/>
              </a:solidFill>
            </a:endParaRPr>
          </a:p>
          <a:p>
            <a:pPr indent="-323850" lvl="0" marL="457200" rtl="0" algn="l">
              <a:lnSpc>
                <a:spcPct val="150000"/>
              </a:lnSpc>
              <a:spcBef>
                <a:spcPts val="0"/>
              </a:spcBef>
              <a:spcAft>
                <a:spcPts val="0"/>
              </a:spcAft>
              <a:buClr>
                <a:srgbClr val="FAF6E3"/>
              </a:buClr>
              <a:buSzPts val="1500"/>
              <a:buChar char="●"/>
            </a:pPr>
            <a:r>
              <a:rPr lang="en" sz="1500">
                <a:solidFill>
                  <a:srgbClr val="FAF6E3"/>
                </a:solidFill>
              </a:rPr>
              <a:t>t-SNE</a:t>
            </a:r>
            <a:endParaRPr sz="1400">
              <a:solidFill>
                <a:srgbClr val="FAF6E3"/>
              </a:solidFill>
            </a:endParaRPr>
          </a:p>
          <a:p>
            <a:pPr indent="-317500" lvl="0" marL="457200" rtl="0" algn="l">
              <a:lnSpc>
                <a:spcPct val="150000"/>
              </a:lnSpc>
              <a:spcBef>
                <a:spcPts val="0"/>
              </a:spcBef>
              <a:spcAft>
                <a:spcPts val="0"/>
              </a:spcAft>
              <a:buClr>
                <a:srgbClr val="FAF6E3"/>
              </a:buClr>
              <a:buSzPts val="1400"/>
              <a:buChar char="●"/>
            </a:pPr>
            <a:r>
              <a:rPr lang="en" sz="1400">
                <a:solidFill>
                  <a:srgbClr val="FAF6E3"/>
                </a:solidFill>
              </a:rPr>
              <a:t>Log Loss </a:t>
            </a:r>
            <a:endParaRPr sz="1400">
              <a:solidFill>
                <a:srgbClr val="FAF6E3"/>
              </a:solidFill>
            </a:endParaRPr>
          </a:p>
        </p:txBody>
      </p:sp>
      <p:sp>
        <p:nvSpPr>
          <p:cNvPr id="77" name="Google Shape;77;p16"/>
          <p:cNvSpPr txBox="1"/>
          <p:nvPr/>
        </p:nvSpPr>
        <p:spPr>
          <a:xfrm>
            <a:off x="4769250" y="1122925"/>
            <a:ext cx="3879600" cy="3475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275"/>
              <a:buFont typeface="Arial"/>
              <a:buNone/>
            </a:pPr>
            <a:r>
              <a:rPr b="1" lang="en" sz="1500">
                <a:solidFill>
                  <a:srgbClr val="FAF6E3"/>
                </a:solidFill>
              </a:rPr>
              <a:t>DATA AUGUMENTATION</a:t>
            </a:r>
            <a:endParaRPr b="1" sz="1500">
              <a:solidFill>
                <a:srgbClr val="FAF6E3"/>
              </a:solidFill>
            </a:endParaRPr>
          </a:p>
          <a:p>
            <a:pPr indent="-323850" lvl="0" marL="457200" rtl="0" algn="l">
              <a:lnSpc>
                <a:spcPct val="150000"/>
              </a:lnSpc>
              <a:spcBef>
                <a:spcPts val="1200"/>
              </a:spcBef>
              <a:spcAft>
                <a:spcPts val="0"/>
              </a:spcAft>
              <a:buClr>
                <a:srgbClr val="FAF6E3"/>
              </a:buClr>
              <a:buSzPts val="1500"/>
              <a:buChar char="●"/>
            </a:pPr>
            <a:r>
              <a:rPr lang="en" sz="1500">
                <a:solidFill>
                  <a:srgbClr val="FAF6E3"/>
                </a:solidFill>
              </a:rPr>
              <a:t>Binary Masking</a:t>
            </a:r>
            <a:endParaRPr sz="1500">
              <a:solidFill>
                <a:srgbClr val="FAF6E3"/>
              </a:solidFill>
            </a:endParaRPr>
          </a:p>
          <a:p>
            <a:pPr indent="-323850" lvl="0" marL="457200" rtl="0" algn="l">
              <a:lnSpc>
                <a:spcPct val="150000"/>
              </a:lnSpc>
              <a:spcBef>
                <a:spcPts val="0"/>
              </a:spcBef>
              <a:spcAft>
                <a:spcPts val="0"/>
              </a:spcAft>
              <a:buClr>
                <a:srgbClr val="FAF6E3"/>
              </a:buClr>
              <a:buSzPts val="1500"/>
              <a:buChar char="●"/>
            </a:pPr>
            <a:r>
              <a:rPr lang="en" sz="1500">
                <a:solidFill>
                  <a:srgbClr val="FAF6E3"/>
                </a:solidFill>
              </a:rPr>
              <a:t>Corruption data</a:t>
            </a:r>
            <a:endParaRPr sz="1500">
              <a:solidFill>
                <a:srgbClr val="FAF6E3"/>
              </a:solidFill>
            </a:endParaRPr>
          </a:p>
          <a:p>
            <a:pPr indent="0" lvl="0" marL="0" rtl="0" algn="l">
              <a:lnSpc>
                <a:spcPct val="150000"/>
              </a:lnSpc>
              <a:spcBef>
                <a:spcPts val="1200"/>
              </a:spcBef>
              <a:spcAft>
                <a:spcPts val="0"/>
              </a:spcAft>
              <a:buClr>
                <a:schemeClr val="dk1"/>
              </a:buClr>
              <a:buSzPts val="275"/>
              <a:buFont typeface="Arial"/>
              <a:buNone/>
            </a:pPr>
            <a:r>
              <a:rPr b="1" lang="en" sz="1500">
                <a:solidFill>
                  <a:srgbClr val="FAF6E3"/>
                </a:solidFill>
              </a:rPr>
              <a:t>CLASSIFICATION</a:t>
            </a:r>
            <a:endParaRPr b="1" sz="1500">
              <a:solidFill>
                <a:srgbClr val="FAF6E3"/>
              </a:solidFill>
            </a:endParaRPr>
          </a:p>
          <a:p>
            <a:pPr indent="-323850" lvl="0" marL="457200" rtl="0" algn="l">
              <a:lnSpc>
                <a:spcPct val="150000"/>
              </a:lnSpc>
              <a:spcBef>
                <a:spcPts val="1200"/>
              </a:spcBef>
              <a:spcAft>
                <a:spcPts val="0"/>
              </a:spcAft>
              <a:buClr>
                <a:srgbClr val="FAF6E3"/>
              </a:buClr>
              <a:buSzPts val="1500"/>
              <a:buChar char="●"/>
            </a:pPr>
            <a:r>
              <a:rPr lang="en" sz="1500">
                <a:solidFill>
                  <a:srgbClr val="FAF6E3"/>
                </a:solidFill>
              </a:rPr>
              <a:t>Logistic Regression</a:t>
            </a:r>
            <a:endParaRPr sz="1500">
              <a:solidFill>
                <a:srgbClr val="FAF6E3"/>
              </a:solidFill>
            </a:endParaRPr>
          </a:p>
          <a:p>
            <a:pPr indent="-323850" lvl="0" marL="457200" rtl="0" algn="l">
              <a:lnSpc>
                <a:spcPct val="150000"/>
              </a:lnSpc>
              <a:spcBef>
                <a:spcPts val="0"/>
              </a:spcBef>
              <a:spcAft>
                <a:spcPts val="0"/>
              </a:spcAft>
              <a:buClr>
                <a:srgbClr val="FAF6E3"/>
              </a:buClr>
              <a:buSzPts val="1500"/>
              <a:buChar char="●"/>
            </a:pPr>
            <a:r>
              <a:rPr lang="en" sz="1500">
                <a:solidFill>
                  <a:srgbClr val="FAF6E3"/>
                </a:solidFill>
              </a:rPr>
              <a:t>XGBoost</a:t>
            </a:r>
            <a:endParaRPr sz="15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AF6E3"/>
                </a:solidFill>
              </a:rPr>
              <a:t>                                    ENCODER</a:t>
            </a:r>
            <a:endParaRPr b="1">
              <a:solidFill>
                <a:srgbClr val="FAF6E3"/>
              </a:solidFill>
            </a:endParaRPr>
          </a:p>
        </p:txBody>
      </p:sp>
      <p:sp>
        <p:nvSpPr>
          <p:cNvPr id="83" name="Google Shape;83;p17"/>
          <p:cNvSpPr txBox="1"/>
          <p:nvPr>
            <p:ph idx="1" type="body"/>
          </p:nvPr>
        </p:nvSpPr>
        <p:spPr>
          <a:xfrm>
            <a:off x="311700" y="1152475"/>
            <a:ext cx="8520600" cy="177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FAF6E3"/>
                </a:solidFill>
              </a:rPr>
              <a:t>Encoders in a dataset are techniques used to convert categorical variables into numerical formats, making them suitable for machine learning algorithms. Common methods include one-hot encoding, which creates binary columns for each category, and label encoding, which assigns a unique integer to each category.</a:t>
            </a:r>
            <a:endParaRPr sz="1600">
              <a:solidFill>
                <a:srgbClr val="FAF6E3"/>
              </a:solidFill>
            </a:endParaRPr>
          </a:p>
        </p:txBody>
      </p:sp>
      <p:pic>
        <p:nvPicPr>
          <p:cNvPr id="84" name="Google Shape;84;p17"/>
          <p:cNvPicPr preferRelativeResize="0"/>
          <p:nvPr/>
        </p:nvPicPr>
        <p:blipFill>
          <a:blip r:embed="rId3">
            <a:alphaModFix/>
          </a:blip>
          <a:stretch>
            <a:fillRect/>
          </a:stretch>
        </p:blipFill>
        <p:spPr>
          <a:xfrm>
            <a:off x="749700" y="2680225"/>
            <a:ext cx="7334250" cy="1910825"/>
          </a:xfrm>
          <a:prstGeom prst="rect">
            <a:avLst/>
          </a:prstGeom>
          <a:noFill/>
          <a:ln>
            <a:noFill/>
          </a:ln>
        </p:spPr>
      </p:pic>
      <p:sp>
        <p:nvSpPr>
          <p:cNvPr id="85" name="Google Shape;85;p17"/>
          <p:cNvSpPr txBox="1"/>
          <p:nvPr/>
        </p:nvSpPr>
        <p:spPr>
          <a:xfrm>
            <a:off x="4426350" y="3804025"/>
            <a:ext cx="5715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AF6E3"/>
                </a:solidFill>
              </a:rPr>
              <a:t>t-SNE</a:t>
            </a:r>
            <a:endParaRPr b="1">
              <a:solidFill>
                <a:srgbClr val="FAF6E3"/>
              </a:solidFill>
            </a:endParaRPr>
          </a:p>
        </p:txBody>
      </p:sp>
      <p:sp>
        <p:nvSpPr>
          <p:cNvPr id="91" name="Google Shape;91;p18"/>
          <p:cNvSpPr txBox="1"/>
          <p:nvPr>
            <p:ph idx="1" type="body"/>
          </p:nvPr>
        </p:nvSpPr>
        <p:spPr>
          <a:xfrm>
            <a:off x="311700" y="1152475"/>
            <a:ext cx="49530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lang="en" sz="1865">
                <a:solidFill>
                  <a:srgbClr val="FAF6E3"/>
                </a:solidFill>
              </a:rPr>
              <a:t>t-Distributed Stochastic Neighbor Embedding (t-SNE) is used for visualizing high-dimensional data in a low-dimensional space, typically 2D or 3D.t-SNE preserves the local structure of data, so similar points in the high-dimensional space stay close in the visualization. It does this by minimizing the differences in probability distributions of point distances between high and low dimensions, resulting in clusters that reflect the original relationships.</a:t>
            </a:r>
            <a:endParaRPr sz="1865">
              <a:solidFill>
                <a:srgbClr val="FAF6E3"/>
              </a:solidFill>
            </a:endParaRPr>
          </a:p>
          <a:p>
            <a:pPr indent="0" lvl="0" marL="0" rtl="0" algn="l">
              <a:lnSpc>
                <a:spcPct val="95000"/>
              </a:lnSpc>
              <a:spcBef>
                <a:spcPts val="1200"/>
              </a:spcBef>
              <a:spcAft>
                <a:spcPts val="0"/>
              </a:spcAft>
              <a:buClr>
                <a:schemeClr val="dk1"/>
              </a:buClr>
              <a:buSzPts val="1018"/>
              <a:buFont typeface="Arial"/>
              <a:buNone/>
            </a:pPr>
            <a:r>
              <a:t/>
            </a:r>
            <a:endParaRPr sz="1865">
              <a:solidFill>
                <a:srgbClr val="FAF6E3"/>
              </a:solidFill>
            </a:endParaRPr>
          </a:p>
          <a:p>
            <a:pPr indent="0" lvl="0" marL="0" rtl="0" algn="l">
              <a:lnSpc>
                <a:spcPct val="95000"/>
              </a:lnSpc>
              <a:spcBef>
                <a:spcPts val="1200"/>
              </a:spcBef>
              <a:spcAft>
                <a:spcPts val="1200"/>
              </a:spcAft>
              <a:buSzPts val="1018"/>
              <a:buNone/>
            </a:pPr>
            <a:r>
              <a:t/>
            </a:r>
            <a:endParaRPr sz="1865">
              <a:solidFill>
                <a:srgbClr val="FAF6E3"/>
              </a:solidFill>
            </a:endParaRPr>
          </a:p>
        </p:txBody>
      </p:sp>
      <p:pic>
        <p:nvPicPr>
          <p:cNvPr id="92" name="Google Shape;92;p18"/>
          <p:cNvPicPr preferRelativeResize="0"/>
          <p:nvPr/>
        </p:nvPicPr>
        <p:blipFill>
          <a:blip r:embed="rId3">
            <a:alphaModFix/>
          </a:blip>
          <a:stretch>
            <a:fillRect/>
          </a:stretch>
        </p:blipFill>
        <p:spPr>
          <a:xfrm>
            <a:off x="5264700" y="1160413"/>
            <a:ext cx="3574501" cy="28226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AF6E3"/>
                </a:solidFill>
              </a:rPr>
              <a:t>                          Semi-Supervised Learning</a:t>
            </a:r>
            <a:endParaRPr b="1">
              <a:solidFill>
                <a:srgbClr val="FAF6E3"/>
              </a:solidFill>
            </a:endParaRPr>
          </a:p>
        </p:txBody>
      </p:sp>
      <p:sp>
        <p:nvSpPr>
          <p:cNvPr id="98" name="Google Shape;98;p19"/>
          <p:cNvSpPr txBox="1"/>
          <p:nvPr>
            <p:ph idx="1" type="body"/>
          </p:nvPr>
        </p:nvSpPr>
        <p:spPr>
          <a:xfrm>
            <a:off x="311700" y="1498975"/>
            <a:ext cx="4572000" cy="3352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solidFill>
                  <a:srgbClr val="FAF6E3"/>
                </a:solidFill>
              </a:rPr>
              <a:t>We perform semi-supervised learning framework combining labeled and unlabeled data. It uses a custom neural network trained with supervised and unsupervised losses, balancing them with a beta parameter. An encoder extracts features from the data, and the model is trained in batches over multiple epochs. Finally, the trained model generates predictions for test data.</a:t>
            </a:r>
            <a:endParaRPr>
              <a:solidFill>
                <a:srgbClr val="FAF6E3"/>
              </a:solidFill>
            </a:endParaRPr>
          </a:p>
          <a:p>
            <a:pPr indent="-334327" lvl="0" marL="457200" rtl="0" algn="l">
              <a:spcBef>
                <a:spcPts val="1200"/>
              </a:spcBef>
              <a:spcAft>
                <a:spcPts val="0"/>
              </a:spcAft>
              <a:buClr>
                <a:srgbClr val="FAF6E3"/>
              </a:buClr>
              <a:buSzPct val="100000"/>
              <a:buChar char="●"/>
            </a:pPr>
            <a:r>
              <a:rPr lang="en">
                <a:solidFill>
                  <a:srgbClr val="FAF6E3"/>
                </a:solidFill>
              </a:rPr>
              <a:t>The Modified Cluster Values are visualized by performing t-SNE on the new data.</a:t>
            </a:r>
            <a:endParaRPr>
              <a:solidFill>
                <a:srgbClr val="FAF6E3"/>
              </a:solidFill>
            </a:endParaRPr>
          </a:p>
        </p:txBody>
      </p:sp>
      <p:pic>
        <p:nvPicPr>
          <p:cNvPr id="99" name="Google Shape;99;p19"/>
          <p:cNvPicPr preferRelativeResize="0"/>
          <p:nvPr/>
        </p:nvPicPr>
        <p:blipFill>
          <a:blip r:embed="rId3">
            <a:alphaModFix/>
          </a:blip>
          <a:stretch>
            <a:fillRect/>
          </a:stretch>
        </p:blipFill>
        <p:spPr>
          <a:xfrm>
            <a:off x="4883700" y="1813300"/>
            <a:ext cx="3955501" cy="2724151"/>
          </a:xfrm>
          <a:prstGeom prst="rect">
            <a:avLst/>
          </a:prstGeom>
          <a:noFill/>
          <a:ln>
            <a:noFill/>
          </a:ln>
        </p:spPr>
      </p:pic>
      <p:sp>
        <p:nvSpPr>
          <p:cNvPr id="100" name="Google Shape;100;p19"/>
          <p:cNvSpPr txBox="1"/>
          <p:nvPr/>
        </p:nvSpPr>
        <p:spPr>
          <a:xfrm>
            <a:off x="311700" y="1150975"/>
            <a:ext cx="4914900" cy="348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AF6E3"/>
              </a:buClr>
              <a:buSzPts val="1600"/>
              <a:buChar char="●"/>
            </a:pPr>
            <a:r>
              <a:rPr lang="en" sz="1600">
                <a:solidFill>
                  <a:srgbClr val="FAF6E3"/>
                </a:solidFill>
              </a:rPr>
              <a:t>Validation Loss: 0.6611, Total Loss: 0.1747</a:t>
            </a:r>
            <a:endParaRPr sz="1600">
              <a:solidFill>
                <a:srgbClr val="FAF6E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3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AF6E3"/>
                </a:solidFill>
              </a:rPr>
              <a:t>                                       Results</a:t>
            </a:r>
            <a:endParaRPr b="1">
              <a:solidFill>
                <a:srgbClr val="FAF6E3"/>
              </a:solidFill>
            </a:endParaRPr>
          </a:p>
        </p:txBody>
      </p:sp>
      <p:sp>
        <p:nvSpPr>
          <p:cNvPr id="106" name="Google Shape;106;p20"/>
          <p:cNvSpPr txBox="1"/>
          <p:nvPr>
            <p:ph idx="1" type="body"/>
          </p:nvPr>
        </p:nvSpPr>
        <p:spPr>
          <a:xfrm>
            <a:off x="445050" y="885750"/>
            <a:ext cx="6152700" cy="1068300"/>
          </a:xfrm>
          <a:prstGeom prst="rect">
            <a:avLst/>
          </a:prstGeom>
        </p:spPr>
        <p:txBody>
          <a:bodyPr anchorCtr="0" anchor="t" bIns="91425" lIns="91425" spcFirstLastPara="1" rIns="91425" wrap="square" tIns="91425">
            <a:normAutofit lnSpcReduction="10000"/>
          </a:bodyPr>
          <a:lstStyle/>
          <a:p>
            <a:pPr indent="-323850" lvl="0" marL="457200" rtl="0" algn="l">
              <a:lnSpc>
                <a:spcPct val="150000"/>
              </a:lnSpc>
              <a:spcBef>
                <a:spcPts val="1000"/>
              </a:spcBef>
              <a:spcAft>
                <a:spcPts val="0"/>
              </a:spcAft>
              <a:buClr>
                <a:srgbClr val="FAF6E3"/>
              </a:buClr>
              <a:buSzPts val="1500"/>
              <a:buChar char="●"/>
            </a:pPr>
            <a:r>
              <a:rPr lang="en" sz="1500">
                <a:solidFill>
                  <a:srgbClr val="FAF6E3"/>
                </a:solidFill>
              </a:rPr>
              <a:t>Logistic Regression Log Loss: 0.0649</a:t>
            </a:r>
            <a:endParaRPr sz="1500">
              <a:solidFill>
                <a:srgbClr val="FAF6E3"/>
              </a:solidFill>
            </a:endParaRPr>
          </a:p>
          <a:p>
            <a:pPr indent="-323850" lvl="0" marL="457200" rtl="0" algn="l">
              <a:lnSpc>
                <a:spcPct val="150000"/>
              </a:lnSpc>
              <a:spcBef>
                <a:spcPts val="0"/>
              </a:spcBef>
              <a:spcAft>
                <a:spcPts val="0"/>
              </a:spcAft>
              <a:buClr>
                <a:srgbClr val="FAF6E3"/>
              </a:buClr>
              <a:buSzPts val="1500"/>
              <a:buChar char="●"/>
            </a:pPr>
            <a:r>
              <a:rPr lang="en" sz="1500">
                <a:solidFill>
                  <a:srgbClr val="FAF6E3"/>
                </a:solidFill>
              </a:rPr>
              <a:t>XGBoost Log Loss: 0.0073</a:t>
            </a:r>
            <a:endParaRPr sz="1500">
              <a:solidFill>
                <a:srgbClr val="FAF6E3"/>
              </a:solidFill>
            </a:endParaRPr>
          </a:p>
          <a:p>
            <a:pPr indent="-323850" lvl="0" marL="457200" rtl="0" algn="l">
              <a:lnSpc>
                <a:spcPct val="150000"/>
              </a:lnSpc>
              <a:spcBef>
                <a:spcPts val="0"/>
              </a:spcBef>
              <a:spcAft>
                <a:spcPts val="0"/>
              </a:spcAft>
              <a:buClr>
                <a:srgbClr val="FAF6E3"/>
              </a:buClr>
              <a:buSzPts val="1500"/>
              <a:buChar char="●"/>
            </a:pPr>
            <a:r>
              <a:rPr lang="en" sz="1500">
                <a:solidFill>
                  <a:srgbClr val="FAF6E3"/>
                </a:solidFill>
              </a:rPr>
              <a:t>Self-Supervised Model Accuracy: 93.54%</a:t>
            </a:r>
            <a:r>
              <a:rPr lang="en" sz="1500">
                <a:solidFill>
                  <a:srgbClr val="FAF6E3"/>
                </a:solidFill>
              </a:rPr>
              <a:t>, AUROC: 99.09%</a:t>
            </a:r>
            <a:endParaRPr sz="1500">
              <a:solidFill>
                <a:srgbClr val="FAF6E3"/>
              </a:solidFill>
            </a:endParaRPr>
          </a:p>
        </p:txBody>
      </p:sp>
      <p:sp>
        <p:nvSpPr>
          <p:cNvPr id="107" name="Google Shape;107;p20"/>
          <p:cNvSpPr txBox="1"/>
          <p:nvPr/>
        </p:nvSpPr>
        <p:spPr>
          <a:xfrm>
            <a:off x="5302650" y="1133400"/>
            <a:ext cx="3657600" cy="1438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a:solidFill>
                <a:srgbClr val="FAF6E3"/>
              </a:solidFill>
            </a:endParaRPr>
          </a:p>
        </p:txBody>
      </p:sp>
      <p:pic>
        <p:nvPicPr>
          <p:cNvPr id="108" name="Google Shape;108;p20"/>
          <p:cNvPicPr preferRelativeResize="0"/>
          <p:nvPr/>
        </p:nvPicPr>
        <p:blipFill>
          <a:blip r:embed="rId3">
            <a:alphaModFix/>
          </a:blip>
          <a:stretch>
            <a:fillRect/>
          </a:stretch>
        </p:blipFill>
        <p:spPr>
          <a:xfrm>
            <a:off x="1215913" y="2199678"/>
            <a:ext cx="6712176" cy="2483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AF6E3"/>
                </a:solidFill>
              </a:rPr>
              <a:t>           Gradio Interface For User Interaction</a:t>
            </a:r>
            <a:endParaRPr b="1">
              <a:solidFill>
                <a:srgbClr val="FAF6E3"/>
              </a:solidFill>
            </a:endParaRPr>
          </a:p>
        </p:txBody>
      </p:sp>
      <p:sp>
        <p:nvSpPr>
          <p:cNvPr id="114" name="Google Shape;114;p21"/>
          <p:cNvSpPr txBox="1"/>
          <p:nvPr>
            <p:ph idx="1" type="body"/>
          </p:nvPr>
        </p:nvSpPr>
        <p:spPr>
          <a:xfrm>
            <a:off x="488100" y="1278575"/>
            <a:ext cx="7826100" cy="103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solidFill>
                  <a:srgbClr val="FAF6E3"/>
                </a:solidFill>
              </a:rPr>
              <a:t>The Visual Representation of Gradio Interface for our model is showcased in the below live demo video.</a:t>
            </a:r>
            <a:endParaRPr sz="2100">
              <a:solidFill>
                <a:srgbClr val="FAF6E3"/>
              </a:solidFill>
            </a:endParaRPr>
          </a:p>
        </p:txBody>
      </p:sp>
      <p:sp>
        <p:nvSpPr>
          <p:cNvPr id="115" name="Google Shape;115;p21"/>
          <p:cNvSpPr txBox="1"/>
          <p:nvPr/>
        </p:nvSpPr>
        <p:spPr>
          <a:xfrm>
            <a:off x="2128500" y="2571750"/>
            <a:ext cx="4248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AF6E3"/>
                </a:solidFill>
              </a:rPr>
              <a:t>Live Demo Access Link :</a:t>
            </a:r>
            <a:endParaRPr b="1" sz="2500">
              <a:solidFill>
                <a:srgbClr val="FAF6E3"/>
              </a:solidFill>
            </a:endParaRPr>
          </a:p>
        </p:txBody>
      </p:sp>
      <p:sp>
        <p:nvSpPr>
          <p:cNvPr id="116" name="Google Shape;116;p21"/>
          <p:cNvSpPr txBox="1"/>
          <p:nvPr/>
        </p:nvSpPr>
        <p:spPr>
          <a:xfrm>
            <a:off x="3851100" y="3532650"/>
            <a:ext cx="1526700" cy="6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hlinkClick r:id="rId3"/>
              </a:rPr>
              <a:t>Click Here</a:t>
            </a:r>
            <a:endParaRPr sz="1800">
              <a:solidFill>
                <a:srgbClr val="FAF6E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