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jpeg" ContentType="image/jpeg"/>
  <Default Extension="png" ContentType="image/png"/>
  <Default Extension="mp4" ContentType="video/mp4"/>
  <Default Extension="jpg" ContentType="image/jpeg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notesMasterIdLst>
    <p:notesMasterId r:id="rId15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E1FDD-55FB-4B2F-A87D-E5FEA9453CCF}" v="1" dt="2024-11-29T10:52:18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25" d="100"/>
          <a:sy n="125" d="100"/>
        </p:scale>
        <p:origin x="119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.xml" Id="rId8" /><Relationship Type="http://schemas.openxmlformats.org/officeDocument/2006/relationships/slide" Target="/ppt/slides/slide12.xml" Id="rId13" /><Relationship Type="http://schemas.openxmlformats.org/officeDocument/2006/relationships/theme" Target="/ppt/theme/theme1.xml" Id="rId18" /><Relationship Type="http://schemas.openxmlformats.org/officeDocument/2006/relationships/slide" Target="/ppt/slides/slide2.xml" Id="rId3" /><Relationship Type="http://schemas.openxmlformats.org/officeDocument/2006/relationships/slide" Target="/ppt/slides/slide6.xml" Id="rId7" /><Relationship Type="http://schemas.openxmlformats.org/officeDocument/2006/relationships/slide" Target="/ppt/slides/slide11.xml" Id="rId12" /><Relationship Type="http://schemas.openxmlformats.org/officeDocument/2006/relationships/viewProps" Target="/ppt/viewProps.xml" Id="rId17" /><Relationship Type="http://schemas.openxmlformats.org/officeDocument/2006/relationships/slide" Target="/ppt/slides/slide1.xml" Id="rId2" /><Relationship Type="http://schemas.openxmlformats.org/officeDocument/2006/relationships/presProps" Target="/ppt/presProps.xml" Id="rId16" /><Relationship Type="http://schemas.microsoft.com/office/2015/10/relationships/revisionInfo" Target="/ppt/revisionInfo.xml" Id="rId20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slide" Target="/ppt/slides/slide10.xml" Id="rId11" /><Relationship Type="http://schemas.openxmlformats.org/officeDocument/2006/relationships/slide" Target="/ppt/slides/slide4.xml" Id="rId5" /><Relationship Type="http://schemas.openxmlformats.org/officeDocument/2006/relationships/notesMaster" Target="/ppt/notesMasters/notesMaster1.xml" Id="rId15" /><Relationship Type="http://schemas.openxmlformats.org/officeDocument/2006/relationships/slide" Target="/ppt/slides/slide9.xml" Id="rId10" /><Relationship Type="http://schemas.openxmlformats.org/officeDocument/2006/relationships/tableStyles" Target="/ppt/tableStyles.xml" Id="rId19" /><Relationship Type="http://schemas.openxmlformats.org/officeDocument/2006/relationships/slide" Target="/ppt/slides/slide3.xml" Id="rId4" /><Relationship Type="http://schemas.openxmlformats.org/officeDocument/2006/relationships/slide" Target="/ppt/slides/slide8.xml" Id="rId9" /><Relationship Type="http://schemas.openxmlformats.org/officeDocument/2006/relationships/slide" Target="/ppt/slides/slide13.xml" Id="rId14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35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notesMaster" Target="/ppt/notesMasters/notesMaster1.xml" Id="rId1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10.xml" Id="rId2" /><Relationship Type="http://schemas.openxmlformats.org/officeDocument/2006/relationships/notesMaster" Target="/ppt/notesMasters/notesMaster1.xml" Id="rId1" /></Relationships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1.xml" Id="rId2" /><Relationship Type="http://schemas.openxmlformats.org/officeDocument/2006/relationships/notesMaster" Target="/ppt/notesMasters/notesMaster1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2" /><Relationship Type="http://schemas.openxmlformats.org/officeDocument/2006/relationships/notesMaster" Target="/ppt/notesMasters/notesMaster1.xml" Id="rId1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2" /><Relationship Type="http://schemas.openxmlformats.org/officeDocument/2006/relationships/notesMaster" Target="/ppt/notesMasters/notesMaster1.xml" Id="rId1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2" /><Relationship Type="http://schemas.openxmlformats.org/officeDocument/2006/relationships/notesMaster" Target="/ppt/notesMasters/notesMaster1.xml" Id="rId1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2" /><Relationship Type="http://schemas.openxmlformats.org/officeDocument/2006/relationships/notesMaster" Target="/ppt/notesMasters/notesMaster1.xml" Id="rId1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2" /><Relationship Type="http://schemas.openxmlformats.org/officeDocument/2006/relationships/notesMaster" Target="/ppt/notesMasters/notesMaster1.xml" Id="rId1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2" /><Relationship Type="http://schemas.openxmlformats.org/officeDocument/2006/relationships/notesMaster" Target="/ppt/notesMasters/notesMaster1.xml" Id="rId1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8.xml" Id="rId2" /><Relationship Type="http://schemas.openxmlformats.org/officeDocument/2006/relationships/notesMaster" Target="/ppt/notesMasters/notesMaster1.xml" Id="rId1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9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20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59760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18" /><Relationship Type="http://schemas.openxmlformats.org/officeDocument/2006/relationships/slideLayout" Target="/ppt/slideLayouts/slideLayout17.xml" Id="rId17" /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16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notesSlide" Target="/ppt/notesSlides/notesSlide10.xml" Id="rId2" /><Relationship Type="http://schemas.openxmlformats.org/officeDocument/2006/relationships/slideLayout" Target="/ppt/slideLayouts/slideLayout17.xml" Id="rId1" /><Relationship Type="http://schemas.openxmlformats.org/officeDocument/2006/relationships/hyperlink" Target="https://pexels.com/?utm_source=magicslides.app&amp;utm_medium=presentation" TargetMode="External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notesSlide" Target="/ppt/notesSlides/notesSlide11.xml" Id="rId2" /><Relationship Type="http://schemas.openxmlformats.org/officeDocument/2006/relationships/slideLayout" Target="/ppt/slideLayouts/slideLayout17.xml" Id="rId1" /><Relationship Type="http://schemas.openxmlformats.org/officeDocument/2006/relationships/image" Target="/ppt/media/image2.jpeg" Id="rId4" /><Relationship Type="http://schemas.openxmlformats.org/officeDocument/2006/relationships/hyperlink" Target="https://pexels.com/?utm_source=magicslides.app&amp;utm_medium=presentation" TargetMode="External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7.xml" Id="rId3" /><Relationship Type="http://schemas.openxmlformats.org/officeDocument/2006/relationships/image" Target="/ppt/media/image3.png" Id="rId4" /><Relationship Type="http://schemas.openxmlformats.org/officeDocument/2006/relationships/video" Target="/ppt/media/media1.mp4" Id="rId2" /><Relationship Type="http://schemas.microsoft.com/office/2007/relationships/media" Target="/ppt/media/media1.mp4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image" Target="/ppt/media/image4.jpg" Id="rId2" /><Relationship Type="http://schemas.openxmlformats.org/officeDocument/2006/relationships/slideLayout" Target="/ppt/slideLayouts/slideLayout17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Id2" /><Relationship Type="http://schemas.openxmlformats.org/officeDocument/2006/relationships/slideLayout" Target="/ppt/slideLayouts/slideLayout17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Id2" /><Relationship Type="http://schemas.openxmlformats.org/officeDocument/2006/relationships/slideLayout" Target="/ppt/slideLayouts/slideLayout17.xml" Id="rId1" /><Relationship Type="http://schemas.openxmlformats.org/officeDocument/2006/relationships/hyperlink" Target="https://pexels.com/?utm_source=magicslides.app&amp;utm_medium=presentation" TargetMode="External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Id2" /><Relationship Type="http://schemas.openxmlformats.org/officeDocument/2006/relationships/slideLayout" Target="/ppt/slideLayouts/slideLayout17.xml" Id="rId1" /><Relationship Type="http://schemas.openxmlformats.org/officeDocument/2006/relationships/hyperlink" Target="https://pexels.com/?utm_source=magicslides.app&amp;utm_medium=presentation" TargetMode="External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Id2" /><Relationship Type="http://schemas.openxmlformats.org/officeDocument/2006/relationships/slideLayout" Target="/ppt/slideLayouts/slideLayout17.xml" Id="rId1" /><Relationship Type="http://schemas.openxmlformats.org/officeDocument/2006/relationships/hyperlink" Target="https://pexels.com/?utm_source=magicslides.app&amp;utm_medium=presentation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Id2" /><Relationship Type="http://schemas.openxmlformats.org/officeDocument/2006/relationships/slideLayout" Target="/ppt/slideLayouts/slideLayout17.xml" Id="rId1" /><Relationship Type="http://schemas.openxmlformats.org/officeDocument/2006/relationships/hyperlink" Target="https://pexels.com/?utm_source=magicslides.app&amp;utm_medium=presentation" TargetMode="External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Id2" /><Relationship Type="http://schemas.openxmlformats.org/officeDocument/2006/relationships/slideLayout" Target="/ppt/slideLayouts/slideLayout17.xml" Id="rId1" /><Relationship Type="http://schemas.openxmlformats.org/officeDocument/2006/relationships/image" Target="/ppt/media/image1.jpeg" Id="rId4" /><Relationship Type="http://schemas.openxmlformats.org/officeDocument/2006/relationships/hyperlink" Target="https://pexels.com/?utm_source=magicslides.app&amp;utm_medium=presentation" TargetMode="External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Id2" /><Relationship Type="http://schemas.openxmlformats.org/officeDocument/2006/relationships/slideLayout" Target="/ppt/slideLayouts/slideLayout17.xml" Id="rId1" /><Relationship Type="http://schemas.openxmlformats.org/officeDocument/2006/relationships/hyperlink" Target="https://pexels.com/?utm_source=magicslides.app&amp;utm_medium=presentation" TargetMode="External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Id2" /><Relationship Type="http://schemas.openxmlformats.org/officeDocument/2006/relationships/slideLayout" Target="/ppt/slideLayouts/slideLayout17.xml" Id="rId1" /><Relationship Type="http://schemas.openxmlformats.org/officeDocument/2006/relationships/hyperlink" Target="https://pexels.com/?utm_source=magicslides.app&amp;utm_medium=presentation" TargetMode="External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/>
        </p:nvSpPr>
        <p:spPr>
          <a:xfrm>
            <a:off x="429244" y="1217790"/>
            <a:ext cx="4284448" cy="135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0001"/>
              </a:lnSpc>
            </a:pPr>
            <a:r>
              <a:rPr lang="en-US" sz="3549" b="1" dirty="0" err="1">
                <a:solidFill>
                  <a:srgbClr val="000000"/>
                </a:solidFill>
                <a:latin typeface="Arial Rounded MT Bold" panose="020F0704030504030204" pitchFamily="34" charset="0"/>
                <a:ea typeface="Montserrat"/>
                <a:cs typeface="Montserrat"/>
                <a:sym typeface="Montserrat"/>
              </a:rPr>
              <a:t>CytoAutoCluster</a:t>
            </a:r>
            <a:endParaRPr lang="en-US" sz="3549" b="1" dirty="0">
              <a:solidFill>
                <a:srgbClr val="000000"/>
              </a:solidFill>
              <a:latin typeface="Arial Rounded MT Bold" panose="020F0704030504030204" pitchFamily="34" charset="0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0001"/>
              </a:lnSpc>
            </a:pPr>
            <a:endParaRPr lang="en-US" sz="3549" b="1" dirty="0">
              <a:solidFill>
                <a:srgbClr val="000000"/>
              </a:solidFill>
              <a:latin typeface="Arial Rounded MT Bold" panose="020F0704030504030204" pitchFamily="34" charset="0"/>
              <a:sym typeface="Montserrat"/>
            </a:endParaRPr>
          </a:p>
          <a:p>
            <a:pPr algn="ctr">
              <a:lnSpc>
                <a:spcPct val="110001"/>
              </a:lnSpc>
            </a:pPr>
            <a:endParaRPr lang="en-US" sz="9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C3570-8047-8545-0E85-B9C8DABAB382}"/>
              </a:ext>
            </a:extLst>
          </p:cNvPr>
          <p:cNvSpPr txBox="1"/>
          <p:nvPr/>
        </p:nvSpPr>
        <p:spPr>
          <a:xfrm>
            <a:off x="2460456" y="1870258"/>
            <a:ext cx="5891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 Study of Mass Cytometry in Cells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0C83D-5292-1957-FAFB-97C14F53CA3D}"/>
              </a:ext>
            </a:extLst>
          </p:cNvPr>
          <p:cNvSpPr txBox="1"/>
          <p:nvPr/>
        </p:nvSpPr>
        <p:spPr>
          <a:xfrm>
            <a:off x="429244" y="3526183"/>
            <a:ext cx="184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- Aman Jayswal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794084" y="90297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Semi-Supervised Learning &amp; Metrics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22959" y="1949417"/>
            <a:ext cx="4913697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00"/>
              </a:lnSpc>
              <a:buSzPct val="100000"/>
            </a:pPr>
            <a:r>
              <a:rPr lang="en-US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Semi-Supervised Techniques: </a:t>
            </a: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Leveraging Autoencoders for feature extraction.</a:t>
            </a:r>
          </a:p>
          <a:p>
            <a:pPr algn="just">
              <a:lnSpc>
                <a:spcPts val="2000"/>
              </a:lnSpc>
              <a:buSzPct val="100000"/>
            </a:pP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</a:t>
            </a:r>
            <a:r>
              <a:rPr lang="en-US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Performance Metrics: </a:t>
            </a: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Evaluation criteria for model effectiveness.</a:t>
            </a:r>
          </a:p>
          <a:p>
            <a:pPr algn="just">
              <a:lnSpc>
                <a:spcPts val="2000"/>
              </a:lnSpc>
              <a:buSzPct val="100000"/>
            </a:pPr>
            <a:endParaRPr lang="en-US" dirty="0">
              <a:solidFill>
                <a:srgbClr val="000000"/>
              </a:solidFill>
              <a:latin typeface="Outfit" pitchFamily="34" charset="0"/>
              <a:ea typeface="Outfit" pitchFamily="34" charset="-122"/>
            </a:endParaRPr>
          </a:p>
          <a:p>
            <a:pPr algn="just">
              <a:lnSpc>
                <a:spcPts val="2000"/>
              </a:lnSpc>
              <a:buSzPct val="100000"/>
            </a:pP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</a:rPr>
              <a:t>Accuracy : 0.9354</a:t>
            </a:r>
          </a:p>
          <a:p>
            <a:pPr algn="just">
              <a:lnSpc>
                <a:spcPts val="2000"/>
              </a:lnSpc>
              <a:buSzPct val="100000"/>
            </a:pP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</a:rPr>
              <a:t>AUROC : 9955</a:t>
            </a:r>
            <a:endParaRPr lang="en-US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9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678581" y="951548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Visualizations and Gradio Demo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678581" y="1960246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00"/>
              </a:lnSpc>
              <a:buSzPct val="100000"/>
            </a:pPr>
            <a:r>
              <a:rPr lang="en-US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Final t-SNE Visualization: </a:t>
            </a: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Post-modeling clustering results.</a:t>
            </a:r>
          </a:p>
          <a:p>
            <a:pPr algn="just">
              <a:lnSpc>
                <a:spcPts val="2000"/>
              </a:lnSpc>
              <a:buSzPct val="100000"/>
            </a:pP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</a:t>
            </a:r>
            <a:r>
              <a:rPr lang="en-US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Gradio Demo: </a:t>
            </a: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Interactive interface for predictions and analysis.</a:t>
            </a:r>
          </a:p>
          <a:p>
            <a:pPr algn="just">
              <a:lnSpc>
                <a:spcPts val="2000"/>
              </a:lnSpc>
              <a:buSzPct val="100000"/>
            </a:pPr>
            <a:endParaRPr lang="en-US" dirty="0">
              <a:solidFill>
                <a:srgbClr val="000000"/>
              </a:solidFill>
              <a:latin typeface="Outfit" pitchFamily="34" charset="0"/>
              <a:ea typeface="Outfit" pitchFamily="34" charset="-122"/>
            </a:endParaRPr>
          </a:p>
          <a:p>
            <a:pPr algn="just">
              <a:lnSpc>
                <a:spcPts val="2000"/>
              </a:lnSpc>
              <a:buSzPct val="100000"/>
            </a:pPr>
            <a:endParaRPr lang="en-US" dirty="0">
              <a:solidFill>
                <a:srgbClr val="000000"/>
              </a:solidFill>
              <a:latin typeface="Outfit" pitchFamily="34" charset="0"/>
              <a:ea typeface="Outfit" pitchFamily="34" charset="-122"/>
            </a:endParaRPr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72CD7-B8A9-D4DC-5C1D-1D164B3D9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620" y="1624040"/>
            <a:ext cx="3739204" cy="2489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2639507-63E6-EE88-7819-241018BCFA7C}"/>
              </a:ext>
            </a:extLst>
          </p:cNvPr>
          <p:cNvSpPr/>
          <p:nvPr/>
        </p:nvSpPr>
        <p:spPr>
          <a:xfrm flipV="1">
            <a:off x="5285620" y="44274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 Recording 2024-11-28 204256">
            <a:hlinkClick r:id="" action="ppaction://media"/>
            <a:extLst>
              <a:ext uri="{FF2B5EF4-FFF2-40B4-BE49-F238E27FC236}">
                <a16:creationId xmlns:a16="http://schemas.microsoft.com/office/drawing/2014/main" id="{86A33540-6032-B0AA-6F4B-1BA79B4A55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1940" y="804529"/>
            <a:ext cx="8214360" cy="3927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2C87D4-E69D-5581-AEC4-FF9DE706D3C8}"/>
              </a:ext>
            </a:extLst>
          </p:cNvPr>
          <p:cNvSpPr txBox="1"/>
          <p:nvPr/>
        </p:nvSpPr>
        <p:spPr>
          <a:xfrm>
            <a:off x="529491" y="160020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GRADIO Output</a:t>
            </a:r>
          </a:p>
        </p:txBody>
      </p:sp>
    </p:spTree>
    <p:extLst>
      <p:ext uri="{BB962C8B-B14F-4D97-AF65-F5344CB8AC3E}">
        <p14:creationId xmlns:p14="http://schemas.microsoft.com/office/powerpoint/2010/main" val="4279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46399D-E624-F088-BA14-27C8474F71F1}"/>
              </a:ext>
            </a:extLst>
          </p:cNvPr>
          <p:cNvSpPr txBox="1"/>
          <p:nvPr/>
        </p:nvSpPr>
        <p:spPr>
          <a:xfrm>
            <a:off x="355052" y="4145224"/>
            <a:ext cx="45756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Franklin Gothic Demi" panose="020B0703020102020204" pitchFamily="34" charset="0"/>
              </a:rPr>
              <a:t>From</a:t>
            </a: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Franklin Gothic Demi" panose="020B0703020102020204" pitchFamily="34" charset="0"/>
              </a:rPr>
              <a:t>:- Aman Jayswal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A90182-754F-5198-88B6-8A3A8129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6" y="359228"/>
            <a:ext cx="6237115" cy="38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1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772438" y="1038326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Contents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3968036" y="826800"/>
            <a:ext cx="4114800" cy="5102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065164" y="1100352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01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3522364" y="1100352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Project Overview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3065164" y="1489164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02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3522364" y="1489164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Selecting the Right Dataset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3065164" y="1854924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03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3522364" y="1854924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EDA Techniques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3065164" y="2220684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04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3522364" y="2220684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Visualizing Data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3065164" y="2586444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05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3522364" y="2586444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Data Corruption and Splitting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3065164" y="2952204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06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3522364" y="2952204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Machine Learning Models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3065164" y="3317964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07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3522364" y="3317964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Semi-Supervised Learning &amp; Metrics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3065164" y="3683724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08</a:t>
            </a:r>
            <a:endParaRPr lang="en-US" sz="1600" dirty="0">
              <a:latin typeface="Segoe UI Variable Text Semibold" pitchFamily="2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3476644" y="3683724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egoe UI Variable Text Semibold" pitchFamily="2" charset="0"/>
                <a:ea typeface="Outfit" pitchFamily="34" charset="-122"/>
                <a:cs typeface="Outfit" pitchFamily="34" charset="-120"/>
              </a:rPr>
              <a:t>Visualizations and Gradio Demo</a:t>
            </a:r>
            <a:endParaRPr lang="en-US" sz="1600" dirty="0">
              <a:latin typeface="Segoe UI Variable Text Semibold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751112" y="500542"/>
            <a:ext cx="5063778" cy="59359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IN" sz="2800" dirty="0"/>
              <a:t>Project Overview</a:t>
            </a:r>
            <a:endParaRPr lang="en-US" sz="2800" b="1" dirty="0"/>
          </a:p>
        </p:txBody>
      </p:sp>
      <p:sp>
        <p:nvSpPr>
          <p:cNvPr id="10" name="Text 6"/>
          <p:cNvSpPr/>
          <p:nvPr/>
        </p:nvSpPr>
        <p:spPr>
          <a:xfrm>
            <a:off x="1954818" y="1775013"/>
            <a:ext cx="4389120" cy="286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D626541-A111-5450-07C4-657222BC48A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51113" y="2173963"/>
            <a:ext cx="633932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b="1" dirty="0"/>
              <a:t>Key Features:</a:t>
            </a:r>
          </a:p>
          <a:p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Semi-Supervised Learning</a:t>
            </a:r>
            <a:r>
              <a:rPr lang="en-GB" sz="1400" dirty="0"/>
              <a:t>: Leverages both labelled and unlabelled data to enhance clustering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Efficient Cell Grouping</a:t>
            </a:r>
            <a:r>
              <a:rPr lang="en-GB" sz="1400" dirty="0"/>
              <a:t>: Segments cells into distinct clusters based on nuanced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Optimized for Performance</a:t>
            </a:r>
            <a:r>
              <a:rPr lang="en-GB" sz="1400" dirty="0"/>
              <a:t>: Handles large datasets with speed and precision.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Interpretability</a:t>
            </a:r>
            <a:r>
              <a:rPr lang="en-GB" sz="1400" dirty="0"/>
              <a:t>: Visualizes and explains cluster distributions clearly.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Scalability</a:t>
            </a:r>
            <a:r>
              <a:rPr lang="en-GB" sz="1400" dirty="0"/>
              <a:t>: Manages large, complex datasets without compromising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D0000-0F36-917A-9062-E4300951AC96}"/>
              </a:ext>
            </a:extLst>
          </p:cNvPr>
          <p:cNvSpPr txBox="1"/>
          <p:nvPr/>
        </p:nvSpPr>
        <p:spPr>
          <a:xfrm>
            <a:off x="751111" y="1105557"/>
            <a:ext cx="6079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 err="1"/>
              <a:t>CytoAutoCluster</a:t>
            </a:r>
            <a:r>
              <a:rPr lang="en-GB" sz="1400" dirty="0"/>
              <a:t> is an advanced solution for clustering cells based on unique characteristics. Using semi-supervised learning, it enhances clustering accuracy and computational efficiency, providing valuable insights into cellular data.</a:t>
            </a:r>
            <a:endParaRPr lang="en-I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841402" y="698119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Selecting the Right Dataset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34EBC-D440-7FED-0AF7-E7FE62C5BF86}"/>
              </a:ext>
            </a:extLst>
          </p:cNvPr>
          <p:cNvSpPr txBox="1"/>
          <p:nvPr/>
        </p:nvSpPr>
        <p:spPr>
          <a:xfrm>
            <a:off x="841401" y="1414288"/>
            <a:ext cx="51828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Criteria for dataset selection</a:t>
            </a:r>
            <a:r>
              <a:rPr lang="en-IN" u="sng" dirty="0"/>
              <a:t>: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Documentation and context.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Number of samples and feature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Checking for biases.</a:t>
            </a:r>
          </a:p>
          <a:p>
            <a:pPr lvl="1"/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Conduct Exploratory Data Analysis (EDA) to confirm dataset suitability.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933610" y="705803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EDA Techniques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00"/>
              </a:lnSpc>
              <a:buSzPct val="100000"/>
            </a:pP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A9D414B3-E1DB-2CB8-A581-2EFB22B63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36" y="1468756"/>
            <a:ext cx="606872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 vs Non-Null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plot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 Identify missing data for imputation or removal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Label Distribution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plot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 Understand class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793276" y="737235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EDA Techniques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22960" y="153162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8B8463D-B0A2-5423-5FAC-B5912809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6" y="1673244"/>
            <a:ext cx="540432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Histograms of Numerical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Assessing patterns like normality, skewness, and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Plots and Count Plots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Visualizing distributions, medians, and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 for histogram and box plot placeholders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919213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Visualizing Data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919212" y="1668780"/>
            <a:ext cx="4389121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Correlation Matrix: </a:t>
            </a: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Heatmap analysis for relationships between features.
</a:t>
            </a:r>
            <a:r>
              <a:rPr lang="en-US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Skewness and Kurtosis Analysis</a:t>
            </a: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: Understanding asymmetry and outlier impact.
</a:t>
            </a:r>
            <a:r>
              <a:rPr lang="en-US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t-SNE Visualization</a:t>
            </a: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: Dimensionality reduction for visualizing clusters and patterns.</a:t>
            </a:r>
            <a:endParaRPr lang="en-US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B42CC-D2E4-599B-4219-29D846829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235" y="683350"/>
            <a:ext cx="3243194" cy="2828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548639" y="951548"/>
            <a:ext cx="5034013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Corruption and Splitting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678582" y="1774508"/>
            <a:ext cx="5231330" cy="16135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00"/>
              </a:lnSpc>
              <a:buSzPct val="100000"/>
            </a:pPr>
            <a:r>
              <a:rPr lang="en-US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Binary Mask and Corrupted Data Analysis: </a:t>
            </a: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Synthetic corruption testing for robustness.</a:t>
            </a:r>
          </a:p>
          <a:p>
            <a:pPr algn="just">
              <a:lnSpc>
                <a:spcPts val="2000"/>
              </a:lnSpc>
              <a:buSzPct val="100000"/>
            </a:pPr>
            <a:endParaRPr lang="en-US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algn="just">
              <a:lnSpc>
                <a:spcPts val="2000"/>
              </a:lnSpc>
              <a:buSzPct val="100000"/>
            </a:pPr>
            <a:endParaRPr lang="en-US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algn="just">
              <a:lnSpc>
                <a:spcPts val="2000"/>
              </a:lnSpc>
              <a:buSzPct val="100000"/>
            </a:pPr>
            <a:r>
              <a:rPr lang="en-US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Splitting: </a:t>
            </a: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Labeled data split: 70% training, 30% testing.</a:t>
            </a:r>
            <a:endParaRPr lang="en-US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707457" y="744304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Machine Learning Models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22959" y="1638851"/>
            <a:ext cx="5173579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00"/>
              </a:lnSpc>
              <a:buSzPct val="100000"/>
            </a:pPr>
            <a:r>
              <a:rPr lang="en-US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Logistic Regression: </a:t>
            </a: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Baseline model with interpretability.</a:t>
            </a:r>
          </a:p>
          <a:p>
            <a:pPr algn="just">
              <a:lnSpc>
                <a:spcPts val="2000"/>
              </a:lnSpc>
              <a:buSzPct val="100000"/>
            </a:pP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</a:t>
            </a:r>
            <a:r>
              <a:rPr lang="en-US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XGBoost: </a:t>
            </a: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Robust classification performance.
Future Goal: Advanced modeling strategies like Autoencoders.</a:t>
            </a:r>
            <a:endParaRPr lang="en-US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tooltip="Pex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452</Words>
  <Application>Microsoft Office PowerPoint</Application>
  <PresentationFormat>On-screen Show (16:9)</PresentationFormat>
  <Paragraphs>101</Paragraphs>
  <Slides>13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Franklin Gothic Demi</vt:lpstr>
      <vt:lpstr>Outfit</vt:lpstr>
      <vt:lpstr>Segoe UI Variable Text Semibold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prashant tiwari</cp:lastModifiedBy>
  <cp:revision>9</cp:revision>
  <dcterms:created xsi:type="dcterms:W3CDTF">2024-11-27T03:44:11Z</dcterms:created>
  <dcterms:modified xsi:type="dcterms:W3CDTF">2024-11-29T10:55:21Z</dcterms:modified>
</cp:coreProperties>
</file>