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gVIg18ox3nmInUOp3xjfluEAgwXYweTP?usp=shar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0391" y="3286358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3"/>
                </a:lnTo>
                <a:lnTo>
                  <a:pt x="0" y="891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027616" y="6627878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9003" y="3992481"/>
            <a:ext cx="17255365" cy="2225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1"/>
              </a:lnSpc>
            </a:pPr>
            <a:r>
              <a:rPr lang="en-US" sz="4243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CytoAutoCluster: A Semi-Supervised Approach to Cell Classification</a:t>
            </a:r>
          </a:p>
          <a:p>
            <a:pPr algn="ctr">
              <a:lnSpc>
                <a:spcPts val="5941"/>
              </a:lnSpc>
            </a:pPr>
            <a:endParaRPr lang="en-US" sz="4243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79476" y="6817689"/>
            <a:ext cx="3679824" cy="464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9"/>
              </a:lnSpc>
            </a:pPr>
            <a:r>
              <a:rPr lang="en-US" sz="2735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Gauthamkrishna 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4712" y="600075"/>
            <a:ext cx="8244898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in Cytometry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88294" y="2077085"/>
            <a:ext cx="16754093" cy="718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High-dimensional data is difficult to interpret.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Limited labeled data increases manual effort.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Noise affects clustering accuracy.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Solution: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CytoAutoCluster leverages semi-supervised learning to combine labeled and unlabeled data, improving accuracy while reducing reliance on annotations.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2494" y="2670663"/>
            <a:ext cx="13096736" cy="372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497" lvl="1" indent="-378749" algn="l">
              <a:lnSpc>
                <a:spcPts val="4911"/>
              </a:lnSpc>
              <a:buFont typeface="Arial"/>
              <a:buChar char="•"/>
            </a:pPr>
            <a:r>
              <a:rPr lang="en-US" sz="350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Cytometry data with labeled and unlabeled samples.</a:t>
            </a:r>
          </a:p>
          <a:p>
            <a:pPr algn="l">
              <a:lnSpc>
                <a:spcPts val="4911"/>
              </a:lnSpc>
            </a:pPr>
            <a:endParaRPr lang="en-US" sz="3508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57497" lvl="1" indent="-378749" algn="l">
              <a:lnSpc>
                <a:spcPts val="4911"/>
              </a:lnSpc>
              <a:buFont typeface="Arial"/>
              <a:buChar char="•"/>
            </a:pPr>
            <a:r>
              <a:rPr lang="en-US" sz="350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Features include size, granularity, and protein expression.</a:t>
            </a:r>
          </a:p>
          <a:p>
            <a:pPr algn="l">
              <a:lnSpc>
                <a:spcPts val="4911"/>
              </a:lnSpc>
            </a:pPr>
            <a:endParaRPr lang="en-US" sz="3508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57497" lvl="1" indent="-378749" algn="l">
              <a:lnSpc>
                <a:spcPts val="4911"/>
              </a:lnSpc>
              <a:buFont typeface="Arial"/>
              <a:buChar char="•"/>
            </a:pPr>
            <a:r>
              <a:rPr lang="en-US" sz="350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Preprocessed to handle noise and missing values.</a:t>
            </a:r>
          </a:p>
          <a:p>
            <a:pPr algn="l">
              <a:lnSpc>
                <a:spcPts val="4911"/>
              </a:lnSpc>
            </a:pPr>
            <a:endParaRPr lang="en-US" sz="3508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3493371" y="6391140"/>
            <a:ext cx="11301259" cy="2020100"/>
          </a:xfrm>
          <a:custGeom>
            <a:avLst/>
            <a:gdLst/>
            <a:ahLst/>
            <a:cxnLst/>
            <a:rect l="l" t="t" r="r" b="b"/>
            <a:pathLst>
              <a:path w="11301259" h="2020100">
                <a:moveTo>
                  <a:pt x="0" y="0"/>
                </a:moveTo>
                <a:lnTo>
                  <a:pt x="11301258" y="0"/>
                </a:lnTo>
                <a:lnTo>
                  <a:pt x="11301258" y="2020100"/>
                </a:lnTo>
                <a:lnTo>
                  <a:pt x="0" y="202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76881" y="289790"/>
            <a:ext cx="533423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17791" y="159703"/>
            <a:ext cx="505241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3360" y="2105350"/>
            <a:ext cx="17834640" cy="668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0975" lvl="1" indent="-420488" algn="l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Semi-Supervised Learning: Combines supervised loss on labeled data with consistency regularization on unlabeled data.</a:t>
            </a:r>
          </a:p>
          <a:p>
            <a:pPr algn="l">
              <a:lnSpc>
                <a:spcPts val="5453"/>
              </a:lnSpc>
            </a:pPr>
            <a:endParaRPr lang="en-US" sz="3895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40975" lvl="1" indent="-420488" algn="l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Dimensionality Reduction:</a:t>
            </a:r>
          </a:p>
          <a:p>
            <a:pPr marL="1681951" lvl="2" indent="-560650" algn="l">
              <a:lnSpc>
                <a:spcPts val="5453"/>
              </a:lnSpc>
              <a:buFont typeface="Arial"/>
              <a:buChar char="⚬"/>
            </a:pPr>
            <a:r>
              <a:rPr lang="en-US" sz="38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PCA: Simplifies data by preserving variance.</a:t>
            </a:r>
          </a:p>
          <a:p>
            <a:pPr marL="1681951" lvl="2" indent="-560650" algn="l">
              <a:lnSpc>
                <a:spcPts val="5453"/>
              </a:lnSpc>
              <a:buFont typeface="Arial"/>
              <a:buChar char="⚬"/>
            </a:pPr>
            <a:r>
              <a:rPr lang="en-US" sz="38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t-SNE: Visualizes clusters in reduced dimensions.</a:t>
            </a:r>
          </a:p>
          <a:p>
            <a:pPr algn="l">
              <a:lnSpc>
                <a:spcPts val="5453"/>
              </a:lnSpc>
            </a:pPr>
            <a:endParaRPr lang="en-US" sz="3895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40975" lvl="1" indent="-420488" algn="l">
              <a:lnSpc>
                <a:spcPts val="5453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Binary Masking: Introduces controlled noise to enhance model robustness.</a:t>
            </a:r>
          </a:p>
          <a:p>
            <a:pPr algn="l">
              <a:lnSpc>
                <a:spcPts val="4089"/>
              </a:lnSpc>
            </a:pPr>
            <a:endParaRPr lang="en-US" sz="3895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897761"/>
            <a:ext cx="16893095" cy="4328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0"/>
              </a:lnSpc>
            </a:pPr>
            <a:endParaRPr/>
          </a:p>
          <a:p>
            <a:pPr marL="760357" lvl="1" indent="-380179" algn="l">
              <a:lnSpc>
                <a:spcPts val="4930"/>
              </a:lnSpc>
              <a:buFont typeface="Arial"/>
              <a:buChar char="•"/>
            </a:pPr>
            <a:r>
              <a:rPr lang="en-US" sz="352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Role: Compresses high-dimensional data into latent features for clustering.</a:t>
            </a:r>
          </a:p>
          <a:p>
            <a:pPr marL="760357" lvl="1" indent="-380179" algn="l">
              <a:lnSpc>
                <a:spcPts val="4930"/>
              </a:lnSpc>
              <a:buFont typeface="Arial"/>
              <a:buChar char="•"/>
            </a:pPr>
            <a:r>
              <a:rPr lang="en-US" sz="352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Architecture:</a:t>
            </a:r>
          </a:p>
          <a:p>
            <a:pPr marL="1520715" lvl="2" indent="-506905" algn="l">
              <a:lnSpc>
                <a:spcPts val="4930"/>
              </a:lnSpc>
              <a:buFont typeface="Arial"/>
              <a:buChar char="⚬"/>
            </a:pPr>
            <a:r>
              <a:rPr lang="en-US" sz="352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Two hidden layers followed by a latent space.</a:t>
            </a:r>
          </a:p>
          <a:p>
            <a:pPr marL="1520715" lvl="2" indent="-506905" algn="l">
              <a:lnSpc>
                <a:spcPts val="4930"/>
              </a:lnSpc>
              <a:buFont typeface="Arial"/>
              <a:buChar char="⚬"/>
            </a:pPr>
            <a:r>
              <a:rPr lang="en-US" sz="352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Trained to minimize reconstruction loss.</a:t>
            </a:r>
          </a:p>
          <a:p>
            <a:pPr marL="760357" lvl="1" indent="-380179" algn="l">
              <a:lnSpc>
                <a:spcPts val="4930"/>
              </a:lnSpc>
              <a:buFont typeface="Arial"/>
              <a:buChar char="•"/>
            </a:pPr>
            <a:r>
              <a:rPr lang="en-US" sz="352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Benefits: Captures meaningful data patterns for downstream tasks.</a:t>
            </a:r>
          </a:p>
          <a:p>
            <a:pPr algn="l">
              <a:lnSpc>
                <a:spcPts val="4930"/>
              </a:lnSpc>
            </a:pPr>
            <a:endParaRPr lang="en-US" sz="3521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3574691" y="6889217"/>
            <a:ext cx="10073375" cy="2619077"/>
          </a:xfrm>
          <a:custGeom>
            <a:avLst/>
            <a:gdLst/>
            <a:ahLst/>
            <a:cxnLst/>
            <a:rect l="l" t="t" r="r" b="b"/>
            <a:pathLst>
              <a:path w="10073375" h="2619077">
                <a:moveTo>
                  <a:pt x="0" y="0"/>
                </a:moveTo>
                <a:lnTo>
                  <a:pt x="10073375" y="0"/>
                </a:lnTo>
                <a:lnTo>
                  <a:pt x="10073375" y="2619078"/>
                </a:lnTo>
                <a:lnTo>
                  <a:pt x="0" y="2619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270367" y="330451"/>
            <a:ext cx="574726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2037" y="4893444"/>
            <a:ext cx="5908006" cy="5029190"/>
          </a:xfrm>
          <a:custGeom>
            <a:avLst/>
            <a:gdLst/>
            <a:ahLst/>
            <a:cxnLst/>
            <a:rect l="l" t="t" r="r" b="b"/>
            <a:pathLst>
              <a:path w="5908006" h="5029190">
                <a:moveTo>
                  <a:pt x="0" y="0"/>
                </a:moveTo>
                <a:lnTo>
                  <a:pt x="5908006" y="0"/>
                </a:lnTo>
                <a:lnTo>
                  <a:pt x="5908006" y="5029190"/>
                </a:lnTo>
                <a:lnTo>
                  <a:pt x="0" y="5029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22019" y="4730493"/>
            <a:ext cx="6492549" cy="5192141"/>
          </a:xfrm>
          <a:custGeom>
            <a:avLst/>
            <a:gdLst/>
            <a:ahLst/>
            <a:cxnLst/>
            <a:rect l="l" t="t" r="r" b="b"/>
            <a:pathLst>
              <a:path w="6492549" h="5192141">
                <a:moveTo>
                  <a:pt x="0" y="0"/>
                </a:moveTo>
                <a:lnTo>
                  <a:pt x="6492549" y="0"/>
                </a:lnTo>
                <a:lnTo>
                  <a:pt x="6492549" y="5192141"/>
                </a:lnTo>
                <a:lnTo>
                  <a:pt x="0" y="5192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378421" y="159703"/>
            <a:ext cx="328719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t-SNE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96799" y="1912754"/>
            <a:ext cx="18237637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Purpose: Visualizes encoded data in 2D/3D to reveal clusters and local relationships.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Advantages: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Highlights distinct patterns in complex datasets.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Enhances interpretability for clustering results.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54380" y="6970185"/>
            <a:ext cx="5956747" cy="1515011"/>
          </a:xfrm>
          <a:custGeom>
            <a:avLst/>
            <a:gdLst/>
            <a:ahLst/>
            <a:cxnLst/>
            <a:rect l="l" t="t" r="r" b="b"/>
            <a:pathLst>
              <a:path w="5956747" h="1515011">
                <a:moveTo>
                  <a:pt x="0" y="0"/>
                </a:moveTo>
                <a:lnTo>
                  <a:pt x="5956747" y="0"/>
                </a:lnTo>
                <a:lnTo>
                  <a:pt x="5956747" y="1515011"/>
                </a:lnTo>
                <a:lnTo>
                  <a:pt x="0" y="1515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39869" y="159703"/>
            <a:ext cx="1069288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Metrics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96805" y="2762885"/>
            <a:ext cx="14850427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Accuracy: Measures prediction correctness.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AUROC: Assesses the model’s ability to distinguish between classes.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Silhouette Score: Evaluates the quality of clustering.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21435" y="5970483"/>
            <a:ext cx="11301259" cy="3997820"/>
          </a:xfrm>
          <a:custGeom>
            <a:avLst/>
            <a:gdLst/>
            <a:ahLst/>
            <a:cxnLst/>
            <a:rect l="l" t="t" r="r" b="b"/>
            <a:pathLst>
              <a:path w="11301259" h="3997820">
                <a:moveTo>
                  <a:pt x="0" y="0"/>
                </a:moveTo>
                <a:lnTo>
                  <a:pt x="11301259" y="0"/>
                </a:lnTo>
                <a:lnTo>
                  <a:pt x="11301259" y="3997820"/>
                </a:lnTo>
                <a:lnTo>
                  <a:pt x="0" y="3997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93113" y="2917177"/>
            <a:ext cx="9354412" cy="319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2154" lvl="1" indent="-246077" algn="l">
              <a:lnSpc>
                <a:spcPts val="3191"/>
              </a:lnSpc>
              <a:buFont typeface="Arial"/>
              <a:buChar char="•"/>
            </a:pPr>
            <a:r>
              <a:rPr lang="en-US" sz="22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Clustering Accuracy: Improved over traditional methods.</a:t>
            </a:r>
          </a:p>
          <a:p>
            <a:pPr algn="l">
              <a:lnSpc>
                <a:spcPts val="3191"/>
              </a:lnSpc>
            </a:pPr>
            <a:endParaRPr lang="en-US" sz="227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92154" lvl="1" indent="-246077" algn="l">
              <a:lnSpc>
                <a:spcPts val="3191"/>
              </a:lnSpc>
              <a:buFont typeface="Arial"/>
              <a:buChar char="•"/>
            </a:pPr>
            <a:r>
              <a:rPr lang="en-US" sz="22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Rare Population Detection: Accurately identifies rare cell types.</a:t>
            </a:r>
          </a:p>
          <a:p>
            <a:pPr algn="l">
              <a:lnSpc>
                <a:spcPts val="3191"/>
              </a:lnSpc>
            </a:pPr>
            <a:endParaRPr lang="en-US" sz="227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92154" lvl="1" indent="-246077" algn="l">
              <a:lnSpc>
                <a:spcPts val="3191"/>
              </a:lnSpc>
              <a:buFont typeface="Arial"/>
              <a:buChar char="•"/>
            </a:pPr>
            <a:r>
              <a:rPr lang="en-US" sz="22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Scalability: Efficiently handles large, noisy datasets.</a:t>
            </a:r>
          </a:p>
          <a:p>
            <a:pPr algn="l">
              <a:lnSpc>
                <a:spcPts val="3191"/>
              </a:lnSpc>
            </a:pPr>
            <a:endParaRPr lang="en-US" sz="227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92154" lvl="1" indent="-246077" algn="l">
              <a:lnSpc>
                <a:spcPts val="3191"/>
              </a:lnSpc>
              <a:buFont typeface="Arial"/>
              <a:buChar char="•"/>
            </a:pPr>
            <a:r>
              <a:rPr lang="en-US" sz="22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Visualization: t-SNE and Gradio outputs for clear insights.</a:t>
            </a:r>
          </a:p>
          <a:p>
            <a:pPr algn="l">
              <a:lnSpc>
                <a:spcPts val="3191"/>
              </a:lnSpc>
            </a:pPr>
            <a:endParaRPr lang="en-US" sz="227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042547" y="310121"/>
            <a:ext cx="420290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806909"/>
            <a:ext cx="110490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drive.google.com/drive/folders/1gVIg18ox3nmInUOp3xjfluEAgwXYweTP?usp=sharing"/>
              </a:rPr>
              <a:t>DEMOLINK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Custom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Canva Sans</vt:lpstr>
      <vt:lpstr>Arial</vt:lpstr>
      <vt:lpstr>Calibri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CytoAutoCluster: A Semi-Supervised Approach to Cell Classification</dc:title>
  <cp:lastModifiedBy>GAUTHAMKRISHNA N-[AM.EN.U4CSE22321]</cp:lastModifiedBy>
  <cp:revision>2</cp:revision>
  <dcterms:created xsi:type="dcterms:W3CDTF">2006-08-16T00:00:00Z</dcterms:created>
  <dcterms:modified xsi:type="dcterms:W3CDTF">2024-11-28T19:16:27Z</dcterms:modified>
  <dc:identifier>DAGXyeA78PU</dc:identifier>
</cp:coreProperties>
</file>