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921" autoAdjust="0"/>
  </p:normalViewPr>
  <p:slideViewPr>
    <p:cSldViewPr snapToGrid="0">
      <p:cViewPr varScale="1">
        <p:scale>
          <a:sx n="62" d="100"/>
          <a:sy n="62" d="100"/>
        </p:scale>
        <p:origin x="80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FC89742-9288-454B-A88A-B056C269BB26}" type="datetimeFigureOut">
              <a:rPr lang="en-US" smtClean="0"/>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777D1-B489-4D62-BD17-96287114CA13}" type="slidenum">
              <a:rPr lang="en-US" smtClean="0"/>
              <a:t>‹#›</a:t>
            </a:fld>
            <a:endParaRPr lang="en-US"/>
          </a:p>
        </p:txBody>
      </p:sp>
    </p:spTree>
    <p:extLst>
      <p:ext uri="{BB962C8B-B14F-4D97-AF65-F5344CB8AC3E}">
        <p14:creationId xmlns:p14="http://schemas.microsoft.com/office/powerpoint/2010/main" val="3821591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C89742-9288-454B-A88A-B056C269BB26}" type="datetimeFigureOut">
              <a:rPr lang="en-US" smtClean="0"/>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777D1-B489-4D62-BD17-96287114CA13}" type="slidenum">
              <a:rPr lang="en-US" smtClean="0"/>
              <a:t>‹#›</a:t>
            </a:fld>
            <a:endParaRPr lang="en-US"/>
          </a:p>
        </p:txBody>
      </p:sp>
    </p:spTree>
    <p:extLst>
      <p:ext uri="{BB962C8B-B14F-4D97-AF65-F5344CB8AC3E}">
        <p14:creationId xmlns:p14="http://schemas.microsoft.com/office/powerpoint/2010/main" val="2631981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C89742-9288-454B-A88A-B056C269BB26}" type="datetimeFigureOut">
              <a:rPr lang="en-US" smtClean="0"/>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777D1-B489-4D62-BD17-96287114CA13}" type="slidenum">
              <a:rPr lang="en-US" smtClean="0"/>
              <a:t>‹#›</a:t>
            </a:fld>
            <a:endParaRPr lang="en-US"/>
          </a:p>
        </p:txBody>
      </p:sp>
    </p:spTree>
    <p:extLst>
      <p:ext uri="{BB962C8B-B14F-4D97-AF65-F5344CB8AC3E}">
        <p14:creationId xmlns:p14="http://schemas.microsoft.com/office/powerpoint/2010/main" val="3116519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C89742-9288-454B-A88A-B056C269BB26}" type="datetimeFigureOut">
              <a:rPr lang="en-US" smtClean="0"/>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777D1-B489-4D62-BD17-96287114CA13}" type="slidenum">
              <a:rPr lang="en-US" smtClean="0"/>
              <a:t>‹#›</a:t>
            </a:fld>
            <a:endParaRPr lang="en-US"/>
          </a:p>
        </p:txBody>
      </p:sp>
    </p:spTree>
    <p:extLst>
      <p:ext uri="{BB962C8B-B14F-4D97-AF65-F5344CB8AC3E}">
        <p14:creationId xmlns:p14="http://schemas.microsoft.com/office/powerpoint/2010/main" val="4134035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FC89742-9288-454B-A88A-B056C269BB26}" type="datetimeFigureOut">
              <a:rPr lang="en-US" smtClean="0"/>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777D1-B489-4D62-BD17-96287114CA13}" type="slidenum">
              <a:rPr lang="en-US" smtClean="0"/>
              <a:t>‹#›</a:t>
            </a:fld>
            <a:endParaRPr lang="en-US"/>
          </a:p>
        </p:txBody>
      </p:sp>
    </p:spTree>
    <p:extLst>
      <p:ext uri="{BB962C8B-B14F-4D97-AF65-F5344CB8AC3E}">
        <p14:creationId xmlns:p14="http://schemas.microsoft.com/office/powerpoint/2010/main" val="2865557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FC89742-9288-454B-A88A-B056C269BB26}" type="datetimeFigureOut">
              <a:rPr lang="en-US" smtClean="0"/>
              <a:t>11/21/2018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8777D1-B489-4D62-BD17-96287114CA13}" type="slidenum">
              <a:rPr lang="en-US" smtClean="0"/>
              <a:t>‹#›</a:t>
            </a:fld>
            <a:endParaRPr lang="en-US"/>
          </a:p>
        </p:txBody>
      </p:sp>
    </p:spTree>
    <p:extLst>
      <p:ext uri="{BB962C8B-B14F-4D97-AF65-F5344CB8AC3E}">
        <p14:creationId xmlns:p14="http://schemas.microsoft.com/office/powerpoint/2010/main" val="1757950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FC89742-9288-454B-A88A-B056C269BB26}" type="datetimeFigureOut">
              <a:rPr lang="en-US" smtClean="0"/>
              <a:t>11/21/2018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8777D1-B489-4D62-BD17-96287114CA13}" type="slidenum">
              <a:rPr lang="en-US" smtClean="0"/>
              <a:t>‹#›</a:t>
            </a:fld>
            <a:endParaRPr lang="en-US"/>
          </a:p>
        </p:txBody>
      </p:sp>
    </p:spTree>
    <p:extLst>
      <p:ext uri="{BB962C8B-B14F-4D97-AF65-F5344CB8AC3E}">
        <p14:creationId xmlns:p14="http://schemas.microsoft.com/office/powerpoint/2010/main" val="3186862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FC89742-9288-454B-A88A-B056C269BB26}" type="datetimeFigureOut">
              <a:rPr lang="en-US" smtClean="0"/>
              <a:t>11/21/2018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8777D1-B489-4D62-BD17-96287114CA13}" type="slidenum">
              <a:rPr lang="en-US" smtClean="0"/>
              <a:t>‹#›</a:t>
            </a:fld>
            <a:endParaRPr lang="en-US"/>
          </a:p>
        </p:txBody>
      </p:sp>
    </p:spTree>
    <p:extLst>
      <p:ext uri="{BB962C8B-B14F-4D97-AF65-F5344CB8AC3E}">
        <p14:creationId xmlns:p14="http://schemas.microsoft.com/office/powerpoint/2010/main" val="435476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C89742-9288-454B-A88A-B056C269BB26}" type="datetimeFigureOut">
              <a:rPr lang="en-US" smtClean="0"/>
              <a:t>11/21/2018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8777D1-B489-4D62-BD17-96287114CA13}" type="slidenum">
              <a:rPr lang="en-US" smtClean="0"/>
              <a:t>‹#›</a:t>
            </a:fld>
            <a:endParaRPr lang="en-US"/>
          </a:p>
        </p:txBody>
      </p:sp>
    </p:spTree>
    <p:extLst>
      <p:ext uri="{BB962C8B-B14F-4D97-AF65-F5344CB8AC3E}">
        <p14:creationId xmlns:p14="http://schemas.microsoft.com/office/powerpoint/2010/main" val="4091107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FC89742-9288-454B-A88A-B056C269BB26}" type="datetimeFigureOut">
              <a:rPr lang="en-US" smtClean="0"/>
              <a:t>11/21/2018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8777D1-B489-4D62-BD17-96287114CA13}" type="slidenum">
              <a:rPr lang="en-US" smtClean="0"/>
              <a:t>‹#›</a:t>
            </a:fld>
            <a:endParaRPr lang="en-US"/>
          </a:p>
        </p:txBody>
      </p:sp>
    </p:spTree>
    <p:extLst>
      <p:ext uri="{BB962C8B-B14F-4D97-AF65-F5344CB8AC3E}">
        <p14:creationId xmlns:p14="http://schemas.microsoft.com/office/powerpoint/2010/main" val="2172884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FC89742-9288-454B-A88A-B056C269BB26}" type="datetimeFigureOut">
              <a:rPr lang="en-US" smtClean="0"/>
              <a:t>11/21/2018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8777D1-B489-4D62-BD17-96287114CA13}" type="slidenum">
              <a:rPr lang="en-US" smtClean="0"/>
              <a:t>‹#›</a:t>
            </a:fld>
            <a:endParaRPr lang="en-US"/>
          </a:p>
        </p:txBody>
      </p:sp>
    </p:spTree>
    <p:extLst>
      <p:ext uri="{BB962C8B-B14F-4D97-AF65-F5344CB8AC3E}">
        <p14:creationId xmlns:p14="http://schemas.microsoft.com/office/powerpoint/2010/main" val="2678881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C89742-9288-454B-A88A-B056C269BB26}" type="datetimeFigureOut">
              <a:rPr lang="en-US" smtClean="0"/>
              <a:t>11/21/2018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8777D1-B489-4D62-BD17-96287114CA13}" type="slidenum">
              <a:rPr lang="en-US" smtClean="0"/>
              <a:t>‹#›</a:t>
            </a:fld>
            <a:endParaRPr lang="en-US"/>
          </a:p>
        </p:txBody>
      </p:sp>
    </p:spTree>
    <p:extLst>
      <p:ext uri="{BB962C8B-B14F-4D97-AF65-F5344CB8AC3E}">
        <p14:creationId xmlns:p14="http://schemas.microsoft.com/office/powerpoint/2010/main" val="38013245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5.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21948" y="290094"/>
            <a:ext cx="5463540" cy="369332"/>
          </a:xfrm>
          <a:prstGeom prst="rect">
            <a:avLst/>
          </a:prstGeom>
          <a:noFill/>
        </p:spPr>
        <p:txBody>
          <a:bodyPr wrap="square" rtlCol="0">
            <a:spAutoFit/>
          </a:bodyPr>
          <a:lstStyle/>
          <a:p>
            <a:r>
              <a:rPr lang="en-US" b="1" dirty="0"/>
              <a:t>Hybrid System Identification from Input-Output Traces</a:t>
            </a:r>
          </a:p>
        </p:txBody>
      </p:sp>
      <p:grpSp>
        <p:nvGrpSpPr>
          <p:cNvPr id="37" name="Group 36"/>
          <p:cNvGrpSpPr/>
          <p:nvPr/>
        </p:nvGrpSpPr>
        <p:grpSpPr>
          <a:xfrm>
            <a:off x="735276" y="629302"/>
            <a:ext cx="4970932" cy="2384481"/>
            <a:chOff x="807720" y="622968"/>
            <a:chExt cx="4899404" cy="2464317"/>
          </a:xfrm>
        </p:grpSpPr>
        <p:pic>
          <p:nvPicPr>
            <p:cNvPr id="6" name="Picture 5"/>
            <p:cNvPicPr>
              <a:picLocks noChangeAspect="1"/>
            </p:cNvPicPr>
            <p:nvPr/>
          </p:nvPicPr>
          <p:blipFill>
            <a:blip r:embed="rId2"/>
            <a:stretch>
              <a:fillRect/>
            </a:stretch>
          </p:blipFill>
          <p:spPr>
            <a:xfrm>
              <a:off x="807720" y="622968"/>
              <a:ext cx="4899404" cy="2189054"/>
            </a:xfrm>
            <a:prstGeom prst="rect">
              <a:avLst/>
            </a:prstGeom>
          </p:spPr>
        </p:pic>
        <p:sp>
          <p:nvSpPr>
            <p:cNvPr id="36" name="TextBox 35"/>
            <p:cNvSpPr txBox="1"/>
            <p:nvPr/>
          </p:nvSpPr>
          <p:spPr>
            <a:xfrm>
              <a:off x="2087670" y="2779508"/>
              <a:ext cx="2851709" cy="307777"/>
            </a:xfrm>
            <a:prstGeom prst="rect">
              <a:avLst/>
            </a:prstGeom>
            <a:noFill/>
          </p:spPr>
          <p:txBody>
            <a:bodyPr wrap="square" rtlCol="0">
              <a:spAutoFit/>
            </a:bodyPr>
            <a:lstStyle/>
            <a:p>
              <a:r>
                <a:rPr lang="en-US" sz="1400" b="1" dirty="0"/>
                <a:t>Figure 1</a:t>
              </a:r>
              <a:r>
                <a:rPr lang="en-US" sz="1400" dirty="0"/>
                <a:t>: Overview of the framework</a:t>
              </a:r>
            </a:p>
          </p:txBody>
        </p:sp>
      </p:grpSp>
      <p:grpSp>
        <p:nvGrpSpPr>
          <p:cNvPr id="3" name="Group 2"/>
          <p:cNvGrpSpPr/>
          <p:nvPr/>
        </p:nvGrpSpPr>
        <p:grpSpPr>
          <a:xfrm>
            <a:off x="893906" y="3230499"/>
            <a:ext cx="4842241" cy="3679669"/>
            <a:chOff x="2365083" y="3440357"/>
            <a:chExt cx="4482641" cy="3679669"/>
          </a:xfrm>
        </p:grpSpPr>
        <p:grpSp>
          <p:nvGrpSpPr>
            <p:cNvPr id="2" name="Group 1"/>
            <p:cNvGrpSpPr/>
            <p:nvPr/>
          </p:nvGrpSpPr>
          <p:grpSpPr>
            <a:xfrm>
              <a:off x="2365083" y="3440357"/>
              <a:ext cx="4482641" cy="3679669"/>
              <a:chOff x="1238122" y="3503703"/>
              <a:chExt cx="4482641" cy="3679669"/>
            </a:xfrm>
          </p:grpSpPr>
          <p:grpSp>
            <p:nvGrpSpPr>
              <p:cNvPr id="39" name="Group 38"/>
              <p:cNvGrpSpPr/>
              <p:nvPr/>
            </p:nvGrpSpPr>
            <p:grpSpPr>
              <a:xfrm>
                <a:off x="1238122" y="3503703"/>
                <a:ext cx="4482641" cy="3679669"/>
                <a:chOff x="1347024" y="3486118"/>
                <a:chExt cx="4482641" cy="3679669"/>
              </a:xfrm>
            </p:grpSpPr>
            <p:grpSp>
              <p:nvGrpSpPr>
                <p:cNvPr id="10" name="Group 9"/>
                <p:cNvGrpSpPr/>
                <p:nvPr/>
              </p:nvGrpSpPr>
              <p:grpSpPr>
                <a:xfrm>
                  <a:off x="1347024" y="3486118"/>
                  <a:ext cx="3820795" cy="1706245"/>
                  <a:chOff x="0" y="0"/>
                  <a:chExt cx="3821219" cy="1706578"/>
                </a:xfrm>
              </p:grpSpPr>
              <p:grpSp>
                <p:nvGrpSpPr>
                  <p:cNvPr id="13" name="Group 12"/>
                  <p:cNvGrpSpPr/>
                  <p:nvPr/>
                </p:nvGrpSpPr>
                <p:grpSpPr>
                  <a:xfrm>
                    <a:off x="0" y="0"/>
                    <a:ext cx="3821219" cy="1706578"/>
                    <a:chOff x="94022" y="63374"/>
                    <a:chExt cx="3821219" cy="1706578"/>
                  </a:xfrm>
                </p:grpSpPr>
                <p:grpSp>
                  <p:nvGrpSpPr>
                    <p:cNvPr id="18" name="Group 17"/>
                    <p:cNvGrpSpPr/>
                    <p:nvPr/>
                  </p:nvGrpSpPr>
                  <p:grpSpPr>
                    <a:xfrm>
                      <a:off x="94022" y="63374"/>
                      <a:ext cx="2911350" cy="1706578"/>
                      <a:chOff x="183056" y="63374"/>
                      <a:chExt cx="2911350" cy="1706578"/>
                    </a:xfrm>
                  </p:grpSpPr>
                  <p:grpSp>
                    <p:nvGrpSpPr>
                      <p:cNvPr id="21" name="Group 20"/>
                      <p:cNvGrpSpPr/>
                      <p:nvPr/>
                    </p:nvGrpSpPr>
                    <p:grpSpPr>
                      <a:xfrm>
                        <a:off x="1126183" y="63374"/>
                        <a:ext cx="1968223" cy="1706578"/>
                        <a:chOff x="86179" y="63374"/>
                        <a:chExt cx="1968223" cy="1706578"/>
                      </a:xfrm>
                    </p:grpSpPr>
                    <p:grpSp>
                      <p:nvGrpSpPr>
                        <p:cNvPr id="24" name="Group 23"/>
                        <p:cNvGrpSpPr/>
                        <p:nvPr/>
                      </p:nvGrpSpPr>
                      <p:grpSpPr>
                        <a:xfrm>
                          <a:off x="86179" y="63374"/>
                          <a:ext cx="1968223" cy="1706578"/>
                          <a:chOff x="86179" y="63374"/>
                          <a:chExt cx="1968223" cy="1706578"/>
                        </a:xfrm>
                      </p:grpSpPr>
                      <p:grpSp>
                        <p:nvGrpSpPr>
                          <p:cNvPr id="26" name="Group 25"/>
                          <p:cNvGrpSpPr/>
                          <p:nvPr/>
                        </p:nvGrpSpPr>
                        <p:grpSpPr>
                          <a:xfrm>
                            <a:off x="86179" y="63374"/>
                            <a:ext cx="1968223" cy="1706578"/>
                            <a:chOff x="86179" y="63374"/>
                            <a:chExt cx="1968223" cy="1706578"/>
                          </a:xfrm>
                        </p:grpSpPr>
                        <p:sp>
                          <p:nvSpPr>
                            <p:cNvPr id="31" name="Rounded Rectangle 30"/>
                            <p:cNvSpPr/>
                            <p:nvPr/>
                          </p:nvSpPr>
                          <p:spPr>
                            <a:xfrm>
                              <a:off x="86179" y="63374"/>
                              <a:ext cx="1968223" cy="1706578"/>
                            </a:xfrm>
                            <a:prstGeom prst="roundRect">
                              <a:avLst>
                                <a:gd name="adj" fmla="val 7355"/>
                              </a:avLst>
                            </a:prstGeom>
                            <a:solidFill>
                              <a:schemeClr val="bg1">
                                <a:lumMod val="95000"/>
                              </a:schemeClr>
                            </a:solidFill>
                            <a:ln w="63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mc:AlternateContent xmlns:mc="http://schemas.openxmlformats.org/markup-compatibility/2006" xmlns:a14="http://schemas.microsoft.com/office/drawing/2010/main">
                          <mc:Choice Requires="a14">
                            <p:sp>
                              <p:nvSpPr>
                                <p:cNvPr id="32" name="Text Box 2"/>
                                <p:cNvSpPr txBox="1">
                                  <a:spLocks noChangeArrowheads="1"/>
                                </p:cNvSpPr>
                                <p:nvPr/>
                              </p:nvSpPr>
                              <p:spPr bwMode="auto">
                                <a:xfrm>
                                  <a:off x="417444" y="151075"/>
                                  <a:ext cx="1378585" cy="554234"/>
                                </a:xfrm>
                                <a:prstGeom prst="rect">
                                  <a:avLst/>
                                </a:prstGeom>
                                <a:noFill/>
                                <a:ln w="9525">
                                  <a:noFill/>
                                  <a:miter lim="800000"/>
                                  <a:headEnd/>
                                  <a:tailEnd/>
                                </a:ln>
                              </p:spPr>
                              <p:txBody>
                                <a:bodyPr rot="0" vert="horz" wrap="square" lIns="91440" tIns="45720" rIns="91440" bIns="45720" anchor="t" anchorCtr="0">
                                  <a:spAutoFit/>
                                </a:bodyPr>
                                <a:lstStyle/>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050" b="0" i="1" smtClean="0">
                                                <a:effectLst/>
                                                <a:latin typeface="Cambria Math" panose="02040503050406030204" pitchFamily="18" charset="0"/>
                                                <a:ea typeface="DengXian" panose="02010600030101010101" pitchFamily="2" charset="-122"/>
                                                <a:cs typeface="Times New Roman" panose="02020603050405020304" pitchFamily="18" charset="0"/>
                                              </a:rPr>
                                            </m:ctrlPr>
                                          </m:sSubPr>
                                          <m:e>
                                            <m:r>
                                              <a:rPr lang="en-US" sz="1050" b="0" i="1" smtClean="0">
                                                <a:effectLst/>
                                                <a:latin typeface="Cambria Math" panose="02040503050406030204" pitchFamily="18" charset="0"/>
                                                <a:ea typeface="DengXian" panose="02010600030101010101" pitchFamily="2" charset="-122"/>
                                                <a:cs typeface="Times New Roman" panose="02020603050405020304" pitchFamily="18" charset="0"/>
                                              </a:rPr>
                                              <m:t>𝑓</m:t>
                                            </m:r>
                                          </m:e>
                                          <m:sub>
                                            <m:r>
                                              <a:rPr lang="en-US" sz="1050" b="0" i="1" smtClean="0">
                                                <a:effectLst/>
                                                <a:latin typeface="Cambria Math" panose="02040503050406030204" pitchFamily="18" charset="0"/>
                                                <a:ea typeface="DengXian" panose="02010600030101010101" pitchFamily="2" charset="-122"/>
                                                <a:cs typeface="Times New Roman" panose="02020603050405020304" pitchFamily="18" charset="0"/>
                                              </a:rPr>
                                              <m:t>𝑖</m:t>
                                            </m:r>
                                          </m:sub>
                                        </m:sSub>
                                        <m:r>
                                          <a:rPr lang="en-US" sz="1050" b="0" i="1" smtClean="0">
                                            <a:effectLst/>
                                            <a:latin typeface="Cambria Math" panose="02040503050406030204" pitchFamily="18" charset="0"/>
                                            <a:ea typeface="DengXian" panose="02010600030101010101" pitchFamily="2" charset="-122"/>
                                            <a:cs typeface="Times New Roman" panose="02020603050405020304" pitchFamily="18" charset="0"/>
                                          </a:rPr>
                                          <m:t>: </m:t>
                                        </m:r>
                                        <m:acc>
                                          <m:accPr>
                                            <m:chr m:val="̇"/>
                                            <m:ctrlPr>
                                              <a:rPr lang="en-US" sz="1050" i="1">
                                                <a:effectLst/>
                                                <a:latin typeface="Cambria Math" panose="02040503050406030204" pitchFamily="18" charset="0"/>
                                                <a:ea typeface="DengXian" panose="02010600030101010101" pitchFamily="2" charset="-122"/>
                                                <a:cs typeface="Times New Roman" panose="02020603050405020304" pitchFamily="18" charset="0"/>
                                              </a:rPr>
                                            </m:ctrlPr>
                                          </m:accPr>
                                          <m:e>
                                            <m:r>
                                              <a:rPr lang="en-US" sz="1050" i="1">
                                                <a:effectLst/>
                                                <a:latin typeface="Cambria Math" panose="02040503050406030204" pitchFamily="18" charset="0"/>
                                                <a:ea typeface="DengXian" panose="02010600030101010101" pitchFamily="2" charset="-122"/>
                                                <a:cs typeface="Times New Roman" panose="02020603050405020304" pitchFamily="18" charset="0"/>
                                              </a:rPr>
                                              <m:t>𝑥</m:t>
                                            </m:r>
                                          </m:e>
                                        </m:acc>
                                        <m:r>
                                          <a:rPr lang="en-US" sz="1050" i="1">
                                            <a:effectLst/>
                                            <a:latin typeface="Cambria Math" panose="02040503050406030204" pitchFamily="18" charset="0"/>
                                            <a:ea typeface="DengXian" panose="02010600030101010101" pitchFamily="2" charset="-122"/>
                                            <a:cs typeface="Times New Roman" panose="02020603050405020304" pitchFamily="18" charset="0"/>
                                          </a:rPr>
                                          <m:t>=</m:t>
                                        </m:r>
                                        <m:sSub>
                                          <m:sSubPr>
                                            <m:ctrlPr>
                                              <a:rPr lang="en-US" sz="1050" i="1">
                                                <a:effectLst/>
                                                <a:latin typeface="Cambria Math" panose="02040503050406030204" pitchFamily="18" charset="0"/>
                                                <a:ea typeface="DengXian" panose="02010600030101010101" pitchFamily="2" charset="-122"/>
                                                <a:cs typeface="Times New Roman" panose="02020603050405020304" pitchFamily="18" charset="0"/>
                                              </a:rPr>
                                            </m:ctrlPr>
                                          </m:sSubPr>
                                          <m:e>
                                            <m:r>
                                              <a:rPr lang="en-US" sz="1050" i="1">
                                                <a:effectLst/>
                                                <a:latin typeface="Cambria Math" panose="02040503050406030204" pitchFamily="18" charset="0"/>
                                                <a:ea typeface="DengXian" panose="02010600030101010101" pitchFamily="2" charset="-122"/>
                                                <a:cs typeface="Times New Roman" panose="02020603050405020304" pitchFamily="18" charset="0"/>
                                              </a:rPr>
                                              <m:t>𝐴</m:t>
                                            </m:r>
                                          </m:e>
                                          <m:sub>
                                            <m:r>
                                              <a:rPr lang="en-US" sz="1050" i="1">
                                                <a:effectLst/>
                                                <a:latin typeface="Cambria Math" panose="02040503050406030204" pitchFamily="18" charset="0"/>
                                                <a:ea typeface="DengXian" panose="02010600030101010101" pitchFamily="2" charset="-122"/>
                                                <a:cs typeface="Times New Roman" panose="02020603050405020304" pitchFamily="18" charset="0"/>
                                              </a:rPr>
                                              <m:t>𝑖</m:t>
                                            </m:r>
                                          </m:sub>
                                        </m:sSub>
                                        <m:r>
                                          <a:rPr lang="en-US" sz="1050" i="1">
                                            <a:effectLst/>
                                            <a:latin typeface="Cambria Math" panose="02040503050406030204" pitchFamily="18" charset="0"/>
                                            <a:ea typeface="DengXian" panose="02010600030101010101" pitchFamily="2" charset="-122"/>
                                            <a:cs typeface="Times New Roman" panose="02020603050405020304" pitchFamily="18" charset="0"/>
                                          </a:rPr>
                                          <m:t>𝑥</m:t>
                                        </m:r>
                                        <m:r>
                                          <a:rPr lang="en-US" sz="1050" i="1">
                                            <a:effectLst/>
                                            <a:latin typeface="Cambria Math" panose="02040503050406030204" pitchFamily="18" charset="0"/>
                                            <a:ea typeface="DengXian" panose="02010600030101010101" pitchFamily="2" charset="-122"/>
                                            <a:cs typeface="Times New Roman" panose="02020603050405020304" pitchFamily="18" charset="0"/>
                                          </a:rPr>
                                          <m:t>+</m:t>
                                        </m:r>
                                        <m:sSub>
                                          <m:sSubPr>
                                            <m:ctrlPr>
                                              <a:rPr lang="en-US" sz="1050" i="1">
                                                <a:effectLst/>
                                                <a:latin typeface="Cambria Math" panose="02040503050406030204" pitchFamily="18" charset="0"/>
                                                <a:ea typeface="DengXian" panose="02010600030101010101" pitchFamily="2" charset="-122"/>
                                                <a:cs typeface="Times New Roman" panose="02020603050405020304" pitchFamily="18" charset="0"/>
                                              </a:rPr>
                                            </m:ctrlPr>
                                          </m:sSubPr>
                                          <m:e>
                                            <m:r>
                                              <a:rPr lang="en-US" sz="1050" i="1">
                                                <a:effectLst/>
                                                <a:latin typeface="Cambria Math" panose="02040503050406030204" pitchFamily="18" charset="0"/>
                                                <a:ea typeface="DengXian" panose="02010600030101010101" pitchFamily="2" charset="-122"/>
                                                <a:cs typeface="Times New Roman" panose="02020603050405020304" pitchFamily="18" charset="0"/>
                                              </a:rPr>
                                              <m:t>𝐵</m:t>
                                            </m:r>
                                          </m:e>
                                          <m:sub>
                                            <m:r>
                                              <a:rPr lang="en-US" sz="1050" i="1">
                                                <a:effectLst/>
                                                <a:latin typeface="Cambria Math" panose="02040503050406030204" pitchFamily="18" charset="0"/>
                                                <a:ea typeface="DengXian" panose="02010600030101010101" pitchFamily="2" charset="-122"/>
                                                <a:cs typeface="Times New Roman" panose="02020603050405020304" pitchFamily="18" charset="0"/>
                                              </a:rPr>
                                              <m:t>𝑖</m:t>
                                            </m:r>
                                          </m:sub>
                                        </m:sSub>
                                        <m:d>
                                          <m:dPr>
                                            <m:begChr m:val="["/>
                                            <m:endChr m:val="]"/>
                                            <m:ctrlPr>
                                              <a:rPr lang="en-US" sz="1050" i="1">
                                                <a:effectLst/>
                                                <a:latin typeface="Cambria Math" panose="02040503050406030204" pitchFamily="18" charset="0"/>
                                                <a:ea typeface="DengXian" panose="02010600030101010101" pitchFamily="2" charset="-122"/>
                                                <a:cs typeface="Times New Roman" panose="02020603050405020304" pitchFamily="18" charset="0"/>
                                              </a:rPr>
                                            </m:ctrlPr>
                                          </m:dPr>
                                          <m:e>
                                            <m:m>
                                              <m:mPr>
                                                <m:mcs>
                                                  <m:mc>
                                                    <m:mcPr>
                                                      <m:count m:val="1"/>
                                                      <m:mcJc m:val="center"/>
                                                    </m:mcPr>
                                                  </m:mc>
                                                </m:mcs>
                                                <m:ctrlPr>
                                                  <a:rPr lang="en-US" sz="1050" i="1">
                                                    <a:effectLst/>
                                                    <a:latin typeface="Cambria Math" panose="02040503050406030204" pitchFamily="18" charset="0"/>
                                                    <a:ea typeface="DengXian" panose="02010600030101010101" pitchFamily="2" charset="-122"/>
                                                    <a:cs typeface="Times New Roman" panose="02020603050405020304" pitchFamily="18" charset="0"/>
                                                  </a:rPr>
                                                </m:ctrlPr>
                                              </m:mPr>
                                              <m:mr>
                                                <m:e>
                                                  <m:sSub>
                                                    <m:sSubPr>
                                                      <m:ctrlPr>
                                                        <a:rPr lang="en-US" sz="1050" i="1">
                                                          <a:effectLst/>
                                                          <a:latin typeface="Cambria Math" panose="02040503050406030204" pitchFamily="18" charset="0"/>
                                                          <a:ea typeface="DengXian" panose="02010600030101010101" pitchFamily="2" charset="-122"/>
                                                          <a:cs typeface="Times New Roman" panose="02020603050405020304" pitchFamily="18" charset="0"/>
                                                        </a:rPr>
                                                      </m:ctrlPr>
                                                    </m:sSubPr>
                                                    <m:e>
                                                      <m:r>
                                                        <a:rPr lang="en-US" sz="1050" i="1">
                                                          <a:effectLst/>
                                                          <a:latin typeface="Cambria Math" panose="02040503050406030204" pitchFamily="18" charset="0"/>
                                                          <a:ea typeface="DengXian" panose="02010600030101010101" pitchFamily="2" charset="-122"/>
                                                          <a:cs typeface="Times New Roman" panose="02020603050405020304" pitchFamily="18" charset="0"/>
                                                        </a:rPr>
                                                        <m:t>𝑢</m:t>
                                                      </m:r>
                                                    </m:e>
                                                    <m:sub>
                                                      <m:r>
                                                        <a:rPr lang="en-US" sz="1050" i="1">
                                                          <a:effectLst/>
                                                          <a:latin typeface="Cambria Math" panose="02040503050406030204" pitchFamily="18" charset="0"/>
                                                          <a:ea typeface="DengXian" panose="02010600030101010101" pitchFamily="2" charset="-122"/>
                                                          <a:cs typeface="Times New Roman" panose="02020603050405020304" pitchFamily="18" charset="0"/>
                                                        </a:rPr>
                                                        <m:t>𝑒</m:t>
                                                      </m:r>
                                                    </m:sub>
                                                  </m:sSub>
                                                </m:e>
                                              </m:mr>
                                              <m:mr>
                                                <m:e>
                                                  <m:sSub>
                                                    <m:sSubPr>
                                                      <m:ctrlPr>
                                                        <a:rPr lang="en-US" sz="1050" i="1">
                                                          <a:effectLst/>
                                                          <a:latin typeface="Cambria Math" panose="02040503050406030204" pitchFamily="18" charset="0"/>
                                                          <a:ea typeface="DengXian" panose="02010600030101010101" pitchFamily="2" charset="-122"/>
                                                          <a:cs typeface="Times New Roman" panose="02020603050405020304" pitchFamily="18" charset="0"/>
                                                        </a:rPr>
                                                      </m:ctrlPr>
                                                    </m:sSubPr>
                                                    <m:e>
                                                      <m:r>
                                                        <a:rPr lang="en-US" sz="1050" i="1">
                                                          <a:effectLst/>
                                                          <a:latin typeface="Cambria Math" panose="02040503050406030204" pitchFamily="18" charset="0"/>
                                                          <a:ea typeface="DengXian" panose="02010600030101010101" pitchFamily="2" charset="-122"/>
                                                          <a:cs typeface="Times New Roman" panose="02020603050405020304" pitchFamily="18" charset="0"/>
                                                        </a:rPr>
                                                        <m:t>𝑢</m:t>
                                                      </m:r>
                                                    </m:e>
                                                    <m:sub>
                                                      <m:r>
                                                        <a:rPr lang="en-US" sz="1050" i="1">
                                                          <a:effectLst/>
                                                          <a:latin typeface="Cambria Math" panose="02040503050406030204" pitchFamily="18" charset="0"/>
                                                          <a:ea typeface="DengXian" panose="02010600030101010101" pitchFamily="2" charset="-122"/>
                                                          <a:cs typeface="Times New Roman" panose="02020603050405020304" pitchFamily="18" charset="0"/>
                                                        </a:rPr>
                                                        <m:t>𝑐</m:t>
                                                      </m:r>
                                                    </m:sub>
                                                  </m:sSub>
                                                </m:e>
                                              </m:mr>
                                            </m:m>
                                          </m:e>
                                        </m:d>
                                      </m:oMath>
                                    </m:oMathPara>
                                  </a14:m>
                                  <a:endParaRPr lang="en-US" sz="105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050" i="1">
                                                <a:effectLst/>
                                                <a:latin typeface="Cambria Math" panose="02040503050406030204" pitchFamily="18" charset="0"/>
                                                <a:ea typeface="DengXian" panose="02010600030101010101" pitchFamily="2" charset="-122"/>
                                                <a:cs typeface="Times New Roman" panose="02020603050405020304" pitchFamily="18" charset="0"/>
                                              </a:rPr>
                                            </m:ctrlPr>
                                          </m:sSubPr>
                                          <m:e>
                                            <m:r>
                                              <a:rPr lang="en-US" sz="1050" i="1">
                                                <a:effectLst/>
                                                <a:latin typeface="Cambria Math" panose="02040503050406030204" pitchFamily="18" charset="0"/>
                                                <a:ea typeface="DengXian" panose="02010600030101010101" pitchFamily="2" charset="-122"/>
                                                <a:cs typeface="Times New Roman" panose="02020603050405020304" pitchFamily="18" charset="0"/>
                                              </a:rPr>
                                              <m:t>𝑢</m:t>
                                            </m:r>
                                          </m:e>
                                          <m:sub>
                                            <m:r>
                                              <a:rPr lang="en-US" sz="1050" i="1">
                                                <a:effectLst/>
                                                <a:latin typeface="Cambria Math" panose="02040503050406030204" pitchFamily="18" charset="0"/>
                                                <a:ea typeface="DengXian" panose="02010600030101010101" pitchFamily="2" charset="-122"/>
                                                <a:cs typeface="Times New Roman" panose="02020603050405020304" pitchFamily="18" charset="0"/>
                                              </a:rPr>
                                              <m:t>𝑐</m:t>
                                            </m:r>
                                          </m:sub>
                                        </m:sSub>
                                        <m:r>
                                          <a:rPr lang="en-US" sz="1050" i="1">
                                            <a:effectLst/>
                                            <a:latin typeface="Cambria Math" panose="02040503050406030204" pitchFamily="18" charset="0"/>
                                            <a:ea typeface="DengXian" panose="02010600030101010101" pitchFamily="2" charset="-122"/>
                                            <a:cs typeface="Times New Roman" panose="02020603050405020304" pitchFamily="18" charset="0"/>
                                          </a:rPr>
                                          <m:t>=</m:t>
                                        </m:r>
                                        <m:sSub>
                                          <m:sSubPr>
                                            <m:ctrlPr>
                                              <a:rPr lang="en-US" sz="1050" i="1">
                                                <a:effectLst/>
                                                <a:latin typeface="Cambria Math" panose="02040503050406030204" pitchFamily="18" charset="0"/>
                                                <a:ea typeface="DengXian" panose="02010600030101010101" pitchFamily="2" charset="-122"/>
                                                <a:cs typeface="Times New Roman" panose="02020603050405020304" pitchFamily="18" charset="0"/>
                                              </a:rPr>
                                            </m:ctrlPr>
                                          </m:sSubPr>
                                          <m:e>
                                            <m:r>
                                              <a:rPr lang="en-US" sz="1050" i="1">
                                                <a:effectLst/>
                                                <a:latin typeface="Cambria Math" panose="02040503050406030204" pitchFamily="18" charset="0"/>
                                                <a:ea typeface="DengXian" panose="02010600030101010101" pitchFamily="2" charset="-122"/>
                                                <a:cs typeface="Times New Roman" panose="02020603050405020304" pitchFamily="18" charset="0"/>
                                              </a:rPr>
                                              <m:t>𝑢</m:t>
                                            </m:r>
                                          </m:e>
                                          <m:sub>
                                            <m:r>
                                              <a:rPr lang="en-US" sz="1050" i="1">
                                                <a:effectLst/>
                                                <a:latin typeface="Cambria Math" panose="02040503050406030204" pitchFamily="18" charset="0"/>
                                                <a:ea typeface="DengXian" panose="02010600030101010101" pitchFamily="2" charset="-122"/>
                                                <a:cs typeface="Times New Roman" panose="02020603050405020304" pitchFamily="18" charset="0"/>
                                              </a:rPr>
                                              <m:t>𝑖</m:t>
                                            </m:r>
                                          </m:sub>
                                        </m:sSub>
                                      </m:oMath>
                                    </m:oMathPara>
                                  </a14:m>
                                  <a:endParaRPr lang="en-US" sz="1050" dirty="0">
                                    <a:effectLst/>
                                    <a:latin typeface="Calibri" panose="020F0502020204030204" pitchFamily="34" charset="0"/>
                                    <a:ea typeface="DengXian" panose="02010600030101010101" pitchFamily="2" charset="-122"/>
                                    <a:cs typeface="Times New Roman" panose="02020603050405020304" pitchFamily="18" charset="0"/>
                                  </a:endParaRPr>
                                </a:p>
                              </p:txBody>
                            </p:sp>
                          </mc:Choice>
                          <mc:Fallback xmlns="">
                            <p:sp>
                              <p:nvSpPr>
                                <p:cNvPr id="32" name="Text Box 2"/>
                                <p:cNvSpPr txBox="1">
                                  <a:spLocks noRot="1" noChangeAspect="1" noMove="1" noResize="1" noEditPoints="1" noAdjustHandles="1" noChangeArrowheads="1" noChangeShapeType="1" noTextEdit="1"/>
                                </p:cNvSpPr>
                                <p:nvPr/>
                              </p:nvSpPr>
                              <p:spPr bwMode="auto">
                                <a:xfrm>
                                  <a:off x="417444" y="151075"/>
                                  <a:ext cx="1378585" cy="554234"/>
                                </a:xfrm>
                                <a:prstGeom prst="rect">
                                  <a:avLst/>
                                </a:prstGeom>
                                <a:blipFill>
                                  <a:blip r:embed="rId3"/>
                                  <a:stretch>
                                    <a:fillRect/>
                                  </a:stretch>
                                </a:blipFill>
                                <a:ln w="9525">
                                  <a:noFill/>
                                  <a:miter lim="800000"/>
                                  <a:headEnd/>
                                  <a:tailEnd/>
                                </a:ln>
                              </p:spPr>
                              <p:txBody>
                                <a:bodyPr/>
                                <a:lstStyle/>
                                <a:p>
                                  <a:r>
                                    <a:rPr lang="en-US">
                                      <a:noFill/>
                                    </a:rPr>
                                    <a:t> </a:t>
                                  </a:r>
                                </a:p>
                              </p:txBody>
                            </p:sp>
                          </mc:Fallback>
                        </mc:AlternateContent>
                        <p:sp>
                          <p:nvSpPr>
                            <p:cNvPr id="33" name="Rounded Rectangle 32"/>
                            <p:cNvSpPr/>
                            <p:nvPr/>
                          </p:nvSpPr>
                          <p:spPr>
                            <a:xfrm>
                              <a:off x="250414" y="1125332"/>
                              <a:ext cx="577780" cy="495238"/>
                            </a:xfrm>
                            <a:prstGeom prst="roundRect">
                              <a:avLst>
                                <a:gd name="adj" fmla="val 9864"/>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4" name="Rounded Rectangle 33"/>
                            <p:cNvSpPr/>
                            <p:nvPr/>
                          </p:nvSpPr>
                          <p:spPr>
                            <a:xfrm>
                              <a:off x="1347642" y="1116283"/>
                              <a:ext cx="577215" cy="504101"/>
                            </a:xfrm>
                            <a:prstGeom prst="roundRect">
                              <a:avLst>
                                <a:gd name="adj" fmla="val 9864"/>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5" name="Rounded Rectangle 34"/>
                            <p:cNvSpPr/>
                            <p:nvPr/>
                          </p:nvSpPr>
                          <p:spPr>
                            <a:xfrm>
                              <a:off x="405517" y="151075"/>
                              <a:ext cx="1374794" cy="570230"/>
                            </a:xfrm>
                            <a:prstGeom prst="roundRect">
                              <a:avLst>
                                <a:gd name="adj" fmla="val 9864"/>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cxnSp>
                        <p:nvCxnSpPr>
                          <p:cNvPr id="27" name="Straight Arrow Connector 26"/>
                          <p:cNvCxnSpPr/>
                          <p:nvPr/>
                        </p:nvCxnSpPr>
                        <p:spPr>
                          <a:xfrm flipH="1">
                            <a:off x="491323" y="719510"/>
                            <a:ext cx="132811" cy="398465"/>
                          </a:xfrm>
                          <a:prstGeom prst="straightConnector1">
                            <a:avLst/>
                          </a:prstGeom>
                          <a:ln>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583455" y="723485"/>
                            <a:ext cx="131644" cy="394618"/>
                          </a:xfrm>
                          <a:prstGeom prst="straightConnector1">
                            <a:avLst/>
                          </a:prstGeom>
                          <a:ln>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1474856" y="723485"/>
                            <a:ext cx="91436" cy="394361"/>
                          </a:xfrm>
                          <a:prstGeom prst="straightConnector1">
                            <a:avLst/>
                          </a:prstGeom>
                          <a:ln>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flipV="1">
                            <a:off x="1566293" y="723485"/>
                            <a:ext cx="90135" cy="394233"/>
                          </a:xfrm>
                          <a:prstGeom prst="straightConnector1">
                            <a:avLst/>
                          </a:prstGeom>
                          <a:ln>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5" name="Text Box 2"/>
                            <p:cNvSpPr txBox="1">
                              <a:spLocks noChangeArrowheads="1"/>
                            </p:cNvSpPr>
                            <p:nvPr/>
                          </p:nvSpPr>
                          <p:spPr bwMode="auto">
                            <a:xfrm>
                              <a:off x="827432" y="1179668"/>
                              <a:ext cx="516889" cy="325754"/>
                            </a:xfrm>
                            <a:prstGeom prst="rect">
                              <a:avLst/>
                            </a:prstGeom>
                            <a:noFill/>
                            <a:ln w="9525">
                              <a:noFill/>
                              <a:miter lim="800000"/>
                              <a:headEnd/>
                              <a:tailEnd/>
                            </a:ln>
                          </p:spPr>
                          <p:txBody>
                            <a:bodyPr rot="0" vert="horz" wrap="square" lIns="91440" tIns="45720" rIns="91440" bIns="45720" anchor="t" anchorCtr="0">
                              <a:spAutoFit/>
                            </a:bodyPr>
                            <a:lstStyle/>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1400" i="1">
                                        <a:effectLst/>
                                        <a:latin typeface="Cambria Math" panose="02040503050406030204" pitchFamily="18" charset="0"/>
                                        <a:ea typeface="DengXian" panose="02010600030101010101" pitchFamily="2" charset="-122"/>
                                        <a:cs typeface="Times New Roman" panose="02020603050405020304" pitchFamily="18" charset="0"/>
                                      </a:rPr>
                                      <m:t>……</m:t>
                                    </m:r>
                                  </m:oMath>
                                </m:oMathPara>
                              </a14:m>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p:txBody>
                        </p:sp>
                      </mc:Choice>
                      <mc:Fallback xmlns="">
                        <p:sp>
                          <p:nvSpPr>
                            <p:cNvPr id="25" name="Text Box 2"/>
                            <p:cNvSpPr txBox="1">
                              <a:spLocks noRot="1" noChangeAspect="1" noMove="1" noResize="1" noEditPoints="1" noAdjustHandles="1" noChangeArrowheads="1" noChangeShapeType="1" noTextEdit="1"/>
                            </p:cNvSpPr>
                            <p:nvPr/>
                          </p:nvSpPr>
                          <p:spPr bwMode="auto">
                            <a:xfrm>
                              <a:off x="827432" y="1179668"/>
                              <a:ext cx="516889" cy="325754"/>
                            </a:xfrm>
                            <a:prstGeom prst="rect">
                              <a:avLst/>
                            </a:prstGeom>
                            <a:blipFill>
                              <a:blip r:embed="rId4"/>
                              <a:stretch>
                                <a:fillRect/>
                              </a:stretch>
                            </a:blipFill>
                            <a:ln w="9525">
                              <a:noFill/>
                              <a:miter lim="800000"/>
                              <a:headEnd/>
                              <a:tailEnd/>
                            </a:ln>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2" name="Text Box 2"/>
                          <p:cNvSpPr txBox="1">
                            <a:spLocks noChangeArrowheads="1"/>
                          </p:cNvSpPr>
                          <p:nvPr/>
                        </p:nvSpPr>
                        <p:spPr bwMode="auto">
                          <a:xfrm>
                            <a:off x="183056" y="634207"/>
                            <a:ext cx="1089299" cy="286378"/>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1000" i="1">
                                      <a:effectLst/>
                                      <a:latin typeface="Cambria Math" panose="02040503050406030204" pitchFamily="18" charset="0"/>
                                      <a:ea typeface="DengXian" panose="02010600030101010101" pitchFamily="2" charset="-122"/>
                                      <a:cs typeface="Times New Roman" panose="02020603050405020304" pitchFamily="18" charset="0"/>
                                    </a:rPr>
                                    <m:t>𝐼</m:t>
                                  </m:r>
                                  <m:r>
                                    <a:rPr lang="en-US" sz="1000" i="1">
                                      <a:effectLst/>
                                      <a:latin typeface="Cambria Math" panose="02040503050406030204" pitchFamily="18" charset="0"/>
                                      <a:ea typeface="DengXian" panose="02010600030101010101" pitchFamily="2" charset="-122"/>
                                      <a:cs typeface="Times New Roman" panose="02020603050405020304" pitchFamily="18" charset="0"/>
                                    </a:rPr>
                                    <m:t>≔[</m:t>
                                  </m:r>
                                  <m:sSub>
                                    <m:sSubPr>
                                      <m:ctrlPr>
                                        <a:rPr lang="en-US" sz="1000" i="1">
                                          <a:effectLst/>
                                          <a:latin typeface="Cambria Math" panose="02040503050406030204" pitchFamily="18" charset="0"/>
                                          <a:ea typeface="DengXian" panose="02010600030101010101" pitchFamily="2" charset="-122"/>
                                          <a:cs typeface="Times New Roman" panose="02020603050405020304" pitchFamily="18" charset="0"/>
                                        </a:rPr>
                                      </m:ctrlPr>
                                    </m:sSubPr>
                                    <m:e>
                                      <m:r>
                                        <a:rPr lang="en-US" sz="1000" i="1">
                                          <a:effectLst/>
                                          <a:latin typeface="Cambria Math" panose="02040503050406030204" pitchFamily="18" charset="0"/>
                                          <a:ea typeface="DengXian" panose="02010600030101010101" pitchFamily="2" charset="-122"/>
                                          <a:cs typeface="Times New Roman" panose="02020603050405020304" pitchFamily="18" charset="0"/>
                                        </a:rPr>
                                        <m:t>𝑢</m:t>
                                      </m:r>
                                    </m:e>
                                    <m:sub>
                                      <m:r>
                                        <a:rPr lang="en-US" sz="1000" i="1">
                                          <a:effectLst/>
                                          <a:latin typeface="Cambria Math" panose="02040503050406030204" pitchFamily="18" charset="0"/>
                                          <a:ea typeface="DengXian" panose="02010600030101010101" pitchFamily="2" charset="-122"/>
                                          <a:cs typeface="Times New Roman" panose="02020603050405020304" pitchFamily="18" charset="0"/>
                                        </a:rPr>
                                        <m:t>𝑒</m:t>
                                      </m:r>
                                    </m:sub>
                                  </m:sSub>
                                  <m:r>
                                    <a:rPr lang="en-US" sz="1000" i="1">
                                      <a:effectLst/>
                                      <a:latin typeface="Cambria Math" panose="02040503050406030204" pitchFamily="18" charset="0"/>
                                      <a:ea typeface="DengXian" panose="02010600030101010101" pitchFamily="2" charset="-122"/>
                                      <a:cs typeface="Times New Roman" panose="02020603050405020304" pitchFamily="18" charset="0"/>
                                    </a:rPr>
                                    <m:t>,</m:t>
                                  </m:r>
                                  <m:r>
                                    <a:rPr lang="en-US" sz="1000" i="1">
                                      <a:effectLst/>
                                      <a:latin typeface="Cambria Math" panose="02040503050406030204" pitchFamily="18" charset="0"/>
                                      <a:ea typeface="DengXian" panose="02010600030101010101" pitchFamily="2" charset="-122"/>
                                      <a:cs typeface="Times New Roman" panose="02020603050405020304" pitchFamily="18" charset="0"/>
                                    </a:rPr>
                                    <m:t>𝑒</m:t>
                                  </m:r>
                                  <m:r>
                                    <a:rPr lang="en-US" sz="1000" i="1">
                                      <a:effectLst/>
                                      <a:latin typeface="Cambria Math" panose="02040503050406030204" pitchFamily="18" charset="0"/>
                                      <a:ea typeface="DengXian" panose="02010600030101010101" pitchFamily="2" charset="-122"/>
                                      <a:cs typeface="Times New Roman" panose="02020603050405020304" pitchFamily="18" charset="0"/>
                                    </a:rPr>
                                    <m:t>]</m:t>
                                  </m:r>
                                </m:oMath>
                              </m:oMathPara>
                            </a14:m>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p:txBody>
                      </p:sp>
                    </mc:Choice>
                    <mc:Fallback xmlns="">
                      <p:sp>
                        <p:nvSpPr>
                          <p:cNvPr id="22" name="Text Box 2"/>
                          <p:cNvSpPr txBox="1">
                            <a:spLocks noRot="1" noChangeAspect="1" noMove="1" noResize="1" noEditPoints="1" noAdjustHandles="1" noChangeArrowheads="1" noChangeShapeType="1" noTextEdit="1"/>
                          </p:cNvSpPr>
                          <p:nvPr/>
                        </p:nvSpPr>
                        <p:spPr bwMode="auto">
                          <a:xfrm>
                            <a:off x="183056" y="634207"/>
                            <a:ext cx="1089299" cy="286378"/>
                          </a:xfrm>
                          <a:prstGeom prst="rect">
                            <a:avLst/>
                          </a:prstGeom>
                          <a:blipFill>
                            <a:blip r:embed="rId5"/>
                            <a:stretch>
                              <a:fillRect/>
                            </a:stretch>
                          </a:blipFill>
                          <a:ln w="9525">
                            <a:noFill/>
                            <a:miter lim="800000"/>
                            <a:headEnd/>
                            <a:tailEnd/>
                          </a:ln>
                        </p:spPr>
                        <p:txBody>
                          <a:bodyPr/>
                          <a:lstStyle/>
                          <a:p>
                            <a:r>
                              <a:rPr lang="en-US">
                                <a:noFill/>
                              </a:rPr>
                              <a:t> </a:t>
                            </a:r>
                          </a:p>
                        </p:txBody>
                      </p:sp>
                    </mc:Fallback>
                  </mc:AlternateContent>
                  <p:cxnSp>
                    <p:nvCxnSpPr>
                      <p:cNvPr id="23" name="Straight Arrow Connector 22"/>
                      <p:cNvCxnSpPr/>
                      <p:nvPr/>
                    </p:nvCxnSpPr>
                    <p:spPr>
                      <a:xfrm>
                        <a:off x="378127" y="916195"/>
                        <a:ext cx="748159" cy="0"/>
                      </a:xfrm>
                      <a:prstGeom prst="straightConnector1">
                        <a:avLst/>
                      </a:prstGeom>
                      <a:ln w="12700">
                        <a:solidFill>
                          <a:schemeClr val="tx1"/>
                        </a:solidFill>
                        <a:tailEnd type="triangle" w="sm" len="lg"/>
                      </a:ln>
                    </p:spPr>
                    <p:style>
                      <a:lnRef idx="1">
                        <a:schemeClr val="accent1"/>
                      </a:lnRef>
                      <a:fillRef idx="0">
                        <a:schemeClr val="accent1"/>
                      </a:fillRef>
                      <a:effectRef idx="0">
                        <a:schemeClr val="accent1"/>
                      </a:effectRef>
                      <a:fontRef idx="minor">
                        <a:schemeClr val="tx1"/>
                      </a:fontRef>
                    </p:style>
                  </p:cxnSp>
                </p:grpSp>
                <p:cxnSp>
                  <p:nvCxnSpPr>
                    <p:cNvPr id="19" name="Straight Arrow Connector 18"/>
                    <p:cNvCxnSpPr/>
                    <p:nvPr/>
                  </p:nvCxnSpPr>
                  <p:spPr>
                    <a:xfrm>
                      <a:off x="3005479" y="976030"/>
                      <a:ext cx="748096" cy="0"/>
                    </a:xfrm>
                    <a:prstGeom prst="straightConnector1">
                      <a:avLst/>
                    </a:prstGeom>
                    <a:ln w="12700">
                      <a:solidFill>
                        <a:schemeClr val="tx1"/>
                      </a:solidFill>
                      <a:tailEnd type="triangle" w="sm"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 Box 2"/>
                        <p:cNvSpPr txBox="1">
                          <a:spLocks noChangeArrowheads="1"/>
                        </p:cNvSpPr>
                        <p:nvPr/>
                      </p:nvSpPr>
                      <p:spPr bwMode="auto">
                        <a:xfrm>
                          <a:off x="2826034" y="689681"/>
                          <a:ext cx="1089207" cy="28634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1000" i="1">
                                    <a:effectLst/>
                                    <a:latin typeface="Cambria Math" panose="02040503050406030204" pitchFamily="18" charset="0"/>
                                    <a:ea typeface="DengXian" panose="02010600030101010101" pitchFamily="2" charset="-122"/>
                                    <a:cs typeface="Times New Roman" panose="02020603050405020304" pitchFamily="18" charset="0"/>
                                  </a:rPr>
                                  <m:t>𝑜𝑢𝑡</m:t>
                                </m:r>
                                <m:r>
                                  <a:rPr lang="en-US" sz="1000" i="1">
                                    <a:effectLst/>
                                    <a:latin typeface="Cambria Math" panose="02040503050406030204" pitchFamily="18" charset="0"/>
                                    <a:ea typeface="DengXian" panose="02010600030101010101" pitchFamily="2" charset="-122"/>
                                    <a:cs typeface="Times New Roman" panose="02020603050405020304" pitchFamily="18" charset="0"/>
                                  </a:rPr>
                                  <m:t>≔</m:t>
                                </m:r>
                                <m:r>
                                  <a:rPr lang="en-US" sz="1000" i="1">
                                    <a:effectLst/>
                                    <a:latin typeface="Cambria Math" panose="02040503050406030204" pitchFamily="18" charset="0"/>
                                    <a:ea typeface="DengXian" panose="02010600030101010101" pitchFamily="2" charset="-122"/>
                                    <a:cs typeface="Times New Roman" panose="02020603050405020304" pitchFamily="18" charset="0"/>
                                  </a:rPr>
                                  <m:t>𝑥</m:t>
                                </m:r>
                              </m:oMath>
                            </m:oMathPara>
                          </a14:m>
                          <a:endParaRPr lang="en-US" sz="1100">
                            <a:effectLst/>
                            <a:latin typeface="Calibri" panose="020F0502020204030204" pitchFamily="34" charset="0"/>
                            <a:ea typeface="DengXian" panose="02010600030101010101" pitchFamily="2" charset="-122"/>
                            <a:cs typeface="Times New Roman" panose="02020603050405020304" pitchFamily="18" charset="0"/>
                          </a:endParaRPr>
                        </a:p>
                      </p:txBody>
                    </p:sp>
                  </mc:Choice>
                  <mc:Fallback xmlns="">
                    <p:sp>
                      <p:nvSpPr>
                        <p:cNvPr id="20" name="Text Box 2"/>
                        <p:cNvSpPr txBox="1">
                          <a:spLocks noRot="1" noChangeAspect="1" noMove="1" noResize="1" noEditPoints="1" noAdjustHandles="1" noChangeArrowheads="1" noChangeShapeType="1" noTextEdit="1"/>
                        </p:cNvSpPr>
                        <p:nvPr/>
                      </p:nvSpPr>
                      <p:spPr bwMode="auto">
                        <a:xfrm>
                          <a:off x="2826034" y="689681"/>
                          <a:ext cx="1089207" cy="286345"/>
                        </a:xfrm>
                        <a:prstGeom prst="rect">
                          <a:avLst/>
                        </a:prstGeom>
                        <a:blipFill>
                          <a:blip r:embed="rId6"/>
                          <a:stretch>
                            <a:fillRect/>
                          </a:stretch>
                        </a:blipFill>
                        <a:ln w="9525">
                          <a:noFill/>
                          <a:miter lim="800000"/>
                          <a:headEnd/>
                          <a:tailEnd/>
                        </a:ln>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2" name="Text Box 2"/>
                      <p:cNvSpPr txBox="1">
                        <a:spLocks noChangeArrowheads="1"/>
                      </p:cNvSpPr>
                      <p:nvPr/>
                    </p:nvSpPr>
                    <p:spPr bwMode="auto">
                      <a:xfrm>
                        <a:off x="968721" y="199176"/>
                        <a:ext cx="299078" cy="286324"/>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000" i="1">
                                      <a:effectLst/>
                                      <a:latin typeface="Cambria Math" panose="02040503050406030204" pitchFamily="18" charset="0"/>
                                      <a:ea typeface="DengXian" panose="02010600030101010101" pitchFamily="2" charset="-122"/>
                                      <a:cs typeface="Times New Roman" panose="02020603050405020304" pitchFamily="18" charset="0"/>
                                    </a:rPr>
                                  </m:ctrlPr>
                                </m:sSubPr>
                                <m:e>
                                  <m:r>
                                    <a:rPr lang="en-US" sz="1000" i="1">
                                      <a:effectLst/>
                                      <a:latin typeface="Cambria Math" panose="02040503050406030204" pitchFamily="18" charset="0"/>
                                      <a:ea typeface="DengXian" panose="02010600030101010101" pitchFamily="2" charset="-122"/>
                                      <a:cs typeface="Times New Roman" panose="02020603050405020304" pitchFamily="18" charset="0"/>
                                    </a:rPr>
                                    <m:t>𝑞</m:t>
                                  </m:r>
                                </m:e>
                                <m:sub>
                                  <m:r>
                                    <a:rPr lang="en-US" sz="1000" i="1">
                                      <a:effectLst/>
                                      <a:latin typeface="Cambria Math" panose="02040503050406030204" pitchFamily="18" charset="0"/>
                                      <a:ea typeface="DengXian" panose="02010600030101010101" pitchFamily="2" charset="-122"/>
                                      <a:cs typeface="Times New Roman" panose="02020603050405020304" pitchFamily="18" charset="0"/>
                                    </a:rPr>
                                    <m:t>𝑖</m:t>
                                  </m:r>
                                </m:sub>
                              </m:sSub>
                            </m:oMath>
                          </m:oMathPara>
                        </a14:m>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p:txBody>
                  </p:sp>
                </mc:Choice>
                <mc:Fallback xmlns="">
                  <p:sp>
                    <p:nvSpPr>
                      <p:cNvPr id="12" name="Text Box 2"/>
                      <p:cNvSpPr txBox="1">
                        <a:spLocks noRot="1" noChangeAspect="1" noMove="1" noResize="1" noEditPoints="1" noAdjustHandles="1" noChangeArrowheads="1" noChangeShapeType="1" noTextEdit="1"/>
                      </p:cNvSpPr>
                      <p:nvPr/>
                    </p:nvSpPr>
                    <p:spPr bwMode="auto">
                      <a:xfrm>
                        <a:off x="968721" y="199176"/>
                        <a:ext cx="299078" cy="286324"/>
                      </a:xfrm>
                      <a:prstGeom prst="rect">
                        <a:avLst/>
                      </a:prstGeom>
                      <a:blipFill>
                        <a:blip r:embed="rId7"/>
                        <a:stretch>
                          <a:fillRect/>
                        </a:stretch>
                      </a:blipFill>
                      <a:ln w="9525">
                        <a:noFill/>
                        <a:miter lim="800000"/>
                        <a:headEnd/>
                        <a:tailEnd/>
                      </a:ln>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8" name="TextBox 37"/>
                    <p:cNvSpPr txBox="1"/>
                    <p:nvPr/>
                  </p:nvSpPr>
                  <p:spPr>
                    <a:xfrm>
                      <a:off x="1652663" y="5332593"/>
                      <a:ext cx="4177002" cy="1833194"/>
                    </a:xfrm>
                    <a:prstGeom prst="rect">
                      <a:avLst/>
                    </a:prstGeom>
                    <a:noFill/>
                  </p:spPr>
                  <p:txBody>
                    <a:bodyPr wrap="square" rtlCol="0">
                      <a:spAutoFit/>
                    </a:bodyPr>
                    <a:lstStyle/>
                    <a:p>
                      <a:r>
                        <a:rPr lang="en-US" sz="1400" b="1" dirty="0"/>
                        <a:t>Figure 2</a:t>
                      </a:r>
                      <a:r>
                        <a:rPr lang="en-US" sz="1400" dirty="0"/>
                        <a:t>: Illustrative model of an inferred automation</a:t>
                      </a:r>
                    </a:p>
                    <a:p>
                      <a:pPr marL="171450" indent="-171450">
                        <a:buFont typeface="Arial" panose="020B0604020202020204" pitchFamily="34" charset="0"/>
                        <a:buChar char="•"/>
                      </a:pPr>
                      <a14:m>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𝑞</m:t>
                              </m:r>
                            </m:e>
                            <m:sub>
                              <m:r>
                                <a:rPr lang="en-US" sz="1400" b="0" i="1" smtClean="0">
                                  <a:latin typeface="Cambria Math" panose="02040503050406030204" pitchFamily="18" charset="0"/>
                                </a:rPr>
                                <m:t>𝑖</m:t>
                              </m:r>
                            </m:sub>
                          </m:sSub>
                        </m:oMath>
                      </a14:m>
                      <a:r>
                        <a:rPr lang="en-US" sz="1400" dirty="0"/>
                        <a:t> denotes one mode, </a:t>
                      </a:r>
                    </a:p>
                    <a:p>
                      <a:pPr marL="171450" indent="-171450">
                        <a:buFont typeface="Arial" panose="020B0604020202020204" pitchFamily="34" charset="0"/>
                        <a:buChar char="•"/>
                      </a:pP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𝑢</m:t>
                              </m:r>
                            </m:e>
                            <m:sub>
                              <m:r>
                                <a:rPr lang="en-US" sz="1400" i="1">
                                  <a:latin typeface="Cambria Math" panose="02040503050406030204" pitchFamily="18" charset="0"/>
                                </a:rPr>
                                <m:t>𝑖</m:t>
                              </m:r>
                            </m:sub>
                          </m:sSub>
                        </m:oMath>
                      </a14:m>
                      <a:r>
                        <a:rPr lang="en-US" sz="1400" dirty="0"/>
                        <a:t> is constant, </a:t>
                      </a:r>
                      <a:endParaRPr lang="en-US" sz="1400" i="1" dirty="0">
                        <a:latin typeface="Cambria Math" panose="02040503050406030204" pitchFamily="18" charset="0"/>
                      </a:endParaRPr>
                    </a:p>
                    <a:p>
                      <a:pPr marL="171450" indent="-171450">
                        <a:buFont typeface="Arial" panose="020B0604020202020204" pitchFamily="34" charset="0"/>
                        <a:buChar char="•"/>
                      </a:pPr>
                      <a14:m>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𝑓</m:t>
                              </m:r>
                            </m:e>
                            <m:sub>
                              <m:r>
                                <a:rPr lang="en-US" sz="1400" b="0" i="1" smtClean="0">
                                  <a:latin typeface="Cambria Math" panose="02040503050406030204" pitchFamily="18" charset="0"/>
                                </a:rPr>
                                <m:t>𝑖</m:t>
                              </m:r>
                            </m:sub>
                          </m:sSub>
                        </m:oMath>
                      </a14:m>
                      <a:r>
                        <a:rPr lang="en-US" sz="1400" dirty="0"/>
                        <a:t> is ODE describing </a:t>
                      </a:r>
                      <a14:m>
                        <m:oMath xmlns:m="http://schemas.openxmlformats.org/officeDocument/2006/math">
                          <m:r>
                            <a:rPr lang="en-US" sz="1400" b="0" i="1" smtClean="0">
                              <a:latin typeface="Cambria Math" panose="02040503050406030204" pitchFamily="18" charset="0"/>
                            </a:rPr>
                            <m:t>𝑥</m:t>
                          </m:r>
                        </m:oMath>
                      </a14:m>
                      <a:r>
                        <a:rPr lang="en-US" sz="1400" dirty="0"/>
                        <a:t> dynamics,</a:t>
                      </a:r>
                    </a:p>
                    <a:p>
                      <a:pPr marL="171450" indent="-171450">
                        <a:buFont typeface="Arial" panose="020B0604020202020204" pitchFamily="34" charset="0"/>
                        <a:buChar char="•"/>
                      </a:pPr>
                      <a14:m>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𝑢</m:t>
                              </m:r>
                            </m:e>
                            <m:sub>
                              <m:r>
                                <a:rPr lang="en-US" sz="1400" b="0" i="1" smtClean="0">
                                  <a:latin typeface="Cambria Math" panose="02040503050406030204" pitchFamily="18" charset="0"/>
                                </a:rPr>
                                <m:t>𝑒</m:t>
                              </m:r>
                            </m:sub>
                          </m:sSub>
                        </m:oMath>
                      </a14:m>
                      <a:r>
                        <a:rPr lang="en-US" sz="1400" dirty="0"/>
                        <a:t> and </a:t>
                      </a:r>
                      <a14:m>
                        <m:oMath xmlns:m="http://schemas.openxmlformats.org/officeDocument/2006/math">
                          <m:r>
                            <a:rPr lang="en-US" sz="1400" b="0" i="1" smtClean="0">
                              <a:latin typeface="Cambria Math" panose="02040503050406030204" pitchFamily="18" charset="0"/>
                            </a:rPr>
                            <m:t>𝑒</m:t>
                          </m:r>
                        </m:oMath>
                      </a14:m>
                      <a:r>
                        <a:rPr lang="en-US" sz="1400" dirty="0"/>
                        <a:t> are exogenous continuous input and events,</a:t>
                      </a:r>
                    </a:p>
                    <a:p>
                      <a:pPr marL="171450" indent="-171450">
                        <a:buFont typeface="Arial" panose="020B0604020202020204" pitchFamily="34" charset="0"/>
                        <a:buChar char="•"/>
                      </a:pPr>
                      <a14:m>
                        <m:oMath xmlns:m="http://schemas.openxmlformats.org/officeDocument/2006/math">
                          <m:sSub>
                            <m:sSubPr>
                              <m:ctrlPr>
                                <a:rPr lang="en-US" sz="1400" i="1">
                                  <a:latin typeface="Cambria Math" panose="02040503050406030204" pitchFamily="18" charset="0"/>
                                  <a:ea typeface="DengXian" panose="02010600030101010101" pitchFamily="2" charset="-122"/>
                                  <a:cs typeface="Times New Roman" panose="02020603050405020304" pitchFamily="18" charset="0"/>
                                </a:rPr>
                              </m:ctrlPr>
                            </m:sSubPr>
                            <m:e>
                              <m:r>
                                <a:rPr lang="en-US" sz="1400" i="1">
                                  <a:latin typeface="Cambria Math" panose="02040503050406030204" pitchFamily="18" charset="0"/>
                                  <a:ea typeface="DengXian" panose="02010600030101010101" pitchFamily="2" charset="-122"/>
                                  <a:cs typeface="Times New Roman" panose="02020603050405020304" pitchFamily="18" charset="0"/>
                                </a:rPr>
                                <m:t>𝑙</m:t>
                              </m:r>
                            </m:e>
                            <m:sub>
                              <m:r>
                                <a:rPr lang="en-US" sz="1400" i="1">
                                  <a:latin typeface="Cambria Math" panose="02040503050406030204" pitchFamily="18" charset="0"/>
                                  <a:ea typeface="DengXian" panose="02010600030101010101" pitchFamily="2" charset="-122"/>
                                  <a:cs typeface="Times New Roman" panose="02020603050405020304" pitchFamily="18" charset="0"/>
                                </a:rPr>
                                <m:t>𝑖𝑗</m:t>
                              </m:r>
                            </m:sub>
                          </m:sSub>
                        </m:oMath>
                      </a14:m>
                      <a:r>
                        <a:rPr lang="en-US" sz="1400" dirty="0"/>
                        <a:t> and </a:t>
                      </a:r>
                      <a14:m>
                        <m:oMath xmlns:m="http://schemas.openxmlformats.org/officeDocument/2006/math">
                          <m:sSub>
                            <m:sSubPr>
                              <m:ctrlPr>
                                <a:rPr lang="en-US" sz="1400" i="1">
                                  <a:latin typeface="Cambria Math" panose="02040503050406030204" pitchFamily="18" charset="0"/>
                                  <a:ea typeface="DengXian" panose="02010600030101010101" pitchFamily="2" charset="-122"/>
                                  <a:cs typeface="Times New Roman" panose="02020603050405020304" pitchFamily="18" charset="0"/>
                                </a:rPr>
                              </m:ctrlPr>
                            </m:sSubPr>
                            <m:e>
                              <m:r>
                                <a:rPr lang="en-US" sz="1400" i="1">
                                  <a:latin typeface="Cambria Math" panose="02040503050406030204" pitchFamily="18" charset="0"/>
                                  <a:ea typeface="DengXian" panose="02010600030101010101" pitchFamily="2" charset="-122"/>
                                  <a:cs typeface="Times New Roman" panose="02020603050405020304" pitchFamily="18" charset="0"/>
                                </a:rPr>
                                <m:t>𝑒</m:t>
                              </m:r>
                            </m:e>
                            <m:sub>
                              <m:r>
                                <a:rPr lang="en-US" sz="1400" i="1">
                                  <a:latin typeface="Cambria Math" panose="02040503050406030204" pitchFamily="18" charset="0"/>
                                  <a:ea typeface="DengXian" panose="02010600030101010101" pitchFamily="2" charset="-122"/>
                                  <a:cs typeface="Times New Roman" panose="02020603050405020304" pitchFamily="18" charset="0"/>
                                </a:rPr>
                                <m:t>𝑖𝑗</m:t>
                              </m:r>
                            </m:sub>
                          </m:sSub>
                        </m:oMath>
                      </a14:m>
                      <a:r>
                        <a:rPr lang="en-US" sz="1400" dirty="0"/>
                        <a:t> are linear inequalities and events that trigger mode transitions from mode </a:t>
                      </a:r>
                      <a14:m>
                        <m:oMath xmlns:m="http://schemas.openxmlformats.org/officeDocument/2006/math">
                          <m:r>
                            <a:rPr lang="en-US" sz="1400" b="0" i="1" smtClean="0">
                              <a:latin typeface="Cambria Math" panose="02040503050406030204" pitchFamily="18" charset="0"/>
                            </a:rPr>
                            <m:t>𝑖</m:t>
                          </m:r>
                        </m:oMath>
                      </a14:m>
                      <a:r>
                        <a:rPr lang="en-US" sz="1400" dirty="0"/>
                        <a:t> to </a:t>
                      </a:r>
                      <a14:m>
                        <m:oMath xmlns:m="http://schemas.openxmlformats.org/officeDocument/2006/math">
                          <m:r>
                            <a:rPr lang="en-US" sz="1400" b="0" i="1" smtClean="0">
                              <a:latin typeface="Cambria Math" panose="02040503050406030204" pitchFamily="18" charset="0"/>
                            </a:rPr>
                            <m:t>𝑗</m:t>
                          </m:r>
                        </m:oMath>
                      </a14:m>
                      <a:r>
                        <a:rPr lang="en-US" sz="1400" dirty="0"/>
                        <a:t>.</a:t>
                      </a:r>
                    </a:p>
                  </p:txBody>
                </p:sp>
              </mc:Choice>
              <mc:Fallback xmlns="">
                <p:sp>
                  <p:nvSpPr>
                    <p:cNvPr id="38" name="TextBox 37"/>
                    <p:cNvSpPr txBox="1">
                      <a:spLocks noRot="1" noChangeAspect="1" noMove="1" noResize="1" noEditPoints="1" noAdjustHandles="1" noChangeArrowheads="1" noChangeShapeType="1" noTextEdit="1"/>
                    </p:cNvSpPr>
                    <p:nvPr/>
                  </p:nvSpPr>
                  <p:spPr>
                    <a:xfrm>
                      <a:off x="1652663" y="5332593"/>
                      <a:ext cx="4177002" cy="1833194"/>
                    </a:xfrm>
                    <a:prstGeom prst="rect">
                      <a:avLst/>
                    </a:prstGeom>
                    <a:blipFill>
                      <a:blip r:embed="rId8"/>
                      <a:stretch>
                        <a:fillRect l="-405" t="-664"/>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0" name="Text Box 2"/>
                  <p:cNvSpPr txBox="1">
                    <a:spLocks noChangeArrowheads="1"/>
                  </p:cNvSpPr>
                  <p:nvPr/>
                </p:nvSpPr>
                <p:spPr bwMode="auto">
                  <a:xfrm>
                    <a:off x="2672371" y="4310373"/>
                    <a:ext cx="432177" cy="286322"/>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800" i="1" smtClean="0">
                                  <a:effectLst/>
                                  <a:latin typeface="Cambria Math" panose="02040503050406030204" pitchFamily="18" charset="0"/>
                                  <a:ea typeface="DengXian" panose="02010600030101010101" pitchFamily="2" charset="-122"/>
                                  <a:cs typeface="Times New Roman" panose="02020603050405020304" pitchFamily="18" charset="0"/>
                                </a:rPr>
                              </m:ctrlPr>
                            </m:sSubPr>
                            <m:e>
                              <m:r>
                                <a:rPr lang="en-US" sz="800" b="0" i="1" smtClean="0">
                                  <a:effectLst/>
                                  <a:latin typeface="Cambria Math" panose="02040503050406030204" pitchFamily="18" charset="0"/>
                                  <a:ea typeface="DengXian" panose="02010600030101010101" pitchFamily="2" charset="-122"/>
                                  <a:cs typeface="Times New Roman" panose="02020603050405020304" pitchFamily="18" charset="0"/>
                                </a:rPr>
                                <m:t>𝑙</m:t>
                              </m:r>
                            </m:e>
                            <m:sub>
                              <m:r>
                                <a:rPr lang="en-US" sz="800" b="0" i="1" smtClean="0">
                                  <a:effectLst/>
                                  <a:latin typeface="Cambria Math" panose="02040503050406030204" pitchFamily="18" charset="0"/>
                                  <a:ea typeface="DengXian" panose="02010600030101010101" pitchFamily="2" charset="-122"/>
                                  <a:cs typeface="Times New Roman" panose="02020603050405020304" pitchFamily="18" charset="0"/>
                                </a:rPr>
                                <m:t>𝑗𝑖</m:t>
                              </m:r>
                            </m:sub>
                          </m:sSub>
                          <m:r>
                            <a:rPr lang="en-US" sz="800" b="0" i="1" smtClean="0">
                              <a:effectLst/>
                              <a:latin typeface="Cambria Math" panose="02040503050406030204" pitchFamily="18" charset="0"/>
                              <a:ea typeface="DengXian" panose="02010600030101010101" pitchFamily="2" charset="-122"/>
                              <a:cs typeface="Times New Roman" panose="02020603050405020304" pitchFamily="18" charset="0"/>
                            </a:rPr>
                            <m:t>/</m:t>
                          </m:r>
                          <m:sSub>
                            <m:sSubPr>
                              <m:ctrlPr>
                                <a:rPr lang="en-US" sz="800" i="1" smtClean="0">
                                  <a:effectLst/>
                                  <a:latin typeface="Cambria Math" panose="02040503050406030204" pitchFamily="18" charset="0"/>
                                  <a:ea typeface="DengXian" panose="02010600030101010101" pitchFamily="2" charset="-122"/>
                                  <a:cs typeface="Times New Roman" panose="02020603050405020304" pitchFamily="18" charset="0"/>
                                </a:rPr>
                              </m:ctrlPr>
                            </m:sSubPr>
                            <m:e>
                              <m:r>
                                <a:rPr lang="en-US" sz="800" b="0" i="1" smtClean="0">
                                  <a:effectLst/>
                                  <a:latin typeface="Cambria Math" panose="02040503050406030204" pitchFamily="18" charset="0"/>
                                  <a:ea typeface="DengXian" panose="02010600030101010101" pitchFamily="2" charset="-122"/>
                                  <a:cs typeface="Times New Roman" panose="02020603050405020304" pitchFamily="18" charset="0"/>
                                </a:rPr>
                                <m:t>𝑒</m:t>
                              </m:r>
                            </m:e>
                            <m:sub>
                              <m:r>
                                <a:rPr lang="en-US" sz="800" b="0" i="1" smtClean="0">
                                  <a:effectLst/>
                                  <a:latin typeface="Cambria Math" panose="02040503050406030204" pitchFamily="18" charset="0"/>
                                  <a:ea typeface="DengXian" panose="02010600030101010101" pitchFamily="2" charset="-122"/>
                                  <a:cs typeface="Times New Roman" panose="02020603050405020304" pitchFamily="18" charset="0"/>
                                </a:rPr>
                                <m:t>𝑗𝑖</m:t>
                              </m:r>
                            </m:sub>
                          </m:sSub>
                        </m:oMath>
                      </m:oMathPara>
                    </a14:m>
                    <a:endParaRPr lang="en-US" sz="1000" dirty="0">
                      <a:effectLst/>
                      <a:latin typeface="Calibri" panose="020F0502020204030204" pitchFamily="34" charset="0"/>
                      <a:ea typeface="DengXian" panose="02010600030101010101" pitchFamily="2" charset="-122"/>
                      <a:cs typeface="Times New Roman" panose="02020603050405020304" pitchFamily="18" charset="0"/>
                    </a:endParaRPr>
                  </a:p>
                </p:txBody>
              </p:sp>
            </mc:Choice>
            <mc:Fallback xmlns="">
              <p:sp>
                <p:nvSpPr>
                  <p:cNvPr id="40" name="Text Box 2"/>
                  <p:cNvSpPr txBox="1">
                    <a:spLocks noRot="1" noChangeAspect="1" noMove="1" noResize="1" noEditPoints="1" noAdjustHandles="1" noChangeArrowheads="1" noChangeShapeType="1" noTextEdit="1"/>
                  </p:cNvSpPr>
                  <p:nvPr/>
                </p:nvSpPr>
                <p:spPr bwMode="auto">
                  <a:xfrm>
                    <a:off x="2672371" y="4310373"/>
                    <a:ext cx="432177" cy="286322"/>
                  </a:xfrm>
                  <a:prstGeom prst="rect">
                    <a:avLst/>
                  </a:prstGeom>
                  <a:blipFill>
                    <a:blip r:embed="rId9"/>
                    <a:stretch>
                      <a:fillRect/>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 Box 2"/>
                  <p:cNvSpPr txBox="1">
                    <a:spLocks noChangeArrowheads="1"/>
                  </p:cNvSpPr>
                  <p:nvPr/>
                </p:nvSpPr>
                <p:spPr bwMode="auto">
                  <a:xfrm>
                    <a:off x="2266126" y="4188245"/>
                    <a:ext cx="476486" cy="286322"/>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800" i="1" smtClean="0">
                                  <a:effectLst/>
                                  <a:latin typeface="Cambria Math" panose="02040503050406030204" pitchFamily="18" charset="0"/>
                                  <a:ea typeface="DengXian" panose="02010600030101010101" pitchFamily="2" charset="-122"/>
                                  <a:cs typeface="Times New Roman" panose="02020603050405020304" pitchFamily="18" charset="0"/>
                                </a:rPr>
                              </m:ctrlPr>
                            </m:sSubPr>
                            <m:e>
                              <m:r>
                                <a:rPr lang="en-US" sz="800" b="0" i="1" smtClean="0">
                                  <a:effectLst/>
                                  <a:latin typeface="Cambria Math" panose="02040503050406030204" pitchFamily="18" charset="0"/>
                                  <a:ea typeface="DengXian" panose="02010600030101010101" pitchFamily="2" charset="-122"/>
                                  <a:cs typeface="Times New Roman" panose="02020603050405020304" pitchFamily="18" charset="0"/>
                                </a:rPr>
                                <m:t>𝑙</m:t>
                              </m:r>
                            </m:e>
                            <m:sub>
                              <m:r>
                                <a:rPr lang="en-US" sz="800" b="0" i="1" smtClean="0">
                                  <a:effectLst/>
                                  <a:latin typeface="Cambria Math" panose="02040503050406030204" pitchFamily="18" charset="0"/>
                                  <a:ea typeface="DengXian" panose="02010600030101010101" pitchFamily="2" charset="-122"/>
                                  <a:cs typeface="Times New Roman" panose="02020603050405020304" pitchFamily="18" charset="0"/>
                                </a:rPr>
                                <m:t>𝑖𝑗</m:t>
                              </m:r>
                            </m:sub>
                          </m:sSub>
                          <m:r>
                            <a:rPr lang="en-US" sz="800" b="0" i="1" smtClean="0">
                              <a:effectLst/>
                              <a:latin typeface="Cambria Math" panose="02040503050406030204" pitchFamily="18" charset="0"/>
                              <a:ea typeface="DengXian" panose="02010600030101010101" pitchFamily="2" charset="-122"/>
                              <a:cs typeface="Times New Roman" panose="02020603050405020304" pitchFamily="18" charset="0"/>
                            </a:rPr>
                            <m:t>/</m:t>
                          </m:r>
                          <m:sSub>
                            <m:sSubPr>
                              <m:ctrlPr>
                                <a:rPr lang="en-US" sz="800" i="1" smtClean="0">
                                  <a:effectLst/>
                                  <a:latin typeface="Cambria Math" panose="02040503050406030204" pitchFamily="18" charset="0"/>
                                  <a:ea typeface="DengXian" panose="02010600030101010101" pitchFamily="2" charset="-122"/>
                                  <a:cs typeface="Times New Roman" panose="02020603050405020304" pitchFamily="18" charset="0"/>
                                </a:rPr>
                              </m:ctrlPr>
                            </m:sSubPr>
                            <m:e>
                              <m:r>
                                <a:rPr lang="en-US" sz="800" b="0" i="1" smtClean="0">
                                  <a:effectLst/>
                                  <a:latin typeface="Cambria Math" panose="02040503050406030204" pitchFamily="18" charset="0"/>
                                  <a:ea typeface="DengXian" panose="02010600030101010101" pitchFamily="2" charset="-122"/>
                                  <a:cs typeface="Times New Roman" panose="02020603050405020304" pitchFamily="18" charset="0"/>
                                </a:rPr>
                                <m:t>𝑒</m:t>
                              </m:r>
                            </m:e>
                            <m:sub>
                              <m:r>
                                <a:rPr lang="en-US" sz="800" b="0" i="1" smtClean="0">
                                  <a:effectLst/>
                                  <a:latin typeface="Cambria Math" panose="02040503050406030204" pitchFamily="18" charset="0"/>
                                  <a:ea typeface="DengXian" panose="02010600030101010101" pitchFamily="2" charset="-122"/>
                                  <a:cs typeface="Times New Roman" panose="02020603050405020304" pitchFamily="18" charset="0"/>
                                </a:rPr>
                                <m:t>𝑖𝑗</m:t>
                              </m:r>
                            </m:sub>
                          </m:sSub>
                        </m:oMath>
                      </m:oMathPara>
                    </a14:m>
                    <a:endParaRPr lang="en-US" sz="1000" dirty="0">
                      <a:effectLst/>
                      <a:latin typeface="Calibri" panose="020F0502020204030204" pitchFamily="34" charset="0"/>
                      <a:ea typeface="DengXian" panose="02010600030101010101" pitchFamily="2" charset="-122"/>
                      <a:cs typeface="Times New Roman" panose="02020603050405020304" pitchFamily="18" charset="0"/>
                    </a:endParaRPr>
                  </a:p>
                </p:txBody>
              </p:sp>
            </mc:Choice>
            <mc:Fallback xmlns="">
              <p:sp>
                <p:nvSpPr>
                  <p:cNvPr id="42" name="Text Box 2"/>
                  <p:cNvSpPr txBox="1">
                    <a:spLocks noRot="1" noChangeAspect="1" noMove="1" noResize="1" noEditPoints="1" noAdjustHandles="1" noChangeArrowheads="1" noChangeShapeType="1" noTextEdit="1"/>
                  </p:cNvSpPr>
                  <p:nvPr/>
                </p:nvSpPr>
                <p:spPr bwMode="auto">
                  <a:xfrm>
                    <a:off x="2266126" y="4188245"/>
                    <a:ext cx="476486" cy="286322"/>
                  </a:xfrm>
                  <a:prstGeom prst="rect">
                    <a:avLst/>
                  </a:prstGeom>
                  <a:blipFill>
                    <a:blip r:embed="rId10"/>
                    <a:stretch>
                      <a:fillRect/>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 Box 2"/>
                  <p:cNvSpPr txBox="1">
                    <a:spLocks noChangeArrowheads="1"/>
                  </p:cNvSpPr>
                  <p:nvPr/>
                </p:nvSpPr>
                <p:spPr bwMode="auto">
                  <a:xfrm>
                    <a:off x="3184501" y="4193703"/>
                    <a:ext cx="476486" cy="286322"/>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800" i="1" smtClean="0">
                                  <a:effectLst/>
                                  <a:latin typeface="Cambria Math" panose="02040503050406030204" pitchFamily="18" charset="0"/>
                                  <a:ea typeface="DengXian" panose="02010600030101010101" pitchFamily="2" charset="-122"/>
                                  <a:cs typeface="Times New Roman" panose="02020603050405020304" pitchFamily="18" charset="0"/>
                                </a:rPr>
                              </m:ctrlPr>
                            </m:sSubPr>
                            <m:e>
                              <m:r>
                                <a:rPr lang="en-US" sz="800" b="0" i="1" smtClean="0">
                                  <a:effectLst/>
                                  <a:latin typeface="Cambria Math" panose="02040503050406030204" pitchFamily="18" charset="0"/>
                                  <a:ea typeface="DengXian" panose="02010600030101010101" pitchFamily="2" charset="-122"/>
                                  <a:cs typeface="Times New Roman" panose="02020603050405020304" pitchFamily="18" charset="0"/>
                                </a:rPr>
                                <m:t>𝑙</m:t>
                              </m:r>
                            </m:e>
                            <m:sub>
                              <m:r>
                                <a:rPr lang="en-US" sz="800" b="0" i="1" smtClean="0">
                                  <a:effectLst/>
                                  <a:latin typeface="Cambria Math" panose="02040503050406030204" pitchFamily="18" charset="0"/>
                                  <a:ea typeface="DengXian" panose="02010600030101010101" pitchFamily="2" charset="-122"/>
                                  <a:cs typeface="Times New Roman" panose="02020603050405020304" pitchFamily="18" charset="0"/>
                                </a:rPr>
                                <m:t>𝑖𝑘</m:t>
                              </m:r>
                            </m:sub>
                          </m:sSub>
                          <m:r>
                            <a:rPr lang="en-US" sz="800" b="0" i="1" smtClean="0">
                              <a:effectLst/>
                              <a:latin typeface="Cambria Math" panose="02040503050406030204" pitchFamily="18" charset="0"/>
                              <a:ea typeface="DengXian" panose="02010600030101010101" pitchFamily="2" charset="-122"/>
                              <a:cs typeface="Times New Roman" panose="02020603050405020304" pitchFamily="18" charset="0"/>
                            </a:rPr>
                            <m:t>/</m:t>
                          </m:r>
                          <m:sSub>
                            <m:sSubPr>
                              <m:ctrlPr>
                                <a:rPr lang="en-US" sz="800" i="1" smtClean="0">
                                  <a:effectLst/>
                                  <a:latin typeface="Cambria Math" panose="02040503050406030204" pitchFamily="18" charset="0"/>
                                  <a:ea typeface="DengXian" panose="02010600030101010101" pitchFamily="2" charset="-122"/>
                                  <a:cs typeface="Times New Roman" panose="02020603050405020304" pitchFamily="18" charset="0"/>
                                </a:rPr>
                              </m:ctrlPr>
                            </m:sSubPr>
                            <m:e>
                              <m:r>
                                <a:rPr lang="en-US" sz="800" b="0" i="1" smtClean="0">
                                  <a:effectLst/>
                                  <a:latin typeface="Cambria Math" panose="02040503050406030204" pitchFamily="18" charset="0"/>
                                  <a:ea typeface="DengXian" panose="02010600030101010101" pitchFamily="2" charset="-122"/>
                                  <a:cs typeface="Times New Roman" panose="02020603050405020304" pitchFamily="18" charset="0"/>
                                </a:rPr>
                                <m:t>𝑒</m:t>
                              </m:r>
                            </m:e>
                            <m:sub>
                              <m:r>
                                <a:rPr lang="en-US" sz="800" b="0" i="1" smtClean="0">
                                  <a:effectLst/>
                                  <a:latin typeface="Cambria Math" panose="02040503050406030204" pitchFamily="18" charset="0"/>
                                  <a:ea typeface="DengXian" panose="02010600030101010101" pitchFamily="2" charset="-122"/>
                                  <a:cs typeface="Times New Roman" panose="02020603050405020304" pitchFamily="18" charset="0"/>
                                </a:rPr>
                                <m:t>𝑖𝑘</m:t>
                              </m:r>
                            </m:sub>
                          </m:sSub>
                        </m:oMath>
                      </m:oMathPara>
                    </a14:m>
                    <a:endParaRPr lang="en-US" sz="1000" dirty="0">
                      <a:effectLst/>
                      <a:latin typeface="Calibri" panose="020F0502020204030204" pitchFamily="34" charset="0"/>
                      <a:ea typeface="DengXian" panose="02010600030101010101" pitchFamily="2" charset="-122"/>
                      <a:cs typeface="Times New Roman" panose="02020603050405020304" pitchFamily="18" charset="0"/>
                    </a:endParaRPr>
                  </a:p>
                </p:txBody>
              </p:sp>
            </mc:Choice>
            <mc:Fallback xmlns="">
              <p:sp>
                <p:nvSpPr>
                  <p:cNvPr id="44" name="Text Box 2"/>
                  <p:cNvSpPr txBox="1">
                    <a:spLocks noRot="1" noChangeAspect="1" noMove="1" noResize="1" noEditPoints="1" noAdjustHandles="1" noChangeArrowheads="1" noChangeShapeType="1" noTextEdit="1"/>
                  </p:cNvSpPr>
                  <p:nvPr/>
                </p:nvSpPr>
                <p:spPr bwMode="auto">
                  <a:xfrm>
                    <a:off x="3184501" y="4193703"/>
                    <a:ext cx="476486" cy="286322"/>
                  </a:xfrm>
                  <a:prstGeom prst="rect">
                    <a:avLst/>
                  </a:prstGeom>
                  <a:blipFill>
                    <a:blip r:embed="rId11"/>
                    <a:stretch>
                      <a:fillRect/>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 Box 2"/>
                  <p:cNvSpPr txBox="1">
                    <a:spLocks noChangeArrowheads="1"/>
                  </p:cNvSpPr>
                  <p:nvPr/>
                </p:nvSpPr>
                <p:spPr bwMode="auto">
                  <a:xfrm>
                    <a:off x="3659446" y="4295318"/>
                    <a:ext cx="486005" cy="286322"/>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800" i="1" smtClean="0">
                                  <a:effectLst/>
                                  <a:latin typeface="Cambria Math" panose="02040503050406030204" pitchFamily="18" charset="0"/>
                                  <a:ea typeface="DengXian" panose="02010600030101010101" pitchFamily="2" charset="-122"/>
                                  <a:cs typeface="Times New Roman" panose="02020603050405020304" pitchFamily="18" charset="0"/>
                                </a:rPr>
                              </m:ctrlPr>
                            </m:sSubPr>
                            <m:e>
                              <m:r>
                                <a:rPr lang="en-US" sz="800" b="0" i="1" smtClean="0">
                                  <a:effectLst/>
                                  <a:latin typeface="Cambria Math" panose="02040503050406030204" pitchFamily="18" charset="0"/>
                                  <a:ea typeface="DengXian" panose="02010600030101010101" pitchFamily="2" charset="-122"/>
                                  <a:cs typeface="Times New Roman" panose="02020603050405020304" pitchFamily="18" charset="0"/>
                                </a:rPr>
                                <m:t>𝑙</m:t>
                              </m:r>
                            </m:e>
                            <m:sub>
                              <m:r>
                                <a:rPr lang="en-US" sz="800" b="0" i="1" smtClean="0">
                                  <a:effectLst/>
                                  <a:latin typeface="Cambria Math" panose="02040503050406030204" pitchFamily="18" charset="0"/>
                                  <a:ea typeface="DengXian" panose="02010600030101010101" pitchFamily="2" charset="-122"/>
                                  <a:cs typeface="Times New Roman" panose="02020603050405020304" pitchFamily="18" charset="0"/>
                                </a:rPr>
                                <m:t>𝑘𝑖</m:t>
                              </m:r>
                            </m:sub>
                          </m:sSub>
                          <m:r>
                            <a:rPr lang="en-US" sz="800" b="0" i="1" smtClean="0">
                              <a:effectLst/>
                              <a:latin typeface="Cambria Math" panose="02040503050406030204" pitchFamily="18" charset="0"/>
                              <a:ea typeface="DengXian" panose="02010600030101010101" pitchFamily="2" charset="-122"/>
                              <a:cs typeface="Times New Roman" panose="02020603050405020304" pitchFamily="18" charset="0"/>
                            </a:rPr>
                            <m:t>/</m:t>
                          </m:r>
                          <m:sSub>
                            <m:sSubPr>
                              <m:ctrlPr>
                                <a:rPr lang="en-US" sz="800" i="1" smtClean="0">
                                  <a:effectLst/>
                                  <a:latin typeface="Cambria Math" panose="02040503050406030204" pitchFamily="18" charset="0"/>
                                  <a:ea typeface="DengXian" panose="02010600030101010101" pitchFamily="2" charset="-122"/>
                                  <a:cs typeface="Times New Roman" panose="02020603050405020304" pitchFamily="18" charset="0"/>
                                </a:rPr>
                              </m:ctrlPr>
                            </m:sSubPr>
                            <m:e>
                              <m:r>
                                <a:rPr lang="en-US" sz="800" b="0" i="1" smtClean="0">
                                  <a:effectLst/>
                                  <a:latin typeface="Cambria Math" panose="02040503050406030204" pitchFamily="18" charset="0"/>
                                  <a:ea typeface="DengXian" panose="02010600030101010101" pitchFamily="2" charset="-122"/>
                                  <a:cs typeface="Times New Roman" panose="02020603050405020304" pitchFamily="18" charset="0"/>
                                </a:rPr>
                                <m:t>𝑒</m:t>
                              </m:r>
                            </m:e>
                            <m:sub>
                              <m:r>
                                <a:rPr lang="en-US" sz="800" b="0" i="1" smtClean="0">
                                  <a:effectLst/>
                                  <a:latin typeface="Cambria Math" panose="02040503050406030204" pitchFamily="18" charset="0"/>
                                  <a:ea typeface="DengXian" panose="02010600030101010101" pitchFamily="2" charset="-122"/>
                                  <a:cs typeface="Times New Roman" panose="02020603050405020304" pitchFamily="18" charset="0"/>
                                </a:rPr>
                                <m:t>𝑘𝑖</m:t>
                              </m:r>
                            </m:sub>
                          </m:sSub>
                        </m:oMath>
                      </m:oMathPara>
                    </a14:m>
                    <a:endParaRPr lang="en-US" sz="1000" dirty="0">
                      <a:effectLst/>
                      <a:latin typeface="Calibri" panose="020F0502020204030204" pitchFamily="34" charset="0"/>
                      <a:ea typeface="DengXian" panose="02010600030101010101" pitchFamily="2" charset="-122"/>
                      <a:cs typeface="Times New Roman" panose="02020603050405020304" pitchFamily="18" charset="0"/>
                    </a:endParaRPr>
                  </a:p>
                </p:txBody>
              </p:sp>
            </mc:Choice>
            <mc:Fallback xmlns="">
              <p:sp>
                <p:nvSpPr>
                  <p:cNvPr id="45" name="Text Box 2"/>
                  <p:cNvSpPr txBox="1">
                    <a:spLocks noRot="1" noChangeAspect="1" noMove="1" noResize="1" noEditPoints="1" noAdjustHandles="1" noChangeArrowheads="1" noChangeShapeType="1" noTextEdit="1"/>
                  </p:cNvSpPr>
                  <p:nvPr/>
                </p:nvSpPr>
                <p:spPr bwMode="auto">
                  <a:xfrm>
                    <a:off x="3659446" y="4295318"/>
                    <a:ext cx="486005" cy="286322"/>
                  </a:xfrm>
                  <a:prstGeom prst="rect">
                    <a:avLst/>
                  </a:prstGeom>
                  <a:blipFill>
                    <a:blip r:embed="rId12"/>
                    <a:stretch>
                      <a:fillRect/>
                    </a:stretch>
                  </a:blipFill>
                  <a:ln w="9525">
                    <a:noFill/>
                    <a:miter lim="800000"/>
                    <a:headEnd/>
                    <a:tailEnd/>
                  </a:ln>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1" name="Text Box 2"/>
                <p:cNvSpPr txBox="1">
                  <a:spLocks noChangeArrowheads="1"/>
                </p:cNvSpPr>
                <p:nvPr/>
              </p:nvSpPr>
              <p:spPr bwMode="auto">
                <a:xfrm>
                  <a:off x="3627858" y="4606442"/>
                  <a:ext cx="299045" cy="286268"/>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000" i="1" smtClean="0">
                                <a:effectLst/>
                                <a:latin typeface="Cambria Math" panose="02040503050406030204" pitchFamily="18" charset="0"/>
                                <a:ea typeface="DengXian" panose="02010600030101010101" pitchFamily="2" charset="-122"/>
                                <a:cs typeface="Times New Roman" panose="02020603050405020304" pitchFamily="18" charset="0"/>
                              </a:rPr>
                            </m:ctrlPr>
                          </m:sSubPr>
                          <m:e>
                            <m:r>
                              <a:rPr lang="en-US" sz="1000" i="1">
                                <a:effectLst/>
                                <a:latin typeface="Cambria Math" panose="02040503050406030204" pitchFamily="18" charset="0"/>
                                <a:ea typeface="DengXian" panose="02010600030101010101" pitchFamily="2" charset="-122"/>
                                <a:cs typeface="Times New Roman" panose="02020603050405020304" pitchFamily="18" charset="0"/>
                              </a:rPr>
                              <m:t>𝑞</m:t>
                            </m:r>
                          </m:e>
                          <m:sub>
                            <m:r>
                              <a:rPr lang="en-US" sz="1000" b="0" i="1" smtClean="0">
                                <a:effectLst/>
                                <a:latin typeface="Cambria Math" panose="02040503050406030204" pitchFamily="18" charset="0"/>
                                <a:ea typeface="DengXian" panose="02010600030101010101" pitchFamily="2" charset="-122"/>
                                <a:cs typeface="Times New Roman" panose="02020603050405020304" pitchFamily="18" charset="0"/>
                              </a:rPr>
                              <m:t>𝑗</m:t>
                            </m:r>
                          </m:sub>
                        </m:sSub>
                      </m:oMath>
                    </m:oMathPara>
                  </a14:m>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p:txBody>
            </p:sp>
          </mc:Choice>
          <mc:Fallback xmlns="">
            <p:sp>
              <p:nvSpPr>
                <p:cNvPr id="41" name="Text Box 2"/>
                <p:cNvSpPr txBox="1">
                  <a:spLocks noRot="1" noChangeAspect="1" noMove="1" noResize="1" noEditPoints="1" noAdjustHandles="1" noChangeArrowheads="1" noChangeShapeType="1" noTextEdit="1"/>
                </p:cNvSpPr>
                <p:nvPr/>
              </p:nvSpPr>
              <p:spPr bwMode="auto">
                <a:xfrm>
                  <a:off x="3627858" y="4606442"/>
                  <a:ext cx="299045" cy="286268"/>
                </a:xfrm>
                <a:prstGeom prst="rect">
                  <a:avLst/>
                </a:prstGeom>
                <a:blipFill>
                  <a:blip r:embed="rId13"/>
                  <a:stretch>
                    <a:fillRect/>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 Box 2"/>
                <p:cNvSpPr txBox="1">
                  <a:spLocks noChangeArrowheads="1"/>
                </p:cNvSpPr>
                <p:nvPr/>
              </p:nvSpPr>
              <p:spPr bwMode="auto">
                <a:xfrm>
                  <a:off x="4744503" y="4606442"/>
                  <a:ext cx="299045" cy="286268"/>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000" i="1" smtClean="0">
                                <a:effectLst/>
                                <a:latin typeface="Cambria Math" panose="02040503050406030204" pitchFamily="18" charset="0"/>
                                <a:ea typeface="DengXian" panose="02010600030101010101" pitchFamily="2" charset="-122"/>
                                <a:cs typeface="Times New Roman" panose="02020603050405020304" pitchFamily="18" charset="0"/>
                              </a:rPr>
                            </m:ctrlPr>
                          </m:sSubPr>
                          <m:e>
                            <m:r>
                              <a:rPr lang="en-US" sz="1000" i="1">
                                <a:effectLst/>
                                <a:latin typeface="Cambria Math" panose="02040503050406030204" pitchFamily="18" charset="0"/>
                                <a:ea typeface="DengXian" panose="02010600030101010101" pitchFamily="2" charset="-122"/>
                                <a:cs typeface="Times New Roman" panose="02020603050405020304" pitchFamily="18" charset="0"/>
                              </a:rPr>
                              <m:t>𝑞</m:t>
                            </m:r>
                          </m:e>
                          <m:sub>
                            <m:r>
                              <a:rPr lang="en-US" sz="1000" b="0" i="1" smtClean="0">
                                <a:effectLst/>
                                <a:latin typeface="Cambria Math" panose="02040503050406030204" pitchFamily="18" charset="0"/>
                                <a:ea typeface="DengXian" panose="02010600030101010101" pitchFamily="2" charset="-122"/>
                                <a:cs typeface="Times New Roman" panose="02020603050405020304" pitchFamily="18" charset="0"/>
                              </a:rPr>
                              <m:t>𝑘</m:t>
                            </m:r>
                          </m:sub>
                        </m:sSub>
                      </m:oMath>
                    </m:oMathPara>
                  </a14:m>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p:txBody>
            </p:sp>
          </mc:Choice>
          <mc:Fallback xmlns="">
            <p:sp>
              <p:nvSpPr>
                <p:cNvPr id="43" name="Text Box 2"/>
                <p:cNvSpPr txBox="1">
                  <a:spLocks noRot="1" noChangeAspect="1" noMove="1" noResize="1" noEditPoints="1" noAdjustHandles="1" noChangeArrowheads="1" noChangeShapeType="1" noTextEdit="1"/>
                </p:cNvSpPr>
                <p:nvPr/>
              </p:nvSpPr>
              <p:spPr bwMode="auto">
                <a:xfrm>
                  <a:off x="4744503" y="4606442"/>
                  <a:ext cx="299045" cy="286268"/>
                </a:xfrm>
                <a:prstGeom prst="rect">
                  <a:avLst/>
                </a:prstGeom>
                <a:blipFill>
                  <a:blip r:embed="rId14"/>
                  <a:stretch>
                    <a:fillRect/>
                  </a:stretch>
                </a:blipFill>
                <a:ln w="9525">
                  <a:noFill/>
                  <a:miter lim="800000"/>
                  <a:headEnd/>
                  <a:tailEnd/>
                </a:ln>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6" name="TextBox 45"/>
              <p:cNvSpPr txBox="1"/>
              <p:nvPr/>
            </p:nvSpPr>
            <p:spPr>
              <a:xfrm>
                <a:off x="5985488" y="474760"/>
                <a:ext cx="5646735" cy="5978431"/>
              </a:xfrm>
              <a:prstGeom prst="rect">
                <a:avLst/>
              </a:prstGeom>
              <a:noFill/>
            </p:spPr>
            <p:txBody>
              <a:bodyPr wrap="square" rtlCol="0">
                <a:spAutoFit/>
              </a:bodyPr>
              <a:lstStyle/>
              <a:p>
                <a:pPr marL="285750" indent="-285750">
                  <a:spcAft>
                    <a:spcPts val="600"/>
                  </a:spcAft>
                  <a:buFont typeface="Wingdings" panose="05000000000000000000" pitchFamily="2" charset="2"/>
                  <a:buChar char="q"/>
                </a:pPr>
                <a:r>
                  <a:rPr lang="en-US" altLang="zh-CN" b="1" dirty="0"/>
                  <a:t>Input-output traces:</a:t>
                </a:r>
                <a:endParaRPr lang="en-US" altLang="zh-CN" sz="1600" b="1" dirty="0"/>
              </a:p>
              <a:p>
                <a:pPr marL="468630" indent="-285750">
                  <a:spcAft>
                    <a:spcPts val="600"/>
                  </a:spcAft>
                  <a:buFont typeface="Wingdings" panose="05000000000000000000" pitchFamily="2" charset="2"/>
                  <a:buChar char="Ø"/>
                </a:pPr>
                <a:r>
                  <a:rPr lang="en-US" altLang="zh-CN" sz="1600" dirty="0"/>
                  <a:t>Output trace: </a:t>
                </a:r>
                <a14:m>
                  <m:oMath xmlns:m="http://schemas.openxmlformats.org/officeDocument/2006/math">
                    <m:r>
                      <a:rPr lang="zh-CN" altLang="en-US" sz="1600">
                        <a:latin typeface="Cambria Math" panose="02040503050406030204" pitchFamily="18" charset="0"/>
                      </a:rPr>
                      <m:t>𝓧</m:t>
                    </m:r>
                    <m:r>
                      <a:rPr lang="en-US" altLang="zh-CN" sz="1600">
                        <a:latin typeface="Cambria Math" panose="02040503050406030204" pitchFamily="18" charset="0"/>
                      </a:rPr>
                      <m:t>=[</m:t>
                    </m:r>
                    <m:sSub>
                      <m:sSubPr>
                        <m:ctrlPr>
                          <a:rPr lang="en-US" altLang="zh-CN" sz="1600" i="1">
                            <a:latin typeface="Cambria Math" panose="02040503050406030204" pitchFamily="18" charset="0"/>
                          </a:rPr>
                        </m:ctrlPr>
                      </m:sSubPr>
                      <m:e>
                        <m:r>
                          <a:rPr lang="zh-CN" altLang="en-US" sz="1600">
                            <a:latin typeface="Cambria Math" panose="02040503050406030204" pitchFamily="18" charset="0"/>
                          </a:rPr>
                          <m:t>𝒳</m:t>
                        </m:r>
                      </m:e>
                      <m:sub>
                        <m:r>
                          <a:rPr lang="en-US" altLang="zh-CN" sz="1600">
                            <a:latin typeface="Cambria Math" panose="02040503050406030204" pitchFamily="18" charset="0"/>
                          </a:rPr>
                          <m:t>1</m:t>
                        </m:r>
                      </m:sub>
                    </m:sSub>
                    <m:r>
                      <a:rPr lang="en-US" altLang="zh-CN" sz="1600">
                        <a:latin typeface="Cambria Math" panose="02040503050406030204" pitchFamily="18" charset="0"/>
                      </a:rPr>
                      <m:t>,</m:t>
                    </m:r>
                    <m:sSub>
                      <m:sSubPr>
                        <m:ctrlPr>
                          <a:rPr lang="en-US" altLang="zh-CN" sz="1600" i="1">
                            <a:latin typeface="Cambria Math" panose="02040503050406030204" pitchFamily="18" charset="0"/>
                          </a:rPr>
                        </m:ctrlPr>
                      </m:sSubPr>
                      <m:e>
                        <m:r>
                          <a:rPr lang="zh-CN" altLang="en-US" sz="1600">
                            <a:latin typeface="Cambria Math" panose="02040503050406030204" pitchFamily="18" charset="0"/>
                          </a:rPr>
                          <m:t>𝒳</m:t>
                        </m:r>
                      </m:e>
                      <m:sub>
                        <m:r>
                          <a:rPr lang="en-US" altLang="zh-CN" sz="1600">
                            <a:latin typeface="Cambria Math" panose="02040503050406030204" pitchFamily="18" charset="0"/>
                          </a:rPr>
                          <m:t>2</m:t>
                        </m:r>
                      </m:sub>
                    </m:sSub>
                    <m:r>
                      <a:rPr lang="en-US" altLang="zh-CN" sz="1600">
                        <a:latin typeface="Cambria Math" panose="02040503050406030204" pitchFamily="18" charset="0"/>
                      </a:rPr>
                      <m:t>,…,</m:t>
                    </m:r>
                    <m:sSub>
                      <m:sSubPr>
                        <m:ctrlPr>
                          <a:rPr lang="en-US" altLang="zh-CN" sz="1600" i="1">
                            <a:latin typeface="Cambria Math" panose="02040503050406030204" pitchFamily="18" charset="0"/>
                          </a:rPr>
                        </m:ctrlPr>
                      </m:sSubPr>
                      <m:e>
                        <m:r>
                          <a:rPr lang="zh-CN" altLang="en-US" sz="1600">
                            <a:latin typeface="Cambria Math" panose="02040503050406030204" pitchFamily="18" charset="0"/>
                          </a:rPr>
                          <m:t>𝒳</m:t>
                        </m:r>
                      </m:e>
                      <m:sub>
                        <m:r>
                          <a:rPr lang="en-US" altLang="zh-CN" sz="1600">
                            <a:latin typeface="Cambria Math" panose="02040503050406030204" pitchFamily="18" charset="0"/>
                          </a:rPr>
                          <m:t>𝑝</m:t>
                        </m:r>
                      </m:sub>
                    </m:sSub>
                    <m:r>
                      <a:rPr lang="en-US" altLang="zh-CN" sz="1600">
                        <a:latin typeface="Cambria Math" panose="02040503050406030204" pitchFamily="18" charset="0"/>
                      </a:rPr>
                      <m:t>]</m:t>
                    </m:r>
                  </m:oMath>
                </a14:m>
                <a:endParaRPr lang="en-US" altLang="zh-CN" sz="1600" dirty="0"/>
              </a:p>
              <a:p>
                <a:pPr marL="468630" indent="-285750">
                  <a:spcAft>
                    <a:spcPts val="600"/>
                  </a:spcAft>
                  <a:buFont typeface="Wingdings" panose="05000000000000000000" pitchFamily="2" charset="2"/>
                  <a:buChar char="Ø"/>
                </a:pPr>
                <a:r>
                  <a:rPr lang="en-US" altLang="zh-CN" sz="1600" dirty="0"/>
                  <a:t>Input trace : </a:t>
                </a:r>
                <a14:m>
                  <m:oMath xmlns:m="http://schemas.openxmlformats.org/officeDocument/2006/math">
                    <m:r>
                      <a:rPr lang="zh-CN" altLang="en-US" sz="1600" b="1" i="1" smtClean="0">
                        <a:latin typeface="Cambria Math" panose="02040503050406030204" pitchFamily="18" charset="0"/>
                      </a:rPr>
                      <m:t>𝓤</m:t>
                    </m:r>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zh-CN" altLang="en-US" sz="1600" i="1">
                            <a:latin typeface="Cambria Math" panose="02040503050406030204" pitchFamily="18" charset="0"/>
                          </a:rPr>
                          <m:t>𝒰</m:t>
                        </m:r>
                      </m:e>
                      <m:sub>
                        <m:r>
                          <a:rPr lang="en-US" altLang="zh-CN" sz="1600" i="1">
                            <a:latin typeface="Cambria Math" panose="02040503050406030204" pitchFamily="18" charset="0"/>
                          </a:rPr>
                          <m:t>1</m:t>
                        </m:r>
                      </m:sub>
                    </m:sSub>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zh-CN" altLang="en-US" sz="1600" i="1">
                            <a:latin typeface="Cambria Math" panose="02040503050406030204" pitchFamily="18" charset="0"/>
                          </a:rPr>
                          <m:t>𝒰</m:t>
                        </m:r>
                      </m:e>
                      <m:sub>
                        <m:r>
                          <a:rPr lang="en-US" altLang="zh-CN" sz="1600" i="1">
                            <a:latin typeface="Cambria Math" panose="02040503050406030204" pitchFamily="18" charset="0"/>
                          </a:rPr>
                          <m:t>2</m:t>
                        </m:r>
                      </m:sub>
                    </m:sSub>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zh-CN" altLang="en-US" sz="1600" i="1">
                            <a:latin typeface="Cambria Math" panose="02040503050406030204" pitchFamily="18" charset="0"/>
                          </a:rPr>
                          <m:t>𝒰</m:t>
                        </m:r>
                      </m:e>
                      <m:sub>
                        <m:r>
                          <a:rPr lang="en-US" altLang="zh-CN" sz="1600" i="1">
                            <a:latin typeface="Cambria Math" panose="02040503050406030204" pitchFamily="18" charset="0"/>
                          </a:rPr>
                          <m:t>𝑝</m:t>
                        </m:r>
                      </m:sub>
                    </m:sSub>
                    <m:r>
                      <a:rPr lang="en-US" altLang="zh-CN" sz="1600" i="1">
                        <a:latin typeface="Cambria Math" panose="02040503050406030204" pitchFamily="18" charset="0"/>
                      </a:rPr>
                      <m:t>] </m:t>
                    </m:r>
                  </m:oMath>
                </a14:m>
                <a:endParaRPr lang="en-US" altLang="zh-CN" sz="1600" dirty="0"/>
              </a:p>
              <a:p>
                <a:pPr marL="468630" indent="-285750">
                  <a:spcAft>
                    <a:spcPts val="600"/>
                  </a:spcAft>
                  <a:buFont typeface="Wingdings" panose="05000000000000000000" pitchFamily="2" charset="2"/>
                  <a:buChar char="Ø"/>
                </a:pPr>
                <a:r>
                  <a:rPr lang="en-US" altLang="zh-CN" sz="1600" dirty="0"/>
                  <a:t>Timestamp of </a:t>
                </a:r>
                <a:r>
                  <a:rPr lang="en-US" altLang="zh-CN" sz="1600" dirty="0" err="1"/>
                  <a:t>changepoints</a:t>
                </a:r>
                <a:r>
                  <a:rPr lang="en-US" altLang="zh-CN" sz="1600" dirty="0"/>
                  <a:t>: </a:t>
                </a:r>
                <a14:m>
                  <m:oMath xmlns:m="http://schemas.openxmlformats.org/officeDocument/2006/math">
                    <m:r>
                      <a:rPr lang="zh-CN" altLang="en-US" sz="1600" b="1" i="1" smtClean="0">
                        <a:latin typeface="Cambria Math" panose="02040503050406030204" pitchFamily="18" charset="0"/>
                      </a:rPr>
                      <m:t>𝝉</m:t>
                    </m:r>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zh-CN" altLang="en-US" sz="1600" i="1" smtClean="0">
                            <a:latin typeface="Cambria Math" panose="02040503050406030204" pitchFamily="18" charset="0"/>
                          </a:rPr>
                          <m:t>𝜏</m:t>
                        </m:r>
                      </m:e>
                      <m:sub>
                        <m:r>
                          <a:rPr lang="en-US" altLang="zh-CN" sz="1600" i="1">
                            <a:latin typeface="Cambria Math" panose="02040503050406030204" pitchFamily="18" charset="0"/>
                          </a:rPr>
                          <m:t>1</m:t>
                        </m:r>
                      </m:sub>
                    </m:sSub>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zh-CN" altLang="en-US" sz="1600" i="1">
                            <a:latin typeface="Cambria Math" panose="02040503050406030204" pitchFamily="18" charset="0"/>
                          </a:rPr>
                          <m:t>𝜏</m:t>
                        </m:r>
                      </m:e>
                      <m:sub>
                        <m:r>
                          <a:rPr lang="en-US" altLang="zh-CN" sz="1600" i="1">
                            <a:latin typeface="Cambria Math" panose="02040503050406030204" pitchFamily="18" charset="0"/>
                          </a:rPr>
                          <m:t>2</m:t>
                        </m:r>
                      </m:sub>
                    </m:sSub>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zh-CN" altLang="en-US" sz="1600" i="1">
                            <a:latin typeface="Cambria Math" panose="02040503050406030204" pitchFamily="18" charset="0"/>
                          </a:rPr>
                          <m:t>𝜏</m:t>
                        </m:r>
                      </m:e>
                      <m:sub>
                        <m:r>
                          <a:rPr lang="en-US" altLang="zh-CN" sz="1600" i="1">
                            <a:latin typeface="Cambria Math" panose="02040503050406030204" pitchFamily="18" charset="0"/>
                          </a:rPr>
                          <m:t>𝑝</m:t>
                        </m:r>
                      </m:sub>
                    </m:sSub>
                    <m:r>
                      <a:rPr lang="en-US" altLang="zh-CN" sz="1600" i="1">
                        <a:latin typeface="Cambria Math" panose="02040503050406030204" pitchFamily="18" charset="0"/>
                      </a:rPr>
                      <m:t>] </m:t>
                    </m:r>
                  </m:oMath>
                </a14:m>
                <a:endParaRPr lang="en-US" altLang="zh-CN" sz="1600" dirty="0"/>
              </a:p>
              <a:p>
                <a:pPr marL="468630" indent="-285750">
                  <a:spcAft>
                    <a:spcPts val="1200"/>
                  </a:spcAft>
                  <a:buFont typeface="Wingdings" panose="05000000000000000000" pitchFamily="2" charset="2"/>
                  <a:buChar char="Ø"/>
                </a:pPr>
                <a14:m>
                  <m:oMath xmlns:m="http://schemas.openxmlformats.org/officeDocument/2006/math">
                    <m:sSub>
                      <m:sSubPr>
                        <m:ctrlPr>
                          <a:rPr lang="en-US" altLang="zh-CN" sz="1600" i="1">
                            <a:latin typeface="Cambria Math" panose="02040503050406030204" pitchFamily="18" charset="0"/>
                          </a:rPr>
                        </m:ctrlPr>
                      </m:sSubPr>
                      <m:e>
                        <m:r>
                          <a:rPr lang="zh-CN" altLang="en-US" sz="1600">
                            <a:latin typeface="Cambria Math" panose="02040503050406030204" pitchFamily="18" charset="0"/>
                          </a:rPr>
                          <m:t>𝝉</m:t>
                        </m:r>
                      </m:e>
                      <m:sub>
                        <m:r>
                          <a:rPr lang="en-US" altLang="zh-CN" sz="1600">
                            <a:latin typeface="Cambria Math" panose="02040503050406030204" pitchFamily="18" charset="0"/>
                          </a:rPr>
                          <m:t>𝒔</m:t>
                        </m:r>
                      </m:sub>
                    </m:sSub>
                  </m:oMath>
                </a14:m>
                <a:r>
                  <a:rPr lang="en-US" altLang="zh-CN" sz="1600" dirty="0"/>
                  <a:t> is the sampling interval</a:t>
                </a:r>
              </a:p>
              <a:p>
                <a:pPr marL="342900" indent="-342900">
                  <a:spcAft>
                    <a:spcPts val="600"/>
                  </a:spcAft>
                  <a:buFont typeface="Wingdings" panose="05000000000000000000" pitchFamily="2" charset="2"/>
                  <a:buChar char="q"/>
                </a:pPr>
                <a:r>
                  <a:rPr lang="en-US" altLang="zh-CN" b="1" dirty="0"/>
                  <a:t>Cluster trace Segment:</a:t>
                </a:r>
              </a:p>
              <a:p>
                <a:pPr marL="468630" indent="-285750">
                  <a:spcAft>
                    <a:spcPts val="600"/>
                  </a:spcAft>
                  <a:buFont typeface="Wingdings" panose="05000000000000000000" pitchFamily="2" charset="2"/>
                  <a:buChar char="Ø"/>
                </a:pPr>
                <a:r>
                  <a:rPr lang="en-US" altLang="zh-CN" sz="1600" dirty="0"/>
                  <a:t>Discrete time representation:</a:t>
                </a:r>
              </a:p>
              <a:p>
                <a:pPr marL="182880">
                  <a:spcAft>
                    <a:spcPts val="1200"/>
                  </a:spcAft>
                </a:pPr>
                <a:r>
                  <a:rPr lang="en-US" altLang="zh-CN" b="0" dirty="0"/>
                  <a:t>     	</a:t>
                </a:r>
                <a14:m>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𝑡</m:t>
                        </m:r>
                        <m:r>
                          <a:rPr lang="en-US" altLang="zh-CN" sz="1600" b="0" i="1" smtClean="0">
                            <a:latin typeface="Cambria Math" panose="02040503050406030204" pitchFamily="18" charset="0"/>
                          </a:rPr>
                          <m:t>+1</m:t>
                        </m:r>
                      </m:sub>
                    </m:sSub>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𝐴𝑥</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𝐵𝑢</m:t>
                    </m:r>
                  </m:oMath>
                </a14:m>
                <a:r>
                  <a:rPr lang="en-US" altLang="zh-CN" sz="1600" dirty="0"/>
                  <a:t>,     </a:t>
                </a:r>
                <a14:m>
                  <m:oMath xmlns:m="http://schemas.openxmlformats.org/officeDocument/2006/math">
                    <m:r>
                      <a:rPr lang="en-US" altLang="zh-CN" sz="1600" i="1">
                        <a:latin typeface="Cambria Math" panose="02040503050406030204" pitchFamily="18" charset="0"/>
                      </a:rPr>
                      <m:t>𝐵</m:t>
                    </m:r>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𝐵</m:t>
                        </m:r>
                      </m:e>
                      <m:sub>
                        <m:r>
                          <a:rPr lang="en-US" altLang="zh-CN" sz="1600" i="1">
                            <a:latin typeface="Cambria Math" panose="02040503050406030204" pitchFamily="18" charset="0"/>
                          </a:rPr>
                          <m:t>𝑒</m:t>
                        </m:r>
                      </m:sub>
                    </m:sSub>
                    <m:r>
                      <a:rPr lang="en-US" altLang="zh-CN" sz="1600" i="1">
                        <a:latin typeface="Cambria Math" panose="02040503050406030204" pitchFamily="18" charset="0"/>
                      </a:rPr>
                      <m:t>, </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𝐵</m:t>
                        </m:r>
                      </m:e>
                      <m:sub>
                        <m:r>
                          <a:rPr lang="en-US" altLang="zh-CN" sz="1600" i="1">
                            <a:latin typeface="Cambria Math" panose="02040503050406030204" pitchFamily="18" charset="0"/>
                          </a:rPr>
                          <m:t>𝑐</m:t>
                        </m:r>
                      </m:sub>
                    </m:sSub>
                    <m:r>
                      <a:rPr lang="en-US" altLang="zh-CN" sz="1600" i="1">
                        <a:latin typeface="Cambria Math" panose="02040503050406030204" pitchFamily="18" charset="0"/>
                      </a:rPr>
                      <m:t>]</m:t>
                    </m:r>
                    <m:r>
                      <m:rPr>
                        <m:nor/>
                      </m:rPr>
                      <a:rPr lang="en-US" altLang="zh-CN" sz="1600" dirty="0"/>
                      <m:t>, </m:t>
                    </m:r>
                    <m:r>
                      <a:rPr lang="en-US" altLang="zh-CN" sz="1600" i="1" dirty="0">
                        <a:latin typeface="Cambria Math" panose="02040503050406030204" pitchFamily="18" charset="0"/>
                      </a:rPr>
                      <m:t>𝑢</m:t>
                    </m:r>
                    <m:r>
                      <a:rPr lang="en-US" altLang="zh-CN" sz="1600" i="1" dirty="0">
                        <a:latin typeface="Cambria Math" panose="02040503050406030204" pitchFamily="18" charset="0"/>
                      </a:rPr>
                      <m:t>=</m:t>
                    </m:r>
                    <m:sSup>
                      <m:sSupPr>
                        <m:ctrlPr>
                          <a:rPr lang="en-US" altLang="zh-CN" sz="1600" i="1" dirty="0">
                            <a:latin typeface="Cambria Math" panose="02040503050406030204" pitchFamily="18" charset="0"/>
                          </a:rPr>
                        </m:ctrlPr>
                      </m:sSupPr>
                      <m:e>
                        <m:r>
                          <a:rPr lang="en-US" altLang="zh-CN" sz="1600" i="1" dirty="0">
                            <a:latin typeface="Cambria Math" panose="02040503050406030204" pitchFamily="18" charset="0"/>
                          </a:rPr>
                          <m:t>[</m:t>
                        </m:r>
                        <m:sSub>
                          <m:sSubPr>
                            <m:ctrlPr>
                              <a:rPr lang="en-US" altLang="zh-CN" sz="1600" i="1" dirty="0">
                                <a:latin typeface="Cambria Math" panose="02040503050406030204" pitchFamily="18" charset="0"/>
                              </a:rPr>
                            </m:ctrlPr>
                          </m:sSubPr>
                          <m:e>
                            <m:r>
                              <a:rPr lang="en-US" altLang="zh-CN" sz="1600" i="1" dirty="0">
                                <a:latin typeface="Cambria Math" panose="02040503050406030204" pitchFamily="18" charset="0"/>
                              </a:rPr>
                              <m:t>𝑢</m:t>
                            </m:r>
                          </m:e>
                          <m:sub>
                            <m:r>
                              <a:rPr lang="en-US" altLang="zh-CN" sz="1600" i="1" dirty="0">
                                <a:latin typeface="Cambria Math" panose="02040503050406030204" pitchFamily="18" charset="0"/>
                              </a:rPr>
                              <m:t>𝑒</m:t>
                            </m:r>
                          </m:sub>
                        </m:sSub>
                        <m:r>
                          <a:rPr lang="en-US" altLang="zh-CN" sz="1600" i="1" dirty="0">
                            <a:latin typeface="Cambria Math" panose="02040503050406030204" pitchFamily="18" charset="0"/>
                          </a:rPr>
                          <m:t>, </m:t>
                        </m:r>
                        <m:sSub>
                          <m:sSubPr>
                            <m:ctrlPr>
                              <a:rPr lang="en-US" altLang="zh-CN" sz="1600" i="1" dirty="0">
                                <a:latin typeface="Cambria Math" panose="02040503050406030204" pitchFamily="18" charset="0"/>
                              </a:rPr>
                            </m:ctrlPr>
                          </m:sSubPr>
                          <m:e>
                            <m:r>
                              <a:rPr lang="en-US" altLang="zh-CN" sz="1600" i="1" dirty="0">
                                <a:latin typeface="Cambria Math" panose="02040503050406030204" pitchFamily="18" charset="0"/>
                              </a:rPr>
                              <m:t>𝑢</m:t>
                            </m:r>
                          </m:e>
                          <m:sub>
                            <m:r>
                              <a:rPr lang="en-US" altLang="zh-CN" sz="1600" i="1" dirty="0">
                                <a:latin typeface="Cambria Math" panose="02040503050406030204" pitchFamily="18" charset="0"/>
                              </a:rPr>
                              <m:t>𝑐</m:t>
                            </m:r>
                          </m:sub>
                        </m:sSub>
                        <m:r>
                          <a:rPr lang="en-US" altLang="zh-CN" sz="1600" i="1" dirty="0">
                            <a:latin typeface="Cambria Math" panose="02040503050406030204" pitchFamily="18" charset="0"/>
                          </a:rPr>
                          <m:t>]</m:t>
                        </m:r>
                        <m:r>
                          <m:rPr>
                            <m:nor/>
                          </m:rPr>
                          <a:rPr lang="en-US" altLang="zh-CN" sz="1600" dirty="0"/>
                          <m:t> </m:t>
                        </m:r>
                      </m:e>
                      <m:sup>
                        <m:r>
                          <a:rPr lang="en-US" altLang="zh-CN" sz="1600" i="1">
                            <a:latin typeface="Cambria Math" panose="02040503050406030204" pitchFamily="18" charset="0"/>
                            <a:ea typeface="Cambria Math" panose="02040503050406030204" pitchFamily="18" charset="0"/>
                          </a:rPr>
                          <m:t>⊺</m:t>
                        </m:r>
                      </m:sup>
                    </m:sSup>
                  </m:oMath>
                </a14:m>
                <a:endParaRPr lang="en-US" altLang="zh-CN" sz="1600" dirty="0"/>
              </a:p>
              <a:p>
                <a:pPr marL="468630" indent="-285750">
                  <a:spcAft>
                    <a:spcPts val="600"/>
                  </a:spcAft>
                  <a:buFont typeface="Wingdings" panose="05000000000000000000" pitchFamily="2" charset="2"/>
                  <a:buChar char="Ø"/>
                </a:pPr>
                <a:r>
                  <a:rPr lang="en-US" altLang="zh-CN" sz="1600" dirty="0"/>
                  <a:t>For one segment </a:t>
                </a:r>
                <a14:m>
                  <m:oMath xmlns:m="http://schemas.openxmlformats.org/officeDocument/2006/math">
                    <m:sSub>
                      <m:sSubPr>
                        <m:ctrlPr>
                          <a:rPr lang="en-US" altLang="zh-CN" sz="1600" i="1">
                            <a:latin typeface="Cambria Math" panose="02040503050406030204" pitchFamily="18" charset="0"/>
                          </a:rPr>
                        </m:ctrlPr>
                      </m:sSubPr>
                      <m:e>
                        <m:r>
                          <a:rPr lang="zh-CN" altLang="en-US" sz="1600">
                            <a:latin typeface="Cambria Math" panose="02040503050406030204" pitchFamily="18" charset="0"/>
                          </a:rPr>
                          <m:t>𝒳</m:t>
                        </m:r>
                      </m:e>
                      <m:sub>
                        <m:r>
                          <a:rPr lang="en-US" altLang="zh-CN" sz="1600" b="0" i="1" smtClean="0">
                            <a:latin typeface="Cambria Math" panose="02040503050406030204" pitchFamily="18" charset="0"/>
                          </a:rPr>
                          <m:t>𝑘</m:t>
                        </m:r>
                      </m:sub>
                    </m:sSub>
                  </m:oMath>
                </a14:m>
                <a:r>
                  <a:rPr lang="en-US" altLang="zh-CN" sz="1600" dirty="0"/>
                  <a:t>: </a:t>
                </a:r>
              </a:p>
              <a:p>
                <a:pPr marL="182880">
                  <a:spcBef>
                    <a:spcPts val="1200"/>
                  </a:spcBef>
                  <a:spcAft>
                    <a:spcPts val="1200"/>
                  </a:spcAft>
                </a:pPr>
                <a:r>
                  <a:rPr lang="en-US" altLang="zh-CN" sz="1600" dirty="0"/>
                  <a:t>	</a:t>
                </a:r>
                <a14:m>
                  <m:oMath xmlns:m="http://schemas.openxmlformats.org/officeDocument/2006/math">
                    <m:r>
                      <a:rPr lang="en-US" altLang="zh-CN" sz="1600" i="1" smtClean="0">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𝑖</m:t>
                    </m:r>
                    <m:r>
                      <a:rPr lang="en-US" altLang="zh-CN" sz="1600" b="0" i="1" smtClean="0">
                        <a:latin typeface="Cambria Math" panose="02040503050406030204" pitchFamily="18" charset="0"/>
                        <a:ea typeface="Cambria Math" panose="02040503050406030204" pitchFamily="18" charset="0"/>
                      </a:rPr>
                      <m:t>∈[1,2,…</m:t>
                    </m:r>
                    <m:r>
                      <a:rPr lang="en-US" altLang="zh-CN" sz="1600" b="0" i="1" smtClean="0">
                        <a:latin typeface="Cambria Math" panose="02040503050406030204" pitchFamily="18" charset="0"/>
                        <a:ea typeface="Cambria Math" panose="02040503050406030204" pitchFamily="18" charset="0"/>
                      </a:rPr>
                      <m:t>𝑛</m:t>
                    </m:r>
                    <m:r>
                      <a:rPr lang="en-US" altLang="zh-CN" sz="1600" b="0" i="1" smtClean="0">
                        <a:latin typeface="Cambria Math" panose="02040503050406030204" pitchFamily="18" charset="0"/>
                        <a:ea typeface="Cambria Math" panose="02040503050406030204" pitchFamily="18" charset="0"/>
                      </a:rPr>
                      <m:t>]</m:t>
                    </m:r>
                  </m:oMath>
                </a14:m>
                <a:r>
                  <a:rPr lang="en-US" altLang="zh-CN" sz="1600" dirty="0"/>
                  <a:t>,      </a:t>
                </a:r>
                <a14:m>
                  <m:oMath xmlns:m="http://schemas.openxmlformats.org/officeDocument/2006/math">
                    <m:sSub>
                      <m:sSubPr>
                        <m:ctrlPr>
                          <a:rPr lang="en-US" altLang="zh-CN" sz="1600" i="1">
                            <a:latin typeface="Cambria Math" panose="02040503050406030204" pitchFamily="18" charset="0"/>
                          </a:rPr>
                        </m:ctrlPr>
                      </m:sSubPr>
                      <m:e>
                        <m:f>
                          <m:fPr>
                            <m:ctrlPr>
                              <a:rPr lang="en-US" altLang="zh-CN" sz="1600" i="1">
                                <a:latin typeface="Cambria Math" panose="02040503050406030204" pitchFamily="18" charset="0"/>
                              </a:rPr>
                            </m:ctrlPr>
                          </m:fPr>
                          <m:num>
                            <m:r>
                              <a:rPr lang="en-US" altLang="zh-CN" sz="1600" i="1">
                                <a:latin typeface="Cambria Math" panose="02040503050406030204" pitchFamily="18" charset="0"/>
                              </a:rPr>
                              <m:t>1</m:t>
                            </m:r>
                          </m:num>
                          <m:den>
                            <m:r>
                              <a:rPr lang="en-US" altLang="zh-CN" sz="1600" i="1">
                                <a:latin typeface="Cambria Math" panose="02040503050406030204" pitchFamily="18" charset="0"/>
                              </a:rPr>
                              <m:t>𝑙</m:t>
                            </m:r>
                          </m:den>
                        </m:f>
                        <m:d>
                          <m:dPr>
                            <m:begChr m:val="‖"/>
                            <m:endChr m:val="‖"/>
                            <m:ctrlPr>
                              <a:rPr lang="en-US"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d>
                                  <m:dPr>
                                    <m:begChr m:val="{"/>
                                    <m:endChr m:val="}"/>
                                    <m:ctrlPr>
                                      <a:rPr lang="en-US" altLang="zh-CN" sz="1600" i="1">
                                        <a:latin typeface="Cambria Math" panose="02040503050406030204" pitchFamily="18" charset="0"/>
                                      </a:rPr>
                                    </m:ctrlPr>
                                  </m:dPr>
                                  <m:e>
                                    <m:sSubSup>
                                      <m:sSubSupPr>
                                        <m:ctrlPr>
                                          <a:rPr lang="en-US" altLang="zh-CN" sz="1600" i="1">
                                            <a:latin typeface="Cambria Math" panose="02040503050406030204" pitchFamily="18" charset="0"/>
                                          </a:rPr>
                                        </m:ctrlPr>
                                      </m:sSubSupPr>
                                      <m:e>
                                        <m:r>
                                          <a:rPr lang="zh-CN" altLang="en-US" sz="1600" i="1">
                                            <a:latin typeface="Cambria Math" panose="02040503050406030204" pitchFamily="18" charset="0"/>
                                          </a:rPr>
                                          <m:t>𝒪</m:t>
                                        </m:r>
                                      </m:e>
                                      <m:sub>
                                        <m:r>
                                          <a:rPr lang="en-US" altLang="zh-CN" sz="1600" i="1">
                                            <a:latin typeface="Cambria Math" panose="02040503050406030204" pitchFamily="18" charset="0"/>
                                          </a:rPr>
                                          <m:t>𝑘</m:t>
                                        </m:r>
                                      </m:sub>
                                      <m:sup>
                                        <m:r>
                                          <a:rPr lang="en-US" altLang="zh-CN" sz="1600" i="1">
                                            <a:latin typeface="Cambria Math" panose="02040503050406030204" pitchFamily="18" charset="0"/>
                                          </a:rPr>
                                          <m:t>′</m:t>
                                        </m:r>
                                      </m:sup>
                                    </m:sSubSup>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zh-CN" altLang="en-US" sz="1600" i="1">
                                            <a:latin typeface="Cambria Math" panose="02040503050406030204" pitchFamily="18" charset="0"/>
                                          </a:rPr>
                                          <m:t>𝒜</m:t>
                                        </m:r>
                                      </m:e>
                                      <m:sub>
                                        <m:r>
                                          <a:rPr lang="en-US" altLang="zh-CN" sz="1600" i="1">
                                            <a:latin typeface="Cambria Math" panose="02040503050406030204" pitchFamily="18" charset="0"/>
                                          </a:rPr>
                                          <m:t>𝑘</m:t>
                                        </m:r>
                                      </m:sub>
                                    </m:sSub>
                                    <m:sSub>
                                      <m:sSubPr>
                                        <m:ctrlPr>
                                          <a:rPr lang="en-US" altLang="zh-CN" sz="1600" i="1">
                                            <a:latin typeface="Cambria Math" panose="02040503050406030204" pitchFamily="18" charset="0"/>
                                          </a:rPr>
                                        </m:ctrlPr>
                                      </m:sSubPr>
                                      <m:e>
                                        <m:r>
                                          <a:rPr lang="zh-CN" altLang="en-US" sz="1600" i="1">
                                            <a:latin typeface="Cambria Math" panose="02040503050406030204" pitchFamily="18" charset="0"/>
                                          </a:rPr>
                                          <m:t>𝒪</m:t>
                                        </m:r>
                                      </m:e>
                                      <m:sub>
                                        <m:r>
                                          <a:rPr lang="en-US" altLang="zh-CN" sz="1600" i="1">
                                            <a:latin typeface="Cambria Math" panose="02040503050406030204" pitchFamily="18" charset="0"/>
                                          </a:rPr>
                                          <m:t>𝑘</m:t>
                                        </m:r>
                                      </m:sub>
                                    </m:sSub>
                                  </m:e>
                                </m:d>
                              </m:e>
                              <m:sub>
                                <m:r>
                                  <a:rPr lang="en-US" altLang="zh-CN" sz="1600" i="1">
                                    <a:latin typeface="Cambria Math" panose="02040503050406030204" pitchFamily="18" charset="0"/>
                                  </a:rPr>
                                  <m:t>𝑖</m:t>
                                </m:r>
                              </m:sub>
                            </m:sSub>
                          </m:e>
                        </m:d>
                      </m:e>
                      <m:sub>
                        <m:r>
                          <a:rPr lang="en-US" altLang="zh-CN" sz="1600" i="1">
                            <a:latin typeface="Cambria Math" panose="02040503050406030204" pitchFamily="18" charset="0"/>
                          </a:rPr>
                          <m:t>2</m:t>
                        </m:r>
                      </m:sub>
                    </m:sSub>
                    <m:r>
                      <a:rPr lang="en-US" altLang="zh-CN" sz="1600" i="1">
                        <a:latin typeface="Cambria Math" panose="02040503050406030204" pitchFamily="18" charset="0"/>
                        <a:ea typeface="Cambria Math" panose="02040503050406030204" pitchFamily="18" charset="0"/>
                      </a:rPr>
                      <m:t>≤</m:t>
                    </m:r>
                    <m:r>
                      <a:rPr lang="zh-CN" altLang="en-US" sz="1600" i="1">
                        <a:latin typeface="Cambria Math" panose="02040503050406030204" pitchFamily="18" charset="0"/>
                      </a:rPr>
                      <m:t>𝜎</m:t>
                    </m:r>
                  </m:oMath>
                </a14:m>
                <a:r>
                  <a:rPr lang="en-US" altLang="zh-CN" sz="1600" dirty="0"/>
                  <a:t>     (1)</a:t>
                </a:r>
              </a:p>
              <a:p>
                <a:pPr marL="548640" indent="-182880">
                  <a:spcAft>
                    <a:spcPts val="600"/>
                  </a:spcAft>
                  <a:buFont typeface="Arial" panose="020B0604020202020204" pitchFamily="34" charset="0"/>
                  <a:buChar char="•"/>
                </a:pPr>
                <a:r>
                  <a:rPr lang="en-US" altLang="zh-CN" sz="1600" dirty="0"/>
                  <a:t> </a:t>
                </a:r>
                <a14:m>
                  <m:oMath xmlns:m="http://schemas.openxmlformats.org/officeDocument/2006/math">
                    <m:sSubSup>
                      <m:sSubSupPr>
                        <m:ctrlPr>
                          <a:rPr lang="en-US" altLang="zh-CN" sz="1600" i="1">
                            <a:latin typeface="Cambria Math" panose="02040503050406030204" pitchFamily="18" charset="0"/>
                          </a:rPr>
                        </m:ctrlPr>
                      </m:sSubSupPr>
                      <m:e>
                        <m:r>
                          <a:rPr lang="zh-CN" altLang="en-US" sz="1600" b="0" i="1">
                            <a:latin typeface="Cambria Math" panose="02040503050406030204" pitchFamily="18" charset="0"/>
                          </a:rPr>
                          <m:t>𝒪</m:t>
                        </m:r>
                      </m:e>
                      <m:sub>
                        <m:r>
                          <a:rPr lang="en-US" altLang="zh-CN" sz="1600" b="0" i="1">
                            <a:latin typeface="Cambria Math" panose="02040503050406030204" pitchFamily="18" charset="0"/>
                          </a:rPr>
                          <m:t>𝑘</m:t>
                        </m:r>
                      </m:sub>
                      <m:sup>
                        <m:r>
                          <a:rPr lang="en-US" altLang="zh-CN" sz="1600" b="0" i="1">
                            <a:latin typeface="Cambria Math" panose="02040503050406030204" pitchFamily="18" charset="0"/>
                          </a:rPr>
                          <m:t>′</m:t>
                        </m:r>
                      </m:sup>
                    </m:sSubSup>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zh-CN" altLang="en-US" sz="1600" b="0" i="1">
                            <a:latin typeface="Cambria Math" panose="02040503050406030204" pitchFamily="18" charset="0"/>
                          </a:rPr>
                          <m:t>𝒳</m:t>
                        </m:r>
                      </m:e>
                      <m:sub>
                        <m:r>
                          <a:rPr lang="en-US" altLang="zh-CN" sz="1600" i="1">
                            <a:latin typeface="Cambria Math" panose="02040503050406030204" pitchFamily="18" charset="0"/>
                          </a:rPr>
                          <m:t>𝑘</m:t>
                        </m:r>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zh-CN" altLang="en-US" sz="1600" i="1">
                                <a:latin typeface="Cambria Math" panose="02040503050406030204" pitchFamily="18" charset="0"/>
                              </a:rPr>
                              <m:t>𝜏</m:t>
                            </m:r>
                          </m:e>
                          <m:sub>
                            <m:d>
                              <m:dPr>
                                <m:ctrlPr>
                                  <a:rPr lang="en-US" altLang="zh-CN" sz="1600" i="1">
                                    <a:latin typeface="Cambria Math" panose="02040503050406030204" pitchFamily="18" charset="0"/>
                                  </a:rPr>
                                </m:ctrlPr>
                              </m:dPr>
                              <m:e>
                                <m:r>
                                  <a:rPr lang="en-US" altLang="zh-CN" sz="1600" i="1">
                                    <a:latin typeface="Cambria Math" panose="02040503050406030204" pitchFamily="18" charset="0"/>
                                  </a:rPr>
                                  <m:t>𝑘</m:t>
                                </m:r>
                                <m:r>
                                  <a:rPr lang="en-US" altLang="zh-CN" sz="1600" i="1">
                                    <a:latin typeface="Cambria Math" panose="02040503050406030204" pitchFamily="18" charset="0"/>
                                  </a:rPr>
                                  <m:t>−1</m:t>
                                </m:r>
                              </m:e>
                            </m:d>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zh-CN" altLang="en-US" sz="1600" i="1">
                                    <a:latin typeface="Cambria Math" panose="02040503050406030204" pitchFamily="18" charset="0"/>
                                  </a:rPr>
                                  <m:t>𝜏</m:t>
                                </m:r>
                              </m:e>
                              <m:sub>
                                <m:r>
                                  <a:rPr lang="en-US" altLang="zh-CN" sz="1600" i="1">
                                    <a:latin typeface="Cambria Math" panose="02040503050406030204" pitchFamily="18" charset="0"/>
                                  </a:rPr>
                                  <m:t>𝑠</m:t>
                                </m:r>
                              </m:sub>
                            </m:sSub>
                          </m:sub>
                        </m:sSub>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zh-CN" altLang="en-US" sz="1600" i="1">
                                <a:latin typeface="Cambria Math" panose="02040503050406030204" pitchFamily="18" charset="0"/>
                              </a:rPr>
                              <m:t>𝜏</m:t>
                            </m:r>
                          </m:e>
                          <m:sub>
                            <m:r>
                              <a:rPr lang="en-US" altLang="zh-CN" sz="1600" i="1">
                                <a:latin typeface="Cambria Math" panose="02040503050406030204" pitchFamily="18" charset="0"/>
                              </a:rPr>
                              <m:t>𝑘</m:t>
                            </m:r>
                          </m:sub>
                        </m:sSub>
                        <m:r>
                          <a:rPr lang="en-US" altLang="zh-CN" sz="1600" i="1">
                            <a:latin typeface="Cambria Math" panose="02040503050406030204" pitchFamily="18" charset="0"/>
                          </a:rPr>
                          <m:t>]</m:t>
                        </m:r>
                      </m:sub>
                    </m:sSub>
                  </m:oMath>
                </a14:m>
                <a:endParaRPr lang="en-US" altLang="zh-CN" sz="1600" dirty="0"/>
              </a:p>
              <a:p>
                <a:pPr marL="548640" indent="-182880">
                  <a:spcAft>
                    <a:spcPts val="600"/>
                  </a:spcAft>
                  <a:buFont typeface="Arial" panose="020B0604020202020204" pitchFamily="34" charset="0"/>
                  <a:buChar char="•"/>
                </a:pPr>
                <a14:m>
                  <m:oMath xmlns:m="http://schemas.openxmlformats.org/officeDocument/2006/math">
                    <m:sSub>
                      <m:sSubPr>
                        <m:ctrlPr>
                          <a:rPr lang="en-US" altLang="zh-CN" sz="1600" i="1">
                            <a:latin typeface="Cambria Math" panose="02040503050406030204" pitchFamily="18" charset="0"/>
                          </a:rPr>
                        </m:ctrlPr>
                      </m:sSubPr>
                      <m:e>
                        <m:r>
                          <a:rPr lang="zh-CN" altLang="en-US" sz="1600" b="0" i="1">
                            <a:latin typeface="Cambria Math" panose="02040503050406030204" pitchFamily="18" charset="0"/>
                          </a:rPr>
                          <m:t>𝒜</m:t>
                        </m:r>
                      </m:e>
                      <m:sub>
                        <m:r>
                          <a:rPr lang="en-US" altLang="zh-CN" sz="1600" b="0" i="1">
                            <a:latin typeface="Cambria Math" panose="02040503050406030204" pitchFamily="18" charset="0"/>
                          </a:rPr>
                          <m:t>𝑘</m:t>
                        </m:r>
                      </m:sub>
                    </m:sSub>
                    <m:r>
                      <a:rPr lang="en-US" altLang="zh-CN" sz="1600" i="1">
                        <a:latin typeface="Cambria Math" panose="02040503050406030204" pitchFamily="18" charset="0"/>
                      </a:rPr>
                      <m:t>=[</m:t>
                    </m:r>
                    <m:r>
                      <a:rPr lang="en-US" altLang="zh-CN" sz="1600" i="1">
                        <a:latin typeface="Cambria Math" panose="02040503050406030204" pitchFamily="18" charset="0"/>
                      </a:rPr>
                      <m:t>𝐴</m:t>
                    </m:r>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𝐵</m:t>
                        </m:r>
                      </m:e>
                      <m:sub>
                        <m:r>
                          <a:rPr lang="en-US" altLang="zh-CN" sz="1600" i="1">
                            <a:latin typeface="Cambria Math" panose="02040503050406030204" pitchFamily="18" charset="0"/>
                          </a:rPr>
                          <m:t>𝑒</m:t>
                        </m:r>
                      </m:sub>
                    </m:sSub>
                    <m:r>
                      <a:rPr lang="en-US" altLang="zh-CN" sz="1600" i="1">
                        <a:latin typeface="Cambria Math" panose="02040503050406030204" pitchFamily="18" charset="0"/>
                      </a:rPr>
                      <m:t>, </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𝐵</m:t>
                        </m:r>
                      </m:e>
                      <m:sub>
                        <m:r>
                          <a:rPr lang="en-US" altLang="zh-CN" sz="1600" i="1">
                            <a:latin typeface="Cambria Math" panose="02040503050406030204" pitchFamily="18" charset="0"/>
                          </a:rPr>
                          <m:t>𝑐</m:t>
                        </m:r>
                      </m:sub>
                    </m:sSub>
                    <m:r>
                      <a:rPr lang="en-US" altLang="zh-CN" sz="1600" i="1">
                        <a:latin typeface="Cambria Math" panose="02040503050406030204" pitchFamily="18" charset="0"/>
                      </a:rPr>
                      <m:t>]</m:t>
                    </m:r>
                  </m:oMath>
                </a14:m>
                <a:r>
                  <a:rPr lang="en-US" altLang="zh-CN" sz="1600" dirty="0"/>
                  <a:t>  </a:t>
                </a:r>
              </a:p>
              <a:p>
                <a:pPr marL="548640" indent="-182880">
                  <a:spcAft>
                    <a:spcPts val="600"/>
                  </a:spcAft>
                  <a:buFont typeface="Arial" panose="020B0604020202020204" pitchFamily="34" charset="0"/>
                  <a:buChar char="•"/>
                </a:pPr>
                <a:r>
                  <a:rPr lang="en-US" altLang="zh-CN" sz="1600" dirty="0"/>
                  <a:t> </a:t>
                </a:r>
                <a14:m>
                  <m:oMath xmlns:m="http://schemas.openxmlformats.org/officeDocument/2006/math">
                    <m:sSub>
                      <m:sSubPr>
                        <m:ctrlPr>
                          <a:rPr lang="en-US" altLang="zh-CN" sz="1600" i="1">
                            <a:latin typeface="Cambria Math" panose="02040503050406030204" pitchFamily="18" charset="0"/>
                          </a:rPr>
                        </m:ctrlPr>
                      </m:sSubPr>
                      <m:e>
                        <m:r>
                          <a:rPr lang="zh-CN" altLang="en-US" sz="1600" b="0" i="1">
                            <a:latin typeface="Cambria Math" panose="02040503050406030204" pitchFamily="18" charset="0"/>
                          </a:rPr>
                          <m:t>𝒪</m:t>
                        </m:r>
                      </m:e>
                      <m:sub>
                        <m:r>
                          <a:rPr lang="en-US" altLang="zh-CN" sz="1600" b="0" i="1">
                            <a:latin typeface="Cambria Math" panose="02040503050406030204" pitchFamily="18" charset="0"/>
                          </a:rPr>
                          <m:t>𝑘</m:t>
                        </m:r>
                      </m:sub>
                    </m:sSub>
                    <m:r>
                      <a:rPr lang="en-US" altLang="zh-CN" sz="1600">
                        <a:latin typeface="Cambria Math" panose="02040503050406030204" pitchFamily="18" charset="0"/>
                      </a:rPr>
                      <m:t>=</m:t>
                    </m:r>
                    <m:r>
                      <a:rPr lang="en-US" altLang="zh-CN" sz="1600" i="1">
                        <a:latin typeface="Cambria Math" panose="02040503050406030204" pitchFamily="18" charset="0"/>
                      </a:rPr>
                      <m:t> </m:t>
                    </m:r>
                    <m:sSub>
                      <m:sSubPr>
                        <m:ctrlPr>
                          <a:rPr lang="en-US" altLang="zh-CN" sz="1600" i="1">
                            <a:latin typeface="Cambria Math" panose="02040503050406030204" pitchFamily="18" charset="0"/>
                          </a:rPr>
                        </m:ctrlPr>
                      </m:sSubPr>
                      <m:e>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m:t>
                            </m:r>
                            <m:sSubSup>
                              <m:sSubSupPr>
                                <m:ctrlPr>
                                  <a:rPr lang="en-US" altLang="zh-CN" sz="1600" i="1">
                                    <a:latin typeface="Cambria Math" panose="02040503050406030204" pitchFamily="18" charset="0"/>
                                  </a:rPr>
                                </m:ctrlPr>
                              </m:sSubSupPr>
                              <m:e>
                                <m:r>
                                  <a:rPr lang="zh-CN" altLang="en-US" sz="1600" b="0" i="1">
                                    <a:latin typeface="Cambria Math" panose="02040503050406030204" pitchFamily="18" charset="0"/>
                                  </a:rPr>
                                  <m:t>𝒳</m:t>
                                </m:r>
                              </m:e>
                              <m:sub>
                                <m:r>
                                  <a:rPr lang="en-US" altLang="zh-CN" sz="1600" i="1">
                                    <a:latin typeface="Cambria Math" panose="02040503050406030204" pitchFamily="18" charset="0"/>
                                  </a:rPr>
                                  <m:t>𝑘</m:t>
                                </m:r>
                              </m:sub>
                              <m:sup>
                                <m:r>
                                  <a:rPr lang="en-US" altLang="zh-CN" sz="1600" i="1">
                                    <a:latin typeface="Cambria Math" panose="02040503050406030204" pitchFamily="18" charset="0"/>
                                    <a:ea typeface="Cambria Math" panose="02040503050406030204" pitchFamily="18" charset="0"/>
                                  </a:rPr>
                                  <m:t>⊺</m:t>
                                </m:r>
                              </m:sup>
                            </m:sSubSup>
                            <m:r>
                              <a:rPr lang="en-US" altLang="zh-CN" sz="1600" i="1">
                                <a:latin typeface="Cambria Math" panose="02040503050406030204" pitchFamily="18" charset="0"/>
                              </a:rPr>
                              <m:t>,</m:t>
                            </m:r>
                            <m:sSubSup>
                              <m:sSubSupPr>
                                <m:ctrlPr>
                                  <a:rPr lang="en-US" altLang="zh-CN" sz="1600" i="1">
                                    <a:latin typeface="Cambria Math" panose="02040503050406030204" pitchFamily="18" charset="0"/>
                                  </a:rPr>
                                </m:ctrlPr>
                              </m:sSubSupPr>
                              <m:e>
                                <m:r>
                                  <a:rPr lang="zh-CN" altLang="en-US" sz="1600" b="0" i="1">
                                    <a:latin typeface="Cambria Math" panose="02040503050406030204" pitchFamily="18" charset="0"/>
                                  </a:rPr>
                                  <m:t>𝒰</m:t>
                                </m:r>
                              </m:e>
                              <m:sub>
                                <m:r>
                                  <a:rPr lang="en-US" altLang="zh-CN" sz="1600" b="0" i="1">
                                    <a:latin typeface="Cambria Math" panose="02040503050406030204" pitchFamily="18" charset="0"/>
                                  </a:rPr>
                                  <m:t>𝑘</m:t>
                                </m:r>
                              </m:sub>
                              <m:sup>
                                <m:r>
                                  <a:rPr lang="en-US" altLang="zh-CN" sz="1600" b="0" i="1">
                                    <a:latin typeface="Cambria Math" panose="02040503050406030204" pitchFamily="18" charset="0"/>
                                    <a:ea typeface="Cambria Math" panose="02040503050406030204" pitchFamily="18" charset="0"/>
                                  </a:rPr>
                                  <m:t>⊺</m:t>
                                </m:r>
                              </m:sup>
                            </m:sSubSup>
                            <m:r>
                              <a:rPr lang="en-US" altLang="zh-CN" sz="1600" i="1">
                                <a:latin typeface="Cambria Math" panose="02040503050406030204" pitchFamily="18" charset="0"/>
                              </a:rPr>
                              <m:t>, </m:t>
                            </m:r>
                            <m:r>
                              <a:rPr lang="en-US" altLang="zh-CN" sz="1600" b="1" i="1">
                                <a:latin typeface="Cambria Math" panose="02040503050406030204" pitchFamily="18" charset="0"/>
                              </a:rPr>
                              <m:t>𝟏</m:t>
                            </m:r>
                            <m:r>
                              <a:rPr lang="en-US" altLang="zh-CN" sz="1600" i="1">
                                <a:latin typeface="Cambria Math" panose="02040503050406030204" pitchFamily="18" charset="0"/>
                              </a:rPr>
                              <m:t>]</m:t>
                            </m:r>
                          </m:e>
                          <m:sup>
                            <m:r>
                              <a:rPr lang="en-US" altLang="zh-CN" sz="1600" i="1">
                                <a:latin typeface="Cambria Math" panose="02040503050406030204" pitchFamily="18" charset="0"/>
                                <a:ea typeface="Cambria Math" panose="02040503050406030204" pitchFamily="18" charset="0"/>
                              </a:rPr>
                              <m:t>⊺</m:t>
                            </m:r>
                          </m:sup>
                        </m:sSup>
                      </m:e>
                      <m:sub>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zh-CN" altLang="en-US" sz="1600" i="1">
                                <a:latin typeface="Cambria Math" panose="02040503050406030204" pitchFamily="18" charset="0"/>
                              </a:rPr>
                              <m:t>𝜏</m:t>
                            </m:r>
                          </m:e>
                          <m:sub>
                            <m:d>
                              <m:dPr>
                                <m:ctrlPr>
                                  <a:rPr lang="en-US" altLang="zh-CN" sz="1600" i="1">
                                    <a:latin typeface="Cambria Math" panose="02040503050406030204" pitchFamily="18" charset="0"/>
                                  </a:rPr>
                                </m:ctrlPr>
                              </m:dPr>
                              <m:e>
                                <m:r>
                                  <a:rPr lang="en-US" altLang="zh-CN" sz="1600" i="1">
                                    <a:latin typeface="Cambria Math" panose="02040503050406030204" pitchFamily="18" charset="0"/>
                                  </a:rPr>
                                  <m:t>𝑘</m:t>
                                </m:r>
                                <m:r>
                                  <a:rPr lang="en-US" altLang="zh-CN" sz="1600" i="1">
                                    <a:latin typeface="Cambria Math" panose="02040503050406030204" pitchFamily="18" charset="0"/>
                                  </a:rPr>
                                  <m:t>−1</m:t>
                                </m:r>
                              </m:e>
                            </m:d>
                          </m:sub>
                        </m:sSub>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zh-CN" altLang="en-US" sz="1600" i="1">
                                <a:latin typeface="Cambria Math" panose="02040503050406030204" pitchFamily="18" charset="0"/>
                              </a:rPr>
                              <m:t>𝜏</m:t>
                            </m:r>
                          </m:e>
                          <m:sub>
                            <m:r>
                              <a:rPr lang="en-US" altLang="zh-CN" sz="1600" i="1">
                                <a:latin typeface="Cambria Math" panose="02040503050406030204" pitchFamily="18" charset="0"/>
                              </a:rPr>
                              <m:t>𝑘</m:t>
                            </m:r>
                          </m:sub>
                        </m:sSub>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zh-CN" altLang="en-US" sz="1600" i="1">
                                <a:latin typeface="Cambria Math" panose="02040503050406030204" pitchFamily="18" charset="0"/>
                              </a:rPr>
                              <m:t>𝜏</m:t>
                            </m:r>
                          </m:e>
                          <m:sub>
                            <m:r>
                              <a:rPr lang="en-US" altLang="zh-CN" sz="1600" i="1">
                                <a:latin typeface="Cambria Math" panose="02040503050406030204" pitchFamily="18" charset="0"/>
                              </a:rPr>
                              <m:t>𝑠</m:t>
                            </m:r>
                          </m:sub>
                        </m:sSub>
                        <m:r>
                          <a:rPr lang="en-US" altLang="zh-CN" sz="1600" i="1">
                            <a:latin typeface="Cambria Math" panose="02040503050406030204" pitchFamily="18" charset="0"/>
                          </a:rPr>
                          <m:t>]</m:t>
                        </m:r>
                      </m:sub>
                    </m:sSub>
                  </m:oMath>
                </a14:m>
                <a:endParaRPr lang="en-US" altLang="zh-CN" sz="1600" dirty="0"/>
              </a:p>
              <a:p>
                <a:pPr marL="548640" indent="-182880">
                  <a:spcAft>
                    <a:spcPts val="600"/>
                  </a:spcAft>
                  <a:buFont typeface="Arial" panose="020B0604020202020204" pitchFamily="34" charset="0"/>
                  <a:buChar char="•"/>
                </a:pPr>
                <a14:m>
                  <m:oMath xmlns:m="http://schemas.openxmlformats.org/officeDocument/2006/math">
                    <m:r>
                      <a:rPr lang="zh-CN" altLang="en-US" sz="1600" i="1" smtClean="0">
                        <a:latin typeface="Cambria Math" panose="02040503050406030204" pitchFamily="18" charset="0"/>
                      </a:rPr>
                      <m:t>𝜎</m:t>
                    </m:r>
                  </m:oMath>
                </a14:m>
                <a:r>
                  <a:rPr lang="en-US" altLang="zh-CN" sz="1600" dirty="0"/>
                  <a:t> is an error tolerance</a:t>
                </a:r>
              </a:p>
              <a:p>
                <a:pPr marL="548640" indent="-182880">
                  <a:spcAft>
                    <a:spcPts val="600"/>
                  </a:spcAft>
                  <a:buFont typeface="Arial" panose="020B0604020202020204" pitchFamily="34" charset="0"/>
                  <a:buChar char="•"/>
                </a:pPr>
                <a14:m>
                  <m:oMath xmlns:m="http://schemas.openxmlformats.org/officeDocument/2006/math">
                    <m:r>
                      <a:rPr lang="en-US" altLang="zh-CN" sz="1600" b="0" i="1" smtClean="0">
                        <a:latin typeface="Cambria Math" panose="02040503050406030204" pitchFamily="18" charset="0"/>
                      </a:rPr>
                      <m:t>𝑚</m:t>
                    </m:r>
                  </m:oMath>
                </a14:m>
                <a:r>
                  <a:rPr lang="en-US" altLang="zh-CN" sz="1600" dirty="0"/>
                  <a:t> is the trace length</a:t>
                </a:r>
              </a:p>
              <a:p>
                <a:pPr marL="548640" indent="-182880">
                  <a:spcAft>
                    <a:spcPts val="600"/>
                  </a:spcAft>
                  <a:buFont typeface="Arial" panose="020B0604020202020204" pitchFamily="34" charset="0"/>
                  <a:buChar char="•"/>
                </a:pPr>
                <a14:m>
                  <m:oMath xmlns:m="http://schemas.openxmlformats.org/officeDocument/2006/math">
                    <m:sSub>
                      <m:sSubPr>
                        <m:ctrlPr>
                          <a:rPr lang="en-US" altLang="zh-CN" sz="1600" b="0" i="1" smtClean="0">
                            <a:latin typeface="Cambria Math" panose="02040503050406030204" pitchFamily="18" charset="0"/>
                          </a:rPr>
                        </m:ctrlPr>
                      </m:sSubPr>
                      <m:e>
                        <m:r>
                          <a:rPr lang="en-US" altLang="zh-CN" sz="1600" i="1">
                            <a:latin typeface="Cambria Math" panose="02040503050406030204" pitchFamily="18" charset="0"/>
                          </a:rPr>
                          <m:t>{∗}</m:t>
                        </m:r>
                      </m:e>
                      <m:sub>
                        <m:r>
                          <a:rPr lang="en-US" altLang="zh-CN" sz="1600" b="0" i="1" smtClean="0">
                            <a:latin typeface="Cambria Math" panose="02040503050406030204" pitchFamily="18" charset="0"/>
                          </a:rPr>
                          <m:t>𝑖</m:t>
                        </m:r>
                      </m:sub>
                    </m:sSub>
                  </m:oMath>
                </a14:m>
                <a:r>
                  <a:rPr lang="en-US" altLang="zh-CN" sz="1600" dirty="0"/>
                  <a:t> denotes the trace of </a:t>
                </a:r>
                <a14:m>
                  <m:oMath xmlns:m="http://schemas.openxmlformats.org/officeDocument/2006/math">
                    <m:r>
                      <a:rPr lang="en-US" altLang="zh-CN" sz="1600" b="0" i="1" smtClean="0">
                        <a:latin typeface="Cambria Math" panose="02040503050406030204" pitchFamily="18" charset="0"/>
                      </a:rPr>
                      <m:t>𝑖</m:t>
                    </m:r>
                  </m:oMath>
                </a14:m>
                <a:r>
                  <a:rPr lang="en-US" altLang="zh-CN" sz="1600" dirty="0" err="1"/>
                  <a:t>th</a:t>
                </a:r>
                <a:r>
                  <a:rPr lang="en-US" altLang="zh-CN" sz="1600" dirty="0"/>
                  <a:t> variable</a:t>
                </a:r>
                <a:endParaRPr lang="en-US" altLang="zh-CN" sz="1600" b="0" dirty="0"/>
              </a:p>
            </p:txBody>
          </p:sp>
        </mc:Choice>
        <mc:Fallback xmlns="">
          <p:sp>
            <p:nvSpPr>
              <p:cNvPr id="46" name="TextBox 45"/>
              <p:cNvSpPr txBox="1">
                <a:spLocks noRot="1" noChangeAspect="1" noMove="1" noResize="1" noEditPoints="1" noAdjustHandles="1" noChangeArrowheads="1" noChangeShapeType="1" noTextEdit="1"/>
              </p:cNvSpPr>
              <p:nvPr/>
            </p:nvSpPr>
            <p:spPr>
              <a:xfrm>
                <a:off x="5985488" y="474760"/>
                <a:ext cx="5646735" cy="5978431"/>
              </a:xfrm>
              <a:prstGeom prst="rect">
                <a:avLst/>
              </a:prstGeom>
              <a:blipFill>
                <a:blip r:embed="rId15"/>
                <a:stretch>
                  <a:fillRect l="-756" t="-612" b="-306"/>
                </a:stretch>
              </a:blipFill>
            </p:spPr>
            <p:txBody>
              <a:bodyPr/>
              <a:lstStyle/>
              <a:p>
                <a:r>
                  <a:rPr lang="en-US">
                    <a:noFill/>
                  </a:rPr>
                  <a:t> </a:t>
                </a:r>
              </a:p>
            </p:txBody>
          </p:sp>
        </mc:Fallback>
      </mc:AlternateContent>
    </p:spTree>
    <p:extLst>
      <p:ext uri="{BB962C8B-B14F-4D97-AF65-F5344CB8AC3E}">
        <p14:creationId xmlns:p14="http://schemas.microsoft.com/office/powerpoint/2010/main" val="2446623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21948" y="290094"/>
            <a:ext cx="5463540" cy="369332"/>
          </a:xfrm>
          <a:prstGeom prst="rect">
            <a:avLst/>
          </a:prstGeom>
          <a:noFill/>
        </p:spPr>
        <p:txBody>
          <a:bodyPr wrap="square" rtlCol="0">
            <a:spAutoFit/>
          </a:bodyPr>
          <a:lstStyle/>
          <a:p>
            <a:r>
              <a:rPr lang="en-US" b="1" dirty="0"/>
              <a:t>Hybrid System Identification from Input-Output Traces</a:t>
            </a:r>
          </a:p>
        </p:txBody>
      </p:sp>
      <mc:AlternateContent xmlns:mc="http://schemas.openxmlformats.org/markup-compatibility/2006" xmlns:a14="http://schemas.microsoft.com/office/drawing/2010/main">
        <mc:Choice Requires="a14">
          <p:sp>
            <p:nvSpPr>
              <p:cNvPr id="46" name="TextBox 45"/>
              <p:cNvSpPr txBox="1"/>
              <p:nvPr/>
            </p:nvSpPr>
            <p:spPr>
              <a:xfrm>
                <a:off x="521948" y="836170"/>
                <a:ext cx="5944886" cy="4018280"/>
              </a:xfrm>
              <a:prstGeom prst="rect">
                <a:avLst/>
              </a:prstGeom>
              <a:noFill/>
            </p:spPr>
            <p:txBody>
              <a:bodyPr wrap="square" rtlCol="0">
                <a:spAutoFit/>
              </a:bodyPr>
              <a:lstStyle/>
              <a:p>
                <a:pPr marL="342900" indent="-342900">
                  <a:spcAft>
                    <a:spcPts val="600"/>
                  </a:spcAft>
                  <a:buFont typeface="Wingdings" panose="05000000000000000000" pitchFamily="2" charset="2"/>
                  <a:buChar char="q"/>
                </a:pPr>
                <a:r>
                  <a:rPr lang="en-US" altLang="zh-CN" b="1" dirty="0"/>
                  <a:t>Cluster trace Segment:</a:t>
                </a:r>
              </a:p>
              <a:p>
                <a:pPr marL="468630" indent="-285750">
                  <a:spcAft>
                    <a:spcPts val="600"/>
                  </a:spcAft>
                  <a:buFont typeface="Wingdings" panose="05000000000000000000" pitchFamily="2" charset="2"/>
                  <a:buChar char="Ø"/>
                </a:pPr>
                <a:r>
                  <a:rPr lang="en-US" altLang="zh-CN" sz="1600" dirty="0"/>
                  <a:t>Solution space of </a:t>
                </a:r>
                <a14:m>
                  <m:oMath xmlns:m="http://schemas.openxmlformats.org/officeDocument/2006/math">
                    <m:r>
                      <a:rPr lang="zh-CN" altLang="en-US" sz="1600" i="1" smtClean="0">
                        <a:latin typeface="Cambria Math" panose="02040503050406030204" pitchFamily="18" charset="0"/>
                      </a:rPr>
                      <m:t>𝒜</m:t>
                    </m:r>
                  </m:oMath>
                </a14:m>
                <a:r>
                  <a:rPr lang="en-US" altLang="zh-CN" sz="1600" dirty="0"/>
                  <a:t> for trace segment </a:t>
                </a:r>
                <a14:m>
                  <m:oMath xmlns:m="http://schemas.openxmlformats.org/officeDocument/2006/math">
                    <m:sSub>
                      <m:sSubPr>
                        <m:ctrlPr>
                          <a:rPr lang="en-US" altLang="zh-CN" sz="1600" i="1" smtClean="0">
                            <a:latin typeface="Cambria Math" panose="02040503050406030204" pitchFamily="18" charset="0"/>
                          </a:rPr>
                        </m:ctrlPr>
                      </m:sSubPr>
                      <m:e>
                        <m:r>
                          <a:rPr lang="zh-CN" altLang="en-US" sz="1600" i="1" smtClean="0">
                            <a:latin typeface="Cambria Math" panose="02040503050406030204" pitchFamily="18" charset="0"/>
                          </a:rPr>
                          <m:t>𝒳</m:t>
                        </m:r>
                      </m:e>
                      <m:sub>
                        <m:r>
                          <a:rPr lang="en-US" altLang="zh-CN" sz="1600" b="0" i="1" smtClean="0">
                            <a:latin typeface="Cambria Math" panose="02040503050406030204" pitchFamily="18" charset="0"/>
                          </a:rPr>
                          <m:t>𝑘</m:t>
                        </m:r>
                      </m:sub>
                    </m:sSub>
                  </m:oMath>
                </a14:m>
                <a:r>
                  <a:rPr lang="en-US" altLang="zh-CN" sz="1600" dirty="0"/>
                  <a:t>:</a:t>
                </a:r>
              </a:p>
              <a:p>
                <a:pPr marL="182880">
                  <a:spcAft>
                    <a:spcPts val="1200"/>
                  </a:spcAft>
                </a:pPr>
                <a:r>
                  <a:rPr lang="en-US" altLang="zh-CN" sz="1600" b="0" dirty="0"/>
                  <a:t>     	</a:t>
                </a:r>
                <a14:m>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𝑆</m:t>
                        </m:r>
                      </m:e>
                      <m:sub>
                        <m:r>
                          <a:rPr lang="en-US" altLang="zh-CN" sz="1600" b="0" i="1" smtClean="0">
                            <a:latin typeface="Cambria Math" panose="02040503050406030204" pitchFamily="18" charset="0"/>
                          </a:rPr>
                          <m:t>𝑘</m:t>
                        </m:r>
                      </m:sub>
                    </m:sSub>
                    <m:r>
                      <a:rPr lang="en-US" altLang="zh-CN" sz="1600" b="0" i="1" smtClean="0">
                        <a:latin typeface="Cambria Math" panose="02040503050406030204" pitchFamily="18" charset="0"/>
                      </a:rPr>
                      <m:t>={</m:t>
                    </m:r>
                    <m:r>
                      <a:rPr lang="zh-CN" altLang="en-US" sz="1600" b="0" i="1" smtClean="0">
                        <a:latin typeface="Cambria Math" panose="02040503050406030204" pitchFamily="18" charset="0"/>
                      </a:rPr>
                      <m:t>𝒜</m:t>
                    </m:r>
                    <m:r>
                      <a:rPr lang="en-US" altLang="zh-CN" sz="1600" b="0" i="1" smtClean="0">
                        <a:latin typeface="Cambria Math" panose="02040503050406030204" pitchFamily="18" charset="0"/>
                      </a:rPr>
                      <m:t>|</m:t>
                    </m:r>
                    <m:r>
                      <a:rPr lang="en-US" altLang="zh-CN" sz="1600" i="1">
                        <a:latin typeface="Cambria Math" panose="02040503050406030204" pitchFamily="18" charset="0"/>
                        <a:ea typeface="Cambria Math" panose="02040503050406030204" pitchFamily="18" charset="0"/>
                      </a:rPr>
                      <m:t>∀</m:t>
                    </m:r>
                    <m:r>
                      <a:rPr lang="en-US" altLang="zh-CN" sz="1600" i="1">
                        <a:latin typeface="Cambria Math" panose="02040503050406030204" pitchFamily="18" charset="0"/>
                        <a:ea typeface="Cambria Math" panose="02040503050406030204" pitchFamily="18" charset="0"/>
                      </a:rPr>
                      <m:t>𝑖</m:t>
                    </m:r>
                    <m:r>
                      <a:rPr lang="en-US" altLang="zh-CN" sz="1600" i="1">
                        <a:latin typeface="Cambria Math" panose="02040503050406030204" pitchFamily="18" charset="0"/>
                        <a:ea typeface="Cambria Math" panose="02040503050406030204" pitchFamily="18" charset="0"/>
                      </a:rPr>
                      <m:t>∈[1,2,…</m:t>
                    </m:r>
                    <m:r>
                      <a:rPr lang="en-US" altLang="zh-CN" sz="1600" i="1">
                        <a:latin typeface="Cambria Math" panose="02040503050406030204" pitchFamily="18" charset="0"/>
                        <a:ea typeface="Cambria Math" panose="02040503050406030204" pitchFamily="18" charset="0"/>
                      </a:rPr>
                      <m:t>𝑛</m:t>
                    </m:r>
                    <m:r>
                      <a:rPr lang="en-US" altLang="zh-CN" sz="1600" i="1">
                        <a:latin typeface="Cambria Math" panose="02040503050406030204" pitchFamily="18" charset="0"/>
                        <a:ea typeface="Cambria Math" panose="02040503050406030204" pitchFamily="18" charset="0"/>
                      </a:rPr>
                      <m:t>]</m:t>
                    </m:r>
                    <m:r>
                      <m:rPr>
                        <m:nor/>
                      </m:rPr>
                      <a:rPr lang="en-US" altLang="zh-CN" sz="1600" dirty="0"/>
                      <m:t>, </m:t>
                    </m:r>
                    <m:sSub>
                      <m:sSubPr>
                        <m:ctrlPr>
                          <a:rPr lang="en-US" altLang="zh-CN" sz="1600" i="1">
                            <a:latin typeface="Cambria Math" panose="02040503050406030204" pitchFamily="18" charset="0"/>
                          </a:rPr>
                        </m:ctrlPr>
                      </m:sSubPr>
                      <m:e>
                        <m:f>
                          <m:fPr>
                            <m:ctrlPr>
                              <a:rPr lang="en-US" altLang="zh-CN" sz="1600" i="1">
                                <a:latin typeface="Cambria Math" panose="02040503050406030204" pitchFamily="18" charset="0"/>
                              </a:rPr>
                            </m:ctrlPr>
                          </m:fPr>
                          <m:num>
                            <m:r>
                              <a:rPr lang="en-US" altLang="zh-CN" sz="1600" i="1">
                                <a:latin typeface="Cambria Math" panose="02040503050406030204" pitchFamily="18" charset="0"/>
                              </a:rPr>
                              <m:t>1</m:t>
                            </m:r>
                          </m:num>
                          <m:den>
                            <m:r>
                              <a:rPr lang="en-US" altLang="zh-CN" sz="1600" b="0" i="1" smtClean="0">
                                <a:latin typeface="Cambria Math" panose="02040503050406030204" pitchFamily="18" charset="0"/>
                              </a:rPr>
                              <m:t>𝑚</m:t>
                            </m:r>
                          </m:den>
                        </m:f>
                        <m:d>
                          <m:dPr>
                            <m:begChr m:val="‖"/>
                            <m:endChr m:val="‖"/>
                            <m:ctrlPr>
                              <a:rPr lang="en-US"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d>
                                  <m:dPr>
                                    <m:begChr m:val="{"/>
                                    <m:endChr m:val="}"/>
                                    <m:ctrlPr>
                                      <a:rPr lang="en-US" altLang="zh-CN" sz="1600" i="1">
                                        <a:latin typeface="Cambria Math" panose="02040503050406030204" pitchFamily="18" charset="0"/>
                                      </a:rPr>
                                    </m:ctrlPr>
                                  </m:dPr>
                                  <m:e>
                                    <m:sSubSup>
                                      <m:sSubSupPr>
                                        <m:ctrlPr>
                                          <a:rPr lang="en-US" altLang="zh-CN" sz="1600" i="1">
                                            <a:latin typeface="Cambria Math" panose="02040503050406030204" pitchFamily="18" charset="0"/>
                                          </a:rPr>
                                        </m:ctrlPr>
                                      </m:sSubSupPr>
                                      <m:e>
                                        <m:r>
                                          <a:rPr lang="zh-CN" altLang="en-US" sz="1600" i="1">
                                            <a:latin typeface="Cambria Math" panose="02040503050406030204" pitchFamily="18" charset="0"/>
                                          </a:rPr>
                                          <m:t>𝒪</m:t>
                                        </m:r>
                                      </m:e>
                                      <m:sub>
                                        <m:r>
                                          <a:rPr lang="en-US" altLang="zh-CN" sz="1600" i="1">
                                            <a:latin typeface="Cambria Math" panose="02040503050406030204" pitchFamily="18" charset="0"/>
                                          </a:rPr>
                                          <m:t>𝑘</m:t>
                                        </m:r>
                                      </m:sub>
                                      <m:sup>
                                        <m:r>
                                          <a:rPr lang="en-US" altLang="zh-CN" sz="1600" i="1">
                                            <a:latin typeface="Cambria Math" panose="02040503050406030204" pitchFamily="18" charset="0"/>
                                          </a:rPr>
                                          <m:t>′</m:t>
                                        </m:r>
                                      </m:sup>
                                    </m:sSubSup>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zh-CN" altLang="en-US" sz="1600" i="1">
                                            <a:latin typeface="Cambria Math" panose="02040503050406030204" pitchFamily="18" charset="0"/>
                                          </a:rPr>
                                          <m:t>𝒜</m:t>
                                        </m:r>
                                      </m:e>
                                      <m:sub>
                                        <m:r>
                                          <a:rPr lang="en-US" altLang="zh-CN" sz="1600" i="1">
                                            <a:latin typeface="Cambria Math" panose="02040503050406030204" pitchFamily="18" charset="0"/>
                                          </a:rPr>
                                          <m:t>𝑘</m:t>
                                        </m:r>
                                      </m:sub>
                                    </m:sSub>
                                    <m:sSub>
                                      <m:sSubPr>
                                        <m:ctrlPr>
                                          <a:rPr lang="en-US" altLang="zh-CN" sz="1600" i="1">
                                            <a:latin typeface="Cambria Math" panose="02040503050406030204" pitchFamily="18" charset="0"/>
                                          </a:rPr>
                                        </m:ctrlPr>
                                      </m:sSubPr>
                                      <m:e>
                                        <m:r>
                                          <a:rPr lang="zh-CN" altLang="en-US" sz="1600" i="1">
                                            <a:latin typeface="Cambria Math" panose="02040503050406030204" pitchFamily="18" charset="0"/>
                                          </a:rPr>
                                          <m:t>𝒪</m:t>
                                        </m:r>
                                      </m:e>
                                      <m:sub>
                                        <m:r>
                                          <a:rPr lang="en-US" altLang="zh-CN" sz="1600" i="1">
                                            <a:latin typeface="Cambria Math" panose="02040503050406030204" pitchFamily="18" charset="0"/>
                                          </a:rPr>
                                          <m:t>𝑘</m:t>
                                        </m:r>
                                      </m:sub>
                                    </m:sSub>
                                  </m:e>
                                </m:d>
                              </m:e>
                              <m:sub>
                                <m:r>
                                  <a:rPr lang="en-US" altLang="zh-CN" sz="1600" i="1">
                                    <a:latin typeface="Cambria Math" panose="02040503050406030204" pitchFamily="18" charset="0"/>
                                  </a:rPr>
                                  <m:t>𝑖</m:t>
                                </m:r>
                              </m:sub>
                            </m:sSub>
                          </m:e>
                        </m:d>
                      </m:e>
                      <m:sub>
                        <m:r>
                          <a:rPr lang="en-US" altLang="zh-CN" sz="1600" i="1">
                            <a:latin typeface="Cambria Math" panose="02040503050406030204" pitchFamily="18" charset="0"/>
                          </a:rPr>
                          <m:t>2</m:t>
                        </m:r>
                      </m:sub>
                    </m:sSub>
                    <m:r>
                      <a:rPr lang="en-US" altLang="zh-CN" sz="1600" i="1">
                        <a:latin typeface="Cambria Math" panose="02040503050406030204" pitchFamily="18" charset="0"/>
                        <a:ea typeface="Cambria Math" panose="02040503050406030204" pitchFamily="18" charset="0"/>
                      </a:rPr>
                      <m:t>≤</m:t>
                    </m:r>
                    <m:r>
                      <a:rPr lang="zh-CN" altLang="en-US" sz="1600" i="1">
                        <a:latin typeface="Cambria Math" panose="02040503050406030204" pitchFamily="18" charset="0"/>
                      </a:rPr>
                      <m:t>𝜎</m:t>
                    </m:r>
                    <m:r>
                      <a:rPr lang="en-US" altLang="zh-CN" sz="1600" b="0" i="1" smtClean="0">
                        <a:latin typeface="Cambria Math" panose="02040503050406030204" pitchFamily="18" charset="0"/>
                      </a:rPr>
                      <m:t>}</m:t>
                    </m:r>
                  </m:oMath>
                </a14:m>
                <a:endParaRPr lang="en-US" altLang="zh-CN" sz="1400" b="0" dirty="0"/>
              </a:p>
              <a:p>
                <a:pPr marL="468630" indent="-285750">
                  <a:spcAft>
                    <a:spcPts val="1200"/>
                  </a:spcAft>
                  <a:buFont typeface="Wingdings" panose="05000000000000000000" pitchFamily="2" charset="2"/>
                  <a:buChar char="Ø"/>
                </a:pP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𝑆</m:t>
                        </m:r>
                      </m:e>
                      <m:sub>
                        <m:r>
                          <a:rPr lang="en-US" altLang="zh-CN" sz="1600" i="1">
                            <a:latin typeface="Cambria Math" panose="02040503050406030204" pitchFamily="18" charset="0"/>
                          </a:rPr>
                          <m:t>𝑘</m:t>
                        </m:r>
                      </m:sub>
                    </m:sSub>
                  </m:oMath>
                </a14:m>
                <a:r>
                  <a:rPr lang="en-US" altLang="zh-CN" sz="1600" dirty="0"/>
                  <a:t> to </a:t>
                </a:r>
                <a:r>
                  <a:rPr lang="en-US" sz="1600" dirty="0"/>
                  <a:t>a non-strict </a:t>
                </a:r>
                <a:r>
                  <a:rPr lang="en-US" altLang="zh-CN" sz="1600" dirty="0"/>
                  <a:t>Linear Matrix Inequality(LMI) according to Theorem 4.1:</a:t>
                </a:r>
              </a:p>
              <a:p>
                <a:pPr marL="182880">
                  <a:spcAft>
                    <a:spcPts val="1200"/>
                  </a:spcAft>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𝐹</m:t>
                      </m:r>
                      <m:sSub>
                        <m:sSubPr>
                          <m:ctrlPr>
                            <a:rPr lang="en-US" altLang="zh-CN" sz="1400" b="0" i="1" smtClean="0">
                              <a:latin typeface="Cambria Math" panose="02040503050406030204" pitchFamily="18" charset="0"/>
                            </a:rPr>
                          </m:ctrlPr>
                        </m:sSubPr>
                        <m:e>
                          <m:r>
                            <a:rPr lang="en-US" altLang="zh-CN" sz="1400" i="1">
                              <a:latin typeface="Cambria Math" panose="02040503050406030204" pitchFamily="18" charset="0"/>
                            </a:rPr>
                            <m:t>(</m:t>
                          </m:r>
                          <m:r>
                            <a:rPr lang="zh-CN" altLang="en-US" sz="1400" i="1">
                              <a:latin typeface="Cambria Math" panose="02040503050406030204" pitchFamily="18" charset="0"/>
                            </a:rPr>
                            <m:t>𝒜</m:t>
                          </m:r>
                          <m:r>
                            <a:rPr lang="en-US" altLang="zh-CN" sz="1400" i="1">
                              <a:latin typeface="Cambria Math" panose="02040503050406030204" pitchFamily="18" charset="0"/>
                            </a:rPr>
                            <m:t>)</m:t>
                          </m:r>
                        </m:e>
                        <m:sub>
                          <m:r>
                            <a:rPr lang="en-US" altLang="zh-CN" sz="1400" b="0" i="1" smtClean="0">
                              <a:latin typeface="Cambria Math" panose="02040503050406030204" pitchFamily="18" charset="0"/>
                            </a:rPr>
                            <m:t>𝑘</m:t>
                          </m:r>
                        </m:sub>
                      </m:sSub>
                      <m:r>
                        <a:rPr lang="en-US" altLang="zh-CN" sz="1400" b="0" i="1" smtClean="0">
                          <a:latin typeface="Cambria Math" panose="02040503050406030204" pitchFamily="18" charset="0"/>
                        </a:rPr>
                        <m:t>  =</m:t>
                      </m:r>
                      <m:d>
                        <m:dPr>
                          <m:begChr m:val="["/>
                          <m:endChr m:val="]"/>
                          <m:ctrlPr>
                            <a:rPr lang="en-US" altLang="zh-CN" sz="1400" b="0" i="1" smtClean="0">
                              <a:latin typeface="Cambria Math" panose="02040503050406030204" pitchFamily="18" charset="0"/>
                            </a:rPr>
                          </m:ctrlPr>
                        </m:dPr>
                        <m:e>
                          <m:m>
                            <m:mPr>
                              <m:mcs>
                                <m:mc>
                                  <m:mcPr>
                                    <m:count m:val="2"/>
                                    <m:mcJc m:val="center"/>
                                  </m:mcPr>
                                </m:mc>
                              </m:mcs>
                              <m:ctrlPr>
                                <a:rPr lang="en-US" altLang="zh-CN" sz="1400" b="0" i="1" smtClean="0">
                                  <a:latin typeface="Cambria Math" panose="02040503050406030204" pitchFamily="18" charset="0"/>
                                </a:rPr>
                              </m:ctrlPr>
                            </m:mPr>
                            <m:mr>
                              <m:e>
                                <m:r>
                                  <m:rPr>
                                    <m:brk m:alnAt="7"/>
                                  </m:rPr>
                                  <a:rPr lang="en-US" altLang="zh-CN" sz="1400" b="0" i="1" smtClean="0">
                                    <a:latin typeface="Cambria Math" panose="02040503050406030204" pitchFamily="18" charset="0"/>
                                  </a:rPr>
                                  <m:t>𝐼</m:t>
                                </m:r>
                              </m:e>
                              <m:e>
                                <m:sSup>
                                  <m:sSupPr>
                                    <m:ctrlPr>
                                      <a:rPr lang="en-US" altLang="zh-CN" sz="1400" i="1" dirty="0">
                                        <a:latin typeface="Cambria Math" panose="02040503050406030204" pitchFamily="18" charset="0"/>
                                      </a:rPr>
                                    </m:ctrlPr>
                                  </m:sSupPr>
                                  <m:e>
                                    <m:r>
                                      <a:rPr lang="en-US" altLang="zh-CN" sz="1400" b="0" i="1" dirty="0" smtClean="0">
                                        <a:latin typeface="Cambria Math" panose="02040503050406030204" pitchFamily="18" charset="0"/>
                                      </a:rPr>
                                      <m:t>(</m:t>
                                    </m:r>
                                    <m:sSubSup>
                                      <m:sSubSupPr>
                                        <m:ctrlPr>
                                          <a:rPr lang="en-US" altLang="zh-CN" sz="1400" i="1">
                                            <a:latin typeface="Cambria Math" panose="02040503050406030204" pitchFamily="18" charset="0"/>
                                          </a:rPr>
                                        </m:ctrlPr>
                                      </m:sSubSupPr>
                                      <m:e>
                                        <m:r>
                                          <a:rPr lang="zh-CN" altLang="en-US" sz="1400" i="1">
                                            <a:latin typeface="Cambria Math" panose="02040503050406030204" pitchFamily="18" charset="0"/>
                                          </a:rPr>
                                          <m:t>𝒪</m:t>
                                        </m:r>
                                      </m:e>
                                      <m:sub>
                                        <m:r>
                                          <a:rPr lang="en-US" altLang="zh-CN" sz="1400" i="1">
                                            <a:latin typeface="Cambria Math" panose="02040503050406030204" pitchFamily="18" charset="0"/>
                                          </a:rPr>
                                          <m:t>𝑘</m:t>
                                        </m:r>
                                      </m:sub>
                                      <m:sup>
                                        <m:r>
                                          <a:rPr lang="en-US" altLang="zh-CN" sz="1400" i="1">
                                            <a:latin typeface="Cambria Math" panose="02040503050406030204" pitchFamily="18" charset="0"/>
                                          </a:rPr>
                                          <m:t>′</m:t>
                                        </m:r>
                                      </m:sup>
                                    </m:sSubSup>
                                    <m:r>
                                      <a:rPr lang="en-US" altLang="zh-CN" sz="1400" i="1">
                                        <a:latin typeface="Cambria Math" panose="02040503050406030204" pitchFamily="18" charset="0"/>
                                      </a:rPr>
                                      <m:t>−</m:t>
                                    </m:r>
                                    <m:r>
                                      <a:rPr lang="zh-CN" altLang="en-US" sz="1400" i="1">
                                        <a:latin typeface="Cambria Math" panose="02040503050406030204" pitchFamily="18" charset="0"/>
                                      </a:rPr>
                                      <m:t>𝒜</m:t>
                                    </m:r>
                                    <m:sSub>
                                      <m:sSubPr>
                                        <m:ctrlPr>
                                          <a:rPr lang="en-US" altLang="zh-CN" sz="1400" i="1">
                                            <a:latin typeface="Cambria Math" panose="02040503050406030204" pitchFamily="18" charset="0"/>
                                          </a:rPr>
                                        </m:ctrlPr>
                                      </m:sSubPr>
                                      <m:e>
                                        <m:r>
                                          <a:rPr lang="zh-CN" altLang="en-US" sz="1400" i="1">
                                            <a:latin typeface="Cambria Math" panose="02040503050406030204" pitchFamily="18" charset="0"/>
                                          </a:rPr>
                                          <m:t>𝒪</m:t>
                                        </m:r>
                                      </m:e>
                                      <m:sub>
                                        <m:r>
                                          <a:rPr lang="en-US" altLang="zh-CN" sz="1400" i="1">
                                            <a:latin typeface="Cambria Math" panose="02040503050406030204" pitchFamily="18" charset="0"/>
                                          </a:rPr>
                                          <m:t>𝑘</m:t>
                                        </m:r>
                                      </m:sub>
                                    </m:sSub>
                                    <m:r>
                                      <a:rPr lang="en-US" altLang="zh-CN" sz="1400" b="0" i="1" dirty="0" smtClean="0">
                                        <a:latin typeface="Cambria Math" panose="02040503050406030204" pitchFamily="18" charset="0"/>
                                      </a:rPr>
                                      <m:t>)</m:t>
                                    </m:r>
                                  </m:e>
                                  <m:sup>
                                    <m:r>
                                      <a:rPr lang="en-US" altLang="zh-CN" sz="1400" i="1">
                                        <a:latin typeface="Cambria Math" panose="02040503050406030204" pitchFamily="18" charset="0"/>
                                        <a:ea typeface="Cambria Math" panose="02040503050406030204" pitchFamily="18" charset="0"/>
                                      </a:rPr>
                                      <m:t>⊺</m:t>
                                    </m:r>
                                  </m:sup>
                                </m:sSup>
                                <m:sSubSup>
                                  <m:sSubSupPr>
                                    <m:ctrlPr>
                                      <a:rPr lang="en-US" altLang="zh-CN" sz="1400" i="1" smtClean="0">
                                        <a:latin typeface="Cambria Math" panose="02040503050406030204" pitchFamily="18" charset="0"/>
                                        <a:ea typeface="Cambria Math" panose="02040503050406030204" pitchFamily="18" charset="0"/>
                                      </a:rPr>
                                    </m:ctrlPr>
                                  </m:sSubSupPr>
                                  <m:e>
                                    <m:r>
                                      <a:rPr lang="en-US" altLang="zh-CN" sz="1400" b="0" i="1" smtClean="0">
                                        <a:latin typeface="Cambria Math" panose="02040503050406030204" pitchFamily="18" charset="0"/>
                                        <a:ea typeface="Cambria Math" panose="02040503050406030204" pitchFamily="18" charset="0"/>
                                      </a:rPr>
                                      <m:t>𝐶</m:t>
                                    </m:r>
                                  </m:e>
                                  <m:sub>
                                    <m:r>
                                      <a:rPr lang="en-US" altLang="zh-CN" sz="1400" b="0" i="1" smtClean="0">
                                        <a:latin typeface="Cambria Math" panose="02040503050406030204" pitchFamily="18" charset="0"/>
                                        <a:ea typeface="Cambria Math" panose="02040503050406030204" pitchFamily="18" charset="0"/>
                                      </a:rPr>
                                      <m:t>𝑖</m:t>
                                    </m:r>
                                  </m:sub>
                                  <m:sup>
                                    <m:r>
                                      <a:rPr lang="en-US" altLang="zh-CN" sz="1400" i="1">
                                        <a:latin typeface="Cambria Math" panose="02040503050406030204" pitchFamily="18" charset="0"/>
                                        <a:ea typeface="Cambria Math" panose="02040503050406030204" pitchFamily="18" charset="0"/>
                                      </a:rPr>
                                      <m:t>⊺</m:t>
                                    </m:r>
                                  </m:sup>
                                </m:sSubSup>
                              </m:e>
                            </m:mr>
                            <m:mr>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𝐶</m:t>
                                    </m:r>
                                  </m:e>
                                  <m:sub>
                                    <m:r>
                                      <a:rPr lang="en-US" altLang="zh-CN" sz="1400" b="0" i="1" smtClean="0">
                                        <a:latin typeface="Cambria Math" panose="02040503050406030204" pitchFamily="18" charset="0"/>
                                      </a:rPr>
                                      <m:t>𝑖</m:t>
                                    </m:r>
                                  </m:sub>
                                </m:sSub>
                                <m:r>
                                  <a:rPr lang="en-US" altLang="zh-CN" sz="1400" b="0" i="1" smtClean="0">
                                    <a:latin typeface="Cambria Math" panose="02040503050406030204" pitchFamily="18" charset="0"/>
                                  </a:rPr>
                                  <m:t>(</m:t>
                                </m:r>
                                <m:sSubSup>
                                  <m:sSubSupPr>
                                    <m:ctrlPr>
                                      <a:rPr lang="en-US" altLang="zh-CN" sz="1400" i="1">
                                        <a:latin typeface="Cambria Math" panose="02040503050406030204" pitchFamily="18" charset="0"/>
                                      </a:rPr>
                                    </m:ctrlPr>
                                  </m:sSubSupPr>
                                  <m:e>
                                    <m:r>
                                      <a:rPr lang="zh-CN" altLang="en-US" sz="1400" i="1">
                                        <a:latin typeface="Cambria Math" panose="02040503050406030204" pitchFamily="18" charset="0"/>
                                      </a:rPr>
                                      <m:t>𝒪</m:t>
                                    </m:r>
                                  </m:e>
                                  <m:sub>
                                    <m:r>
                                      <a:rPr lang="en-US" altLang="zh-CN" sz="1400" i="1">
                                        <a:latin typeface="Cambria Math" panose="02040503050406030204" pitchFamily="18" charset="0"/>
                                      </a:rPr>
                                      <m:t>𝑘</m:t>
                                    </m:r>
                                  </m:sub>
                                  <m:sup>
                                    <m:r>
                                      <a:rPr lang="en-US" altLang="zh-CN" sz="1400" i="1">
                                        <a:latin typeface="Cambria Math" panose="02040503050406030204" pitchFamily="18" charset="0"/>
                                      </a:rPr>
                                      <m:t>′</m:t>
                                    </m:r>
                                  </m:sup>
                                </m:sSubSup>
                                <m:r>
                                  <a:rPr lang="en-US" altLang="zh-CN" sz="1400" i="1">
                                    <a:latin typeface="Cambria Math" panose="02040503050406030204" pitchFamily="18" charset="0"/>
                                  </a:rPr>
                                  <m:t>−</m:t>
                                </m:r>
                                <m:r>
                                  <a:rPr lang="zh-CN" altLang="en-US" sz="1400" i="1">
                                    <a:latin typeface="Cambria Math" panose="02040503050406030204" pitchFamily="18" charset="0"/>
                                  </a:rPr>
                                  <m:t>𝒜</m:t>
                                </m:r>
                                <m:sSub>
                                  <m:sSubPr>
                                    <m:ctrlPr>
                                      <a:rPr lang="en-US" altLang="zh-CN" sz="1400" i="1">
                                        <a:latin typeface="Cambria Math" panose="02040503050406030204" pitchFamily="18" charset="0"/>
                                      </a:rPr>
                                    </m:ctrlPr>
                                  </m:sSubPr>
                                  <m:e>
                                    <m:r>
                                      <a:rPr lang="zh-CN" altLang="en-US" sz="1400" i="1">
                                        <a:latin typeface="Cambria Math" panose="02040503050406030204" pitchFamily="18" charset="0"/>
                                      </a:rPr>
                                      <m:t>𝒪</m:t>
                                    </m:r>
                                  </m:e>
                                  <m:sub>
                                    <m:r>
                                      <a:rPr lang="en-US" altLang="zh-CN" sz="1400" i="1">
                                        <a:latin typeface="Cambria Math" panose="02040503050406030204" pitchFamily="18" charset="0"/>
                                      </a:rPr>
                                      <m:t>𝑘</m:t>
                                    </m:r>
                                  </m:sub>
                                </m:sSub>
                                <m:r>
                                  <a:rPr lang="en-US" altLang="zh-CN" sz="1400" b="0" i="1" smtClean="0">
                                    <a:latin typeface="Cambria Math" panose="02040503050406030204" pitchFamily="18" charset="0"/>
                                  </a:rPr>
                                  <m:t>)</m:t>
                                </m:r>
                              </m:e>
                              <m:e>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𝑙</m:t>
                                    </m:r>
                                    <m:r>
                                      <a:rPr lang="zh-CN" altLang="en-US" sz="1400" b="0" i="1" smtClean="0">
                                        <a:latin typeface="Cambria Math" panose="02040503050406030204" pitchFamily="18" charset="0"/>
                                      </a:rPr>
                                      <m:t>𝜎</m:t>
                                    </m:r>
                                    <m:r>
                                      <a:rPr lang="en-US" altLang="zh-CN" sz="1400" b="0" i="1" smtClean="0">
                                        <a:latin typeface="Cambria Math" panose="02040503050406030204" pitchFamily="18" charset="0"/>
                                      </a:rPr>
                                      <m:t>)</m:t>
                                    </m:r>
                                  </m:e>
                                  <m:sup>
                                    <m:r>
                                      <a:rPr lang="en-US" altLang="zh-CN" sz="1400" b="0" i="1" smtClean="0">
                                        <a:latin typeface="Cambria Math" panose="02040503050406030204" pitchFamily="18" charset="0"/>
                                      </a:rPr>
                                      <m:t>2</m:t>
                                    </m:r>
                                  </m:sup>
                                </m:sSup>
                              </m:e>
                            </m:mr>
                          </m:m>
                        </m:e>
                      </m:d>
                      <m:r>
                        <a:rPr lang="en-US" altLang="zh-CN" sz="1400" b="0" i="1" smtClean="0">
                          <a:latin typeface="Cambria Math" panose="02040503050406030204" pitchFamily="18" charset="0"/>
                          <a:ea typeface="Cambria Math" panose="02040503050406030204" pitchFamily="18" charset="0"/>
                        </a:rPr>
                        <m:t>≽0</m:t>
                      </m:r>
                    </m:oMath>
                  </m:oMathPara>
                </a14:m>
                <a:endParaRPr lang="en-US" altLang="zh-CN" sz="1400" b="0" dirty="0"/>
              </a:p>
              <a:p>
                <a:pPr marL="182880">
                  <a:spcAft>
                    <a:spcPts val="1200"/>
                  </a:spcAft>
                </a:pPr>
                <a:r>
                  <a:rPr lang="en-US" altLang="zh-CN" sz="1400" b="0" dirty="0"/>
                  <a:t>         </a:t>
                </a:r>
                <a:r>
                  <a:rPr lang="en-US" altLang="zh-CN" sz="1600" b="0" dirty="0"/>
                  <a:t>where </a:t>
                </a:r>
                <a14:m>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𝐶</m:t>
                        </m:r>
                      </m:e>
                      <m:sub>
                        <m:r>
                          <a:rPr lang="en-US" altLang="zh-CN" sz="1600" b="0" i="1" smtClean="0">
                            <a:latin typeface="Cambria Math" panose="02040503050406030204" pitchFamily="18" charset="0"/>
                          </a:rPr>
                          <m:t>𝑖</m:t>
                        </m:r>
                      </m:sub>
                    </m:sSub>
                  </m:oMath>
                </a14:m>
                <a:r>
                  <a:rPr lang="en-US" altLang="zh-CN" sz="1600" b="0" dirty="0"/>
                  <a:t> is to select the trace of </a:t>
                </a:r>
                <a14:m>
                  <m:oMath xmlns:m="http://schemas.openxmlformats.org/officeDocument/2006/math">
                    <m:r>
                      <a:rPr lang="en-US" altLang="zh-CN" sz="1600" b="0" i="1" smtClean="0">
                        <a:latin typeface="Cambria Math" panose="02040503050406030204" pitchFamily="18" charset="0"/>
                      </a:rPr>
                      <m:t>𝑖</m:t>
                    </m:r>
                    <m:r>
                      <m:rPr>
                        <m:sty m:val="p"/>
                      </m:rPr>
                      <a:rPr lang="en-US" altLang="zh-CN" sz="1600" b="0" i="0" smtClean="0">
                        <a:latin typeface="Cambria Math" panose="02040503050406030204" pitchFamily="18" charset="0"/>
                      </a:rPr>
                      <m:t>th</m:t>
                    </m:r>
                  </m:oMath>
                </a14:m>
                <a:r>
                  <a:rPr lang="en-US" altLang="zh-CN" sz="1600" b="0" dirty="0"/>
                  <a:t> variable </a:t>
                </a:r>
                <a:endParaRPr lang="en-US" altLang="zh-CN" sz="1400" b="0" dirty="0"/>
              </a:p>
              <a:p>
                <a:pPr marL="468630" indent="-285750">
                  <a:spcAft>
                    <a:spcPts val="1200"/>
                  </a:spcAft>
                  <a:buFont typeface="Wingdings" panose="05000000000000000000" pitchFamily="2" charset="2"/>
                  <a:buChar char="Ø"/>
                </a:pPr>
                <a:r>
                  <a:rPr lang="en-US" altLang="zh-CN" sz="1600" b="0" dirty="0"/>
                  <a:t>Determine the solution space intersection of two trace segments </a:t>
                </a:r>
                <a14:m>
                  <m:oMath xmlns:m="http://schemas.openxmlformats.org/officeDocument/2006/math">
                    <m:r>
                      <a:rPr lang="en-US" altLang="zh-CN" sz="1600" b="0" i="1" smtClean="0">
                        <a:latin typeface="Cambria Math" panose="02040503050406030204" pitchFamily="18" charset="0"/>
                      </a:rPr>
                      <m:t>𝑖</m:t>
                    </m:r>
                  </m:oMath>
                </a14:m>
                <a:r>
                  <a:rPr lang="en-US" altLang="zh-CN" sz="1600" b="0" dirty="0"/>
                  <a:t> and </a:t>
                </a:r>
                <a14:m>
                  <m:oMath xmlns:m="http://schemas.openxmlformats.org/officeDocument/2006/math">
                    <m:r>
                      <a:rPr lang="en-US" altLang="zh-CN" sz="1600" b="0" i="1" smtClean="0">
                        <a:latin typeface="Cambria Math" panose="02040503050406030204" pitchFamily="18" charset="0"/>
                      </a:rPr>
                      <m:t>𝑗</m:t>
                    </m:r>
                  </m:oMath>
                </a14:m>
                <a:r>
                  <a:rPr lang="en-US" altLang="zh-CN" sz="1600" b="0" dirty="0"/>
                  <a:t>:</a:t>
                </a:r>
              </a:p>
              <a:p>
                <a:pPr marL="182880">
                  <a:spcAft>
                    <a:spcPts val="1200"/>
                  </a:spcAft>
                </a:pPr>
                <a14:m>
                  <m:oMathPara xmlns:m="http://schemas.openxmlformats.org/officeDocument/2006/math">
                    <m:oMathParaPr>
                      <m:jc m:val="centerGroup"/>
                    </m:oMathParaPr>
                    <m:oMath xmlns:m="http://schemas.openxmlformats.org/officeDocument/2006/math">
                      <m:r>
                        <a:rPr lang="en-US" altLang="zh-CN" sz="1600" b="1" i="1" dirty="0" smtClean="0">
                          <a:latin typeface="Cambria Math" panose="02040503050406030204" pitchFamily="18" charset="0"/>
                        </a:rPr>
                        <m:t>𝒅𝒊𝒂𝒈</m:t>
                      </m:r>
                      <m:r>
                        <a:rPr lang="en-US" altLang="zh-CN" sz="1600" i="1" dirty="0" smtClean="0">
                          <a:latin typeface="Cambria Math" panose="02040503050406030204" pitchFamily="18" charset="0"/>
                        </a:rPr>
                        <m:t>{</m:t>
                      </m:r>
                      <m:r>
                        <a:rPr lang="en-US" altLang="zh-CN" sz="1600" i="1">
                          <a:latin typeface="Cambria Math" panose="02040503050406030204" pitchFamily="18" charset="0"/>
                        </a:rPr>
                        <m:t>𝐹</m:t>
                      </m:r>
                      <m:sSub>
                        <m:sSubPr>
                          <m:ctrlPr>
                            <a:rPr lang="en-US" altLang="zh-CN" sz="1600" i="1">
                              <a:latin typeface="Cambria Math" panose="02040503050406030204" pitchFamily="18" charset="0"/>
                            </a:rPr>
                          </m:ctrlPr>
                        </m:sSubPr>
                        <m:e>
                          <m:d>
                            <m:dPr>
                              <m:ctrlPr>
                                <a:rPr lang="en-US" altLang="zh-CN" sz="1600" i="1">
                                  <a:latin typeface="Cambria Math" panose="02040503050406030204" pitchFamily="18" charset="0"/>
                                </a:rPr>
                              </m:ctrlPr>
                            </m:dPr>
                            <m:e>
                              <m:r>
                                <a:rPr lang="zh-CN" altLang="en-US" sz="1600" i="1">
                                  <a:latin typeface="Cambria Math" panose="02040503050406030204" pitchFamily="18" charset="0"/>
                                </a:rPr>
                                <m:t>𝒜</m:t>
                              </m:r>
                            </m:e>
                          </m:d>
                        </m:e>
                        <m:sub>
                          <m:r>
                            <a:rPr lang="en-US" altLang="zh-CN" sz="1600" b="0" i="1" smtClean="0">
                              <a:latin typeface="Cambria Math" panose="02040503050406030204" pitchFamily="18" charset="0"/>
                            </a:rPr>
                            <m:t>𝑖</m:t>
                          </m:r>
                        </m:sub>
                      </m:sSub>
                      <m:r>
                        <a:rPr lang="en-US" altLang="zh-CN" sz="1600" b="0" i="1" smtClean="0">
                          <a:latin typeface="Cambria Math" panose="02040503050406030204" pitchFamily="18" charset="0"/>
                        </a:rPr>
                        <m:t>, </m:t>
                      </m:r>
                      <m:r>
                        <a:rPr lang="en-US" altLang="zh-CN" sz="1600" i="1">
                          <a:latin typeface="Cambria Math" panose="02040503050406030204" pitchFamily="18" charset="0"/>
                        </a:rPr>
                        <m:t>𝐹</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m:t>
                          </m:r>
                          <m:r>
                            <a:rPr lang="zh-CN" altLang="en-US" sz="1600" i="1">
                              <a:latin typeface="Cambria Math" panose="02040503050406030204" pitchFamily="18" charset="0"/>
                            </a:rPr>
                            <m:t>𝒜</m:t>
                          </m:r>
                          <m:r>
                            <a:rPr lang="en-US" altLang="zh-CN" sz="1600" i="1">
                              <a:latin typeface="Cambria Math" panose="02040503050406030204" pitchFamily="18" charset="0"/>
                            </a:rPr>
                            <m:t>)</m:t>
                          </m:r>
                        </m:e>
                        <m:sub>
                          <m:r>
                            <a:rPr lang="en-US" altLang="zh-CN" sz="1600" b="0" i="1" smtClean="0">
                              <a:latin typeface="Cambria Math" panose="02040503050406030204" pitchFamily="18" charset="0"/>
                            </a:rPr>
                            <m:t>𝑗</m:t>
                          </m:r>
                        </m:sub>
                      </m:sSub>
                      <m:r>
                        <a:rPr lang="en-US" altLang="zh-CN" sz="1600" i="1" dirty="0" smtClean="0">
                          <a:latin typeface="Cambria Math" panose="02040503050406030204" pitchFamily="18" charset="0"/>
                        </a:rPr>
                        <m:t>}</m:t>
                      </m:r>
                      <m:r>
                        <a:rPr lang="en-US" altLang="zh-CN" sz="1600" i="1">
                          <a:latin typeface="Cambria Math" panose="02040503050406030204" pitchFamily="18" charset="0"/>
                          <a:ea typeface="Cambria Math" panose="02040503050406030204" pitchFamily="18" charset="0"/>
                        </a:rPr>
                        <m:t>≽0</m:t>
                      </m:r>
                    </m:oMath>
                  </m:oMathPara>
                </a14:m>
                <a:endParaRPr lang="en-US" altLang="zh-CN" sz="1600" b="0" dirty="0"/>
              </a:p>
            </p:txBody>
          </p:sp>
        </mc:Choice>
        <mc:Fallback xmlns="">
          <p:sp>
            <p:nvSpPr>
              <p:cNvPr id="46" name="TextBox 45"/>
              <p:cNvSpPr txBox="1">
                <a:spLocks noRot="1" noChangeAspect="1" noMove="1" noResize="1" noEditPoints="1" noAdjustHandles="1" noChangeArrowheads="1" noChangeShapeType="1" noTextEdit="1"/>
              </p:cNvSpPr>
              <p:nvPr/>
            </p:nvSpPr>
            <p:spPr>
              <a:xfrm>
                <a:off x="521948" y="836170"/>
                <a:ext cx="5944886" cy="4018280"/>
              </a:xfrm>
              <a:prstGeom prst="rect">
                <a:avLst/>
              </a:prstGeom>
              <a:blipFill>
                <a:blip r:embed="rId2"/>
                <a:stretch>
                  <a:fillRect l="-718" t="-759"/>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714449" y="4854450"/>
            <a:ext cx="4703885" cy="1616635"/>
          </a:xfrm>
          <a:prstGeom prst="rect">
            <a:avLst/>
          </a:prstGeom>
        </p:spPr>
      </p:pic>
      <p:grpSp>
        <p:nvGrpSpPr>
          <p:cNvPr id="15" name="Group 14">
            <a:extLst>
              <a:ext uri="{FF2B5EF4-FFF2-40B4-BE49-F238E27FC236}">
                <a16:creationId xmlns:a16="http://schemas.microsoft.com/office/drawing/2014/main" id="{31AA4A30-29CE-4444-8DF9-C8AB32EF3769}"/>
              </a:ext>
            </a:extLst>
          </p:cNvPr>
          <p:cNvGrpSpPr/>
          <p:nvPr/>
        </p:nvGrpSpPr>
        <p:grpSpPr>
          <a:xfrm>
            <a:off x="6124403" y="659426"/>
            <a:ext cx="5231852" cy="5362404"/>
            <a:chOff x="6124403" y="659426"/>
            <a:chExt cx="5231852" cy="5362404"/>
          </a:xfrm>
        </p:grpSpPr>
        <p:grpSp>
          <p:nvGrpSpPr>
            <p:cNvPr id="3" name="Group 2">
              <a:extLst>
                <a:ext uri="{FF2B5EF4-FFF2-40B4-BE49-F238E27FC236}">
                  <a16:creationId xmlns:a16="http://schemas.microsoft.com/office/drawing/2014/main" id="{42C28F22-C6D4-40DB-9266-408EE719E2D1}"/>
                </a:ext>
              </a:extLst>
            </p:cNvPr>
            <p:cNvGrpSpPr/>
            <p:nvPr/>
          </p:nvGrpSpPr>
          <p:grpSpPr>
            <a:xfrm>
              <a:off x="6124403" y="659426"/>
              <a:ext cx="5231852" cy="5362404"/>
              <a:chOff x="6124403" y="659426"/>
              <a:chExt cx="5231852" cy="5362404"/>
            </a:xfrm>
          </p:grpSpPr>
          <p:pic>
            <p:nvPicPr>
              <p:cNvPr id="8" name="Picture 7"/>
              <p:cNvPicPr>
                <a:picLocks noChangeAspect="1"/>
              </p:cNvPicPr>
              <p:nvPr/>
            </p:nvPicPr>
            <p:blipFill>
              <a:blip r:embed="rId4"/>
              <a:stretch>
                <a:fillRect/>
              </a:stretch>
            </p:blipFill>
            <p:spPr>
              <a:xfrm>
                <a:off x="6124403" y="659426"/>
                <a:ext cx="5092937" cy="5362404"/>
              </a:xfrm>
              <a:prstGeom prst="rect">
                <a:avLst/>
              </a:prstGeom>
            </p:spPr>
          </p:pic>
          <p:sp>
            <p:nvSpPr>
              <p:cNvPr id="2" name="TextBox 1">
                <a:extLst>
                  <a:ext uri="{FF2B5EF4-FFF2-40B4-BE49-F238E27FC236}">
                    <a16:creationId xmlns:a16="http://schemas.microsoft.com/office/drawing/2014/main" id="{B3C1F4BB-9B6D-46BC-927D-302CA40420A0}"/>
                  </a:ext>
                </a:extLst>
              </p:cNvPr>
              <p:cNvSpPr txBox="1"/>
              <p:nvPr/>
            </p:nvSpPr>
            <p:spPr>
              <a:xfrm>
                <a:off x="8880184" y="1643866"/>
                <a:ext cx="2476071" cy="307777"/>
              </a:xfrm>
              <a:prstGeom prst="rect">
                <a:avLst/>
              </a:prstGeom>
              <a:noFill/>
              <a:ln>
                <a:noFill/>
              </a:ln>
            </p:spPr>
            <p:txBody>
              <a:bodyPr wrap="square" rtlCol="0">
                <a:spAutoFit/>
              </a:bodyPr>
              <a:lstStyle/>
              <a:p>
                <a:r>
                  <a:rPr lang="en-US" altLang="zh-CN" sz="1400" dirty="0">
                    <a:solidFill>
                      <a:srgbClr val="00B0F0"/>
                    </a:solidFill>
                  </a:rPr>
                  <a:t>Returns solution space in LMI</a:t>
                </a:r>
                <a:endParaRPr lang="en-US" sz="1400" dirty="0">
                  <a:solidFill>
                    <a:srgbClr val="00B0F0"/>
                  </a:solidFill>
                </a:endParaRPr>
              </a:p>
            </p:txBody>
          </p:sp>
        </p:grpSp>
        <p:sp>
          <p:nvSpPr>
            <p:cNvPr id="14" name="TextBox 13">
              <a:extLst>
                <a:ext uri="{FF2B5EF4-FFF2-40B4-BE49-F238E27FC236}">
                  <a16:creationId xmlns:a16="http://schemas.microsoft.com/office/drawing/2014/main" id="{B9CED568-FE15-4A2D-8C66-9C2387E0A07B}"/>
                </a:ext>
              </a:extLst>
            </p:cNvPr>
            <p:cNvSpPr txBox="1"/>
            <p:nvPr/>
          </p:nvSpPr>
          <p:spPr>
            <a:xfrm>
              <a:off x="9606917" y="2176634"/>
              <a:ext cx="1673088" cy="307777"/>
            </a:xfrm>
            <a:prstGeom prst="rect">
              <a:avLst/>
            </a:prstGeom>
            <a:noFill/>
            <a:ln>
              <a:noFill/>
            </a:ln>
          </p:spPr>
          <p:txBody>
            <a:bodyPr wrap="square" rtlCol="0">
              <a:spAutoFit/>
            </a:bodyPr>
            <a:lstStyle/>
            <a:p>
              <a:r>
                <a:rPr lang="en-US" altLang="zh-CN" sz="1400" dirty="0">
                  <a:solidFill>
                    <a:srgbClr val="00B0F0"/>
                  </a:solidFill>
                </a:rPr>
                <a:t>Merge two LMIs</a:t>
              </a:r>
              <a:endParaRPr lang="en-US" sz="1400" dirty="0">
                <a:solidFill>
                  <a:srgbClr val="00B0F0"/>
                </a:solidFill>
              </a:endParaRPr>
            </a:p>
          </p:txBody>
        </p:sp>
      </p:grpSp>
      <p:cxnSp>
        <p:nvCxnSpPr>
          <p:cNvPr id="6" name="Straight Arrow Connector 5">
            <a:extLst>
              <a:ext uri="{FF2B5EF4-FFF2-40B4-BE49-F238E27FC236}">
                <a16:creationId xmlns:a16="http://schemas.microsoft.com/office/drawing/2014/main" id="{893C36BD-FA21-46DC-A027-BFCA7823510F}"/>
              </a:ext>
            </a:extLst>
          </p:cNvPr>
          <p:cNvCxnSpPr>
            <a:cxnSpLocks/>
            <a:endCxn id="2" idx="1"/>
          </p:cNvCxnSpPr>
          <p:nvPr/>
        </p:nvCxnSpPr>
        <p:spPr>
          <a:xfrm flipV="1">
            <a:off x="8212363" y="1797755"/>
            <a:ext cx="667821" cy="226256"/>
          </a:xfrm>
          <a:prstGeom prst="straightConnector1">
            <a:avLst/>
          </a:prstGeom>
          <a:ln>
            <a:solidFill>
              <a:srgbClr val="FF0000"/>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CAF1AC9-DE92-4628-9D2D-CE99E74E0D4A}"/>
              </a:ext>
            </a:extLst>
          </p:cNvPr>
          <p:cNvCxnSpPr>
            <a:cxnSpLocks/>
            <a:endCxn id="14" idx="1"/>
          </p:cNvCxnSpPr>
          <p:nvPr/>
        </p:nvCxnSpPr>
        <p:spPr>
          <a:xfrm flipV="1">
            <a:off x="9042857" y="2330523"/>
            <a:ext cx="564060" cy="378880"/>
          </a:xfrm>
          <a:prstGeom prst="straightConnector1">
            <a:avLst/>
          </a:prstGeom>
          <a:ln>
            <a:solidFill>
              <a:srgbClr val="FF0000"/>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3DFA1AC-8B4B-4AC6-B84D-B299AF6D03AA}"/>
              </a:ext>
            </a:extLst>
          </p:cNvPr>
          <p:cNvCxnSpPr>
            <a:cxnSpLocks/>
          </p:cNvCxnSpPr>
          <p:nvPr/>
        </p:nvCxnSpPr>
        <p:spPr>
          <a:xfrm>
            <a:off x="9042857" y="3096399"/>
            <a:ext cx="564060" cy="322017"/>
          </a:xfrm>
          <a:prstGeom prst="straightConnector1">
            <a:avLst/>
          </a:prstGeom>
          <a:ln>
            <a:solidFill>
              <a:srgbClr val="FF0000"/>
            </a:solidFill>
            <a:tailEnd type="triangle" w="sm" len="lg"/>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454F766-8E84-4BCC-B7E2-369A5E003204}"/>
              </a:ext>
            </a:extLst>
          </p:cNvPr>
          <p:cNvSpPr txBox="1"/>
          <p:nvPr/>
        </p:nvSpPr>
        <p:spPr>
          <a:xfrm>
            <a:off x="9613710" y="3275111"/>
            <a:ext cx="1102236" cy="307777"/>
          </a:xfrm>
          <a:prstGeom prst="rect">
            <a:avLst/>
          </a:prstGeom>
          <a:noFill/>
          <a:ln>
            <a:noFill/>
          </a:ln>
        </p:spPr>
        <p:txBody>
          <a:bodyPr wrap="square" rtlCol="0">
            <a:spAutoFit/>
          </a:bodyPr>
          <a:lstStyle/>
          <a:p>
            <a:r>
              <a:rPr lang="en-US" altLang="zh-CN" sz="1400" dirty="0">
                <a:solidFill>
                  <a:srgbClr val="00B0F0"/>
                </a:solidFill>
              </a:rPr>
              <a:t>Solve LMI</a:t>
            </a:r>
            <a:endParaRPr lang="en-US" sz="1400" dirty="0">
              <a:solidFill>
                <a:srgbClr val="00B0F0"/>
              </a:solidFill>
            </a:endParaRPr>
          </a:p>
        </p:txBody>
      </p:sp>
      <p:cxnSp>
        <p:nvCxnSpPr>
          <p:cNvPr id="21" name="Straight Arrow Connector 20">
            <a:extLst>
              <a:ext uri="{FF2B5EF4-FFF2-40B4-BE49-F238E27FC236}">
                <a16:creationId xmlns:a16="http://schemas.microsoft.com/office/drawing/2014/main" id="{6243A467-AC9F-4E8F-9226-1D5E23284881}"/>
              </a:ext>
            </a:extLst>
          </p:cNvPr>
          <p:cNvCxnSpPr>
            <a:cxnSpLocks/>
          </p:cNvCxnSpPr>
          <p:nvPr/>
        </p:nvCxnSpPr>
        <p:spPr>
          <a:xfrm flipV="1">
            <a:off x="8956743" y="4232953"/>
            <a:ext cx="650174" cy="351389"/>
          </a:xfrm>
          <a:prstGeom prst="straightConnector1">
            <a:avLst/>
          </a:prstGeom>
          <a:ln>
            <a:solidFill>
              <a:srgbClr val="FF0000"/>
            </a:solidFill>
            <a:tailEnd type="triangle" w="sm" len="lg"/>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021009DA-1540-4B3C-8E85-2E1D468F02D1}"/>
              </a:ext>
            </a:extLst>
          </p:cNvPr>
          <p:cNvSpPr txBox="1"/>
          <p:nvPr/>
        </p:nvSpPr>
        <p:spPr>
          <a:xfrm>
            <a:off x="9633443" y="4065811"/>
            <a:ext cx="1646562" cy="738664"/>
          </a:xfrm>
          <a:prstGeom prst="rect">
            <a:avLst/>
          </a:prstGeom>
          <a:noFill/>
          <a:ln>
            <a:noFill/>
          </a:ln>
        </p:spPr>
        <p:txBody>
          <a:bodyPr wrap="square" rtlCol="0">
            <a:spAutoFit/>
          </a:bodyPr>
          <a:lstStyle/>
          <a:p>
            <a:r>
              <a:rPr lang="en-US" altLang="zh-CN" sz="1400" dirty="0">
                <a:solidFill>
                  <a:srgbClr val="00B0F0"/>
                </a:solidFill>
              </a:rPr>
              <a:t>Store segment IDs that belongs to one cluster</a:t>
            </a:r>
            <a:endParaRPr lang="en-US" sz="1400" dirty="0">
              <a:solidFill>
                <a:srgbClr val="00B0F0"/>
              </a:solidFill>
            </a:endParaRPr>
          </a:p>
        </p:txBody>
      </p:sp>
    </p:spTree>
    <p:extLst>
      <p:ext uri="{BB962C8B-B14F-4D97-AF65-F5344CB8AC3E}">
        <p14:creationId xmlns:p14="http://schemas.microsoft.com/office/powerpoint/2010/main" val="2985256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21948" y="290094"/>
            <a:ext cx="5463540" cy="369332"/>
          </a:xfrm>
          <a:prstGeom prst="rect">
            <a:avLst/>
          </a:prstGeom>
          <a:noFill/>
        </p:spPr>
        <p:txBody>
          <a:bodyPr wrap="square" rtlCol="0">
            <a:spAutoFit/>
          </a:bodyPr>
          <a:lstStyle/>
          <a:p>
            <a:r>
              <a:rPr lang="en-US" b="1" dirty="0"/>
              <a:t>Hybrid System Identification from Input-Output Traces</a:t>
            </a:r>
          </a:p>
        </p:txBody>
      </p:sp>
      <p:sp>
        <p:nvSpPr>
          <p:cNvPr id="46" name="TextBox 45"/>
          <p:cNvSpPr txBox="1"/>
          <p:nvPr/>
        </p:nvSpPr>
        <p:spPr>
          <a:xfrm>
            <a:off x="974660" y="792306"/>
            <a:ext cx="5444983" cy="2231380"/>
          </a:xfrm>
          <a:prstGeom prst="rect">
            <a:avLst/>
          </a:prstGeom>
          <a:noFill/>
        </p:spPr>
        <p:txBody>
          <a:bodyPr wrap="square" rtlCol="0">
            <a:spAutoFit/>
          </a:bodyPr>
          <a:lstStyle/>
          <a:p>
            <a:pPr marL="342900" indent="-342900">
              <a:spcAft>
                <a:spcPts val="600"/>
              </a:spcAft>
              <a:buFont typeface="Wingdings" panose="05000000000000000000" pitchFamily="2" charset="2"/>
              <a:buChar char="q"/>
            </a:pPr>
            <a:r>
              <a:rPr lang="en-US" altLang="zh-CN" b="1" dirty="0"/>
              <a:t>Inference of Guard Conditions</a:t>
            </a:r>
          </a:p>
          <a:p>
            <a:pPr marL="468630" indent="-285750">
              <a:spcAft>
                <a:spcPts val="600"/>
              </a:spcAft>
              <a:buFont typeface="Wingdings" panose="05000000000000000000" pitchFamily="2" charset="2"/>
              <a:buChar char="Ø"/>
            </a:pPr>
            <a:r>
              <a:rPr lang="en-US" altLang="zh-CN" sz="1600" dirty="0"/>
              <a:t>Sequential Random Sample Consensus:</a:t>
            </a:r>
          </a:p>
          <a:p>
            <a:pPr marL="548640" indent="-182880">
              <a:spcAft>
                <a:spcPts val="600"/>
              </a:spcAft>
              <a:buFont typeface="Arial" panose="020B0604020202020204" pitchFamily="34" charset="0"/>
              <a:buChar char="•"/>
            </a:pPr>
            <a:r>
              <a:rPr lang="en-US" altLang="zh-CN" sz="1600" dirty="0"/>
              <a:t>The </a:t>
            </a:r>
            <a:r>
              <a:rPr lang="en-US" altLang="zh-CN" sz="1600" dirty="0" err="1"/>
              <a:t>changepoints</a:t>
            </a:r>
            <a:r>
              <a:rPr lang="en-US" altLang="zh-CN" sz="1600" dirty="0"/>
              <a:t> having the same source ODE and the same destination ODE are collected into one date set.</a:t>
            </a:r>
          </a:p>
          <a:p>
            <a:pPr marL="548640" indent="-182880">
              <a:spcAft>
                <a:spcPts val="600"/>
              </a:spcAft>
              <a:buFont typeface="Arial" panose="020B0604020202020204" pitchFamily="34" charset="0"/>
              <a:buChar char="•"/>
            </a:pPr>
            <a:r>
              <a:rPr lang="en-US" altLang="zh-CN" sz="1600" dirty="0"/>
              <a:t>Inequality sign is determined by data trajectory </a:t>
            </a:r>
          </a:p>
          <a:p>
            <a:pPr marL="468630" indent="-285750">
              <a:spcAft>
                <a:spcPts val="600"/>
              </a:spcAft>
              <a:buFont typeface="Wingdings" panose="05000000000000000000" pitchFamily="2" charset="2"/>
              <a:buChar char="Ø"/>
            </a:pPr>
            <a:endParaRPr lang="en-US" altLang="zh-CN" sz="1600" dirty="0"/>
          </a:p>
          <a:p>
            <a:pPr marL="182880">
              <a:spcAft>
                <a:spcPts val="1200"/>
              </a:spcAft>
            </a:pPr>
            <a:r>
              <a:rPr lang="en-US" altLang="zh-CN" sz="1600" b="0" dirty="0"/>
              <a:t>     </a:t>
            </a:r>
          </a:p>
        </p:txBody>
      </p:sp>
      <p:grpSp>
        <p:nvGrpSpPr>
          <p:cNvPr id="2" name="Group 1"/>
          <p:cNvGrpSpPr/>
          <p:nvPr/>
        </p:nvGrpSpPr>
        <p:grpSpPr>
          <a:xfrm>
            <a:off x="6269227" y="363131"/>
            <a:ext cx="4905303" cy="3270328"/>
            <a:chOff x="6309714" y="1194781"/>
            <a:chExt cx="6053427" cy="4429722"/>
          </a:xfrm>
        </p:grpSpPr>
        <p:grpSp>
          <p:nvGrpSpPr>
            <p:cNvPr id="99" name="Group 98">
              <a:extLst>
                <a:ext uri="{FF2B5EF4-FFF2-40B4-BE49-F238E27FC236}">
                  <a16:creationId xmlns:a16="http://schemas.microsoft.com/office/drawing/2014/main" id="{E01D2773-FF58-4D9F-8299-F468C9EAFFB9}"/>
                </a:ext>
              </a:extLst>
            </p:cNvPr>
            <p:cNvGrpSpPr/>
            <p:nvPr/>
          </p:nvGrpSpPr>
          <p:grpSpPr>
            <a:xfrm>
              <a:off x="6309714" y="1194781"/>
              <a:ext cx="6053427" cy="4429722"/>
              <a:chOff x="6309714" y="1194781"/>
              <a:chExt cx="6053427" cy="4429722"/>
            </a:xfrm>
          </p:grpSpPr>
          <p:grpSp>
            <p:nvGrpSpPr>
              <p:cNvPr id="93" name="Group 92">
                <a:extLst>
                  <a:ext uri="{FF2B5EF4-FFF2-40B4-BE49-F238E27FC236}">
                    <a16:creationId xmlns:a16="http://schemas.microsoft.com/office/drawing/2014/main" id="{7BA2AC0D-EE02-4E27-977C-1E385324F9AC}"/>
                  </a:ext>
                </a:extLst>
              </p:cNvPr>
              <p:cNvGrpSpPr/>
              <p:nvPr/>
            </p:nvGrpSpPr>
            <p:grpSpPr>
              <a:xfrm>
                <a:off x="6309714" y="1194781"/>
                <a:ext cx="5933782" cy="4429722"/>
                <a:chOff x="6309714" y="1194781"/>
                <a:chExt cx="5925913" cy="4429722"/>
              </a:xfrm>
            </p:grpSpPr>
            <p:pic>
              <p:nvPicPr>
                <p:cNvPr id="87" name="Picture 86">
                  <a:extLst>
                    <a:ext uri="{FF2B5EF4-FFF2-40B4-BE49-F238E27FC236}">
                      <a16:creationId xmlns:a16="http://schemas.microsoft.com/office/drawing/2014/main" id="{1C7417C0-C17E-41D6-9AEE-8F64BF529856}"/>
                    </a:ext>
                  </a:extLst>
                </p:cNvPr>
                <p:cNvPicPr>
                  <a:picLocks noChangeAspect="1"/>
                </p:cNvPicPr>
                <p:nvPr/>
              </p:nvPicPr>
              <p:blipFill>
                <a:blip r:embed="rId2"/>
                <a:stretch>
                  <a:fillRect/>
                </a:stretch>
              </p:blipFill>
              <p:spPr>
                <a:xfrm>
                  <a:off x="6309714" y="1194781"/>
                  <a:ext cx="5046797" cy="4429722"/>
                </a:xfrm>
                <a:prstGeom prst="rect">
                  <a:avLst/>
                </a:prstGeom>
              </p:spPr>
            </p:pic>
            <p:cxnSp>
              <p:nvCxnSpPr>
                <p:cNvPr id="89" name="Straight Arrow Connector 88">
                  <a:extLst>
                    <a:ext uri="{FF2B5EF4-FFF2-40B4-BE49-F238E27FC236}">
                      <a16:creationId xmlns:a16="http://schemas.microsoft.com/office/drawing/2014/main" id="{AE886FEF-BFD9-4118-8680-632E4B02C1D1}"/>
                    </a:ext>
                  </a:extLst>
                </p:cNvPr>
                <p:cNvCxnSpPr>
                  <a:cxnSpLocks/>
                </p:cNvCxnSpPr>
                <p:nvPr/>
              </p:nvCxnSpPr>
              <p:spPr>
                <a:xfrm flipV="1">
                  <a:off x="8517276" y="2315417"/>
                  <a:ext cx="277403" cy="2807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4DDF11A7-A1AF-44EC-976A-19BB4FA5364F}"/>
                    </a:ext>
                  </a:extLst>
                </p:cNvPr>
                <p:cNvSpPr txBox="1"/>
                <p:nvPr/>
              </p:nvSpPr>
              <p:spPr>
                <a:xfrm>
                  <a:off x="8517275" y="2031193"/>
                  <a:ext cx="3718352" cy="355283"/>
                </a:xfrm>
                <a:prstGeom prst="rect">
                  <a:avLst/>
                </a:prstGeom>
                <a:noFill/>
                <a:ln>
                  <a:noFill/>
                </a:ln>
              </p:spPr>
              <p:txBody>
                <a:bodyPr wrap="square" rtlCol="0">
                  <a:spAutoFit/>
                </a:bodyPr>
                <a:lstStyle/>
                <a:p>
                  <a:r>
                    <a:rPr lang="en-US" altLang="zh-CN" sz="1300" dirty="0">
                      <a:solidFill>
                        <a:srgbClr val="00B0F0"/>
                      </a:solidFill>
                    </a:rPr>
                    <a:t>Randomly selects a model candidate</a:t>
                  </a:r>
                  <a:endParaRPr lang="en-US" sz="1300" dirty="0">
                    <a:solidFill>
                      <a:srgbClr val="00B0F0"/>
                    </a:solidFill>
                  </a:endParaRPr>
                </a:p>
              </p:txBody>
            </p:sp>
          </p:grpSp>
          <p:cxnSp>
            <p:nvCxnSpPr>
              <p:cNvPr id="94" name="Straight Arrow Connector 93">
                <a:extLst>
                  <a:ext uri="{FF2B5EF4-FFF2-40B4-BE49-F238E27FC236}">
                    <a16:creationId xmlns:a16="http://schemas.microsoft.com/office/drawing/2014/main" id="{34934042-1F68-4F72-B15D-0142690BB0C3}"/>
                  </a:ext>
                </a:extLst>
              </p:cNvPr>
              <p:cNvCxnSpPr>
                <a:cxnSpLocks/>
              </p:cNvCxnSpPr>
              <p:nvPr/>
            </p:nvCxnSpPr>
            <p:spPr>
              <a:xfrm flipV="1">
                <a:off x="9847556" y="2650681"/>
                <a:ext cx="350978" cy="25120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5909E4AD-3753-4665-9612-87BB544F7358}"/>
                  </a:ext>
                </a:extLst>
              </p:cNvPr>
              <p:cNvSpPr txBox="1"/>
              <p:nvPr/>
            </p:nvSpPr>
            <p:spPr>
              <a:xfrm>
                <a:off x="10318179" y="2348219"/>
                <a:ext cx="2044962" cy="938000"/>
              </a:xfrm>
              <a:prstGeom prst="rect">
                <a:avLst/>
              </a:prstGeom>
              <a:noFill/>
              <a:ln>
                <a:noFill/>
              </a:ln>
            </p:spPr>
            <p:txBody>
              <a:bodyPr wrap="square" rtlCol="0">
                <a:spAutoFit/>
              </a:bodyPr>
              <a:lstStyle/>
              <a:p>
                <a:r>
                  <a:rPr lang="en-US" altLang="zh-CN" sz="1300" dirty="0">
                    <a:solidFill>
                      <a:srgbClr val="00B0F0"/>
                    </a:solidFill>
                  </a:rPr>
                  <a:t>Return points</a:t>
                </a:r>
                <a:r>
                  <a:rPr lang="zh-CN" altLang="en-US" sz="1300" dirty="0">
                    <a:solidFill>
                      <a:srgbClr val="00B0F0"/>
                    </a:solidFill>
                  </a:rPr>
                  <a:t> </a:t>
                </a:r>
                <a:r>
                  <a:rPr lang="en-US" altLang="zh-CN" sz="1300" dirty="0">
                    <a:solidFill>
                      <a:srgbClr val="00B0F0"/>
                    </a:solidFill>
                  </a:rPr>
                  <a:t>that</a:t>
                </a:r>
                <a:r>
                  <a:rPr lang="zh-CN" altLang="en-US" sz="1300" dirty="0">
                    <a:solidFill>
                      <a:srgbClr val="00B0F0"/>
                    </a:solidFill>
                  </a:rPr>
                  <a:t> </a:t>
                </a:r>
                <a:r>
                  <a:rPr lang="en-US" altLang="zh-CN" sz="1300" dirty="0">
                    <a:solidFill>
                      <a:srgbClr val="00B0F0"/>
                    </a:solidFill>
                  </a:rPr>
                  <a:t>are</a:t>
                </a:r>
                <a:r>
                  <a:rPr lang="zh-CN" altLang="en-US" sz="1300" dirty="0">
                    <a:solidFill>
                      <a:srgbClr val="00B0F0"/>
                    </a:solidFill>
                  </a:rPr>
                  <a:t> </a:t>
                </a:r>
                <a:r>
                  <a:rPr lang="en-US" altLang="zh-CN" sz="1300" dirty="0">
                    <a:solidFill>
                      <a:srgbClr val="00B0F0"/>
                    </a:solidFill>
                  </a:rPr>
                  <a:t>compatible</a:t>
                </a:r>
                <a:r>
                  <a:rPr lang="zh-CN" altLang="en-US" sz="1300" dirty="0">
                    <a:solidFill>
                      <a:srgbClr val="00B0F0"/>
                    </a:solidFill>
                  </a:rPr>
                  <a:t> </a:t>
                </a:r>
                <a:r>
                  <a:rPr lang="en-US" altLang="zh-CN" sz="1300" dirty="0">
                    <a:solidFill>
                      <a:srgbClr val="00B0F0"/>
                    </a:solidFill>
                  </a:rPr>
                  <a:t>with the model candidate.</a:t>
                </a:r>
              </a:p>
            </p:txBody>
          </p:sp>
        </p:grpSp>
        <mc:AlternateContent xmlns:mc="http://schemas.openxmlformats.org/markup-compatibility/2006" xmlns:a14="http://schemas.microsoft.com/office/drawing/2010/main">
          <mc:Choice Requires="a14">
            <p:sp>
              <p:nvSpPr>
                <p:cNvPr id="100" name="Rectangle 99">
                  <a:extLst>
                    <a:ext uri="{FF2B5EF4-FFF2-40B4-BE49-F238E27FC236}">
                      <a16:creationId xmlns:a16="http://schemas.microsoft.com/office/drawing/2014/main" id="{D96C0CDC-7292-48B7-94B9-3856A1331625}"/>
                    </a:ext>
                  </a:extLst>
                </p:cNvPr>
                <p:cNvSpPr/>
                <p:nvPr/>
              </p:nvSpPr>
              <p:spPr>
                <a:xfrm>
                  <a:off x="9007475" y="3782393"/>
                  <a:ext cx="3092177" cy="1208979"/>
                </a:xfrm>
                <a:prstGeom prst="rect">
                  <a:avLst/>
                </a:prstGeom>
              </p:spPr>
              <p:txBody>
                <a:bodyPr wrap="square">
                  <a:spAutoFit/>
                </a:bodyPr>
                <a:lstStyle/>
                <a:p>
                  <a14:m>
                    <m:oMath xmlns:m="http://schemas.openxmlformats.org/officeDocument/2006/math">
                      <m:r>
                        <a:rPr lang="en-US" altLang="zh-CN" sz="1300" b="1" i="1" smtClean="0">
                          <a:solidFill>
                            <a:srgbClr val="00B0F0"/>
                          </a:solidFill>
                          <a:latin typeface="Cambria Math" panose="02040503050406030204" pitchFamily="18" charset="0"/>
                        </a:rPr>
                        <m:t>𝒊𝒏𝑫𝒂𝒕𝒂</m:t>
                      </m:r>
                    </m:oMath>
                  </a14:m>
                  <a:r>
                    <a:rPr lang="en-US" altLang="zh-CN" sz="1300" dirty="0">
                      <a:solidFill>
                        <a:srgbClr val="00B0F0"/>
                      </a:solidFill>
                    </a:rPr>
                    <a:t> : inlier points</a:t>
                  </a:r>
                </a:p>
                <a:p>
                  <a14:m>
                    <m:oMath xmlns:m="http://schemas.openxmlformats.org/officeDocument/2006/math">
                      <m:r>
                        <a:rPr lang="en-US" altLang="zh-CN" sz="1300" b="1" i="1">
                          <a:solidFill>
                            <a:srgbClr val="00B0F0"/>
                          </a:solidFill>
                          <a:latin typeface="Cambria Math" panose="02040503050406030204" pitchFamily="18" charset="0"/>
                        </a:rPr>
                        <m:t>𝒊𝒏𝑵𝒖𝒎</m:t>
                      </m:r>
                    </m:oMath>
                  </a14:m>
                  <a:r>
                    <a:rPr lang="en-US" altLang="zh-CN" sz="1300" dirty="0">
                      <a:solidFill>
                        <a:srgbClr val="00B0F0"/>
                      </a:solidFill>
                    </a:rPr>
                    <a:t> : the number of inliers</a:t>
                  </a:r>
                </a:p>
                <a:p>
                  <a14:m>
                    <m:oMath xmlns:m="http://schemas.openxmlformats.org/officeDocument/2006/math">
                      <m:r>
                        <a:rPr lang="en-US" sz="1300" b="1" i="1" smtClean="0">
                          <a:solidFill>
                            <a:srgbClr val="00B0F0"/>
                          </a:solidFill>
                          <a:latin typeface="Cambria Math" panose="02040503050406030204" pitchFamily="18" charset="0"/>
                        </a:rPr>
                        <m:t>𝒏𝒖𝒎</m:t>
                      </m:r>
                    </m:oMath>
                  </a14:m>
                  <a:r>
                    <a:rPr lang="en-US" sz="1300" dirty="0">
                      <a:solidFill>
                        <a:srgbClr val="00B0F0"/>
                      </a:solidFill>
                    </a:rPr>
                    <a:t>: threshold number of inliers to indicate a valid estimation</a:t>
                  </a:r>
                </a:p>
              </p:txBody>
            </p:sp>
          </mc:Choice>
          <mc:Fallback xmlns="">
            <p:sp>
              <p:nvSpPr>
                <p:cNvPr id="100" name="Rectangle 99">
                  <a:extLst>
                    <a:ext uri="{FF2B5EF4-FFF2-40B4-BE49-F238E27FC236}">
                      <a16:creationId xmlns:a16="http://schemas.microsoft.com/office/drawing/2014/main" id="{D96C0CDC-7292-48B7-94B9-3856A1331625}"/>
                    </a:ext>
                  </a:extLst>
                </p:cNvPr>
                <p:cNvSpPr>
                  <a:spLocks noRot="1" noChangeAspect="1" noMove="1" noResize="1" noEditPoints="1" noAdjustHandles="1" noChangeArrowheads="1" noChangeShapeType="1" noTextEdit="1"/>
                </p:cNvSpPr>
                <p:nvPr/>
              </p:nvSpPr>
              <p:spPr>
                <a:xfrm>
                  <a:off x="9007475" y="3782393"/>
                  <a:ext cx="3092177" cy="1208979"/>
                </a:xfrm>
                <a:prstGeom prst="rect">
                  <a:avLst/>
                </a:prstGeom>
                <a:blipFill>
                  <a:blip r:embed="rId3"/>
                  <a:stretch>
                    <a:fillRect l="-243" t="-685" r="-487" b="-5479"/>
                  </a:stretch>
                </a:blipFill>
              </p:spPr>
              <p:txBody>
                <a:bodyPr/>
                <a:lstStyle/>
                <a:p>
                  <a:r>
                    <a:rPr lang="en-US">
                      <a:noFill/>
                    </a:rPr>
                    <a:t> </a:t>
                  </a:r>
                </a:p>
              </p:txBody>
            </p:sp>
          </mc:Fallback>
        </mc:AlternateContent>
      </p:grpSp>
      <p:grpSp>
        <p:nvGrpSpPr>
          <p:cNvPr id="4" name="Group 3"/>
          <p:cNvGrpSpPr/>
          <p:nvPr/>
        </p:nvGrpSpPr>
        <p:grpSpPr>
          <a:xfrm>
            <a:off x="1430388" y="2819782"/>
            <a:ext cx="4244836" cy="3655507"/>
            <a:chOff x="1156389" y="2345780"/>
            <a:chExt cx="4624522" cy="4290190"/>
          </a:xfrm>
        </p:grpSpPr>
        <p:grpSp>
          <p:nvGrpSpPr>
            <p:cNvPr id="86" name="Group 85">
              <a:extLst>
                <a:ext uri="{FF2B5EF4-FFF2-40B4-BE49-F238E27FC236}">
                  <a16:creationId xmlns:a16="http://schemas.microsoft.com/office/drawing/2014/main" id="{EB800C53-B3A7-499F-A8C9-D1E1C72627DD}"/>
                </a:ext>
              </a:extLst>
            </p:cNvPr>
            <p:cNvGrpSpPr/>
            <p:nvPr/>
          </p:nvGrpSpPr>
          <p:grpSpPr>
            <a:xfrm>
              <a:off x="1156389" y="2345780"/>
              <a:ext cx="4624522" cy="3852191"/>
              <a:chOff x="1259058" y="1903715"/>
              <a:chExt cx="4624522" cy="3852191"/>
            </a:xfrm>
          </p:grpSpPr>
          <p:grpSp>
            <p:nvGrpSpPr>
              <p:cNvPr id="78" name="Group 77">
                <a:extLst>
                  <a:ext uri="{FF2B5EF4-FFF2-40B4-BE49-F238E27FC236}">
                    <a16:creationId xmlns:a16="http://schemas.microsoft.com/office/drawing/2014/main" id="{E1743424-82D7-4D2C-A2F9-584144162005}"/>
                  </a:ext>
                </a:extLst>
              </p:cNvPr>
              <p:cNvGrpSpPr/>
              <p:nvPr/>
            </p:nvGrpSpPr>
            <p:grpSpPr>
              <a:xfrm>
                <a:off x="1259058" y="1904999"/>
                <a:ext cx="4624522" cy="3850907"/>
                <a:chOff x="1259058" y="1905000"/>
                <a:chExt cx="4213171" cy="3230880"/>
              </a:xfrm>
            </p:grpSpPr>
            <p:grpSp>
              <p:nvGrpSpPr>
                <p:cNvPr id="74" name="Group 73">
                  <a:extLst>
                    <a:ext uri="{FF2B5EF4-FFF2-40B4-BE49-F238E27FC236}">
                      <a16:creationId xmlns:a16="http://schemas.microsoft.com/office/drawing/2014/main" id="{09207E2E-C2BD-4946-ACBA-0B9550B46993}"/>
                    </a:ext>
                  </a:extLst>
                </p:cNvPr>
                <p:cNvGrpSpPr/>
                <p:nvPr/>
              </p:nvGrpSpPr>
              <p:grpSpPr>
                <a:xfrm>
                  <a:off x="1259058" y="1905000"/>
                  <a:ext cx="3699022" cy="3230880"/>
                  <a:chOff x="1259058" y="1905000"/>
                  <a:chExt cx="3699022" cy="3230880"/>
                </a:xfrm>
              </p:grpSpPr>
              <p:grpSp>
                <p:nvGrpSpPr>
                  <p:cNvPr id="67" name="Group 66">
                    <a:extLst>
                      <a:ext uri="{FF2B5EF4-FFF2-40B4-BE49-F238E27FC236}">
                        <a16:creationId xmlns:a16="http://schemas.microsoft.com/office/drawing/2014/main" id="{780C220C-33F5-4A06-8264-1D86E4742E52}"/>
                      </a:ext>
                    </a:extLst>
                  </p:cNvPr>
                  <p:cNvGrpSpPr/>
                  <p:nvPr/>
                </p:nvGrpSpPr>
                <p:grpSpPr>
                  <a:xfrm>
                    <a:off x="1259058" y="1905000"/>
                    <a:ext cx="3699022" cy="3230880"/>
                    <a:chOff x="2148058" y="1854200"/>
                    <a:chExt cx="2987822" cy="2667000"/>
                  </a:xfrm>
                </p:grpSpPr>
                <p:grpSp>
                  <p:nvGrpSpPr>
                    <p:cNvPr id="44" name="Group 43">
                      <a:extLst>
                        <a:ext uri="{FF2B5EF4-FFF2-40B4-BE49-F238E27FC236}">
                          <a16:creationId xmlns:a16="http://schemas.microsoft.com/office/drawing/2014/main" id="{03169F3B-6F3D-4985-98B3-83C30A46B9FB}"/>
                        </a:ext>
                      </a:extLst>
                    </p:cNvPr>
                    <p:cNvGrpSpPr/>
                    <p:nvPr/>
                  </p:nvGrpSpPr>
                  <p:grpSpPr>
                    <a:xfrm>
                      <a:off x="2148058" y="1854200"/>
                      <a:ext cx="2987822" cy="2667000"/>
                      <a:chOff x="2148058" y="1854200"/>
                      <a:chExt cx="2987822" cy="2667000"/>
                    </a:xfrm>
                  </p:grpSpPr>
                  <p:grpSp>
                    <p:nvGrpSpPr>
                      <p:cNvPr id="37" name="Group 36">
                        <a:extLst>
                          <a:ext uri="{FF2B5EF4-FFF2-40B4-BE49-F238E27FC236}">
                            <a16:creationId xmlns:a16="http://schemas.microsoft.com/office/drawing/2014/main" id="{320C31FA-0EF6-4149-AA3B-1AF799045FFE}"/>
                          </a:ext>
                        </a:extLst>
                      </p:cNvPr>
                      <p:cNvGrpSpPr/>
                      <p:nvPr/>
                    </p:nvGrpSpPr>
                    <p:grpSpPr>
                      <a:xfrm>
                        <a:off x="2148058" y="1854200"/>
                        <a:ext cx="2987822" cy="2667000"/>
                        <a:chOff x="2148058" y="2131134"/>
                        <a:chExt cx="1910862" cy="1608667"/>
                      </a:xfrm>
                    </p:grpSpPr>
                    <p:grpSp>
                      <p:nvGrpSpPr>
                        <p:cNvPr id="26" name="Group 25">
                          <a:extLst>
                            <a:ext uri="{FF2B5EF4-FFF2-40B4-BE49-F238E27FC236}">
                              <a16:creationId xmlns:a16="http://schemas.microsoft.com/office/drawing/2014/main" id="{3D081D23-BB47-4D13-AA0D-6CC76F8FA68A}"/>
                            </a:ext>
                          </a:extLst>
                        </p:cNvPr>
                        <p:cNvGrpSpPr/>
                        <p:nvPr/>
                      </p:nvGrpSpPr>
                      <p:grpSpPr>
                        <a:xfrm>
                          <a:off x="2148058" y="2131134"/>
                          <a:ext cx="1910862" cy="1608667"/>
                          <a:chOff x="2148058" y="2131134"/>
                          <a:chExt cx="1910862" cy="1608667"/>
                        </a:xfrm>
                      </p:grpSpPr>
                      <p:grpSp>
                        <p:nvGrpSpPr>
                          <p:cNvPr id="18" name="Group 17">
                            <a:extLst>
                              <a:ext uri="{FF2B5EF4-FFF2-40B4-BE49-F238E27FC236}">
                                <a16:creationId xmlns:a16="http://schemas.microsoft.com/office/drawing/2014/main" id="{D0022165-7543-4A71-BD6D-D864B1E233EA}"/>
                              </a:ext>
                            </a:extLst>
                          </p:cNvPr>
                          <p:cNvGrpSpPr/>
                          <p:nvPr/>
                        </p:nvGrpSpPr>
                        <p:grpSpPr>
                          <a:xfrm>
                            <a:off x="2148058" y="2131134"/>
                            <a:ext cx="1910862" cy="1608667"/>
                            <a:chOff x="2148058" y="2131134"/>
                            <a:chExt cx="1910862" cy="1608667"/>
                          </a:xfrm>
                        </p:grpSpPr>
                        <p:grpSp>
                          <p:nvGrpSpPr>
                            <p:cNvPr id="17" name="Group 16">
                              <a:extLst>
                                <a:ext uri="{FF2B5EF4-FFF2-40B4-BE49-F238E27FC236}">
                                  <a16:creationId xmlns:a16="http://schemas.microsoft.com/office/drawing/2014/main" id="{4FD71705-9D6B-4CF6-B064-9443713C89AE}"/>
                                </a:ext>
                              </a:extLst>
                            </p:cNvPr>
                            <p:cNvGrpSpPr/>
                            <p:nvPr/>
                          </p:nvGrpSpPr>
                          <p:grpSpPr>
                            <a:xfrm>
                              <a:off x="2148058" y="2131134"/>
                              <a:ext cx="1910862" cy="1608667"/>
                              <a:chOff x="2148058" y="2131134"/>
                              <a:chExt cx="1910862" cy="1608667"/>
                            </a:xfrm>
                          </p:grpSpPr>
                          <p:grpSp>
                            <p:nvGrpSpPr>
                              <p:cNvPr id="11" name="Group 10">
                                <a:extLst>
                                  <a:ext uri="{FF2B5EF4-FFF2-40B4-BE49-F238E27FC236}">
                                    <a16:creationId xmlns:a16="http://schemas.microsoft.com/office/drawing/2014/main" id="{C9F6A011-8142-4DF6-9ACC-63A155C5C0FC}"/>
                                  </a:ext>
                                </a:extLst>
                              </p:cNvPr>
                              <p:cNvGrpSpPr/>
                              <p:nvPr/>
                            </p:nvGrpSpPr>
                            <p:grpSpPr>
                              <a:xfrm>
                                <a:off x="2148058" y="2131134"/>
                                <a:ext cx="1910862" cy="1608667"/>
                                <a:chOff x="2356338" y="2658533"/>
                                <a:chExt cx="1910862" cy="1608667"/>
                              </a:xfrm>
                            </p:grpSpPr>
                            <p:cxnSp>
                              <p:nvCxnSpPr>
                                <p:cNvPr id="3" name="Straight Arrow Connector 2"/>
                                <p:cNvCxnSpPr>
                                  <a:cxnSpLocks/>
                                </p:cNvCxnSpPr>
                                <p:nvPr/>
                              </p:nvCxnSpPr>
                              <p:spPr>
                                <a:xfrm flipV="1">
                                  <a:off x="2356338" y="2658533"/>
                                  <a:ext cx="0" cy="1608667"/>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B915583E-D098-4EEA-A674-A28842216425}"/>
                                    </a:ext>
                                  </a:extLst>
                                </p:cNvPr>
                                <p:cNvCxnSpPr>
                                  <a:cxnSpLocks/>
                                </p:cNvCxnSpPr>
                                <p:nvPr/>
                              </p:nvCxnSpPr>
                              <p:spPr>
                                <a:xfrm>
                                  <a:off x="2356338" y="4267200"/>
                                  <a:ext cx="1910862"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grpSp>
                          <p:pic>
                            <p:nvPicPr>
                              <p:cNvPr id="13" name="Picture 12">
                                <a:extLst>
                                  <a:ext uri="{FF2B5EF4-FFF2-40B4-BE49-F238E27FC236}">
                                    <a16:creationId xmlns:a16="http://schemas.microsoft.com/office/drawing/2014/main" id="{35B6FF33-D40C-476E-B196-6D5EFE23BBF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77341" y="2442633"/>
                                <a:ext cx="1542131" cy="1100666"/>
                              </a:xfrm>
                              <a:prstGeom prst="rect">
                                <a:avLst/>
                              </a:prstGeom>
                            </p:spPr>
                          </p:pic>
                          <p:cxnSp>
                            <p:nvCxnSpPr>
                              <p:cNvPr id="15" name="Straight Connector 14">
                                <a:extLst>
                                  <a:ext uri="{FF2B5EF4-FFF2-40B4-BE49-F238E27FC236}">
                                    <a16:creationId xmlns:a16="http://schemas.microsoft.com/office/drawing/2014/main" id="{9221AD8E-1531-4C43-B8D2-8661E1960CDD}"/>
                                  </a:ext>
                                </a:extLst>
                              </p:cNvPr>
                              <p:cNvCxnSpPr>
                                <a:cxnSpLocks/>
                              </p:cNvCxnSpPr>
                              <p:nvPr/>
                            </p:nvCxnSpPr>
                            <p:spPr>
                              <a:xfrm>
                                <a:off x="2634840" y="2344031"/>
                                <a:ext cx="1343435" cy="11251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9" name="Straight Connector 18">
                              <a:extLst>
                                <a:ext uri="{FF2B5EF4-FFF2-40B4-BE49-F238E27FC236}">
                                  <a16:creationId xmlns:a16="http://schemas.microsoft.com/office/drawing/2014/main" id="{C559DA7C-4CAF-405B-8911-0A97AEE04E02}"/>
                                </a:ext>
                              </a:extLst>
                            </p:cNvPr>
                            <p:cNvCxnSpPr>
                              <a:cxnSpLocks/>
                            </p:cNvCxnSpPr>
                            <p:nvPr/>
                          </p:nvCxnSpPr>
                          <p:spPr>
                            <a:xfrm>
                              <a:off x="2658879" y="2419879"/>
                              <a:ext cx="1202266" cy="100965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303B044-C7BB-4D05-988E-34830CB37006}"/>
                                </a:ext>
                              </a:extLst>
                            </p:cNvPr>
                            <p:cNvCxnSpPr>
                              <a:cxnSpLocks/>
                            </p:cNvCxnSpPr>
                            <p:nvPr/>
                          </p:nvCxnSpPr>
                          <p:spPr>
                            <a:xfrm>
                              <a:off x="2716708" y="2350028"/>
                              <a:ext cx="1202266" cy="100965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cxnSp>
                        <p:nvCxnSpPr>
                          <p:cNvPr id="22" name="Straight Connector 21">
                            <a:extLst>
                              <a:ext uri="{FF2B5EF4-FFF2-40B4-BE49-F238E27FC236}">
                                <a16:creationId xmlns:a16="http://schemas.microsoft.com/office/drawing/2014/main" id="{69CE7303-56E0-4461-A17E-1F482F6069C1}"/>
                              </a:ext>
                            </a:extLst>
                          </p:cNvPr>
                          <p:cNvCxnSpPr>
                            <a:cxnSpLocks/>
                          </p:cNvCxnSpPr>
                          <p:nvPr/>
                        </p:nvCxnSpPr>
                        <p:spPr>
                          <a:xfrm flipV="1">
                            <a:off x="2182691" y="2302581"/>
                            <a:ext cx="1333092" cy="13804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35DE8CA-A5C5-4D74-BD48-656DAFDE4692}"/>
                              </a:ext>
                            </a:extLst>
                          </p:cNvPr>
                          <p:cNvCxnSpPr>
                            <a:cxnSpLocks/>
                          </p:cNvCxnSpPr>
                          <p:nvPr/>
                        </p:nvCxnSpPr>
                        <p:spPr>
                          <a:xfrm flipV="1">
                            <a:off x="2290410" y="2401721"/>
                            <a:ext cx="1207098" cy="1240718"/>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D36895C-BFC7-4D7A-B103-4707A43FCDA6}"/>
                              </a:ext>
                            </a:extLst>
                          </p:cNvPr>
                          <p:cNvCxnSpPr>
                            <a:cxnSpLocks/>
                          </p:cNvCxnSpPr>
                          <p:nvPr/>
                        </p:nvCxnSpPr>
                        <p:spPr>
                          <a:xfrm flipV="1">
                            <a:off x="2210623" y="2325067"/>
                            <a:ext cx="1207098" cy="1240718"/>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cxnSp>
                      <p:nvCxnSpPr>
                        <p:cNvPr id="34" name="Straight Connector 33">
                          <a:extLst>
                            <a:ext uri="{FF2B5EF4-FFF2-40B4-BE49-F238E27FC236}">
                              <a16:creationId xmlns:a16="http://schemas.microsoft.com/office/drawing/2014/main" id="{32890637-DC43-479F-85E8-0422739476B0}"/>
                            </a:ext>
                          </a:extLst>
                        </p:cNvPr>
                        <p:cNvCxnSpPr/>
                        <p:nvPr/>
                      </p:nvCxnSpPr>
                      <p:spPr>
                        <a:xfrm flipV="1">
                          <a:off x="2197510" y="3114675"/>
                          <a:ext cx="1749593" cy="152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768B2CE-EE30-4677-BEB6-3BA9D6B7B9C0}"/>
                            </a:ext>
                          </a:extLst>
                        </p:cNvPr>
                        <p:cNvCxnSpPr>
                          <a:cxnSpLocks/>
                        </p:cNvCxnSpPr>
                        <p:nvPr/>
                      </p:nvCxnSpPr>
                      <p:spPr>
                        <a:xfrm flipV="1">
                          <a:off x="2241794" y="3071268"/>
                          <a:ext cx="1661025" cy="135115"/>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718D8E6-4A60-4550-A34C-DE86C7E0F3DF}"/>
                            </a:ext>
                          </a:extLst>
                        </p:cNvPr>
                        <p:cNvCxnSpPr>
                          <a:cxnSpLocks/>
                        </p:cNvCxnSpPr>
                        <p:nvPr/>
                      </p:nvCxnSpPr>
                      <p:spPr>
                        <a:xfrm flipV="1">
                          <a:off x="2255421" y="3167226"/>
                          <a:ext cx="1661025" cy="135115"/>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sp>
                    <p:nvSpPr>
                      <p:cNvPr id="39" name="Oval 38">
                        <a:extLst>
                          <a:ext uri="{FF2B5EF4-FFF2-40B4-BE49-F238E27FC236}">
                            <a16:creationId xmlns:a16="http://schemas.microsoft.com/office/drawing/2014/main" id="{24A6B16B-7E27-41C5-A1B8-8EBF2EB37A5A}"/>
                          </a:ext>
                        </a:extLst>
                      </p:cNvPr>
                      <p:cNvSpPr/>
                      <p:nvPr/>
                    </p:nvSpPr>
                    <p:spPr>
                      <a:xfrm>
                        <a:off x="2924494" y="3203824"/>
                        <a:ext cx="92632" cy="98969"/>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1" name="Straight Arrow Connector 40">
                        <a:extLst>
                          <a:ext uri="{FF2B5EF4-FFF2-40B4-BE49-F238E27FC236}">
                            <a16:creationId xmlns:a16="http://schemas.microsoft.com/office/drawing/2014/main" id="{85FE7D11-4580-4554-86CC-D27F2EAE5239}"/>
                          </a:ext>
                        </a:extLst>
                      </p:cNvPr>
                      <p:cNvCxnSpPr>
                        <a:cxnSpLocks/>
                        <a:stCxn id="39" idx="1"/>
                      </p:cNvCxnSpPr>
                      <p:nvPr/>
                    </p:nvCxnSpPr>
                    <p:spPr>
                      <a:xfrm flipH="1" flipV="1">
                        <a:off x="2736403" y="3015184"/>
                        <a:ext cx="201657" cy="203134"/>
                      </a:xfrm>
                      <a:prstGeom prst="straightConnector1">
                        <a:avLst/>
                      </a:prstGeom>
                      <a:ln>
                        <a:solidFill>
                          <a:srgbClr val="FF0000"/>
                        </a:solidFill>
                        <a:prstDash val="solid"/>
                        <a:tailEnd type="triangle" w="sm" len="med"/>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C815DC2B-790A-4DC6-88AA-EDBEA3A849BF}"/>
                          </a:ext>
                        </a:extLst>
                      </p:cNvPr>
                      <p:cNvSpPr txBox="1"/>
                      <p:nvPr/>
                    </p:nvSpPr>
                    <p:spPr>
                      <a:xfrm>
                        <a:off x="2355047" y="2844758"/>
                        <a:ext cx="586564" cy="228655"/>
                      </a:xfrm>
                      <a:prstGeom prst="rect">
                        <a:avLst/>
                      </a:prstGeom>
                      <a:noFill/>
                    </p:spPr>
                    <p:txBody>
                      <a:bodyPr wrap="square" rtlCol="0">
                        <a:spAutoFit/>
                      </a:bodyPr>
                      <a:lstStyle/>
                      <a:p>
                        <a:r>
                          <a:rPr lang="en-US" altLang="zh-CN" sz="1200" dirty="0"/>
                          <a:t>outlier</a:t>
                        </a:r>
                        <a:endParaRPr lang="en-US" sz="1200" dirty="0"/>
                      </a:p>
                    </p:txBody>
                  </p:sp>
                </p:grpSp>
                <p:sp>
                  <p:nvSpPr>
                    <p:cNvPr id="64" name="Oval 63">
                      <a:extLst>
                        <a:ext uri="{FF2B5EF4-FFF2-40B4-BE49-F238E27FC236}">
                          <a16:creationId xmlns:a16="http://schemas.microsoft.com/office/drawing/2014/main" id="{883B022D-1A17-4CEF-B92D-50FDC63AE1E9}"/>
                        </a:ext>
                      </a:extLst>
                    </p:cNvPr>
                    <p:cNvSpPr/>
                    <p:nvPr/>
                  </p:nvSpPr>
                  <p:spPr>
                    <a:xfrm>
                      <a:off x="3241701" y="3123325"/>
                      <a:ext cx="79755" cy="80885"/>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5" name="Straight Arrow Connector 64">
                      <a:extLst>
                        <a:ext uri="{FF2B5EF4-FFF2-40B4-BE49-F238E27FC236}">
                          <a16:creationId xmlns:a16="http://schemas.microsoft.com/office/drawing/2014/main" id="{2A4D45FB-E9F4-4104-9602-2FFEED0FCBDE}"/>
                        </a:ext>
                      </a:extLst>
                    </p:cNvPr>
                    <p:cNvCxnSpPr>
                      <a:cxnSpLocks/>
                      <a:stCxn id="64" idx="1"/>
                    </p:cNvCxnSpPr>
                    <p:nvPr/>
                  </p:nvCxnSpPr>
                  <p:spPr>
                    <a:xfrm flipH="1" flipV="1">
                      <a:off x="3053808" y="2925492"/>
                      <a:ext cx="199573" cy="209678"/>
                    </a:xfrm>
                    <a:prstGeom prst="straightConnector1">
                      <a:avLst/>
                    </a:prstGeom>
                    <a:ln>
                      <a:solidFill>
                        <a:srgbClr val="FF0000"/>
                      </a:solidFill>
                      <a:prstDash val="solid"/>
                      <a:tailEnd type="triangle" w="sm" len="med"/>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95A3BABB-6FC5-4F88-8C3D-FF800F9CB867}"/>
                        </a:ext>
                      </a:extLst>
                    </p:cNvPr>
                    <p:cNvSpPr txBox="1"/>
                    <p:nvPr/>
                  </p:nvSpPr>
                  <p:spPr>
                    <a:xfrm>
                      <a:off x="2768930" y="2750650"/>
                      <a:ext cx="586564" cy="228655"/>
                    </a:xfrm>
                    <a:prstGeom prst="rect">
                      <a:avLst/>
                    </a:prstGeom>
                    <a:noFill/>
                  </p:spPr>
                  <p:txBody>
                    <a:bodyPr wrap="square" rtlCol="0">
                      <a:spAutoFit/>
                    </a:bodyPr>
                    <a:lstStyle/>
                    <a:p>
                      <a:r>
                        <a:rPr lang="en-US" altLang="zh-CN" sz="1200" dirty="0"/>
                        <a:t>inlier</a:t>
                      </a:r>
                      <a:endParaRPr lang="en-US" sz="1200" dirty="0"/>
                    </a:p>
                  </p:txBody>
                </p:sp>
              </p:grpSp>
              <p:cxnSp>
                <p:nvCxnSpPr>
                  <p:cNvPr id="69" name="Straight Arrow Connector 68">
                    <a:extLst>
                      <a:ext uri="{FF2B5EF4-FFF2-40B4-BE49-F238E27FC236}">
                        <a16:creationId xmlns:a16="http://schemas.microsoft.com/office/drawing/2014/main" id="{70CA004B-C912-44EB-83CE-57B1E98322C3}"/>
                      </a:ext>
                    </a:extLst>
                  </p:cNvPr>
                  <p:cNvCxnSpPr>
                    <a:cxnSpLocks/>
                  </p:cNvCxnSpPr>
                  <p:nvPr/>
                </p:nvCxnSpPr>
                <p:spPr>
                  <a:xfrm>
                    <a:off x="3587750" y="2439759"/>
                    <a:ext cx="165815" cy="165934"/>
                  </a:xfrm>
                  <a:prstGeom prst="straightConnector1">
                    <a:avLst/>
                  </a:prstGeom>
                  <a:ln>
                    <a:solidFill>
                      <a:srgbClr val="FF0000"/>
                    </a:solidFill>
                    <a:headEnd type="triangle" w="sm" len="med"/>
                    <a:tailEnd type="triangle" w="sm" len="med"/>
                  </a:ln>
                </p:spPr>
                <p:style>
                  <a:lnRef idx="1">
                    <a:schemeClr val="accent1"/>
                  </a:lnRef>
                  <a:fillRef idx="0">
                    <a:schemeClr val="accent1"/>
                  </a:fillRef>
                  <a:effectRef idx="0">
                    <a:schemeClr val="accent1"/>
                  </a:effectRef>
                  <a:fontRef idx="minor">
                    <a:schemeClr val="tx1"/>
                  </a:fontRef>
                </p:style>
              </p:cxnSp>
            </p:grpSp>
            <p:cxnSp>
              <p:nvCxnSpPr>
                <p:cNvPr id="76" name="Straight Arrow Connector 75">
                  <a:extLst>
                    <a:ext uri="{FF2B5EF4-FFF2-40B4-BE49-F238E27FC236}">
                      <a16:creationId xmlns:a16="http://schemas.microsoft.com/office/drawing/2014/main" id="{E74A4C59-0F52-4BA8-A30C-F0463C5D1029}"/>
                    </a:ext>
                  </a:extLst>
                </p:cNvPr>
                <p:cNvCxnSpPr>
                  <a:cxnSpLocks/>
                </p:cNvCxnSpPr>
                <p:nvPr/>
              </p:nvCxnSpPr>
              <p:spPr>
                <a:xfrm>
                  <a:off x="3753565" y="2605693"/>
                  <a:ext cx="213916" cy="271368"/>
                </a:xfrm>
                <a:prstGeom prst="straightConnector1">
                  <a:avLst/>
                </a:prstGeom>
                <a:ln>
                  <a:solidFill>
                    <a:srgbClr val="FF0000"/>
                  </a:solidFill>
                  <a:prstDash val="solid"/>
                  <a:tailEnd type="triangle" w="sm"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2E07F86B-F09B-4381-8630-BE2F994DAB6C}"/>
                        </a:ext>
                      </a:extLst>
                    </p:cNvPr>
                    <p:cNvSpPr txBox="1"/>
                    <p:nvPr/>
                  </p:nvSpPr>
                  <p:spPr>
                    <a:xfrm>
                      <a:off x="3859247" y="2872770"/>
                      <a:ext cx="1612982" cy="461665"/>
                    </a:xfrm>
                    <a:prstGeom prst="rect">
                      <a:avLst/>
                    </a:prstGeom>
                    <a:noFill/>
                  </p:spPr>
                  <p:txBody>
                    <a:bodyPr wrap="square" rtlCol="0">
                      <a:spAutoFit/>
                    </a:bodyPr>
                    <a:lstStyle/>
                    <a:p>
                      <a:r>
                        <a:rPr lang="en-US" altLang="zh-CN" sz="1200" dirty="0"/>
                        <a:t>Tolerance </a:t>
                      </a:r>
                      <a14:m>
                        <m:oMath xmlns:m="http://schemas.openxmlformats.org/officeDocument/2006/math">
                          <m:r>
                            <a:rPr lang="zh-CN" altLang="en-US" sz="1200" i="1" smtClean="0">
                              <a:latin typeface="Cambria Math" panose="02040503050406030204" pitchFamily="18" charset="0"/>
                            </a:rPr>
                            <m:t>𝜀</m:t>
                          </m:r>
                        </m:oMath>
                      </a14:m>
                      <a:r>
                        <a:rPr lang="en-US" sz="1200" dirty="0"/>
                        <a:t> to check points’ compatibility</a:t>
                      </a:r>
                    </a:p>
                  </p:txBody>
                </p:sp>
              </mc:Choice>
              <mc:Fallback xmlns="">
                <p:sp>
                  <p:nvSpPr>
                    <p:cNvPr id="77" name="TextBox 76">
                      <a:extLst>
                        <a:ext uri="{FF2B5EF4-FFF2-40B4-BE49-F238E27FC236}">
                          <a16:creationId xmlns:a16="http://schemas.microsoft.com/office/drawing/2014/main" id="{2E07F86B-F09B-4381-8630-BE2F994DAB6C}"/>
                        </a:ext>
                      </a:extLst>
                    </p:cNvPr>
                    <p:cNvSpPr txBox="1">
                      <a:spLocks noRot="1" noChangeAspect="1" noMove="1" noResize="1" noEditPoints="1" noAdjustHandles="1" noChangeArrowheads="1" noChangeShapeType="1" noTextEdit="1"/>
                    </p:cNvSpPr>
                    <p:nvPr/>
                  </p:nvSpPr>
                  <p:spPr>
                    <a:xfrm>
                      <a:off x="3859247" y="2872770"/>
                      <a:ext cx="1612982" cy="461665"/>
                    </a:xfrm>
                    <a:prstGeom prst="rect">
                      <a:avLst/>
                    </a:prstGeom>
                    <a:blipFill>
                      <a:blip r:embed="rId5"/>
                      <a:stretch>
                        <a:fillRect t="-1299" b="-7792"/>
                      </a:stretch>
                    </a:blipFill>
                  </p:spPr>
                  <p:txBody>
                    <a:bodyPr/>
                    <a:lstStyle/>
                    <a:p>
                      <a:r>
                        <a:rPr lang="en-US">
                          <a:noFill/>
                        </a:rPr>
                        <a:t> </a:t>
                      </a:r>
                    </a:p>
                  </p:txBody>
                </p:sp>
              </mc:Fallback>
            </mc:AlternateContent>
          </p:grpSp>
          <p:cxnSp>
            <p:nvCxnSpPr>
              <p:cNvPr id="80" name="Straight Arrow Connector 79">
                <a:extLst>
                  <a:ext uri="{FF2B5EF4-FFF2-40B4-BE49-F238E27FC236}">
                    <a16:creationId xmlns:a16="http://schemas.microsoft.com/office/drawing/2014/main" id="{72449360-1D1A-47C9-903C-E51AC968A568}"/>
                  </a:ext>
                </a:extLst>
              </p:cNvPr>
              <p:cNvCxnSpPr>
                <a:cxnSpLocks/>
              </p:cNvCxnSpPr>
              <p:nvPr/>
            </p:nvCxnSpPr>
            <p:spPr>
              <a:xfrm flipH="1" flipV="1">
                <a:off x="3897014" y="2164427"/>
                <a:ext cx="215091" cy="221099"/>
              </a:xfrm>
              <a:prstGeom prst="straightConnector1">
                <a:avLst/>
              </a:prstGeom>
              <a:ln>
                <a:solidFill>
                  <a:srgbClr val="FF0000"/>
                </a:solidFill>
                <a:prstDash val="solid"/>
                <a:tailEnd type="triangle" w="sm" len="med"/>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A492524A-5E41-4D5F-8244-44DD2808DBBF}"/>
                  </a:ext>
                </a:extLst>
              </p:cNvPr>
              <p:cNvSpPr txBox="1"/>
              <p:nvPr/>
            </p:nvSpPr>
            <p:spPr>
              <a:xfrm>
                <a:off x="2270069" y="1903715"/>
                <a:ext cx="2184012" cy="325093"/>
              </a:xfrm>
              <a:prstGeom prst="rect">
                <a:avLst/>
              </a:prstGeom>
              <a:noFill/>
            </p:spPr>
            <p:txBody>
              <a:bodyPr wrap="square" rtlCol="0">
                <a:spAutoFit/>
              </a:bodyPr>
              <a:lstStyle/>
              <a:p>
                <a:r>
                  <a:rPr lang="en-US" altLang="zh-CN" sz="1200" dirty="0"/>
                  <a:t>Estimated linear inequality</a:t>
                </a:r>
                <a:endParaRPr lang="en-US" sz="1200" dirty="0"/>
              </a:p>
            </p:txBody>
          </p:sp>
          <p:cxnSp>
            <p:nvCxnSpPr>
              <p:cNvPr id="84" name="Straight Arrow Connector 83">
                <a:extLst>
                  <a:ext uri="{FF2B5EF4-FFF2-40B4-BE49-F238E27FC236}">
                    <a16:creationId xmlns:a16="http://schemas.microsoft.com/office/drawing/2014/main" id="{C282EC00-9E69-4F6C-8988-17408EF33CD5}"/>
                  </a:ext>
                </a:extLst>
              </p:cNvPr>
              <p:cNvCxnSpPr>
                <a:cxnSpLocks/>
              </p:cNvCxnSpPr>
              <p:nvPr/>
            </p:nvCxnSpPr>
            <p:spPr>
              <a:xfrm flipV="1">
                <a:off x="2377103" y="2181984"/>
                <a:ext cx="221385" cy="309796"/>
              </a:xfrm>
              <a:prstGeom prst="straightConnector1">
                <a:avLst/>
              </a:prstGeom>
              <a:ln>
                <a:solidFill>
                  <a:srgbClr val="FF0000"/>
                </a:solidFill>
                <a:prstDash val="solid"/>
                <a:tailEnd type="triangle" w="sm" len="med"/>
              </a:ln>
            </p:spPr>
            <p:style>
              <a:lnRef idx="1">
                <a:schemeClr val="accent1"/>
              </a:lnRef>
              <a:fillRef idx="0">
                <a:schemeClr val="accent1"/>
              </a:fillRef>
              <a:effectRef idx="0">
                <a:schemeClr val="accent1"/>
              </a:effectRef>
              <a:fontRef idx="minor">
                <a:schemeClr val="tx1"/>
              </a:fontRef>
            </p:style>
          </p:cxnSp>
        </p:grpSp>
        <p:sp>
          <p:nvSpPr>
            <p:cNvPr id="47" name="TextBox 46"/>
            <p:cNvSpPr txBox="1"/>
            <p:nvPr/>
          </p:nvSpPr>
          <p:spPr>
            <a:xfrm>
              <a:off x="1431088" y="6328193"/>
              <a:ext cx="3888821" cy="307777"/>
            </a:xfrm>
            <a:prstGeom prst="rect">
              <a:avLst/>
            </a:prstGeom>
            <a:noFill/>
          </p:spPr>
          <p:txBody>
            <a:bodyPr wrap="square" rtlCol="0">
              <a:spAutoFit/>
            </a:bodyPr>
            <a:lstStyle/>
            <a:p>
              <a:r>
                <a:rPr lang="en-US" sz="1400" b="1" dirty="0"/>
                <a:t>Figure 3</a:t>
              </a:r>
              <a:r>
                <a:rPr lang="en-US" sz="1400" dirty="0"/>
                <a:t>: Demonstration of sequential RANSC</a:t>
              </a:r>
            </a:p>
          </p:txBody>
        </p:sp>
      </p:grpSp>
      <p:pic>
        <p:nvPicPr>
          <p:cNvPr id="9" name="Picture 8"/>
          <p:cNvPicPr>
            <a:picLocks noChangeAspect="1"/>
          </p:cNvPicPr>
          <p:nvPr/>
        </p:nvPicPr>
        <p:blipFill>
          <a:blip r:embed="rId6"/>
          <a:stretch>
            <a:fillRect/>
          </a:stretch>
        </p:blipFill>
        <p:spPr>
          <a:xfrm>
            <a:off x="7028477" y="3793171"/>
            <a:ext cx="3591898" cy="2389731"/>
          </a:xfrm>
          <a:prstGeom prst="rect">
            <a:avLst/>
          </a:prstGeom>
        </p:spPr>
      </p:pic>
      <p:sp>
        <p:nvSpPr>
          <p:cNvPr id="10" name="Rectangle 9"/>
          <p:cNvSpPr/>
          <p:nvPr/>
        </p:nvSpPr>
        <p:spPr>
          <a:xfrm>
            <a:off x="6524418" y="6182902"/>
            <a:ext cx="4754887" cy="584775"/>
          </a:xfrm>
          <a:prstGeom prst="rect">
            <a:avLst/>
          </a:prstGeom>
        </p:spPr>
        <p:txBody>
          <a:bodyPr wrap="square">
            <a:spAutoFit/>
          </a:bodyPr>
          <a:lstStyle/>
          <a:p>
            <a:r>
              <a:rPr lang="en-US" sz="1400" b="1" dirty="0"/>
              <a:t>Figure 4: </a:t>
            </a:r>
            <a:r>
              <a:rPr lang="en-US" sz="1400" dirty="0"/>
              <a:t>Linear inequality estimation and data trajectory. </a:t>
            </a:r>
            <a:br>
              <a:rPr lang="en-US" dirty="0"/>
            </a:br>
            <a:endParaRPr lang="en-US" dirty="0"/>
          </a:p>
        </p:txBody>
      </p:sp>
    </p:spTree>
    <p:extLst>
      <p:ext uri="{BB962C8B-B14F-4D97-AF65-F5344CB8AC3E}">
        <p14:creationId xmlns:p14="http://schemas.microsoft.com/office/powerpoint/2010/main" val="2255913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21948" y="290094"/>
            <a:ext cx="5463540" cy="369332"/>
          </a:xfrm>
          <a:prstGeom prst="rect">
            <a:avLst/>
          </a:prstGeom>
          <a:noFill/>
        </p:spPr>
        <p:txBody>
          <a:bodyPr wrap="square" rtlCol="0">
            <a:spAutoFit/>
          </a:bodyPr>
          <a:lstStyle/>
          <a:p>
            <a:r>
              <a:rPr lang="en-US" b="1" dirty="0"/>
              <a:t>Hybrid System Identification from Input-Output Traces</a:t>
            </a:r>
          </a:p>
        </p:txBody>
      </p:sp>
      <p:sp>
        <p:nvSpPr>
          <p:cNvPr id="46" name="TextBox 45"/>
          <p:cNvSpPr txBox="1"/>
          <p:nvPr/>
        </p:nvSpPr>
        <p:spPr>
          <a:xfrm>
            <a:off x="974660" y="792306"/>
            <a:ext cx="5264215" cy="2077492"/>
          </a:xfrm>
          <a:prstGeom prst="rect">
            <a:avLst/>
          </a:prstGeom>
          <a:noFill/>
        </p:spPr>
        <p:txBody>
          <a:bodyPr wrap="square" rtlCol="0">
            <a:spAutoFit/>
          </a:bodyPr>
          <a:lstStyle/>
          <a:p>
            <a:pPr marL="342900" indent="-342900">
              <a:spcAft>
                <a:spcPts val="600"/>
              </a:spcAft>
              <a:buFont typeface="Wingdings" panose="05000000000000000000" pitchFamily="2" charset="2"/>
              <a:buChar char="q"/>
            </a:pPr>
            <a:r>
              <a:rPr lang="en-US" altLang="zh-CN" b="1" dirty="0"/>
              <a:t>Merging of Locations </a:t>
            </a:r>
          </a:p>
          <a:p>
            <a:pPr marL="468630" indent="-285750">
              <a:spcAft>
                <a:spcPts val="600"/>
              </a:spcAft>
              <a:buFont typeface="Wingdings" panose="05000000000000000000" pitchFamily="2" charset="2"/>
              <a:buChar char="Ø"/>
            </a:pPr>
            <a:r>
              <a:rPr lang="en-US" sz="1600" dirty="0"/>
              <a:t>Compatibility criterion </a:t>
            </a:r>
          </a:p>
          <a:p>
            <a:pPr marL="548640" indent="-182880">
              <a:spcAft>
                <a:spcPts val="600"/>
              </a:spcAft>
              <a:buFont typeface="Arial" panose="020B0604020202020204" pitchFamily="34" charset="0"/>
              <a:buChar char="•"/>
            </a:pPr>
            <a:r>
              <a:rPr lang="en-US" sz="1600" dirty="0"/>
              <a:t>The source ODE, destination ODE and guard conditions of two transitions are the same, and meanwhile, in the subsequent transition, there doesn’t exist diﬀerent transitions triggered by the same guard condition</a:t>
            </a:r>
            <a:r>
              <a:rPr lang="en-US" altLang="zh-CN" sz="1600" dirty="0"/>
              <a:t>.</a:t>
            </a:r>
          </a:p>
          <a:p>
            <a:pPr marL="548640" indent="-182880">
              <a:spcAft>
                <a:spcPts val="600"/>
              </a:spcAft>
              <a:buFont typeface="Arial" panose="020B0604020202020204" pitchFamily="34" charset="0"/>
              <a:buChar char="•"/>
            </a:pPr>
            <a:r>
              <a:rPr lang="en-US" sz="1600" dirty="0"/>
              <a:t>The first states in each trace are compatible.</a:t>
            </a:r>
            <a:endParaRPr lang="en-US" altLang="zh-CN" sz="1600" dirty="0"/>
          </a:p>
        </p:txBody>
      </p:sp>
      <p:grpSp>
        <p:nvGrpSpPr>
          <p:cNvPr id="14" name="Group 13"/>
          <p:cNvGrpSpPr/>
          <p:nvPr/>
        </p:nvGrpSpPr>
        <p:grpSpPr>
          <a:xfrm>
            <a:off x="1111134" y="3194392"/>
            <a:ext cx="4991265" cy="2574544"/>
            <a:chOff x="1257300" y="3319461"/>
            <a:chExt cx="4991265" cy="2574544"/>
          </a:xfrm>
        </p:grpSpPr>
        <p:pic>
          <p:nvPicPr>
            <p:cNvPr id="5" name="Picture 4"/>
            <p:cNvPicPr>
              <a:picLocks noChangeAspect="1"/>
            </p:cNvPicPr>
            <p:nvPr/>
          </p:nvPicPr>
          <p:blipFill>
            <a:blip r:embed="rId2"/>
            <a:stretch>
              <a:fillRect/>
            </a:stretch>
          </p:blipFill>
          <p:spPr>
            <a:xfrm>
              <a:off x="1609725" y="3319461"/>
              <a:ext cx="3395805" cy="1528763"/>
            </a:xfrm>
            <a:prstGeom prst="rect">
              <a:avLst/>
            </a:prstGeom>
          </p:spPr>
        </p:pic>
        <mc:AlternateContent xmlns:mc="http://schemas.openxmlformats.org/markup-compatibility/2006" xmlns:a14="http://schemas.microsoft.com/office/drawing/2010/main">
          <mc:Choice Requires="a14">
            <p:sp>
              <p:nvSpPr>
                <p:cNvPr id="6" name="Rectangle 5"/>
                <p:cNvSpPr/>
                <p:nvPr/>
              </p:nvSpPr>
              <p:spPr>
                <a:xfrm>
                  <a:off x="1257300" y="4939898"/>
                  <a:ext cx="4991265" cy="954107"/>
                </a:xfrm>
                <a:prstGeom prst="rect">
                  <a:avLst/>
                </a:prstGeom>
              </p:spPr>
              <p:txBody>
                <a:bodyPr wrap="square">
                  <a:spAutoFit/>
                </a:bodyPr>
                <a:lstStyle/>
                <a:p>
                  <a:r>
                    <a:rPr lang="en-US" sz="1400" b="1" dirty="0"/>
                    <a:t>Figure 5</a:t>
                  </a:r>
                  <a:r>
                    <a:rPr lang="en-US" sz="1400" dirty="0"/>
                    <a:t>: Illustration of state merging.  </a:t>
                  </a:r>
                </a:p>
                <a:p>
                  <a:pPr marL="182880" indent="-182880">
                    <a:buFont typeface="Arial" panose="020B0604020202020204" pitchFamily="34" charset="0"/>
                    <a:buChar char="•"/>
                  </a:pPr>
                  <a:r>
                    <a:rPr lang="en-US" sz="1400" dirty="0"/>
                    <a:t>The f3 and f1 state in trace1 are respectively compatible with the ones in trace3. </a:t>
                  </a:r>
                </a:p>
                <a:p>
                  <a:pPr marL="182880" indent="-182880">
                    <a:buFont typeface="Arial" panose="020B0604020202020204" pitchFamily="34" charset="0"/>
                    <a:buChar char="•"/>
                  </a:pPr>
                  <a:r>
                    <a:rPr lang="en-US" sz="1400" dirty="0"/>
                    <a:t>The </a:t>
                  </a:r>
                  <a14:m>
                    <m:oMath xmlns:m="http://schemas.openxmlformats.org/officeDocument/2006/math">
                      <m:r>
                        <a:rPr lang="en-US" sz="1400" b="1" i="1" smtClean="0">
                          <a:latin typeface="Cambria Math" panose="02040503050406030204" pitchFamily="18" charset="0"/>
                        </a:rPr>
                        <m:t>𝒆</m:t>
                      </m:r>
                    </m:oMath>
                  </a14:m>
                  <a:r>
                    <a:rPr lang="en-US" sz="1400" dirty="0"/>
                    <a:t> denotes a set of linear inequalities or an exogenous event</a:t>
                  </a:r>
                </a:p>
              </p:txBody>
            </p:sp>
          </mc:Choice>
          <mc:Fallback xmlns="">
            <p:sp>
              <p:nvSpPr>
                <p:cNvPr id="6" name="Rectangle 5"/>
                <p:cNvSpPr>
                  <a:spLocks noRot="1" noChangeAspect="1" noMove="1" noResize="1" noEditPoints="1" noAdjustHandles="1" noChangeArrowheads="1" noChangeShapeType="1" noTextEdit="1"/>
                </p:cNvSpPr>
                <p:nvPr/>
              </p:nvSpPr>
              <p:spPr>
                <a:xfrm>
                  <a:off x="1257300" y="4939898"/>
                  <a:ext cx="4991265" cy="954107"/>
                </a:xfrm>
                <a:prstGeom prst="rect">
                  <a:avLst/>
                </a:prstGeom>
                <a:blipFill>
                  <a:blip r:embed="rId3"/>
                  <a:stretch>
                    <a:fillRect l="-366" t="-1282" b="-5769"/>
                  </a:stretch>
                </a:blipFill>
              </p:spPr>
              <p:txBody>
                <a:bodyPr/>
                <a:lstStyle/>
                <a:p>
                  <a:r>
                    <a:rPr lang="en-US">
                      <a:noFill/>
                    </a:rPr>
                    <a:t> </a:t>
                  </a:r>
                </a:p>
              </p:txBody>
            </p:sp>
          </mc:Fallback>
        </mc:AlternateContent>
      </p:grpSp>
      <p:grpSp>
        <p:nvGrpSpPr>
          <p:cNvPr id="31" name="Group 30"/>
          <p:cNvGrpSpPr/>
          <p:nvPr/>
        </p:nvGrpSpPr>
        <p:grpSpPr>
          <a:xfrm>
            <a:off x="6506893" y="1472539"/>
            <a:ext cx="5152643" cy="3935011"/>
            <a:chOff x="6373543" y="1125471"/>
            <a:chExt cx="5152643" cy="3935011"/>
          </a:xfrm>
        </p:grpSpPr>
        <p:grpSp>
          <p:nvGrpSpPr>
            <p:cNvPr id="24" name="Group 23"/>
            <p:cNvGrpSpPr/>
            <p:nvPr/>
          </p:nvGrpSpPr>
          <p:grpSpPr>
            <a:xfrm>
              <a:off x="6373543" y="1125471"/>
              <a:ext cx="5133295" cy="3935011"/>
              <a:chOff x="6373543" y="1125471"/>
              <a:chExt cx="5133295" cy="3935011"/>
            </a:xfrm>
          </p:grpSpPr>
          <p:pic>
            <p:nvPicPr>
              <p:cNvPr id="12" name="Picture 11"/>
              <p:cNvPicPr>
                <a:picLocks noChangeAspect="1"/>
              </p:cNvPicPr>
              <p:nvPr/>
            </p:nvPicPr>
            <p:blipFill>
              <a:blip r:embed="rId4"/>
              <a:stretch>
                <a:fillRect/>
              </a:stretch>
            </p:blipFill>
            <p:spPr>
              <a:xfrm>
                <a:off x="6373543" y="1125471"/>
                <a:ext cx="5133295" cy="3935011"/>
              </a:xfrm>
              <a:prstGeom prst="rect">
                <a:avLst/>
              </a:prstGeom>
            </p:spPr>
          </p:pic>
          <p:cxnSp>
            <p:nvCxnSpPr>
              <p:cNvPr id="21" name="Straight Arrow Connector 20"/>
              <p:cNvCxnSpPr/>
              <p:nvPr/>
            </p:nvCxnSpPr>
            <p:spPr>
              <a:xfrm flipV="1">
                <a:off x="9113002" y="2647297"/>
                <a:ext cx="485093" cy="16993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4DDF11A7-A1AF-44EC-976A-19BB4FA5364F}"/>
                  </a:ext>
                </a:extLst>
              </p:cNvPr>
              <p:cNvSpPr txBox="1"/>
              <p:nvPr/>
            </p:nvSpPr>
            <p:spPr>
              <a:xfrm>
                <a:off x="9525001" y="2501103"/>
                <a:ext cx="1695451" cy="292389"/>
              </a:xfrm>
              <a:prstGeom prst="rect">
                <a:avLst/>
              </a:prstGeom>
              <a:noFill/>
              <a:ln>
                <a:noFill/>
              </a:ln>
            </p:spPr>
            <p:txBody>
              <a:bodyPr wrap="square" rtlCol="0">
                <a:spAutoFit/>
              </a:bodyPr>
              <a:lstStyle/>
              <a:p>
                <a:r>
                  <a:rPr lang="en-US" altLang="zh-CN" sz="1300" dirty="0">
                    <a:solidFill>
                      <a:srgbClr val="00B0F0"/>
                    </a:solidFill>
                  </a:rPr>
                  <a:t>Check compatibility</a:t>
                </a:r>
                <a:endParaRPr lang="en-US" sz="1300" dirty="0">
                  <a:solidFill>
                    <a:srgbClr val="00B0F0"/>
                  </a:solidFill>
                </a:endParaRPr>
              </a:p>
            </p:txBody>
          </p:sp>
        </p:grpSp>
        <p:cxnSp>
          <p:nvCxnSpPr>
            <p:cNvPr id="60" name="Straight Arrow Connector 59"/>
            <p:cNvCxnSpPr/>
            <p:nvPr/>
          </p:nvCxnSpPr>
          <p:spPr>
            <a:xfrm>
              <a:off x="9696068" y="3149503"/>
              <a:ext cx="450990" cy="25961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4DDF11A7-A1AF-44EC-976A-19BB4FA5364F}"/>
                </a:ext>
              </a:extLst>
            </p:cNvPr>
            <p:cNvSpPr txBox="1"/>
            <p:nvPr/>
          </p:nvSpPr>
          <p:spPr>
            <a:xfrm>
              <a:off x="9830736" y="3375437"/>
              <a:ext cx="1695450" cy="292388"/>
            </a:xfrm>
            <a:prstGeom prst="rect">
              <a:avLst/>
            </a:prstGeom>
            <a:noFill/>
            <a:ln>
              <a:noFill/>
            </a:ln>
          </p:spPr>
          <p:txBody>
            <a:bodyPr wrap="square" rtlCol="0">
              <a:spAutoFit/>
            </a:bodyPr>
            <a:lstStyle/>
            <a:p>
              <a:r>
                <a:rPr lang="en-US" altLang="zh-CN" sz="1300" dirty="0">
                  <a:solidFill>
                    <a:srgbClr val="00B0F0"/>
                  </a:solidFill>
                </a:rPr>
                <a:t>Merge states</a:t>
              </a:r>
              <a:endParaRPr lang="en-US" sz="1300" dirty="0">
                <a:solidFill>
                  <a:srgbClr val="00B0F0"/>
                </a:solidFill>
              </a:endParaRPr>
            </a:p>
          </p:txBody>
        </p:sp>
      </p:grpSp>
    </p:spTree>
    <p:extLst>
      <p:ext uri="{BB962C8B-B14F-4D97-AF65-F5344CB8AC3E}">
        <p14:creationId xmlns:p14="http://schemas.microsoft.com/office/powerpoint/2010/main" val="3271427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64538" y="400710"/>
            <a:ext cx="5463540" cy="369332"/>
          </a:xfrm>
          <a:prstGeom prst="rect">
            <a:avLst/>
          </a:prstGeom>
          <a:noFill/>
        </p:spPr>
        <p:txBody>
          <a:bodyPr wrap="square" rtlCol="0">
            <a:spAutoFit/>
          </a:bodyPr>
          <a:lstStyle/>
          <a:p>
            <a:r>
              <a:rPr lang="en-US" altLang="zh-CN" b="1" dirty="0"/>
              <a:t>Validation Framework</a:t>
            </a:r>
            <a:endParaRPr lang="en-US" b="1" dirty="0"/>
          </a:p>
        </p:txBody>
      </p:sp>
      <p:grpSp>
        <p:nvGrpSpPr>
          <p:cNvPr id="4" name="Group 3"/>
          <p:cNvGrpSpPr/>
          <p:nvPr/>
        </p:nvGrpSpPr>
        <p:grpSpPr>
          <a:xfrm>
            <a:off x="1103380" y="4090088"/>
            <a:ext cx="3985857" cy="2427391"/>
            <a:chOff x="956259" y="1922442"/>
            <a:chExt cx="6349732" cy="2329593"/>
          </a:xfrm>
        </p:grpSpPr>
        <p:pic>
          <p:nvPicPr>
            <p:cNvPr id="2" name="Picture 1"/>
            <p:cNvPicPr>
              <a:picLocks noChangeAspect="1"/>
            </p:cNvPicPr>
            <p:nvPr/>
          </p:nvPicPr>
          <p:blipFill>
            <a:blip r:embed="rId2"/>
            <a:stretch>
              <a:fillRect/>
            </a:stretch>
          </p:blipFill>
          <p:spPr>
            <a:xfrm>
              <a:off x="2053577" y="1922442"/>
              <a:ext cx="3181218" cy="1671404"/>
            </a:xfrm>
            <a:prstGeom prst="rect">
              <a:avLst/>
            </a:prstGeom>
          </p:spPr>
        </p:pic>
        <mc:AlternateContent xmlns:mc="http://schemas.openxmlformats.org/markup-compatibility/2006" xmlns:a14="http://schemas.microsoft.com/office/drawing/2010/main">
          <mc:Choice Requires="a14">
            <p:sp>
              <p:nvSpPr>
                <p:cNvPr id="3" name="Rectangle 2"/>
                <p:cNvSpPr/>
                <p:nvPr/>
              </p:nvSpPr>
              <p:spPr>
                <a:xfrm>
                  <a:off x="956259" y="3749895"/>
                  <a:ext cx="6349732" cy="502140"/>
                </a:xfrm>
                <a:prstGeom prst="rect">
                  <a:avLst/>
                </a:prstGeom>
              </p:spPr>
              <p:txBody>
                <a:bodyPr wrap="square">
                  <a:spAutoFit/>
                </a:bodyPr>
                <a:lstStyle/>
                <a:p>
                  <a:r>
                    <a:rPr lang="en-US" sz="1400" b="1" dirty="0"/>
                    <a:t>Figure 6</a:t>
                  </a:r>
                  <a:r>
                    <a:rPr lang="en-US" sz="1400" dirty="0"/>
                    <a:t>: Navigation system in a 3×3 grid. </a:t>
                  </a:r>
                  <a14:m>
                    <m:oMath xmlns:m="http://schemas.openxmlformats.org/officeDocument/2006/math">
                      <m:acc>
                        <m:accPr>
                          <m:chr m:val="̇"/>
                          <m:ctrlPr>
                            <a:rPr lang="en-US" altLang="zh-CN" sz="1400" i="1">
                              <a:latin typeface="Cambria Math" panose="02040503050406030204" pitchFamily="18" charset="0"/>
                            </a:rPr>
                          </m:ctrlPr>
                        </m:accPr>
                        <m:e>
                          <m:r>
                            <a:rPr lang="en-US" altLang="zh-CN" sz="1400" b="1" i="1">
                              <a:latin typeface="Cambria Math" panose="02040503050406030204" pitchFamily="18" charset="0"/>
                            </a:rPr>
                            <m:t>𝒗</m:t>
                          </m:r>
                        </m:e>
                      </m:acc>
                      <m:r>
                        <a:rPr lang="en-US" altLang="zh-CN" sz="1400" i="1">
                          <a:latin typeface="Cambria Math" panose="02040503050406030204" pitchFamily="18" charset="0"/>
                        </a:rPr>
                        <m:t>=</m:t>
                      </m:r>
                      <m:r>
                        <a:rPr lang="en-US" altLang="zh-CN" sz="1400" i="1">
                          <a:latin typeface="Cambria Math" panose="02040503050406030204" pitchFamily="18" charset="0"/>
                        </a:rPr>
                        <m:t>𝐴</m:t>
                      </m:r>
                      <m:d>
                        <m:dPr>
                          <m:ctrlPr>
                            <a:rPr lang="en-US" altLang="zh-CN" sz="1400" i="1">
                              <a:latin typeface="Cambria Math" panose="02040503050406030204" pitchFamily="18" charset="0"/>
                            </a:rPr>
                          </m:ctrlPr>
                        </m:dPr>
                        <m:e>
                          <m:r>
                            <a:rPr lang="en-US" altLang="zh-CN" sz="1400" b="1" i="1">
                              <a:latin typeface="Cambria Math" panose="02040503050406030204" pitchFamily="18" charset="0"/>
                            </a:rPr>
                            <m:t>𝒗</m:t>
                          </m:r>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b="1" i="1">
                                  <a:latin typeface="Cambria Math" panose="02040503050406030204" pitchFamily="18" charset="0"/>
                                </a:rPr>
                                <m:t>𝒗</m:t>
                              </m:r>
                            </m:e>
                            <m:sub>
                              <m:r>
                                <a:rPr lang="en-US" altLang="zh-CN" sz="1400" i="1">
                                  <a:latin typeface="Cambria Math" panose="02040503050406030204" pitchFamily="18" charset="0"/>
                                </a:rPr>
                                <m:t>𝑑</m:t>
                              </m:r>
                            </m:sub>
                          </m:sSub>
                        </m:e>
                      </m:d>
                    </m:oMath>
                  </a14:m>
                  <a:r>
                    <a:rPr lang="en-US" altLang="zh-CN" sz="1400" dirty="0"/>
                    <a:t> and </a:t>
                  </a:r>
                  <a14:m>
                    <m:oMath xmlns:m="http://schemas.openxmlformats.org/officeDocument/2006/math">
                      <m:sSub>
                        <m:sSubPr>
                          <m:ctrlPr>
                            <a:rPr lang="en-US" altLang="zh-CN" sz="1400" i="1" smtClean="0">
                              <a:latin typeface="Cambria Math" panose="02040503050406030204" pitchFamily="18" charset="0"/>
                            </a:rPr>
                          </m:ctrlPr>
                        </m:sSubPr>
                        <m:e>
                          <m:r>
                            <a:rPr lang="en-US" altLang="zh-CN" sz="1400" b="1" i="1" smtClean="0">
                              <a:latin typeface="Cambria Math" panose="02040503050406030204" pitchFamily="18" charset="0"/>
                            </a:rPr>
                            <m:t>𝒗</m:t>
                          </m:r>
                        </m:e>
                        <m:sub>
                          <m:r>
                            <a:rPr lang="en-US" altLang="zh-CN" sz="1400" b="0" i="1" smtClean="0">
                              <a:latin typeface="Cambria Math" panose="02040503050406030204" pitchFamily="18" charset="0"/>
                            </a:rPr>
                            <m:t>𝑑</m:t>
                          </m:r>
                        </m:sub>
                      </m:sSub>
                    </m:oMath>
                  </a14:m>
                  <a:r>
                    <a:rPr lang="en-US" altLang="zh-CN" sz="1400" dirty="0"/>
                    <a:t> is desired velocity in each grid</a:t>
                  </a:r>
                </a:p>
              </p:txBody>
            </p:sp>
          </mc:Choice>
          <mc:Fallback xmlns="">
            <p:sp>
              <p:nvSpPr>
                <p:cNvPr id="3" name="Rectangle 2"/>
                <p:cNvSpPr>
                  <a:spLocks noRot="1" noChangeAspect="1" noMove="1" noResize="1" noEditPoints="1" noAdjustHandles="1" noChangeArrowheads="1" noChangeShapeType="1" noTextEdit="1"/>
                </p:cNvSpPr>
                <p:nvPr/>
              </p:nvSpPr>
              <p:spPr>
                <a:xfrm>
                  <a:off x="956259" y="3749895"/>
                  <a:ext cx="6349732" cy="502140"/>
                </a:xfrm>
                <a:prstGeom prst="rect">
                  <a:avLst/>
                </a:prstGeom>
                <a:blipFill>
                  <a:blip r:embed="rId3"/>
                  <a:stretch>
                    <a:fillRect l="-459" t="-1163" b="-11628"/>
                  </a:stretch>
                </a:blipFill>
              </p:spPr>
              <p:txBody>
                <a:bodyPr/>
                <a:lstStyle/>
                <a:p>
                  <a:r>
                    <a:rPr lang="en-US">
                      <a:noFill/>
                    </a:rPr>
                    <a:t> </a:t>
                  </a:r>
                </a:p>
              </p:txBody>
            </p:sp>
          </mc:Fallback>
        </mc:AlternateContent>
      </p:grpSp>
      <p:grpSp>
        <p:nvGrpSpPr>
          <p:cNvPr id="32" name="Group 31"/>
          <p:cNvGrpSpPr/>
          <p:nvPr/>
        </p:nvGrpSpPr>
        <p:grpSpPr>
          <a:xfrm>
            <a:off x="5439623" y="541805"/>
            <a:ext cx="6040871" cy="3194943"/>
            <a:chOff x="528166" y="3318193"/>
            <a:chExt cx="6040871" cy="3194943"/>
          </a:xfrm>
        </p:grpSpPr>
        <p:grpSp>
          <p:nvGrpSpPr>
            <p:cNvPr id="13" name="Group 12"/>
            <p:cNvGrpSpPr/>
            <p:nvPr/>
          </p:nvGrpSpPr>
          <p:grpSpPr>
            <a:xfrm>
              <a:off x="528166" y="3318193"/>
              <a:ext cx="5618596" cy="3194943"/>
              <a:chOff x="6095999" y="659426"/>
              <a:chExt cx="5618596" cy="3194943"/>
            </a:xfrm>
          </p:grpSpPr>
          <p:pic>
            <p:nvPicPr>
              <p:cNvPr id="8" name="Picture 7"/>
              <p:cNvPicPr>
                <a:picLocks noChangeAspect="1"/>
              </p:cNvPicPr>
              <p:nvPr/>
            </p:nvPicPr>
            <p:blipFill>
              <a:blip r:embed="rId4"/>
              <a:stretch>
                <a:fillRect/>
              </a:stretch>
            </p:blipFill>
            <p:spPr>
              <a:xfrm>
                <a:off x="6399296" y="1182336"/>
                <a:ext cx="2160823" cy="1640367"/>
              </a:xfrm>
              <a:prstGeom prst="rect">
                <a:avLst/>
              </a:prstGeom>
            </p:spPr>
          </p:pic>
          <p:sp>
            <p:nvSpPr>
              <p:cNvPr id="9" name="Rectangle 8"/>
              <p:cNvSpPr/>
              <p:nvPr/>
            </p:nvSpPr>
            <p:spPr>
              <a:xfrm>
                <a:off x="6095999" y="659426"/>
                <a:ext cx="5457321" cy="307777"/>
              </a:xfrm>
              <a:prstGeom prst="rect">
                <a:avLst/>
              </a:prstGeom>
            </p:spPr>
            <p:txBody>
              <a:bodyPr wrap="square">
                <a:spAutoFit/>
              </a:bodyPr>
              <a:lstStyle/>
              <a:p>
                <a:r>
                  <a:rPr lang="en-US" sz="1400" b="1" dirty="0"/>
                  <a:t>Table 1</a:t>
                </a:r>
                <a:r>
                  <a:rPr lang="en-US" sz="1400" dirty="0"/>
                  <a:t>: Estimated state transitions expressed in a list of 6 tuples</a:t>
                </a:r>
              </a:p>
            </p:txBody>
          </p:sp>
          <mc:AlternateContent xmlns:mc="http://schemas.openxmlformats.org/markup-compatibility/2006" xmlns:a14="http://schemas.microsoft.com/office/drawing/2010/main">
            <mc:Choice Requires="a14">
              <p:sp>
                <p:nvSpPr>
                  <p:cNvPr id="10" name="Rectangle 9"/>
                  <p:cNvSpPr/>
                  <p:nvPr/>
                </p:nvSpPr>
                <p:spPr>
                  <a:xfrm>
                    <a:off x="6270083" y="2900262"/>
                    <a:ext cx="5444512" cy="954107"/>
                  </a:xfrm>
                  <a:prstGeom prst="rect">
                    <a:avLst/>
                  </a:prstGeom>
                </p:spPr>
                <p:txBody>
                  <a:bodyPr wrap="square">
                    <a:spAutoFit/>
                  </a:bodyPr>
                  <a:lstStyle/>
                  <a:p>
                    <a:pPr marL="285750" indent="-182880">
                      <a:buFont typeface="Arial" panose="020B0604020202020204" pitchFamily="34" charset="0"/>
                      <a:buChar char="•"/>
                    </a:pPr>
                    <a:r>
                      <a:rPr lang="en-US" sz="1400" dirty="0"/>
                      <a:t> </a:t>
                    </a:r>
                    <a14:m>
                      <m:oMath xmlns:m="http://schemas.openxmlformats.org/officeDocument/2006/math">
                        <m:sSub>
                          <m:sSubPr>
                            <m:ctrlPr>
                              <a:rPr lang="en-US" sz="1400" i="1">
                                <a:latin typeface="Cambria Math" panose="02040503050406030204" pitchFamily="18" charset="0"/>
                              </a:rPr>
                            </m:ctrlPr>
                          </m:sSubPr>
                          <m:e>
                            <m:r>
                              <a:rPr lang="en-US" sz="1400">
                                <a:latin typeface="Cambria Math" panose="02040503050406030204" pitchFamily="18" charset="0"/>
                              </a:rPr>
                              <m:t>𝑙𝑎𝑏𝑒𝑙</m:t>
                            </m:r>
                          </m:e>
                          <m:sub>
                            <m:r>
                              <a:rPr lang="en-US" sz="1400">
                                <a:latin typeface="Cambria Math" panose="02040503050406030204" pitchFamily="18" charset="0"/>
                              </a:rPr>
                              <m:t>1</m:t>
                            </m:r>
                          </m:sub>
                        </m:sSub>
                      </m:oMath>
                    </a14:m>
                    <a:r>
                      <a:rPr lang="en-US" sz="1400" dirty="0"/>
                      <a:t> and </a:t>
                    </a:r>
                    <a14:m>
                      <m:oMath xmlns:m="http://schemas.openxmlformats.org/officeDocument/2006/math">
                        <m:sSub>
                          <m:sSubPr>
                            <m:ctrlPr>
                              <a:rPr lang="en-US" sz="1400" i="1">
                                <a:latin typeface="Cambria Math" panose="02040503050406030204" pitchFamily="18" charset="0"/>
                              </a:rPr>
                            </m:ctrlPr>
                          </m:sSubPr>
                          <m:e>
                            <m:r>
                              <a:rPr lang="en-US" sz="1400">
                                <a:latin typeface="Cambria Math" panose="02040503050406030204" pitchFamily="18" charset="0"/>
                              </a:rPr>
                              <m:t>𝑙𝑎𝑏𝑒𝑙</m:t>
                            </m:r>
                          </m:e>
                          <m:sub>
                            <m:r>
                              <a:rPr lang="en-US" sz="1400">
                                <a:latin typeface="Cambria Math" panose="02040503050406030204" pitchFamily="18" charset="0"/>
                              </a:rPr>
                              <m:t>2</m:t>
                            </m:r>
                          </m:sub>
                        </m:sSub>
                      </m:oMath>
                    </a14:m>
                    <a:r>
                      <a:rPr lang="en-US" sz="1400" dirty="0"/>
                      <a:t> are index of the source and destination ODEs</a:t>
                    </a:r>
                  </a:p>
                  <a:p>
                    <a:pPr marL="285750" indent="-182880">
                      <a:buFont typeface="Arial" panose="020B0604020202020204" pitchFamily="34" charset="0"/>
                      <a:buChar char="•"/>
                    </a:pPr>
                    <a14:m>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𝑖𝑑</m:t>
                            </m:r>
                          </m:e>
                          <m:sub>
                            <m:r>
                              <a:rPr lang="en-US" sz="1400" b="0" i="1" smtClean="0">
                                <a:latin typeface="Cambria Math" panose="02040503050406030204" pitchFamily="18" charset="0"/>
                              </a:rPr>
                              <m:t>1</m:t>
                            </m:r>
                          </m:sub>
                        </m:sSub>
                      </m:oMath>
                    </a14:m>
                    <a:r>
                      <a:rPr lang="en-US" sz="1400" dirty="0"/>
                      <a:t> and </a:t>
                    </a:r>
                    <a14:m>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𝑖𝑑</m:t>
                            </m:r>
                          </m:e>
                          <m:sub>
                            <m:r>
                              <a:rPr lang="en-US" sz="1400" b="0" i="1" smtClean="0">
                                <a:latin typeface="Cambria Math" panose="02040503050406030204" pitchFamily="18" charset="0"/>
                              </a:rPr>
                              <m:t>2</m:t>
                            </m:r>
                          </m:sub>
                        </m:sSub>
                      </m:oMath>
                    </a14:m>
                    <a:r>
                      <a:rPr lang="en-US" sz="1400" dirty="0"/>
                      <a:t> are index of the source and destination location</a:t>
                    </a:r>
                  </a:p>
                  <a:p>
                    <a:pPr marL="285750" indent="-182880">
                      <a:buFont typeface="Arial" panose="020B0604020202020204" pitchFamily="34" charset="0"/>
                      <a:buChar char="•"/>
                    </a:pPr>
                    <a14:m>
                      <m:oMath xmlns:m="http://schemas.openxmlformats.org/officeDocument/2006/math">
                        <m:r>
                          <a:rPr lang="en-US" sz="1400" b="0" i="1" smtClean="0">
                            <a:latin typeface="Cambria Math" panose="02040503050406030204" pitchFamily="18" charset="0"/>
                          </a:rPr>
                          <m:t>𝑔𝑢𝑎𝑟𝑑</m:t>
                        </m:r>
                      </m:oMath>
                    </a14:m>
                    <a:r>
                      <a:rPr lang="en-US" sz="1400" dirty="0"/>
                      <a:t> is the index of guard condition</a:t>
                    </a:r>
                  </a:p>
                  <a:p>
                    <a:pPr marL="285750" indent="-182880">
                      <a:buFont typeface="Arial" panose="020B0604020202020204" pitchFamily="34" charset="0"/>
                      <a:buChar char="•"/>
                    </a:pPr>
                    <a14:m>
                      <m:oMath xmlns:m="http://schemas.openxmlformats.org/officeDocument/2006/math">
                        <m:r>
                          <a:rPr lang="en-US" sz="1400" b="0" i="1" smtClean="0">
                            <a:latin typeface="Cambria Math" panose="02040503050406030204" pitchFamily="18" charset="0"/>
                          </a:rPr>
                          <m:t>𝑡𝑖𝑚𝑒𝑠</m:t>
                        </m:r>
                      </m:oMath>
                    </a14:m>
                    <a:r>
                      <a:rPr lang="en-US" sz="1400" dirty="0"/>
                      <a:t> denotes the number of this transitions  </a:t>
                    </a:r>
                  </a:p>
                </p:txBody>
              </p:sp>
            </mc:Choice>
            <mc:Fallback xmlns="">
              <p:sp>
                <p:nvSpPr>
                  <p:cNvPr id="10" name="Rectangle 9"/>
                  <p:cNvSpPr>
                    <a:spLocks noRot="1" noChangeAspect="1" noMove="1" noResize="1" noEditPoints="1" noAdjustHandles="1" noChangeArrowheads="1" noChangeShapeType="1" noTextEdit="1"/>
                  </p:cNvSpPr>
                  <p:nvPr/>
                </p:nvSpPr>
                <p:spPr>
                  <a:xfrm>
                    <a:off x="6270083" y="2900262"/>
                    <a:ext cx="5444512" cy="954107"/>
                  </a:xfrm>
                  <a:prstGeom prst="rect">
                    <a:avLst/>
                  </a:prstGeom>
                  <a:blipFill>
                    <a:blip r:embed="rId5"/>
                    <a:stretch>
                      <a:fillRect t="-637" b="-5732"/>
                    </a:stretch>
                  </a:blipFill>
                </p:spPr>
                <p:txBody>
                  <a:bodyPr/>
                  <a:lstStyle/>
                  <a:p>
                    <a:r>
                      <a:rPr lang="en-US">
                        <a:noFill/>
                      </a:rPr>
                      <a:t> </a:t>
                    </a:r>
                  </a:p>
                </p:txBody>
              </p:sp>
            </mc:Fallback>
          </mc:AlternateContent>
        </p:grpSp>
        <p:grpSp>
          <p:nvGrpSpPr>
            <p:cNvPr id="17" name="Group 16"/>
            <p:cNvGrpSpPr/>
            <p:nvPr/>
          </p:nvGrpSpPr>
          <p:grpSpPr>
            <a:xfrm>
              <a:off x="3082760" y="3898142"/>
              <a:ext cx="3486277" cy="1630335"/>
              <a:chOff x="6400632" y="477525"/>
              <a:chExt cx="4204962" cy="1926826"/>
            </a:xfrm>
          </p:grpSpPr>
          <p:pic>
            <p:nvPicPr>
              <p:cNvPr id="11" name="Picture 10"/>
              <p:cNvPicPr>
                <a:picLocks noChangeAspect="1"/>
              </p:cNvPicPr>
              <p:nvPr/>
            </p:nvPicPr>
            <p:blipFill>
              <a:blip r:embed="rId6"/>
              <a:stretch>
                <a:fillRect/>
              </a:stretch>
            </p:blipFill>
            <p:spPr>
              <a:xfrm>
                <a:off x="6400632" y="477525"/>
                <a:ext cx="3944164" cy="1522061"/>
              </a:xfrm>
              <a:prstGeom prst="rect">
                <a:avLst/>
              </a:prstGeom>
            </p:spPr>
          </p:pic>
          <p:sp>
            <p:nvSpPr>
              <p:cNvPr id="15" name="Rectangle 14"/>
              <p:cNvSpPr/>
              <p:nvPr/>
            </p:nvSpPr>
            <p:spPr>
              <a:xfrm>
                <a:off x="6962863" y="2040602"/>
                <a:ext cx="3642731" cy="363749"/>
              </a:xfrm>
              <a:prstGeom prst="rect">
                <a:avLst/>
              </a:prstGeom>
            </p:spPr>
            <p:txBody>
              <a:bodyPr wrap="square">
                <a:spAutoFit/>
              </a:bodyPr>
              <a:lstStyle/>
              <a:p>
                <a:r>
                  <a:rPr lang="en-US" sz="1400" b="1" dirty="0"/>
                  <a:t>Figure 7: </a:t>
                </a:r>
                <a:r>
                  <a:rPr lang="en-US" sz="1400" dirty="0"/>
                  <a:t>Estimated hybrid automaton </a:t>
                </a:r>
              </a:p>
            </p:txBody>
          </p:sp>
        </p:grpSp>
      </p:grpSp>
      <p:grpSp>
        <p:nvGrpSpPr>
          <p:cNvPr id="22" name="Group 21"/>
          <p:cNvGrpSpPr/>
          <p:nvPr/>
        </p:nvGrpSpPr>
        <p:grpSpPr>
          <a:xfrm>
            <a:off x="5742920" y="3907382"/>
            <a:ext cx="5800633" cy="2762604"/>
            <a:chOff x="5437777" y="2942315"/>
            <a:chExt cx="7132314" cy="3985932"/>
          </a:xfrm>
        </p:grpSpPr>
        <p:grpSp>
          <p:nvGrpSpPr>
            <p:cNvPr id="19" name="Group 18"/>
            <p:cNvGrpSpPr/>
            <p:nvPr/>
          </p:nvGrpSpPr>
          <p:grpSpPr>
            <a:xfrm>
              <a:off x="5437777" y="2946082"/>
              <a:ext cx="7132314" cy="3982165"/>
              <a:chOff x="5544554" y="2661743"/>
              <a:chExt cx="7132314" cy="4253866"/>
            </a:xfrm>
          </p:grpSpPr>
          <p:pic>
            <p:nvPicPr>
              <p:cNvPr id="16" name="Picture 15"/>
              <p:cNvPicPr>
                <a:picLocks noChangeAspect="1"/>
              </p:cNvPicPr>
              <p:nvPr/>
            </p:nvPicPr>
            <p:blipFill>
              <a:blip r:embed="rId7"/>
              <a:stretch>
                <a:fillRect/>
              </a:stretch>
            </p:blipFill>
            <p:spPr>
              <a:xfrm>
                <a:off x="5637988" y="2661743"/>
                <a:ext cx="3363137" cy="2878898"/>
              </a:xfrm>
              <a:prstGeom prst="rect">
                <a:avLst/>
              </a:prstGeom>
            </p:spPr>
          </p:pic>
          <mc:AlternateContent xmlns:mc="http://schemas.openxmlformats.org/markup-compatibility/2006" xmlns:a14="http://schemas.microsoft.com/office/drawing/2010/main">
            <mc:Choice Requires="a14">
              <p:sp>
                <p:nvSpPr>
                  <p:cNvPr id="18" name="Rectangle 17"/>
                  <p:cNvSpPr/>
                  <p:nvPr/>
                </p:nvSpPr>
                <p:spPr>
                  <a:xfrm>
                    <a:off x="5544554" y="5746796"/>
                    <a:ext cx="7132314" cy="1168813"/>
                  </a:xfrm>
                  <a:prstGeom prst="rect">
                    <a:avLst/>
                  </a:prstGeom>
                </p:spPr>
                <p:txBody>
                  <a:bodyPr wrap="square">
                    <a:spAutoFit/>
                  </a:bodyPr>
                  <a:lstStyle/>
                  <a:p>
                    <a:r>
                      <a:rPr lang="en-US" sz="1400" b="1" dirty="0"/>
                      <a:t>Figure </a:t>
                    </a:r>
                    <a:r>
                      <a:rPr lang="en-US" altLang="zh-CN" sz="1400" b="1" dirty="0"/>
                      <a:t>8</a:t>
                    </a:r>
                    <a:r>
                      <a:rPr lang="en-US" sz="1400" dirty="0"/>
                      <a:t>: Traces from the learned hybrid automaton and their errors from the training trace data. For the </a:t>
                    </a:r>
                    <a14:m>
                      <m:oMath xmlns:m="http://schemas.openxmlformats.org/officeDocument/2006/math">
                        <m:sSub>
                          <m:sSubPr>
                            <m:ctrlPr>
                              <a:rPr lang="en-US" sz="1400" i="1">
                                <a:latin typeface="Cambria Math" panose="02040503050406030204" pitchFamily="18" charset="0"/>
                              </a:rPr>
                            </m:ctrlPr>
                          </m:sSubPr>
                          <m:e>
                            <m:r>
                              <a:rPr lang="en-US" sz="1400">
                                <a:latin typeface="Cambria Math" panose="02040503050406030204" pitchFamily="18" charset="0"/>
                              </a:rPr>
                              <m:t>𝑣</m:t>
                            </m:r>
                          </m:e>
                          <m:sub>
                            <m:r>
                              <a:rPr lang="en-US" sz="1400">
                                <a:latin typeface="Cambria Math" panose="02040503050406030204" pitchFamily="18" charset="0"/>
                              </a:rPr>
                              <m:t>𝑦</m:t>
                            </m:r>
                          </m:sub>
                        </m:sSub>
                      </m:oMath>
                    </a14:m>
                    <a:r>
                      <a:rPr lang="en-US" sz="1400" dirty="0"/>
                      <a:t>, the MSE ranges from </a:t>
                    </a:r>
                    <a14:m>
                      <m:oMath xmlns:m="http://schemas.openxmlformats.org/officeDocument/2006/math">
                        <m:r>
                          <a:rPr lang="en-US" sz="1400" dirty="0">
                            <a:latin typeface="Cambria Math" panose="02040503050406030204" pitchFamily="18" charset="0"/>
                          </a:rPr>
                          <m:t>4.33</m:t>
                        </m:r>
                        <m:r>
                          <a:rPr lang="en-US" sz="1400" dirty="0">
                            <a:latin typeface="Cambria Math" panose="02040503050406030204" pitchFamily="18" charset="0"/>
                          </a:rPr>
                          <m:t>𝑒</m:t>
                        </m:r>
                        <m:r>
                          <a:rPr lang="en-US" sz="1400" dirty="0">
                            <a:latin typeface="Cambria Math" panose="02040503050406030204" pitchFamily="18" charset="0"/>
                          </a:rPr>
                          <m:t>−7</m:t>
                        </m:r>
                      </m:oMath>
                    </a14:m>
                    <a:r>
                      <a:rPr lang="en-US" sz="1400" dirty="0"/>
                      <a:t> to 0.32, with a mean of 0.11 and median of 0.11. </a:t>
                    </a:r>
                  </a:p>
                </p:txBody>
              </p:sp>
            </mc:Choice>
            <mc:Fallback xmlns="">
              <p:sp>
                <p:nvSpPr>
                  <p:cNvPr id="18" name="Rectangle 17"/>
                  <p:cNvSpPr>
                    <a:spLocks noRot="1" noChangeAspect="1" noMove="1" noResize="1" noEditPoints="1" noAdjustHandles="1" noChangeArrowheads="1" noChangeShapeType="1" noTextEdit="1"/>
                  </p:cNvSpPr>
                  <p:nvPr/>
                </p:nvSpPr>
                <p:spPr>
                  <a:xfrm>
                    <a:off x="5544554" y="5746796"/>
                    <a:ext cx="7132314" cy="1168813"/>
                  </a:xfrm>
                  <a:prstGeom prst="rect">
                    <a:avLst/>
                  </a:prstGeom>
                  <a:blipFill>
                    <a:blip r:embed="rId8"/>
                    <a:stretch>
                      <a:fillRect l="-315" t="-1613" r="-420" b="-8065"/>
                    </a:stretch>
                  </a:blipFill>
                </p:spPr>
                <p:txBody>
                  <a:bodyPr/>
                  <a:lstStyle/>
                  <a:p>
                    <a:r>
                      <a:rPr lang="en-US">
                        <a:noFill/>
                      </a:rPr>
                      <a:t> </a:t>
                    </a:r>
                  </a:p>
                </p:txBody>
              </p:sp>
            </mc:Fallback>
          </mc:AlternateContent>
        </p:grpSp>
        <p:pic>
          <p:nvPicPr>
            <p:cNvPr id="20" name="Picture 19"/>
            <p:cNvPicPr>
              <a:picLocks noChangeAspect="1"/>
            </p:cNvPicPr>
            <p:nvPr/>
          </p:nvPicPr>
          <p:blipFill>
            <a:blip r:embed="rId9"/>
            <a:stretch>
              <a:fillRect/>
            </a:stretch>
          </p:blipFill>
          <p:spPr>
            <a:xfrm>
              <a:off x="9219060" y="2942315"/>
              <a:ext cx="3273495" cy="2819873"/>
            </a:xfrm>
            <a:prstGeom prst="rect">
              <a:avLst/>
            </a:prstGeom>
          </p:spPr>
        </p:pic>
      </p:grpSp>
      <p:sp>
        <p:nvSpPr>
          <p:cNvPr id="38" name="TextBox 37"/>
          <p:cNvSpPr txBox="1"/>
          <p:nvPr/>
        </p:nvSpPr>
        <p:spPr>
          <a:xfrm>
            <a:off x="279380" y="3612873"/>
            <a:ext cx="5463540" cy="338554"/>
          </a:xfrm>
          <a:prstGeom prst="rect">
            <a:avLst/>
          </a:prstGeom>
          <a:noFill/>
        </p:spPr>
        <p:txBody>
          <a:bodyPr wrap="square" rtlCol="0">
            <a:spAutoFit/>
          </a:bodyPr>
          <a:lstStyle/>
          <a:p>
            <a:pPr marL="285750" indent="-285750">
              <a:buFont typeface="Wingdings" panose="05000000000000000000" pitchFamily="2" charset="2"/>
              <a:buChar char="q"/>
            </a:pPr>
            <a:r>
              <a:rPr lang="en-US" sz="1600" dirty="0"/>
              <a:t>Navigation system</a:t>
            </a:r>
          </a:p>
        </p:txBody>
      </p:sp>
      <p:pic>
        <p:nvPicPr>
          <p:cNvPr id="33" name="Picture 32"/>
          <p:cNvPicPr>
            <a:picLocks noChangeAspect="1"/>
          </p:cNvPicPr>
          <p:nvPr/>
        </p:nvPicPr>
        <p:blipFill>
          <a:blip r:embed="rId10"/>
          <a:stretch>
            <a:fillRect/>
          </a:stretch>
        </p:blipFill>
        <p:spPr>
          <a:xfrm>
            <a:off x="609452" y="1076144"/>
            <a:ext cx="4362390" cy="1963076"/>
          </a:xfrm>
          <a:prstGeom prst="rect">
            <a:avLst/>
          </a:prstGeom>
        </p:spPr>
      </p:pic>
    </p:spTree>
    <p:extLst>
      <p:ext uri="{BB962C8B-B14F-4D97-AF65-F5344CB8AC3E}">
        <p14:creationId xmlns:p14="http://schemas.microsoft.com/office/powerpoint/2010/main" val="3064328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21948" y="290094"/>
            <a:ext cx="5463540" cy="369332"/>
          </a:xfrm>
          <a:prstGeom prst="rect">
            <a:avLst/>
          </a:prstGeom>
          <a:noFill/>
        </p:spPr>
        <p:txBody>
          <a:bodyPr wrap="square" rtlCol="0">
            <a:spAutoFit/>
          </a:bodyPr>
          <a:lstStyle/>
          <a:p>
            <a:r>
              <a:rPr lang="en-US" b="1" dirty="0"/>
              <a:t>Multi-room Heating System</a:t>
            </a:r>
            <a:r>
              <a:rPr lang="en-US" dirty="0"/>
              <a:t> </a:t>
            </a:r>
            <a:endParaRPr lang="en-US" b="1" dirty="0"/>
          </a:p>
        </p:txBody>
      </p:sp>
      <p:grpSp>
        <p:nvGrpSpPr>
          <p:cNvPr id="12" name="Group 11"/>
          <p:cNvGrpSpPr/>
          <p:nvPr/>
        </p:nvGrpSpPr>
        <p:grpSpPr>
          <a:xfrm>
            <a:off x="588622" y="2413058"/>
            <a:ext cx="3783353" cy="2953724"/>
            <a:chOff x="521948" y="928688"/>
            <a:chExt cx="3364252" cy="2518564"/>
          </a:xfrm>
        </p:grpSpPr>
        <p:pic>
          <p:nvPicPr>
            <p:cNvPr id="5" name="Picture 4"/>
            <p:cNvPicPr>
              <a:picLocks noChangeAspect="1"/>
            </p:cNvPicPr>
            <p:nvPr/>
          </p:nvPicPr>
          <p:blipFill>
            <a:blip r:embed="rId2"/>
            <a:stretch>
              <a:fillRect/>
            </a:stretch>
          </p:blipFill>
          <p:spPr>
            <a:xfrm>
              <a:off x="521948" y="928688"/>
              <a:ext cx="3224213" cy="2095414"/>
            </a:xfrm>
            <a:prstGeom prst="rect">
              <a:avLst/>
            </a:prstGeom>
          </p:spPr>
        </p:pic>
        <p:sp>
          <p:nvSpPr>
            <p:cNvPr id="6" name="Rectangle 5"/>
            <p:cNvSpPr/>
            <p:nvPr/>
          </p:nvSpPr>
          <p:spPr>
            <a:xfrm>
              <a:off x="612436" y="3139475"/>
              <a:ext cx="3273764" cy="307777"/>
            </a:xfrm>
            <a:prstGeom prst="rect">
              <a:avLst/>
            </a:prstGeom>
          </p:spPr>
          <p:txBody>
            <a:bodyPr wrap="square">
              <a:spAutoFit/>
            </a:bodyPr>
            <a:lstStyle/>
            <a:p>
              <a:r>
                <a:rPr lang="en-US" sz="1400" b="1" dirty="0"/>
                <a:t>Figure 9</a:t>
              </a:r>
              <a:r>
                <a:rPr lang="en-US" sz="1400" dirty="0"/>
                <a:t>: Controller of the heating system </a:t>
              </a:r>
            </a:p>
          </p:txBody>
        </p:sp>
      </p:grpSp>
      <mc:AlternateContent xmlns:mc="http://schemas.openxmlformats.org/markup-compatibility/2006" xmlns:a14="http://schemas.microsoft.com/office/drawing/2010/main">
        <mc:Choice Requires="a14">
          <p:sp>
            <p:nvSpPr>
              <p:cNvPr id="14" name="TextBox 13"/>
              <p:cNvSpPr txBox="1"/>
              <p:nvPr/>
            </p:nvSpPr>
            <p:spPr>
              <a:xfrm>
                <a:off x="588622" y="847725"/>
                <a:ext cx="4116727" cy="1229952"/>
              </a:xfrm>
              <a:prstGeom prst="rect">
                <a:avLst/>
              </a:prstGeom>
              <a:noFill/>
            </p:spPr>
            <p:txBody>
              <a:bodyPr wrap="square" rtlCol="0">
                <a:spAutoFit/>
              </a:bodyPr>
              <a:lstStyle/>
              <a:p>
                <a:pPr marL="285750" indent="-285750">
                  <a:buFont typeface="Wingdings" panose="05000000000000000000" pitchFamily="2" charset="2"/>
                  <a:buChar char="q"/>
                </a:pPr>
                <a:r>
                  <a:rPr lang="en-US" sz="1600" dirty="0"/>
                  <a:t>Temperature dynamics in each room:</a:t>
                </a:r>
              </a:p>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acc>
                            <m:accPr>
                              <m:chr m:val="̇"/>
                              <m:ctrlPr>
                                <a:rPr lang="en-US" sz="1600" i="1">
                                  <a:latin typeface="Cambria Math" panose="02040503050406030204" pitchFamily="18" charset="0"/>
                                </a:rPr>
                              </m:ctrlPr>
                            </m:accPr>
                            <m:e>
                              <m:r>
                                <a:rPr lang="en-US" sz="1600" i="1">
                                  <a:latin typeface="Cambria Math" panose="02040503050406030204" pitchFamily="18" charset="0"/>
                                </a:rPr>
                                <m:t>𝑥</m:t>
                              </m:r>
                            </m:e>
                          </m:acc>
                        </m:e>
                        <m:sub>
                          <m:r>
                            <a:rPr lang="en-US" sz="1600" i="1">
                              <a:latin typeface="Cambria Math" panose="02040503050406030204" pitchFamily="18" charset="0"/>
                            </a:rPr>
                            <m:t>𝑖</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𝑖</m:t>
                          </m:r>
                        </m:sub>
                      </m:s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h</m:t>
                          </m:r>
                        </m:e>
                        <m:sub>
                          <m:r>
                            <a:rPr lang="en-US" sz="1600" b="0" i="1" smtClean="0">
                              <a:latin typeface="Cambria Math" panose="02040503050406030204" pitchFamily="18" charset="0"/>
                            </a:rPr>
                            <m:t>𝑖</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𝑏</m:t>
                          </m:r>
                        </m:e>
                        <m:sub>
                          <m:r>
                            <a:rPr lang="en-US" sz="1600" b="0" i="1" smtClean="0">
                              <a:latin typeface="Cambria Math" panose="02040503050406030204" pitchFamily="18" charset="0"/>
                            </a:rPr>
                            <m:t>𝑖</m:t>
                          </m:r>
                        </m:sub>
                      </m:sSub>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𝑢</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𝑖</m:t>
                              </m:r>
                            </m:sub>
                          </m:sSub>
                        </m:e>
                      </m:d>
                      <m:r>
                        <a:rPr lang="en-US" sz="1600" b="0" i="1" smtClean="0">
                          <a:latin typeface="Cambria Math" panose="02040503050406030204" pitchFamily="18" charset="0"/>
                        </a:rPr>
                        <m:t>+</m:t>
                      </m:r>
                      <m:nary>
                        <m:naryPr>
                          <m:chr m:val="∑"/>
                          <m:supHide m:val="on"/>
                          <m:ctrlPr>
                            <a:rPr lang="en-US" sz="1600" b="0" i="1" smtClean="0">
                              <a:latin typeface="Cambria Math" panose="02040503050406030204" pitchFamily="18" charset="0"/>
                            </a:rPr>
                          </m:ctrlPr>
                        </m:naryPr>
                        <m:sub>
                          <m:r>
                            <m:rPr>
                              <m:brk m:alnAt="7"/>
                            </m:rPr>
                            <a:rPr lang="en-US" sz="1600" b="0" i="1" smtClean="0">
                              <a:latin typeface="Cambria Math" panose="02040503050406030204" pitchFamily="18" charset="0"/>
                            </a:rPr>
                            <m:t>𝑗</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𝑖</m:t>
                          </m:r>
                        </m:sub>
                        <m:sup/>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𝑎</m:t>
                              </m:r>
                            </m:e>
                            <m:sub>
                              <m:r>
                                <a:rPr lang="en-US" sz="1600" b="0" i="1" smtClean="0">
                                  <a:latin typeface="Cambria Math" panose="02040503050406030204" pitchFamily="18" charset="0"/>
                                </a:rPr>
                                <m:t>𝑖</m:t>
                              </m:r>
                              <m:r>
                                <a:rPr lang="en-US" sz="1600" b="0" i="1" smtClean="0">
                                  <a:latin typeface="Cambria Math" panose="02040503050406030204" pitchFamily="18" charset="0"/>
                                </a:rPr>
                                <m:t>,</m:t>
                              </m:r>
                              <m:r>
                                <a:rPr lang="en-US" sz="1600" b="0" i="1" smtClean="0">
                                  <a:latin typeface="Cambria Math" panose="02040503050406030204" pitchFamily="18" charset="0"/>
                                </a:rPr>
                                <m:t>𝑗</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𝑗</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𝑖</m:t>
                              </m:r>
                            </m:sub>
                          </m:sSub>
                          <m:r>
                            <a:rPr lang="en-US" sz="1600" b="0" i="1" smtClean="0">
                              <a:latin typeface="Cambria Math" panose="02040503050406030204" pitchFamily="18" charset="0"/>
                            </a:rPr>
                            <m:t>)</m:t>
                          </m:r>
                        </m:e>
                      </m:nary>
                    </m:oMath>
                  </m:oMathPara>
                </a14:m>
                <a:endParaRPr lang="en-US" sz="1600" dirty="0"/>
              </a:p>
              <a:p>
                <a:r>
                  <a:rPr lang="en-US" sz="1600" dirty="0"/>
                  <a:t>     where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𝑎</m:t>
                        </m:r>
                      </m:e>
                      <m:sub>
                        <m:r>
                          <a:rPr lang="en-US" sz="1600" i="1">
                            <a:latin typeface="Cambria Math" panose="02040503050406030204" pitchFamily="18" charset="0"/>
                          </a:rPr>
                          <m:t>𝑖</m:t>
                        </m:r>
                        <m:r>
                          <a:rPr lang="en-US" sz="1600" i="1">
                            <a:latin typeface="Cambria Math" panose="02040503050406030204" pitchFamily="18" charset="0"/>
                          </a:rPr>
                          <m:t>,</m:t>
                        </m:r>
                        <m:r>
                          <a:rPr lang="en-US" sz="1600" i="1">
                            <a:latin typeface="Cambria Math" panose="02040503050406030204" pitchFamily="18" charset="0"/>
                          </a:rPr>
                          <m:t>𝑗</m:t>
                        </m:r>
                      </m:sub>
                    </m:sSub>
                  </m:oMath>
                </a14:m>
                <a:r>
                  <a:rPr lang="en-US" sz="1600" dirty="0"/>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𝑏</m:t>
                        </m:r>
                      </m:e>
                      <m:sub>
                        <m:r>
                          <a:rPr lang="en-US" sz="1600" i="1">
                            <a:latin typeface="Cambria Math" panose="02040503050406030204" pitchFamily="18" charset="0"/>
                          </a:rPr>
                          <m:t>𝑖</m:t>
                        </m:r>
                      </m:sub>
                    </m:sSub>
                  </m:oMath>
                </a14:m>
                <a:r>
                  <a:rPr lang="en-US" sz="1600" dirty="0"/>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𝑐</m:t>
                        </m:r>
                      </m:e>
                      <m:sub>
                        <m:r>
                          <a:rPr lang="en-US" sz="1600" i="1">
                            <a:latin typeface="Cambria Math" panose="02040503050406030204" pitchFamily="18" charset="0"/>
                          </a:rPr>
                          <m:t>𝑖</m:t>
                        </m:r>
                      </m:sub>
                    </m:sSub>
                  </m:oMath>
                </a14:m>
                <a:r>
                  <a:rPr lang="en-US" sz="1600" dirty="0"/>
                  <a:t> are constant.</a:t>
                </a:r>
              </a:p>
            </p:txBody>
          </p:sp>
        </mc:Choice>
        <mc:Fallback xmlns="">
          <p:sp>
            <p:nvSpPr>
              <p:cNvPr id="14" name="TextBox 13"/>
              <p:cNvSpPr txBox="1">
                <a:spLocks noRot="1" noChangeAspect="1" noMove="1" noResize="1" noEditPoints="1" noAdjustHandles="1" noChangeArrowheads="1" noChangeShapeType="1" noTextEdit="1"/>
              </p:cNvSpPr>
              <p:nvPr/>
            </p:nvSpPr>
            <p:spPr>
              <a:xfrm>
                <a:off x="588622" y="847725"/>
                <a:ext cx="4116727" cy="1229952"/>
              </a:xfrm>
              <a:prstGeom prst="rect">
                <a:avLst/>
              </a:prstGeom>
              <a:blipFill>
                <a:blip r:embed="rId3"/>
                <a:stretch>
                  <a:fillRect l="-593" t="-1485" b="-3960"/>
                </a:stretch>
              </a:blipFill>
            </p:spPr>
            <p:txBody>
              <a:bodyPr/>
              <a:lstStyle/>
              <a:p>
                <a:r>
                  <a:rPr lang="en-US">
                    <a:noFill/>
                  </a:rPr>
                  <a:t> </a:t>
                </a:r>
              </a:p>
            </p:txBody>
          </p:sp>
        </mc:Fallback>
      </mc:AlternateContent>
      <p:grpSp>
        <p:nvGrpSpPr>
          <p:cNvPr id="24" name="Group 23"/>
          <p:cNvGrpSpPr/>
          <p:nvPr/>
        </p:nvGrpSpPr>
        <p:grpSpPr>
          <a:xfrm>
            <a:off x="5068943" y="821718"/>
            <a:ext cx="2572905" cy="2645015"/>
            <a:chOff x="6815137" y="290094"/>
            <a:chExt cx="3090863" cy="3313425"/>
          </a:xfrm>
        </p:grpSpPr>
        <p:pic>
          <p:nvPicPr>
            <p:cNvPr id="21" name="Picture 20"/>
            <p:cNvPicPr>
              <a:picLocks noChangeAspect="1"/>
            </p:cNvPicPr>
            <p:nvPr/>
          </p:nvPicPr>
          <p:blipFill>
            <a:blip r:embed="rId4"/>
            <a:stretch>
              <a:fillRect/>
            </a:stretch>
          </p:blipFill>
          <p:spPr>
            <a:xfrm>
              <a:off x="6886575" y="551835"/>
              <a:ext cx="3019425" cy="3051684"/>
            </a:xfrm>
            <a:prstGeom prst="rect">
              <a:avLst/>
            </a:prstGeom>
          </p:spPr>
        </p:pic>
        <p:sp>
          <p:nvSpPr>
            <p:cNvPr id="23" name="Rectangle 22"/>
            <p:cNvSpPr/>
            <p:nvPr/>
          </p:nvSpPr>
          <p:spPr>
            <a:xfrm>
              <a:off x="6815137" y="290094"/>
              <a:ext cx="3005138" cy="307777"/>
            </a:xfrm>
            <a:prstGeom prst="rect">
              <a:avLst/>
            </a:prstGeom>
          </p:spPr>
          <p:txBody>
            <a:bodyPr wrap="square">
              <a:spAutoFit/>
            </a:bodyPr>
            <a:lstStyle/>
            <a:p>
              <a:r>
                <a:rPr lang="en-US" sz="1400" b="1" dirty="0"/>
                <a:t>Table </a:t>
              </a:r>
              <a:r>
                <a:rPr lang="en-US" altLang="zh-CN" sz="1400" b="1" dirty="0"/>
                <a:t>2</a:t>
              </a:r>
              <a:r>
                <a:rPr lang="en-US" sz="1400" dirty="0"/>
                <a:t>: Estimated state transitions</a:t>
              </a:r>
            </a:p>
          </p:txBody>
        </p:sp>
      </p:grpSp>
      <p:grpSp>
        <p:nvGrpSpPr>
          <p:cNvPr id="27" name="Group 26"/>
          <p:cNvGrpSpPr/>
          <p:nvPr/>
        </p:nvGrpSpPr>
        <p:grpSpPr>
          <a:xfrm>
            <a:off x="8496300" y="1103905"/>
            <a:ext cx="3171825" cy="2428876"/>
            <a:chOff x="4705349" y="4194720"/>
            <a:chExt cx="3252787" cy="2372734"/>
          </a:xfrm>
        </p:grpSpPr>
        <p:pic>
          <p:nvPicPr>
            <p:cNvPr id="25" name="Picture 24"/>
            <p:cNvPicPr>
              <a:picLocks noChangeAspect="1"/>
            </p:cNvPicPr>
            <p:nvPr/>
          </p:nvPicPr>
          <p:blipFill>
            <a:blip r:embed="rId5"/>
            <a:stretch>
              <a:fillRect/>
            </a:stretch>
          </p:blipFill>
          <p:spPr>
            <a:xfrm>
              <a:off x="5029971" y="4194720"/>
              <a:ext cx="2199504" cy="1894660"/>
            </a:xfrm>
            <a:prstGeom prst="rect">
              <a:avLst/>
            </a:prstGeom>
          </p:spPr>
        </p:pic>
        <p:sp>
          <p:nvSpPr>
            <p:cNvPr id="26" name="Rectangle 25"/>
            <p:cNvSpPr/>
            <p:nvPr/>
          </p:nvSpPr>
          <p:spPr>
            <a:xfrm>
              <a:off x="4705349" y="6259677"/>
              <a:ext cx="3252787" cy="307777"/>
            </a:xfrm>
            <a:prstGeom prst="rect">
              <a:avLst/>
            </a:prstGeom>
          </p:spPr>
          <p:txBody>
            <a:bodyPr wrap="square">
              <a:spAutoFit/>
            </a:bodyPr>
            <a:lstStyle/>
            <a:p>
              <a:r>
                <a:rPr lang="en-US" sz="1400" b="1" dirty="0"/>
                <a:t>Figure 10</a:t>
              </a:r>
              <a:r>
                <a:rPr lang="en-US" sz="1400" dirty="0"/>
                <a:t>: Estimated hybrid automaton</a:t>
              </a:r>
              <a:endParaRPr lang="en-US" dirty="0"/>
            </a:p>
          </p:txBody>
        </p:sp>
      </p:grpSp>
      <p:grpSp>
        <p:nvGrpSpPr>
          <p:cNvPr id="39" name="Group 38"/>
          <p:cNvGrpSpPr/>
          <p:nvPr/>
        </p:nvGrpSpPr>
        <p:grpSpPr>
          <a:xfrm>
            <a:off x="4830373" y="3660158"/>
            <a:ext cx="6740148" cy="3090416"/>
            <a:chOff x="4945695" y="3660846"/>
            <a:chExt cx="6740148" cy="3090416"/>
          </a:xfrm>
        </p:grpSpPr>
        <p:grpSp>
          <p:nvGrpSpPr>
            <p:cNvPr id="31" name="Group 30"/>
            <p:cNvGrpSpPr/>
            <p:nvPr/>
          </p:nvGrpSpPr>
          <p:grpSpPr>
            <a:xfrm>
              <a:off x="4945695" y="3660846"/>
              <a:ext cx="5133975" cy="3090416"/>
              <a:chOff x="5133975" y="3563388"/>
              <a:chExt cx="5262837" cy="3156054"/>
            </a:xfrm>
          </p:grpSpPr>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133975" y="3563388"/>
                <a:ext cx="5262837" cy="2799615"/>
              </a:xfrm>
              <a:prstGeom prst="rect">
                <a:avLst/>
              </a:prstGeom>
            </p:spPr>
          </p:pic>
          <p:sp>
            <p:nvSpPr>
              <p:cNvPr id="29" name="Rectangle 28"/>
              <p:cNvSpPr/>
              <p:nvPr/>
            </p:nvSpPr>
            <p:spPr>
              <a:xfrm>
                <a:off x="5763804" y="6411665"/>
                <a:ext cx="4080284" cy="307777"/>
              </a:xfrm>
              <a:prstGeom prst="rect">
                <a:avLst/>
              </a:prstGeom>
            </p:spPr>
            <p:txBody>
              <a:bodyPr wrap="none">
                <a:spAutoFit/>
              </a:bodyPr>
              <a:lstStyle/>
              <a:p>
                <a:r>
                  <a:rPr lang="en-US" sz="1400" b="1" dirty="0"/>
                  <a:t>Figure </a:t>
                </a:r>
                <a:r>
                  <a:rPr lang="en-US" altLang="zh-CN" sz="1400" b="1" dirty="0"/>
                  <a:t>11</a:t>
                </a:r>
                <a:r>
                  <a:rPr lang="en-US" sz="1400" b="1" dirty="0"/>
                  <a:t>: </a:t>
                </a:r>
                <a:r>
                  <a:rPr lang="en-US" sz="1400" dirty="0"/>
                  <a:t>Traces from the learned hybrid automaton </a:t>
                </a:r>
              </a:p>
            </p:txBody>
          </p:sp>
        </p:grpSp>
        <p:grpSp>
          <p:nvGrpSpPr>
            <p:cNvPr id="38" name="Group 37"/>
            <p:cNvGrpSpPr/>
            <p:nvPr/>
          </p:nvGrpSpPr>
          <p:grpSpPr>
            <a:xfrm>
              <a:off x="9784654" y="4793144"/>
              <a:ext cx="1901189" cy="425366"/>
              <a:chOff x="10810875" y="4006892"/>
              <a:chExt cx="1901189" cy="425366"/>
            </a:xfrm>
          </p:grpSpPr>
          <p:cxnSp>
            <p:nvCxnSpPr>
              <p:cNvPr id="34" name="Straight Connector 33"/>
              <p:cNvCxnSpPr/>
              <p:nvPr/>
            </p:nvCxnSpPr>
            <p:spPr>
              <a:xfrm>
                <a:off x="10810875" y="4133850"/>
                <a:ext cx="381000"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0810875" y="4305300"/>
                <a:ext cx="38100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1239499" y="4006892"/>
                <a:ext cx="1472565" cy="253916"/>
              </a:xfrm>
              <a:prstGeom prst="rect">
                <a:avLst/>
              </a:prstGeom>
              <a:noFill/>
            </p:spPr>
            <p:txBody>
              <a:bodyPr wrap="square" rtlCol="0">
                <a:spAutoFit/>
              </a:bodyPr>
              <a:lstStyle/>
              <a:p>
                <a:r>
                  <a:rPr lang="en-US" sz="1050" dirty="0"/>
                  <a:t>Original system</a:t>
                </a:r>
              </a:p>
            </p:txBody>
          </p:sp>
          <p:sp>
            <p:nvSpPr>
              <p:cNvPr id="37" name="TextBox 36"/>
              <p:cNvSpPr txBox="1"/>
              <p:nvPr/>
            </p:nvSpPr>
            <p:spPr>
              <a:xfrm>
                <a:off x="11239498" y="4178342"/>
                <a:ext cx="1472565" cy="253916"/>
              </a:xfrm>
              <a:prstGeom prst="rect">
                <a:avLst/>
              </a:prstGeom>
              <a:noFill/>
            </p:spPr>
            <p:txBody>
              <a:bodyPr wrap="square" rtlCol="0">
                <a:spAutoFit/>
              </a:bodyPr>
              <a:lstStyle/>
              <a:p>
                <a:r>
                  <a:rPr lang="en-US" sz="1050" dirty="0"/>
                  <a:t>Estimated system</a:t>
                </a:r>
              </a:p>
            </p:txBody>
          </p:sp>
        </p:grpSp>
      </p:grpSp>
      <p:cxnSp>
        <p:nvCxnSpPr>
          <p:cNvPr id="41" name="Straight Arrow Connector 40"/>
          <p:cNvCxnSpPr/>
          <p:nvPr/>
        </p:nvCxnSpPr>
        <p:spPr>
          <a:xfrm>
            <a:off x="7714673" y="2421584"/>
            <a:ext cx="971549" cy="0"/>
          </a:xfrm>
          <a:prstGeom prst="straightConnector1">
            <a:avLst/>
          </a:prstGeom>
          <a:ln w="34925">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a:off x="9559813" y="3608731"/>
            <a:ext cx="650815" cy="676274"/>
          </a:xfrm>
          <a:prstGeom prst="straightConnector1">
            <a:avLst/>
          </a:prstGeom>
          <a:ln w="34925">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35112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2380</TotalTime>
  <Words>582</Words>
  <Application>Microsoft Office PowerPoint</Application>
  <PresentationFormat>Widescreen</PresentationFormat>
  <Paragraphs>97</Paragraphs>
  <Slides>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DengXian</vt:lpstr>
      <vt:lpstr>DengXian</vt:lpstr>
      <vt:lpstr>Arial</vt:lpstr>
      <vt:lpstr>Calibri</vt:lpstr>
      <vt:lpstr>Calibri Light</vt:lpstr>
      <vt:lpstr>Cambria Math</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Xiaodong Yang</dc:creator>
  <cp:lastModifiedBy>Yang, Xiaodong</cp:lastModifiedBy>
  <cp:revision>294</cp:revision>
  <dcterms:created xsi:type="dcterms:W3CDTF">2018-11-14T21:42:47Z</dcterms:created>
  <dcterms:modified xsi:type="dcterms:W3CDTF">2018-11-21T16:33:39Z</dcterms:modified>
</cp:coreProperties>
</file>