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21" autoAdjust="0"/>
  </p:normalViewPr>
  <p:slideViewPr>
    <p:cSldViewPr snapToGrid="0">
      <p:cViewPr varScale="1">
        <p:scale>
          <a:sx n="104" d="100"/>
          <a:sy n="104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9742-9288-454B-A88A-B056C269BB2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77D1-B489-4D62-BD17-96287114C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9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9742-9288-454B-A88A-B056C269BB2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77D1-B489-4D62-BD17-96287114C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8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9742-9288-454B-A88A-B056C269BB2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77D1-B489-4D62-BD17-96287114C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9742-9288-454B-A88A-B056C269BB2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77D1-B489-4D62-BD17-96287114C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3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9742-9288-454B-A88A-B056C269BB2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77D1-B489-4D62-BD17-96287114C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9742-9288-454B-A88A-B056C269BB2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77D1-B489-4D62-BD17-96287114C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9742-9288-454B-A88A-B056C269BB2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77D1-B489-4D62-BD17-96287114C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6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9742-9288-454B-A88A-B056C269BB2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77D1-B489-4D62-BD17-96287114C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7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9742-9288-454B-A88A-B056C269BB2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77D1-B489-4D62-BD17-96287114C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0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9742-9288-454B-A88A-B056C269BB2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77D1-B489-4D62-BD17-96287114C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8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9742-9288-454B-A88A-B056C269BB2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77D1-B489-4D62-BD17-96287114C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89742-9288-454B-A88A-B056C269BB2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77D1-B489-4D62-BD17-96287114C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2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1948" y="290094"/>
            <a:ext cx="54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Hybrid System Identification from Input-Output Traces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35276" y="629302"/>
            <a:ext cx="4970932" cy="2384481"/>
            <a:chOff x="807720" y="622968"/>
            <a:chExt cx="4899404" cy="246431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720" y="622968"/>
              <a:ext cx="4899404" cy="218905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2087670" y="2779508"/>
              <a:ext cx="2851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Figure 1</a:t>
              </a:r>
              <a:r>
                <a:rPr lang="en-US" sz="1400" dirty="0"/>
                <a:t>: Overview of the framework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93906" y="3230499"/>
            <a:ext cx="4842241" cy="3679669"/>
            <a:chOff x="2365083" y="3440357"/>
            <a:chExt cx="4482641" cy="3679669"/>
          </a:xfrm>
        </p:grpSpPr>
        <p:grpSp>
          <p:nvGrpSpPr>
            <p:cNvPr id="2" name="Group 1"/>
            <p:cNvGrpSpPr/>
            <p:nvPr/>
          </p:nvGrpSpPr>
          <p:grpSpPr>
            <a:xfrm>
              <a:off x="2365083" y="3440357"/>
              <a:ext cx="4482641" cy="3679669"/>
              <a:chOff x="1238122" y="3503703"/>
              <a:chExt cx="4482641" cy="3679669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238122" y="3503703"/>
                <a:ext cx="4482641" cy="3679669"/>
                <a:chOff x="1347024" y="3486118"/>
                <a:chExt cx="4482641" cy="3679669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347024" y="3486118"/>
                  <a:ext cx="3820795" cy="1706245"/>
                  <a:chOff x="0" y="0"/>
                  <a:chExt cx="3821219" cy="1706578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0" y="0"/>
                    <a:ext cx="3821219" cy="1706578"/>
                    <a:chOff x="94022" y="63374"/>
                    <a:chExt cx="3821219" cy="1706578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>
                      <a:off x="94022" y="63374"/>
                      <a:ext cx="2911350" cy="1706578"/>
                      <a:chOff x="183056" y="63374"/>
                      <a:chExt cx="2911350" cy="1706578"/>
                    </a:xfrm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1126183" y="63374"/>
                        <a:ext cx="1968223" cy="1706578"/>
                        <a:chOff x="86179" y="63374"/>
                        <a:chExt cx="1968223" cy="1706578"/>
                      </a:xfrm>
                    </p:grpSpPr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86179" y="63374"/>
                          <a:ext cx="1968223" cy="1706578"/>
                          <a:chOff x="86179" y="63374"/>
                          <a:chExt cx="1968223" cy="1706578"/>
                        </a:xfrm>
                      </p:grpSpPr>
                      <p:grpSp>
                        <p:nvGrpSpPr>
                          <p:cNvPr id="26" name="Group 25"/>
                          <p:cNvGrpSpPr/>
                          <p:nvPr/>
                        </p:nvGrpSpPr>
                        <p:grpSpPr>
                          <a:xfrm>
                            <a:off x="86179" y="63374"/>
                            <a:ext cx="1968223" cy="1706578"/>
                            <a:chOff x="86179" y="63374"/>
                            <a:chExt cx="1968223" cy="1706578"/>
                          </a:xfrm>
                        </p:grpSpPr>
                        <p:sp>
                          <p:nvSpPr>
                            <p:cNvPr id="31" name="Rounded Rectangle 30"/>
                            <p:cNvSpPr/>
                            <p:nvPr/>
                          </p:nvSpPr>
                          <p:spPr>
                            <a:xfrm>
                              <a:off x="86179" y="63374"/>
                              <a:ext cx="1968223" cy="1706578"/>
                            </a:xfrm>
                            <a:prstGeom prst="roundRect">
                              <a:avLst>
                                <a:gd name="adj" fmla="val 7355"/>
                              </a:avLst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 w="6350">
                              <a:solidFill>
                                <a:schemeClr val="tx1"/>
                              </a:solidFill>
                              <a:prstDash val="lg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32" name="Text Box 2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17444" y="151075"/>
                                  <a:ext cx="1378585" cy="554234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>
                                  <a:noFill/>
                                  <a:miter lim="800000"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>
                                  <a:spAutoFit/>
                                </a:bodyPr>
                                <a:lstStyle/>
                                <a:p>
                                  <a:pPr marL="0" marR="0">
                                    <a:lnSpc>
                                      <a:spcPct val="107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pPr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sz="105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05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: </m:t>
                                        </m:r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sz="105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05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05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05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0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DengXia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0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DengXia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0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DengXia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𝑒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0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DengXia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0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DengXia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0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DengXia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oMath>
                                    </m:oMathPara>
                                  </a14:m>
                                  <a:endParaRPr lang="en-US" sz="1050" dirty="0">
                                    <a:effectLst/>
                                    <a:latin typeface="Calibri" panose="020F0502020204030204" pitchFamily="34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  <a:p>
                                  <a:pPr marL="0" marR="0">
                                    <a:lnSpc>
                                      <a:spcPct val="107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pPr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sz="105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n-US" sz="1050" dirty="0">
                                    <a:effectLst/>
                                    <a:latin typeface="Calibri" panose="020F0502020204030204" pitchFamily="34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32" name="Text Box 2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 bwMode="auto">
                                <a:xfrm>
                                  <a:off x="417444" y="151075"/>
                                  <a:ext cx="1378585" cy="554234"/>
                                </a:xfrm>
                                <a:prstGeom prst="rect">
                                  <a:avLst/>
                                </a:prstGeom>
                                <a:blipFill>
                                  <a:blip r:embed="rId3"/>
                                  <a:stretch>
                                    <a:fillRect/>
                                  </a:stretch>
                                </a:blipFill>
                                <a:ln w="9525">
                                  <a:noFill/>
                                  <a:miter lim="800000"/>
                                  <a:headEnd/>
                                  <a:tailEnd/>
                                </a:ln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p:sp>
                          <p:nvSpPr>
                            <p:cNvPr id="33" name="Rounded Rectangle 32"/>
                            <p:cNvSpPr/>
                            <p:nvPr/>
                          </p:nvSpPr>
                          <p:spPr>
                            <a:xfrm>
                              <a:off x="250414" y="1125332"/>
                              <a:ext cx="577780" cy="495238"/>
                            </a:xfrm>
                            <a:prstGeom prst="roundRect">
                              <a:avLst>
                                <a:gd name="adj" fmla="val 9864"/>
                              </a:avLst>
                            </a:prstGeom>
                            <a:no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4" name="Rounded Rectangle 33"/>
                            <p:cNvSpPr/>
                            <p:nvPr/>
                          </p:nvSpPr>
                          <p:spPr>
                            <a:xfrm>
                              <a:off x="1347642" y="1116283"/>
                              <a:ext cx="577215" cy="504101"/>
                            </a:xfrm>
                            <a:prstGeom prst="roundRect">
                              <a:avLst>
                                <a:gd name="adj" fmla="val 9864"/>
                              </a:avLst>
                            </a:prstGeom>
                            <a:no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5" name="Rounded Rectangle 34"/>
                            <p:cNvSpPr/>
                            <p:nvPr/>
                          </p:nvSpPr>
                          <p:spPr>
                            <a:xfrm>
                              <a:off x="405517" y="151075"/>
                              <a:ext cx="1374794" cy="570230"/>
                            </a:xfrm>
                            <a:prstGeom prst="roundRect">
                              <a:avLst>
                                <a:gd name="adj" fmla="val 9864"/>
                              </a:avLst>
                            </a:prstGeom>
                            <a:no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cxnSp>
                        <p:nvCxnSpPr>
                          <p:cNvPr id="27" name="Straight Arrow Connector 26"/>
                          <p:cNvCxnSpPr/>
                          <p:nvPr/>
                        </p:nvCxnSpPr>
                        <p:spPr>
                          <a:xfrm flipH="1">
                            <a:off x="491323" y="719510"/>
                            <a:ext cx="132811" cy="398465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8" name="Straight Arrow Connector 27"/>
                          <p:cNvCxnSpPr/>
                          <p:nvPr/>
                        </p:nvCxnSpPr>
                        <p:spPr>
                          <a:xfrm flipV="1">
                            <a:off x="583455" y="723485"/>
                            <a:ext cx="131644" cy="394618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9" name="Straight Arrow Connector 28"/>
                          <p:cNvCxnSpPr/>
                          <p:nvPr/>
                        </p:nvCxnSpPr>
                        <p:spPr>
                          <a:xfrm>
                            <a:off x="1474856" y="723485"/>
                            <a:ext cx="91436" cy="394361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0" name="Straight Arrow Connector 29"/>
                          <p:cNvCxnSpPr/>
                          <p:nvPr/>
                        </p:nvCxnSpPr>
                        <p:spPr>
                          <a:xfrm flipH="1" flipV="1">
                            <a:off x="1566293" y="723485"/>
                            <a:ext cx="90135" cy="394233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5" name="Text Box 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27432" y="1179668"/>
                              <a:ext cx="516889" cy="325754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spAutoFit/>
                            </a:bodyPr>
                            <a:lstStyle/>
                            <a:p>
                              <a:pPr marL="0" marR="0">
                                <a:lnSpc>
                                  <a:spcPct val="107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……</m:t>
                                    </m:r>
                                  </m:oMath>
                                </m:oMathPara>
                              </a14:m>
                              <a:endParaRPr lang="en-US" sz="1100" dirty="0">
                                <a:effectLst/>
                                <a:latin typeface="Calibri" panose="020F0502020204030204" pitchFamily="34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5" name="Text Box 2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827432" y="1179668"/>
                              <a:ext cx="516889" cy="325754"/>
                            </a:xfrm>
                            <a:prstGeom prst="rect">
                              <a:avLst/>
                            </a:prstGeom>
                            <a:blipFill>
                              <a:blip r:embed="rId4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2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83056" y="634207"/>
                            <a:ext cx="1089299" cy="28637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  <m: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≔[</m:t>
                                  </m:r>
                                  <m:sSub>
                                    <m:sSubPr>
                                      <m:ctrlPr>
                                        <a:rPr lang="en-US" sz="10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  <m: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oMath>
                              </m:oMathPara>
                            </a14:m>
                            <a:endParaRPr lang="en-US" sz="1100" dirty="0">
                              <a:effectLst/>
                              <a:latin typeface="Calibri" panose="020F0502020204030204" pitchFamily="34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2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183056" y="634207"/>
                            <a:ext cx="1089299" cy="286378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23" name="Straight Arrow Connector 22"/>
                      <p:cNvCxnSpPr/>
                      <p:nvPr/>
                    </p:nvCxnSpPr>
                    <p:spPr>
                      <a:xfrm>
                        <a:off x="378127" y="916195"/>
                        <a:ext cx="748159" cy="0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tailEnd type="triangle" w="sm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>
                      <a:off x="3005479" y="976030"/>
                      <a:ext cx="748096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sm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" name="Text Box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26034" y="689681"/>
                          <a:ext cx="1089207" cy="28634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𝑜𝑢𝑡</m:t>
                                </m:r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≔</m:t>
                                </m:r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" name="Text Box 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826034" y="689681"/>
                          <a:ext cx="1089207" cy="286345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 Box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68721" y="199176"/>
                        <a:ext cx="299078" cy="2863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Text Box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968721" y="199176"/>
                        <a:ext cx="299078" cy="28632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1652663" y="5332593"/>
                      <a:ext cx="4177002" cy="18331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b="1" dirty="0"/>
                        <a:t>Figure 2</a:t>
                      </a:r>
                      <a:r>
                        <a:rPr lang="en-US" sz="1400" dirty="0"/>
                        <a:t>: Illustrative model of an inferred automation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a14:m>
                      <a:r>
                        <a:rPr lang="en-US" sz="1400" dirty="0"/>
                        <a:t> denotes one mode,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a14:m>
                      <a:r>
                        <a:rPr lang="en-US" sz="1400" dirty="0"/>
                        <a:t> is constant, </a:t>
                      </a:r>
                      <a:endParaRPr lang="en-US" sz="1400" i="1" dirty="0">
                        <a:latin typeface="Cambria Math" panose="020405030504060302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a14:m>
                      <a:r>
                        <a:rPr lang="en-US" sz="1400" dirty="0"/>
                        <a:t> is ODE describing </a:t>
                      </a:r>
                      <a14:m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a14:m>
                      <a:r>
                        <a:rPr lang="en-US" sz="1400" dirty="0"/>
                        <a:t> dynamics,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a14:m>
                      <a:r>
                        <a:rPr lang="en-US" sz="1400" dirty="0"/>
                        <a:t> and </a:t>
                      </a:r>
                      <a14:m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a14:m>
                      <a:r>
                        <a:rPr lang="en-US" sz="1400" dirty="0"/>
                        <a:t> are exogenous continuous input and events,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a14:m>
                      <a:r>
                        <a:rPr lang="en-US" sz="1400" dirty="0"/>
                        <a:t> and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a14:m>
                      <a:r>
                        <a:rPr lang="en-US" sz="1400" dirty="0"/>
                        <a:t> are linear inequalities and events that trigger mode transitions from mode </a:t>
                      </a:r>
                      <a14:m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a14:m>
                      <a:r>
                        <a:rPr lang="en-US" sz="1400" dirty="0"/>
                        <a:t> to </a:t>
                      </a:r>
                      <a14:m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a14:m>
                      <a:r>
                        <a:rPr lang="en-US" sz="1400" dirty="0"/>
                        <a:t>.</a:t>
                      </a: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2663" y="5332593"/>
                      <a:ext cx="4177002" cy="183319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05" t="-6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72371" y="4310373"/>
                    <a:ext cx="432177" cy="286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sz="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80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𝑗𝑖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72371" y="4310373"/>
                    <a:ext cx="432177" cy="28632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66126" y="4188245"/>
                    <a:ext cx="476486" cy="286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80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66126" y="4188245"/>
                    <a:ext cx="476486" cy="28632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84501" y="4193703"/>
                    <a:ext cx="476486" cy="286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sz="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80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184501" y="4193703"/>
                    <a:ext cx="476486" cy="28632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9446" y="4295318"/>
                    <a:ext cx="486005" cy="2863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𝑘𝑖</m:t>
                              </m:r>
                            </m:sub>
                          </m:sSub>
                          <m:r>
                            <a:rPr lang="en-US" sz="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80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𝑘𝑖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59446" y="4295318"/>
                    <a:ext cx="486005" cy="28632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627858" y="4606442"/>
                  <a:ext cx="299045" cy="2862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000" b="0" i="1" smtClea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27858" y="4606442"/>
                  <a:ext cx="299045" cy="28626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744503" y="4606442"/>
                  <a:ext cx="299045" cy="2862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000" b="0" i="1" smtClea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44503" y="4606442"/>
                  <a:ext cx="299045" cy="28626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985488" y="474760"/>
                <a:ext cx="5646735" cy="5978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b="1" dirty="0"/>
                  <a:t>Input-output traces:</a:t>
                </a:r>
                <a:endParaRPr lang="en-US" altLang="zh-CN" sz="1600" b="1" dirty="0"/>
              </a:p>
              <a:p>
                <a:pPr marL="46863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600" dirty="0"/>
                  <a:t>Output trace: </a:t>
                </a:r>
                <a14:m>
                  <m:oMath xmlns:m="http://schemas.openxmlformats.org/officeDocument/2006/math">
                    <m:r>
                      <a:rPr lang="zh-CN" altLang="en-US" sz="1600">
                        <a:latin typeface="Cambria Math" panose="02040503050406030204" pitchFamily="18" charset="0"/>
                      </a:rPr>
                      <m:t>𝓧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600" dirty="0"/>
              </a:p>
              <a:p>
                <a:pPr marL="46863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600" dirty="0"/>
                  <a:t>Input trace : </a:t>
                </a:r>
                <a14:m>
                  <m:oMath xmlns:m="http://schemas.openxmlformats.org/officeDocument/2006/math">
                    <m:r>
                      <a:rPr lang="zh-CN" altLang="en-US" sz="1600" b="1" i="1" smtClean="0">
                        <a:latin typeface="Cambria Math" panose="02040503050406030204" pitchFamily="18" charset="0"/>
                      </a:rPr>
                      <m:t>𝓤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altLang="zh-CN" sz="1600" dirty="0"/>
              </a:p>
              <a:p>
                <a:pPr marL="46863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600" dirty="0"/>
                  <a:t>Timestamp of </a:t>
                </a:r>
                <a:r>
                  <a:rPr lang="en-US" altLang="zh-CN" sz="1600" dirty="0" err="1"/>
                  <a:t>changepoints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r>
                      <a:rPr lang="zh-CN" altLang="en-US" sz="1600" b="1" i="1" smtClean="0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altLang="zh-CN" sz="1600" dirty="0"/>
              </a:p>
              <a:p>
                <a:pPr marL="468630" indent="-28575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zh-CN" sz="1600" dirty="0"/>
                  <a:t> is the sampling interval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b="1" dirty="0"/>
                  <a:t>Cluster trace Segment:</a:t>
                </a:r>
              </a:p>
              <a:p>
                <a:pPr marL="46863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600" dirty="0"/>
                  <a:t>Discrete time representation:</a:t>
                </a:r>
              </a:p>
              <a:p>
                <a:pPr marL="182880">
                  <a:spcAft>
                    <a:spcPts val="1200"/>
                  </a:spcAft>
                </a:pPr>
                <a:r>
                  <a:rPr lang="en-US" altLang="zh-CN" b="0" dirty="0"/>
                  <a:t>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r>
                  <a:rPr lang="en-US" altLang="zh-CN" sz="1600" dirty="0"/>
                  <a:t>,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altLang="zh-CN" sz="1600" dirty="0"/>
                      <m:t>, 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altLang="zh-CN" sz="1600" dirty="0"/>
                          <m:t> 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pPr marL="46863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600" dirty="0"/>
                  <a:t>For one segment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600" dirty="0"/>
                  <a:t>: </a:t>
                </a:r>
              </a:p>
              <a:p>
                <a:pPr marL="18288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1600" dirty="0"/>
                  <a:t>	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∈[1,2,…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600" dirty="0"/>
                  <a:t>,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𝒪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𝒜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𝒪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sz="1600" dirty="0"/>
                  <a:t>     (1)</a:t>
                </a:r>
              </a:p>
              <a:p>
                <a:pPr marL="548640" indent="-18288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600" b="0" i="1">
                            <a:latin typeface="Cambria Math" panose="02040503050406030204" pitchFamily="18" charset="0"/>
                          </a:rPr>
                          <m:t>𝒪</m:t>
                        </m:r>
                      </m:e>
                      <m:sub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0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,[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548640" indent="-18288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0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600" dirty="0"/>
                  <a:t>  </a:t>
                </a:r>
              </a:p>
              <a:p>
                <a:pPr marL="548640" indent="-18288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0" i="1">
                            <a:latin typeface="Cambria Math" panose="02040503050406030204" pitchFamily="18" charset="0"/>
                          </a:rPr>
                          <m:t>𝒪</m:t>
                        </m:r>
                      </m:e>
                      <m:sub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1600" b="0" i="1">
                                    <a:latin typeface="Cambria Math" panose="02040503050406030204" pitchFamily="18" charset="0"/>
                                  </a:rPr>
                                  <m:t>𝒳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⊺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1600" b="0" i="1">
                                    <a:latin typeface="Cambria Math" panose="02040503050406030204" pitchFamily="18" charset="0"/>
                                  </a:rPr>
                                  <m:t>𝒰</m:t>
                                </m:r>
                              </m:e>
                              <m:sub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⊺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⊺</m:t>
                            </m:r>
                          </m:sup>
                        </m:sSup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548640" indent="-18288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sz="1600" dirty="0"/>
                  <a:t> is an error tolerance</a:t>
                </a:r>
              </a:p>
              <a:p>
                <a:pPr marL="548640" indent="-18288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1600" dirty="0"/>
                  <a:t> is the trace length</a:t>
                </a:r>
              </a:p>
              <a:p>
                <a:pPr marL="548640" indent="-18288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{∗}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/>
                  <a:t> denotes the trace of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600" dirty="0" err="1"/>
                  <a:t>th</a:t>
                </a:r>
                <a:r>
                  <a:rPr lang="en-US" altLang="zh-CN" sz="1600" dirty="0"/>
                  <a:t> variable</a:t>
                </a:r>
                <a:endParaRPr lang="en-US" altLang="zh-CN" sz="1600" b="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488" y="474760"/>
                <a:ext cx="5646735" cy="5978431"/>
              </a:xfrm>
              <a:prstGeom prst="rect">
                <a:avLst/>
              </a:prstGeom>
              <a:blipFill>
                <a:blip r:embed="rId15"/>
                <a:stretch>
                  <a:fillRect l="-756" t="-612" b="-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62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1948" y="290094"/>
            <a:ext cx="54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Hybrid System Identification from Input-Output Traces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21948" y="836170"/>
                <a:ext cx="5944886" cy="401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b="1" dirty="0"/>
                  <a:t>Cluster trace Segment:</a:t>
                </a:r>
              </a:p>
              <a:p>
                <a:pPr marL="46863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600" dirty="0"/>
                  <a:t>Solution space of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1600" dirty="0"/>
                  <a:t> for trace segment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600" dirty="0"/>
                  <a:t>:</a:t>
                </a:r>
              </a:p>
              <a:p>
                <a:pPr marL="182880">
                  <a:spcAft>
                    <a:spcPts val="1200"/>
                  </a:spcAft>
                </a:pPr>
                <a:r>
                  <a:rPr lang="en-US" altLang="zh-CN" sz="1600" b="0" dirty="0"/>
                  <a:t>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∈[1,2,…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altLang="zh-CN" sz="1600" dirty="0"/>
                      <m:t>,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𝒪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𝒜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𝒪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400" b="0" dirty="0"/>
              </a:p>
              <a:p>
                <a:pPr marL="468630" indent="-28575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600" dirty="0"/>
                  <a:t> to </a:t>
                </a:r>
                <a:r>
                  <a:rPr lang="en-US" sz="1600" dirty="0"/>
                  <a:t>a non-strict </a:t>
                </a:r>
                <a:r>
                  <a:rPr lang="en-US" altLang="zh-CN" sz="1600" dirty="0"/>
                  <a:t>Linear Matrix Inequality(LMI) according to Theorem 4.1:</a:t>
                </a:r>
              </a:p>
              <a:p>
                <a:pPr marL="18288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𝒪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𝒜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𝒪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⊺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⊺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𝒪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𝒪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zh-CN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≽0</m:t>
                      </m:r>
                    </m:oMath>
                  </m:oMathPara>
                </a14:m>
                <a:endParaRPr lang="en-US" altLang="zh-CN" sz="1400" b="0" dirty="0"/>
              </a:p>
              <a:p>
                <a:pPr marL="182880">
                  <a:spcAft>
                    <a:spcPts val="1200"/>
                  </a:spcAft>
                </a:pPr>
                <a:r>
                  <a:rPr lang="en-US" altLang="zh-CN" sz="1400" b="0" dirty="0"/>
                  <a:t>         </a:t>
                </a:r>
                <a:r>
                  <a:rPr lang="en-US" altLang="zh-CN" sz="1600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b="0" dirty="0"/>
                  <a:t> is to select the trace of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zh-CN" sz="1600" b="0" dirty="0"/>
                  <a:t> variable </a:t>
                </a:r>
                <a:endParaRPr lang="en-US" altLang="zh-CN" sz="1400" b="0" dirty="0"/>
              </a:p>
              <a:p>
                <a:pPr marL="468630" indent="-285750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600" b="0" dirty="0"/>
                  <a:t>Determine the solution space intersection of two trace segments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600" b="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1600" b="0" dirty="0"/>
                  <a:t>:</a:t>
                </a:r>
              </a:p>
              <a:p>
                <a:pPr marL="18288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latin typeface="Cambria Math" panose="02040503050406030204" pitchFamily="18" charset="0"/>
                        </a:rPr>
                        <m:t>𝒅𝒊𝒂𝒈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≽0</m:t>
                      </m:r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48" y="836170"/>
                <a:ext cx="5944886" cy="4018280"/>
              </a:xfrm>
              <a:prstGeom prst="rect">
                <a:avLst/>
              </a:prstGeom>
              <a:blipFill>
                <a:blip r:embed="rId2"/>
                <a:stretch>
                  <a:fillRect l="-718" t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49" y="4854450"/>
            <a:ext cx="4703885" cy="161663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1AA4A30-29CE-4444-8DF9-C8AB32EF3769}"/>
              </a:ext>
            </a:extLst>
          </p:cNvPr>
          <p:cNvGrpSpPr/>
          <p:nvPr/>
        </p:nvGrpSpPr>
        <p:grpSpPr>
          <a:xfrm>
            <a:off x="6124403" y="659426"/>
            <a:ext cx="5231852" cy="5362404"/>
            <a:chOff x="6124403" y="659426"/>
            <a:chExt cx="5231852" cy="53624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2C28F22-C6D4-40DB-9266-408EE719E2D1}"/>
                </a:ext>
              </a:extLst>
            </p:cNvPr>
            <p:cNvGrpSpPr/>
            <p:nvPr/>
          </p:nvGrpSpPr>
          <p:grpSpPr>
            <a:xfrm>
              <a:off x="6124403" y="659426"/>
              <a:ext cx="5231852" cy="5362404"/>
              <a:chOff x="6124403" y="659426"/>
              <a:chExt cx="5231852" cy="5362404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4403" y="659426"/>
                <a:ext cx="5092937" cy="5362404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C1F4BB-9B6D-46BC-927D-302CA40420A0}"/>
                  </a:ext>
                </a:extLst>
              </p:cNvPr>
              <p:cNvSpPr txBox="1"/>
              <p:nvPr/>
            </p:nvSpPr>
            <p:spPr>
              <a:xfrm>
                <a:off x="8880184" y="1643866"/>
                <a:ext cx="24760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Returns solution space in LMI</a:t>
                </a:r>
                <a:endParaRPr lang="en-US" sz="14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CED568-FE15-4A2D-8C66-9C2387E0A07B}"/>
                </a:ext>
              </a:extLst>
            </p:cNvPr>
            <p:cNvSpPr txBox="1"/>
            <p:nvPr/>
          </p:nvSpPr>
          <p:spPr>
            <a:xfrm>
              <a:off x="9606917" y="2176634"/>
              <a:ext cx="16730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B0F0"/>
                  </a:solidFill>
                </a:rPr>
                <a:t>Merge two LMIs</a:t>
              </a:r>
              <a:endParaRPr lang="en-US" sz="14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3C36BD-FA21-46DC-A027-BFCA7823510F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8212363" y="1797755"/>
            <a:ext cx="667821" cy="226256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AF1AC9-DE92-4628-9D2D-CE99E74E0D4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042857" y="2330523"/>
            <a:ext cx="564060" cy="37888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DFA1AC-8B4B-4AC6-B84D-B299AF6D03AA}"/>
              </a:ext>
            </a:extLst>
          </p:cNvPr>
          <p:cNvCxnSpPr>
            <a:cxnSpLocks/>
          </p:cNvCxnSpPr>
          <p:nvPr/>
        </p:nvCxnSpPr>
        <p:spPr>
          <a:xfrm>
            <a:off x="9042857" y="3096399"/>
            <a:ext cx="564060" cy="322017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54F766-8E84-4BCC-B7E2-369A5E003204}"/>
              </a:ext>
            </a:extLst>
          </p:cNvPr>
          <p:cNvSpPr txBox="1"/>
          <p:nvPr/>
        </p:nvSpPr>
        <p:spPr>
          <a:xfrm>
            <a:off x="9613710" y="3275111"/>
            <a:ext cx="11022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Solve LMI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43A467-AC9F-4E8F-9226-1D5E23284881}"/>
              </a:ext>
            </a:extLst>
          </p:cNvPr>
          <p:cNvCxnSpPr>
            <a:cxnSpLocks/>
          </p:cNvCxnSpPr>
          <p:nvPr/>
        </p:nvCxnSpPr>
        <p:spPr>
          <a:xfrm flipV="1">
            <a:off x="8956743" y="4232953"/>
            <a:ext cx="650174" cy="351389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21009DA-1540-4B3C-8E85-2E1D468F02D1}"/>
              </a:ext>
            </a:extLst>
          </p:cNvPr>
          <p:cNvSpPr txBox="1"/>
          <p:nvPr/>
        </p:nvSpPr>
        <p:spPr>
          <a:xfrm>
            <a:off x="9633443" y="4065811"/>
            <a:ext cx="164656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Store segment IDs that belongs to one cluster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5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1948" y="290094"/>
            <a:ext cx="54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Hybrid System Identification from Input-Output Traces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74660" y="792306"/>
            <a:ext cx="5444983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zh-CN" b="1" dirty="0"/>
              <a:t>Inference of Guard Conditions</a:t>
            </a:r>
          </a:p>
          <a:p>
            <a:pPr marL="46863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/>
              <a:t>Sequential Random Sample Consensus</a:t>
            </a:r>
            <a:r>
              <a:rPr lang="en-US" altLang="zh-CN" sz="1600" dirty="0" smtClean="0"/>
              <a:t>:</a:t>
            </a:r>
          </a:p>
          <a:p>
            <a:pPr marL="548640" indent="-1828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The </a:t>
            </a:r>
            <a:r>
              <a:rPr lang="en-US" altLang="zh-CN" sz="1600" dirty="0" err="1" smtClean="0"/>
              <a:t>changepoints</a:t>
            </a:r>
            <a:r>
              <a:rPr lang="en-US" altLang="zh-CN" sz="1600" dirty="0" smtClean="0"/>
              <a:t> having the same source ODE and the same destination ODE are collected into one date set.</a:t>
            </a:r>
          </a:p>
          <a:p>
            <a:pPr marL="548640" indent="-1828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Inequality sign is determined by data trajectory </a:t>
            </a:r>
            <a:endParaRPr lang="en-US" altLang="zh-CN" sz="1600" dirty="0"/>
          </a:p>
          <a:p>
            <a:pPr marL="46863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182880">
              <a:spcAft>
                <a:spcPts val="1200"/>
              </a:spcAft>
            </a:pPr>
            <a:r>
              <a:rPr lang="en-US" altLang="zh-CN" sz="1600" b="0" dirty="0"/>
              <a:t>    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69227" y="363131"/>
            <a:ext cx="4905303" cy="3270328"/>
            <a:chOff x="6309714" y="1194781"/>
            <a:chExt cx="6053427" cy="442972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01D2773-FF58-4D9F-8299-F468C9EAFFB9}"/>
                </a:ext>
              </a:extLst>
            </p:cNvPr>
            <p:cNvGrpSpPr/>
            <p:nvPr/>
          </p:nvGrpSpPr>
          <p:grpSpPr>
            <a:xfrm>
              <a:off x="6309714" y="1194781"/>
              <a:ext cx="6053427" cy="4429722"/>
              <a:chOff x="6309714" y="1194781"/>
              <a:chExt cx="6053427" cy="4429722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7BA2AC0D-EE02-4E27-977C-1E385324F9AC}"/>
                  </a:ext>
                </a:extLst>
              </p:cNvPr>
              <p:cNvGrpSpPr/>
              <p:nvPr/>
            </p:nvGrpSpPr>
            <p:grpSpPr>
              <a:xfrm>
                <a:off x="6309714" y="1194781"/>
                <a:ext cx="5933782" cy="4429722"/>
                <a:chOff x="6309714" y="1194781"/>
                <a:chExt cx="5925913" cy="4429722"/>
              </a:xfrm>
            </p:grpSpPr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1C7417C0-C17E-41D6-9AEE-8F64BF5298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309714" y="1194781"/>
                  <a:ext cx="5046797" cy="4429722"/>
                </a:xfrm>
                <a:prstGeom prst="rect">
                  <a:avLst/>
                </a:prstGeom>
              </p:spPr>
            </p:pic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AE886FEF-BFD9-4118-8680-632E4B02C1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7276" y="2315417"/>
                  <a:ext cx="277403" cy="28079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DDF11A7-A1AF-44EC-976A-19BB4FA5364F}"/>
                    </a:ext>
                  </a:extLst>
                </p:cNvPr>
                <p:cNvSpPr txBox="1"/>
                <p:nvPr/>
              </p:nvSpPr>
              <p:spPr>
                <a:xfrm>
                  <a:off x="8517275" y="2031193"/>
                  <a:ext cx="3718352" cy="3552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300" dirty="0">
                      <a:solidFill>
                        <a:srgbClr val="00B0F0"/>
                      </a:solidFill>
                    </a:rPr>
                    <a:t>Randomly selects a model candidate</a:t>
                  </a:r>
                  <a:endParaRPr lang="en-US" sz="1300" dirty="0">
                    <a:solidFill>
                      <a:srgbClr val="00B0F0"/>
                    </a:solidFill>
                  </a:endParaRPr>
                </a:p>
              </p:txBody>
            </p:sp>
          </p:grp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34934042-1F68-4F72-B15D-0142690BB0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47556" y="2650681"/>
                <a:ext cx="350978" cy="25120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909E4AD-3753-4665-9612-87BB544F7358}"/>
                  </a:ext>
                </a:extLst>
              </p:cNvPr>
              <p:cNvSpPr txBox="1"/>
              <p:nvPr/>
            </p:nvSpPr>
            <p:spPr>
              <a:xfrm>
                <a:off x="10318179" y="2348219"/>
                <a:ext cx="2044962" cy="93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00" dirty="0">
                    <a:solidFill>
                      <a:srgbClr val="00B0F0"/>
                    </a:solidFill>
                  </a:rPr>
                  <a:t>Return points</a:t>
                </a:r>
                <a:r>
                  <a:rPr lang="zh-CN" altLang="en-US" sz="1300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zh-CN" sz="1300" dirty="0">
                    <a:solidFill>
                      <a:srgbClr val="00B0F0"/>
                    </a:solidFill>
                  </a:rPr>
                  <a:t>that</a:t>
                </a:r>
                <a:r>
                  <a:rPr lang="zh-CN" altLang="en-US" sz="1300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zh-CN" sz="1300" dirty="0">
                    <a:solidFill>
                      <a:srgbClr val="00B0F0"/>
                    </a:solidFill>
                  </a:rPr>
                  <a:t>are</a:t>
                </a:r>
                <a:r>
                  <a:rPr lang="zh-CN" altLang="en-US" sz="1300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zh-CN" sz="1300" dirty="0">
                    <a:solidFill>
                      <a:srgbClr val="00B0F0"/>
                    </a:solidFill>
                  </a:rPr>
                  <a:t>compatible</a:t>
                </a:r>
                <a:r>
                  <a:rPr lang="zh-CN" altLang="en-US" sz="1300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zh-CN" sz="1300" dirty="0">
                    <a:solidFill>
                      <a:srgbClr val="00B0F0"/>
                    </a:solidFill>
                  </a:rPr>
                  <a:t>with the model candidate.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D96C0CDC-7292-48B7-94B9-3856A1331625}"/>
                    </a:ext>
                  </a:extLst>
                </p:cNvPr>
                <p:cNvSpPr/>
                <p:nvPr/>
              </p:nvSpPr>
              <p:spPr>
                <a:xfrm>
                  <a:off x="9007475" y="3782393"/>
                  <a:ext cx="3092177" cy="12089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3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𝒊𝒏𝑫𝒂𝒕𝒂</m:t>
                      </m:r>
                    </m:oMath>
                  </a14:m>
                  <a:r>
                    <a:rPr lang="en-US" altLang="zh-CN" sz="1300" dirty="0" smtClean="0">
                      <a:solidFill>
                        <a:srgbClr val="00B0F0"/>
                      </a:solidFill>
                    </a:rPr>
                    <a:t> : inlier points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zh-CN" sz="13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𝒊𝒏𝑵𝒖𝒎</m:t>
                      </m:r>
                    </m:oMath>
                  </a14:m>
                  <a:r>
                    <a:rPr lang="en-US" altLang="zh-CN" sz="1300" dirty="0">
                      <a:solidFill>
                        <a:srgbClr val="00B0F0"/>
                      </a:solidFill>
                    </a:rPr>
                    <a:t> </a:t>
                  </a:r>
                  <a:r>
                    <a:rPr lang="en-US" altLang="zh-CN" sz="1300" dirty="0" smtClean="0">
                      <a:solidFill>
                        <a:srgbClr val="00B0F0"/>
                      </a:solidFill>
                    </a:rPr>
                    <a:t>: the number of inliers</a:t>
                  </a:r>
                </a:p>
                <a:p>
                  <a14:m>
                    <m:oMath xmlns:m="http://schemas.openxmlformats.org/officeDocument/2006/math">
                      <m:r>
                        <a:rPr lang="en-US" sz="13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𝒏𝒖𝒎</m:t>
                      </m:r>
                    </m:oMath>
                  </a14:m>
                  <a:r>
                    <a:rPr lang="en-US" sz="1300" dirty="0" smtClean="0">
                      <a:solidFill>
                        <a:srgbClr val="00B0F0"/>
                      </a:solidFill>
                    </a:rPr>
                    <a:t>: threshold number of inliers to indicate a valid estimation</a:t>
                  </a:r>
                  <a:endParaRPr lang="en-US" sz="13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D96C0CDC-7292-48B7-94B9-3856A13316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475" y="3782393"/>
                  <a:ext cx="3092177" cy="1208979"/>
                </a:xfrm>
                <a:prstGeom prst="rect">
                  <a:avLst/>
                </a:prstGeom>
                <a:blipFill>
                  <a:blip r:embed="rId3"/>
                  <a:stretch>
                    <a:fillRect l="-243" t="-685" r="-487" b="-54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1430388" y="2819782"/>
            <a:ext cx="4244836" cy="3655507"/>
            <a:chOff x="1156389" y="2345780"/>
            <a:chExt cx="4624522" cy="429019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800C53-B3A7-499F-A8C9-D1E1C72627DD}"/>
                </a:ext>
              </a:extLst>
            </p:cNvPr>
            <p:cNvGrpSpPr/>
            <p:nvPr/>
          </p:nvGrpSpPr>
          <p:grpSpPr>
            <a:xfrm>
              <a:off x="1156389" y="2345780"/>
              <a:ext cx="4624522" cy="3852191"/>
              <a:chOff x="1259058" y="1903715"/>
              <a:chExt cx="4624522" cy="38521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1743424-82D7-4D2C-A2F9-584144162005}"/>
                  </a:ext>
                </a:extLst>
              </p:cNvPr>
              <p:cNvGrpSpPr/>
              <p:nvPr/>
            </p:nvGrpSpPr>
            <p:grpSpPr>
              <a:xfrm>
                <a:off x="1259058" y="1904999"/>
                <a:ext cx="4624522" cy="3850907"/>
                <a:chOff x="1259058" y="1905000"/>
                <a:chExt cx="4213171" cy="3230880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09207E2E-C2BD-4946-ACBA-0B9550B46993}"/>
                    </a:ext>
                  </a:extLst>
                </p:cNvPr>
                <p:cNvGrpSpPr/>
                <p:nvPr/>
              </p:nvGrpSpPr>
              <p:grpSpPr>
                <a:xfrm>
                  <a:off x="1259058" y="1905000"/>
                  <a:ext cx="3699022" cy="3230880"/>
                  <a:chOff x="1259058" y="1905000"/>
                  <a:chExt cx="3699022" cy="3230880"/>
                </a:xfrm>
              </p:grpSpPr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780C220C-33F5-4A06-8264-1D86E4742E52}"/>
                      </a:ext>
                    </a:extLst>
                  </p:cNvPr>
                  <p:cNvGrpSpPr/>
                  <p:nvPr/>
                </p:nvGrpSpPr>
                <p:grpSpPr>
                  <a:xfrm>
                    <a:off x="1259058" y="1905000"/>
                    <a:ext cx="3699022" cy="3230880"/>
                    <a:chOff x="2148058" y="1854200"/>
                    <a:chExt cx="2987822" cy="2667000"/>
                  </a:xfrm>
                </p:grpSpPr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03169F3B-6F3D-4985-98B3-83C30A46B9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8058" y="1854200"/>
                      <a:ext cx="2987822" cy="2667000"/>
                      <a:chOff x="2148058" y="1854200"/>
                      <a:chExt cx="2987822" cy="2667000"/>
                    </a:xfrm>
                  </p:grpSpPr>
                  <p:grpSp>
                    <p:nvGrpSpPr>
                      <p:cNvPr id="37" name="Group 36">
                        <a:extLst>
                          <a:ext uri="{FF2B5EF4-FFF2-40B4-BE49-F238E27FC236}">
                            <a16:creationId xmlns:a16="http://schemas.microsoft.com/office/drawing/2014/main" id="{320C31FA-0EF6-4149-AA3B-1AF799045F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48058" y="1854200"/>
                        <a:ext cx="2987822" cy="2667000"/>
                        <a:chOff x="2148058" y="2131134"/>
                        <a:chExt cx="1910862" cy="1608667"/>
                      </a:xfrm>
                    </p:grpSpPr>
                    <p:grpSp>
                      <p:nvGrpSpPr>
                        <p:cNvPr id="26" name="Group 25">
                          <a:extLst>
                            <a:ext uri="{FF2B5EF4-FFF2-40B4-BE49-F238E27FC236}">
                              <a16:creationId xmlns:a16="http://schemas.microsoft.com/office/drawing/2014/main" id="{3D081D23-BB47-4D13-AA0D-6CC76F8FA6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48058" y="2131134"/>
                          <a:ext cx="1910862" cy="1608667"/>
                          <a:chOff x="2148058" y="2131134"/>
                          <a:chExt cx="1910862" cy="1608667"/>
                        </a:xfrm>
                      </p:grpSpPr>
                      <p:grpSp>
                        <p:nvGrpSpPr>
                          <p:cNvPr id="18" name="Group 17">
                            <a:extLst>
                              <a:ext uri="{FF2B5EF4-FFF2-40B4-BE49-F238E27FC236}">
                                <a16:creationId xmlns:a16="http://schemas.microsoft.com/office/drawing/2014/main" id="{D0022165-7543-4A71-BD6D-D864B1E233E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48058" y="2131134"/>
                            <a:ext cx="1910862" cy="1608667"/>
                            <a:chOff x="2148058" y="2131134"/>
                            <a:chExt cx="1910862" cy="1608667"/>
                          </a:xfrm>
                        </p:grpSpPr>
                        <p:grpSp>
                          <p:nvGrpSpPr>
                            <p:cNvPr id="17" name="Group 16">
                              <a:extLst>
                                <a:ext uri="{FF2B5EF4-FFF2-40B4-BE49-F238E27FC236}">
                                  <a16:creationId xmlns:a16="http://schemas.microsoft.com/office/drawing/2014/main" id="{4FD71705-9D6B-4CF6-B064-9443713C89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48058" y="2131134"/>
                              <a:ext cx="1910862" cy="1608667"/>
                              <a:chOff x="2148058" y="2131134"/>
                              <a:chExt cx="1910862" cy="1608667"/>
                            </a:xfrm>
                          </p:grpSpPr>
                          <p:grpSp>
                            <p:nvGrpSpPr>
                              <p:cNvPr id="11" name="Group 10">
                                <a:extLst>
                                  <a:ext uri="{FF2B5EF4-FFF2-40B4-BE49-F238E27FC236}">
                                    <a16:creationId xmlns:a16="http://schemas.microsoft.com/office/drawing/2014/main" id="{C9F6A011-8142-4DF6-9ACC-63A155C5C0F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148058" y="2131134"/>
                                <a:ext cx="1910862" cy="1608667"/>
                                <a:chOff x="2356338" y="2658533"/>
                                <a:chExt cx="1910862" cy="1608667"/>
                              </a:xfrm>
                            </p:grpSpPr>
                            <p:cxnSp>
                              <p:nvCxnSpPr>
                                <p:cNvPr id="3" name="Straight Arrow Connector 2"/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V="1">
                                  <a:off x="2356338" y="2658533"/>
                                  <a:ext cx="0" cy="1608667"/>
                                </a:xfrm>
                                <a:prstGeom prst="straightConnector1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  <a:tailEnd type="triangle" w="med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8" name="Straight Arrow Connector 7">
                                  <a:extLst>
                                    <a:ext uri="{FF2B5EF4-FFF2-40B4-BE49-F238E27FC236}">
                                      <a16:creationId xmlns:a16="http://schemas.microsoft.com/office/drawing/2014/main" id="{B915583E-D098-4EEA-A674-A28842216425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2356338" y="4267200"/>
                                  <a:ext cx="1910862" cy="0"/>
                                </a:xfrm>
                                <a:prstGeom prst="straightConnector1">
                                  <a:avLst/>
                                </a:prstGeom>
                                <a:ln w="25400">
                                  <a:solidFill>
                                    <a:schemeClr val="tx1"/>
                                  </a:solidFill>
                                  <a:tailEnd type="triangle" w="med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pic>
                            <p:nvPicPr>
                              <p:cNvPr id="13" name="Picture 12">
                                <a:extLst>
                                  <a:ext uri="{FF2B5EF4-FFF2-40B4-BE49-F238E27FC236}">
                                    <a16:creationId xmlns:a16="http://schemas.microsoft.com/office/drawing/2014/main" id="{35B6FF33-D40C-476E-B196-6D5EFE23BBF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277341" y="2442633"/>
                                <a:ext cx="1542131" cy="110066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15" name="Straight Connector 14">
                                <a:extLst>
                                  <a:ext uri="{FF2B5EF4-FFF2-40B4-BE49-F238E27FC236}">
                                    <a16:creationId xmlns:a16="http://schemas.microsoft.com/office/drawing/2014/main" id="{9221AD8E-1531-4C43-B8D2-8661E1960CD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634840" y="2344031"/>
                                <a:ext cx="1343435" cy="1125182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9" name="Straight Connector 18">
                              <a:extLst>
                                <a:ext uri="{FF2B5EF4-FFF2-40B4-BE49-F238E27FC236}">
                                  <a16:creationId xmlns:a16="http://schemas.microsoft.com/office/drawing/2014/main" id="{C559DA7C-4CAF-405B-8911-0A97AEE04E0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658879" y="2419879"/>
                              <a:ext cx="1202266" cy="100965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0" name="Straight Connector 19">
                              <a:extLst>
                                <a:ext uri="{FF2B5EF4-FFF2-40B4-BE49-F238E27FC236}">
                                  <a16:creationId xmlns:a16="http://schemas.microsoft.com/office/drawing/2014/main" id="{6303B044-C7BB-4D05-988E-34830CB3700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716708" y="2350028"/>
                              <a:ext cx="1202266" cy="100965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22" name="Straight Connector 21">
                            <a:extLst>
                              <a:ext uri="{FF2B5EF4-FFF2-40B4-BE49-F238E27FC236}">
                                <a16:creationId xmlns:a16="http://schemas.microsoft.com/office/drawing/2014/main" id="{69CE7303-56E0-4461-A17E-1F482F6069C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182691" y="2302581"/>
                            <a:ext cx="1333092" cy="1380419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7" name="Straight Connector 26">
                            <a:extLst>
                              <a:ext uri="{FF2B5EF4-FFF2-40B4-BE49-F238E27FC236}">
                                <a16:creationId xmlns:a16="http://schemas.microsoft.com/office/drawing/2014/main" id="{C35DE8CA-A5C5-4D74-BD48-656DAFDE469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290410" y="2401721"/>
                            <a:ext cx="1207098" cy="1240718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8" name="Straight Connector 27">
                            <a:extLst>
                              <a:ext uri="{FF2B5EF4-FFF2-40B4-BE49-F238E27FC236}">
                                <a16:creationId xmlns:a16="http://schemas.microsoft.com/office/drawing/2014/main" id="{DD36895C-BFC7-4D7A-B103-4707A43FCDA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210623" y="2325067"/>
                            <a:ext cx="1207098" cy="1240718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4" name="Straight Connector 33">
                          <a:extLst>
                            <a:ext uri="{FF2B5EF4-FFF2-40B4-BE49-F238E27FC236}">
                              <a16:creationId xmlns:a16="http://schemas.microsoft.com/office/drawing/2014/main" id="{32890637-DC43-479F-85E8-0422739476B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2197510" y="3114675"/>
                          <a:ext cx="1749593" cy="15240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Straight Connector 35">
                          <a:extLst>
                            <a:ext uri="{FF2B5EF4-FFF2-40B4-BE49-F238E27FC236}">
                              <a16:creationId xmlns:a16="http://schemas.microsoft.com/office/drawing/2014/main" id="{E768B2CE-EE30-4677-BEB6-3BA9D6B7B9C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241794" y="3071268"/>
                          <a:ext cx="1661025" cy="13511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Straight Connector 37">
                          <a:extLst>
                            <a:ext uri="{FF2B5EF4-FFF2-40B4-BE49-F238E27FC236}">
                              <a16:creationId xmlns:a16="http://schemas.microsoft.com/office/drawing/2014/main" id="{B718D8E6-4A60-4550-A34C-DE86C7E0F3D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255421" y="3167226"/>
                          <a:ext cx="1661025" cy="13511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24A6B16B-7E27-41C5-A1B8-8EBF2EB37A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24494" y="3203824"/>
                        <a:ext cx="92632" cy="98969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85FE7D11-4580-4554-86CC-D27F2EAE5239}"/>
                          </a:ext>
                        </a:extLst>
                      </p:cNvPr>
                      <p:cNvCxnSpPr>
                        <a:cxnSpLocks/>
                        <a:stCxn id="39" idx="1"/>
                      </p:cNvCxnSpPr>
                      <p:nvPr/>
                    </p:nvCxnSpPr>
                    <p:spPr>
                      <a:xfrm flipH="1" flipV="1">
                        <a:off x="2736403" y="3015184"/>
                        <a:ext cx="201657" cy="203134"/>
                      </a:xfrm>
                      <a:prstGeom prst="straightConnector1">
                        <a:avLst/>
                      </a:prstGeom>
                      <a:ln>
                        <a:solidFill>
                          <a:srgbClr val="FF0000"/>
                        </a:solidFill>
                        <a:prstDash val="solid"/>
                        <a:tailEnd type="triangle" w="sm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C815DC2B-790A-4DC6-88AA-EDBEA3A849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55047" y="2844758"/>
                        <a:ext cx="586564" cy="2286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/>
                          <a:t>outlier</a:t>
                        </a:r>
                        <a:endParaRPr lang="en-US" sz="1200" dirty="0"/>
                      </a:p>
                    </p:txBody>
                  </p:sp>
                </p:grp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883B022D-1A17-4CEF-B92D-50FDC63AE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1701" y="3123325"/>
                      <a:ext cx="79755" cy="80885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65" name="Straight Arrow Connector 64">
                      <a:extLst>
                        <a:ext uri="{FF2B5EF4-FFF2-40B4-BE49-F238E27FC236}">
                          <a16:creationId xmlns:a16="http://schemas.microsoft.com/office/drawing/2014/main" id="{2A4D45FB-E9F4-4104-9602-2FFEED0FCBDE}"/>
                        </a:ext>
                      </a:extLst>
                    </p:cNvPr>
                    <p:cNvCxnSpPr>
                      <a:cxnSpLocks/>
                      <a:stCxn id="64" idx="1"/>
                    </p:cNvCxnSpPr>
                    <p:nvPr/>
                  </p:nvCxnSpPr>
                  <p:spPr>
                    <a:xfrm flipH="1" flipV="1">
                      <a:off x="3053808" y="2925492"/>
                      <a:ext cx="199573" cy="209678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prstDash val="solid"/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95A3BABB-6FC5-4F88-8C3D-FF800F9CB8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68930" y="2750650"/>
                      <a:ext cx="586564" cy="2286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200" dirty="0"/>
                        <a:t>inlier</a:t>
                      </a:r>
                      <a:endParaRPr lang="en-US" sz="1200" dirty="0"/>
                    </a:p>
                  </p:txBody>
                </p:sp>
              </p:grp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70CA004B-C912-44EB-83CE-57B1E9832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7750" y="2439759"/>
                    <a:ext cx="165815" cy="165934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headEnd type="triangle" w="sm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74A4C59-0F52-4BA8-A30C-F0463C5D1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3565" y="2605693"/>
                  <a:ext cx="213916" cy="27136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prstDash val="soli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2E07F86B-F09B-4381-8630-BE2F994DAB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59247" y="2872770"/>
                      <a:ext cx="161298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200" dirty="0"/>
                        <a:t>Tolerance </a:t>
                      </a:r>
                      <a14:m>
                        <m:oMath xmlns:m="http://schemas.openxmlformats.org/officeDocument/2006/math">
                          <m: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oMath>
                      </a14:m>
                      <a:r>
                        <a:rPr lang="en-US" sz="1200" dirty="0"/>
                        <a:t> to check points’ compatibility</a:t>
                      </a:r>
                    </a:p>
                  </p:txBody>
                </p:sp>
              </mc:Choice>
              <mc:Fallback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2E07F86B-F09B-4381-8630-BE2F994DAB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59247" y="2872770"/>
                      <a:ext cx="1612982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1299" b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72449360-1D1A-47C9-903C-E51AC968A5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97014" y="2164427"/>
                <a:ext cx="215091" cy="22109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492524A-5E41-4D5F-8244-44DD2808DBBF}"/>
                  </a:ext>
                </a:extLst>
              </p:cNvPr>
              <p:cNvSpPr txBox="1"/>
              <p:nvPr/>
            </p:nvSpPr>
            <p:spPr>
              <a:xfrm>
                <a:off x="2270069" y="1903715"/>
                <a:ext cx="2184012" cy="325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Estimated linear inequality</a:t>
                </a:r>
                <a:endParaRPr lang="en-US" sz="1200" dirty="0"/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C282EC00-9E69-4F6C-8988-17408EF33C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7103" y="2181984"/>
                <a:ext cx="221385" cy="3097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1431088" y="6328193"/>
              <a:ext cx="3888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Figure </a:t>
              </a:r>
              <a:r>
                <a:rPr lang="en-US" sz="1400" b="1" dirty="0" smtClean="0"/>
                <a:t>3</a:t>
              </a:r>
              <a:r>
                <a:rPr lang="en-US" sz="1400" dirty="0" smtClean="0"/>
                <a:t>: Demonstration of sequential RANSC</a:t>
              </a:r>
              <a:endParaRPr lang="en-US" sz="1400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477" y="3793171"/>
            <a:ext cx="3591898" cy="23897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24418" y="6182902"/>
            <a:ext cx="47548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4: </a:t>
            </a:r>
            <a:r>
              <a:rPr lang="en-US" sz="1400" dirty="0"/>
              <a:t>Linear inequality estimation and data trajectory.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1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1948" y="290094"/>
            <a:ext cx="54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Hybrid System Identification from Input-Output Traces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74660" y="792306"/>
            <a:ext cx="5264215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zh-CN" b="1" dirty="0" smtClean="0"/>
              <a:t>Merging of Locations </a:t>
            </a:r>
            <a:endParaRPr lang="en-US" altLang="zh-CN" b="1" dirty="0"/>
          </a:p>
          <a:p>
            <a:pPr marL="46863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Compatibility </a:t>
            </a:r>
            <a:r>
              <a:rPr lang="en-US" sz="1600" dirty="0"/>
              <a:t>criterion </a:t>
            </a:r>
            <a:endParaRPr lang="en-US" sz="1600" dirty="0" smtClean="0"/>
          </a:p>
          <a:p>
            <a:pPr marL="548640" indent="-1828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/>
              <a:t>source ODE, destination ODE and guard conditions </a:t>
            </a:r>
            <a:r>
              <a:rPr lang="en-US" sz="1600" dirty="0"/>
              <a:t>of two </a:t>
            </a:r>
            <a:r>
              <a:rPr lang="en-US" sz="1600" dirty="0"/>
              <a:t>transitions are the same, and meanwhile, in the subsequent </a:t>
            </a:r>
            <a:r>
              <a:rPr lang="en-US" sz="1600" dirty="0"/>
              <a:t>transition, </a:t>
            </a:r>
            <a:r>
              <a:rPr lang="en-US" sz="1600" dirty="0"/>
              <a:t>there doesn’t exist diﬀerent transitions </a:t>
            </a:r>
            <a:r>
              <a:rPr lang="en-US" sz="1600" dirty="0"/>
              <a:t>triggered </a:t>
            </a:r>
            <a:r>
              <a:rPr lang="en-US" sz="1600" dirty="0"/>
              <a:t>by the same guard </a:t>
            </a:r>
            <a:r>
              <a:rPr lang="en-US" sz="1600" dirty="0"/>
              <a:t>condition</a:t>
            </a:r>
            <a:r>
              <a:rPr lang="en-US" altLang="zh-CN" sz="1600" dirty="0"/>
              <a:t>.</a:t>
            </a:r>
          </a:p>
          <a:p>
            <a:pPr marL="548640" indent="-1828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first </a:t>
            </a:r>
            <a:r>
              <a:rPr lang="en-US" sz="1600" dirty="0"/>
              <a:t>states in each trace are </a:t>
            </a:r>
            <a:r>
              <a:rPr lang="en-US" sz="1600" dirty="0" smtClean="0"/>
              <a:t>compatible.</a:t>
            </a:r>
            <a:endParaRPr lang="en-US" altLang="zh-CN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11134" y="3194392"/>
            <a:ext cx="4991265" cy="2574544"/>
            <a:chOff x="1257300" y="3319461"/>
            <a:chExt cx="4991265" cy="25745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9725" y="3319461"/>
              <a:ext cx="3395805" cy="152876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1257300" y="4939898"/>
                  <a:ext cx="4991265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 smtClean="0"/>
                    <a:t>Figure 5</a:t>
                  </a:r>
                  <a:r>
                    <a:rPr lang="en-US" sz="1400" dirty="0" smtClean="0"/>
                    <a:t>: </a:t>
                  </a:r>
                  <a:r>
                    <a:rPr lang="en-US" sz="1400" dirty="0"/>
                    <a:t>Illustration of state merging</a:t>
                  </a:r>
                  <a:r>
                    <a:rPr lang="en-US" sz="1400" dirty="0"/>
                    <a:t>.  </a:t>
                  </a:r>
                  <a:endParaRPr lang="en-US" sz="1400" dirty="0" smtClean="0"/>
                </a:p>
                <a:p>
                  <a:pPr marL="182880" indent="-18288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The </a:t>
                  </a:r>
                  <a:r>
                    <a:rPr lang="en-US" sz="1400" dirty="0"/>
                    <a:t>f3 </a:t>
                  </a:r>
                  <a:r>
                    <a:rPr lang="en-US" sz="1400" dirty="0"/>
                    <a:t>and f1 </a:t>
                  </a:r>
                  <a:r>
                    <a:rPr lang="en-US" sz="1400" dirty="0"/>
                    <a:t>state in trace1 </a:t>
                  </a:r>
                  <a:r>
                    <a:rPr lang="en-US" sz="1400" dirty="0" smtClean="0"/>
                    <a:t>are respectively </a:t>
                  </a:r>
                  <a:r>
                    <a:rPr lang="en-US" sz="1400" dirty="0"/>
                    <a:t>compatible with </a:t>
                  </a:r>
                  <a:r>
                    <a:rPr lang="en-US" sz="1400" dirty="0" smtClean="0"/>
                    <a:t>the ones in trace3. </a:t>
                  </a:r>
                </a:p>
                <a:p>
                  <a:pPr marL="182880" indent="-18288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The </a:t>
                  </a:r>
                  <a14:m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a14:m>
                  <a:r>
                    <a:rPr lang="en-US" sz="1400" dirty="0" smtClean="0"/>
                    <a:t> denotes a set of linear inequalities or an exogenous event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7300" y="4939898"/>
                  <a:ext cx="4991265" cy="954107"/>
                </a:xfrm>
                <a:prstGeom prst="rect">
                  <a:avLst/>
                </a:prstGeom>
                <a:blipFill>
                  <a:blip r:embed="rId3"/>
                  <a:stretch>
                    <a:fillRect l="-366" t="-1282"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6506893" y="1472539"/>
            <a:ext cx="5152643" cy="3935011"/>
            <a:chOff x="6373543" y="1125471"/>
            <a:chExt cx="5152643" cy="3935011"/>
          </a:xfrm>
        </p:grpSpPr>
        <p:grpSp>
          <p:nvGrpSpPr>
            <p:cNvPr id="24" name="Group 23"/>
            <p:cNvGrpSpPr/>
            <p:nvPr/>
          </p:nvGrpSpPr>
          <p:grpSpPr>
            <a:xfrm>
              <a:off x="6373543" y="1125471"/>
              <a:ext cx="5133295" cy="3935011"/>
              <a:chOff x="6373543" y="1125471"/>
              <a:chExt cx="5133295" cy="3935011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3543" y="1125471"/>
                <a:ext cx="5133295" cy="3935011"/>
              </a:xfrm>
              <a:prstGeom prst="rect">
                <a:avLst/>
              </a:prstGeom>
            </p:spPr>
          </p:pic>
          <p:cxnSp>
            <p:nvCxnSpPr>
              <p:cNvPr id="21" name="Straight Arrow Connector 20"/>
              <p:cNvCxnSpPr/>
              <p:nvPr/>
            </p:nvCxnSpPr>
            <p:spPr>
              <a:xfrm flipV="1">
                <a:off x="9113002" y="2647297"/>
                <a:ext cx="485093" cy="16993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DDF11A7-A1AF-44EC-976A-19BB4FA5364F}"/>
                  </a:ext>
                </a:extLst>
              </p:cNvPr>
              <p:cNvSpPr txBox="1"/>
              <p:nvPr/>
            </p:nvSpPr>
            <p:spPr>
              <a:xfrm>
                <a:off x="9525001" y="2501103"/>
                <a:ext cx="1695451" cy="292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00" dirty="0" smtClean="0">
                    <a:solidFill>
                      <a:srgbClr val="00B0F0"/>
                    </a:solidFill>
                  </a:rPr>
                  <a:t>Check compatibility</a:t>
                </a:r>
                <a:endParaRPr lang="en-US" sz="1300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9696068" y="3149503"/>
              <a:ext cx="450990" cy="2596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DDF11A7-A1AF-44EC-976A-19BB4FA5364F}"/>
                </a:ext>
              </a:extLst>
            </p:cNvPr>
            <p:cNvSpPr txBox="1"/>
            <p:nvPr/>
          </p:nvSpPr>
          <p:spPr>
            <a:xfrm>
              <a:off x="9830736" y="3375437"/>
              <a:ext cx="1695450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300" dirty="0" smtClean="0">
                  <a:solidFill>
                    <a:srgbClr val="00B0F0"/>
                  </a:solidFill>
                </a:rPr>
                <a:t>Merge states</a:t>
              </a:r>
              <a:endParaRPr lang="en-US" sz="13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42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4538" y="400710"/>
            <a:ext cx="54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Validation Framework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103380" y="4090088"/>
            <a:ext cx="3985857" cy="2427391"/>
            <a:chOff x="956259" y="1922442"/>
            <a:chExt cx="6349732" cy="232959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3577" y="1922442"/>
              <a:ext cx="3181218" cy="167140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/>
                <p:cNvSpPr/>
                <p:nvPr/>
              </p:nvSpPr>
              <p:spPr>
                <a:xfrm>
                  <a:off x="956259" y="3749895"/>
                  <a:ext cx="6349732" cy="5021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 smtClean="0"/>
                    <a:t>Figure 6</a:t>
                  </a:r>
                  <a:r>
                    <a:rPr lang="en-US" sz="1400" dirty="0" smtClean="0"/>
                    <a:t>: </a:t>
                  </a:r>
                  <a:r>
                    <a:rPr lang="en-US" sz="1400" dirty="0"/>
                    <a:t>Navigation system in a 3×3 </a:t>
                  </a:r>
                  <a:r>
                    <a:rPr lang="en-US" sz="1400" dirty="0" smtClean="0"/>
                    <a:t>grid. </a:t>
                  </a:r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sz="1400" dirty="0" smtClean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en-US" altLang="zh-CN" sz="1400" dirty="0" smtClean="0"/>
                    <a:t> is desired velocity in each grid</a:t>
                  </a:r>
                  <a:endParaRPr lang="en-US" altLang="zh-CN" sz="1400" dirty="0"/>
                </a:p>
              </p:txBody>
            </p:sp>
          </mc:Choice>
          <mc:Fallback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259" y="3749895"/>
                  <a:ext cx="6349732" cy="502140"/>
                </a:xfrm>
                <a:prstGeom prst="rect">
                  <a:avLst/>
                </a:prstGeom>
                <a:blipFill>
                  <a:blip r:embed="rId3"/>
                  <a:stretch>
                    <a:fillRect l="-459" t="-1163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5439623" y="541805"/>
            <a:ext cx="6040871" cy="3194943"/>
            <a:chOff x="528166" y="3318193"/>
            <a:chExt cx="6040871" cy="3194943"/>
          </a:xfrm>
        </p:grpSpPr>
        <p:grpSp>
          <p:nvGrpSpPr>
            <p:cNvPr id="13" name="Group 12"/>
            <p:cNvGrpSpPr/>
            <p:nvPr/>
          </p:nvGrpSpPr>
          <p:grpSpPr>
            <a:xfrm>
              <a:off x="528166" y="3318193"/>
              <a:ext cx="5618596" cy="3194943"/>
              <a:chOff x="6095999" y="659426"/>
              <a:chExt cx="5618596" cy="319494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9296" y="1182336"/>
                <a:ext cx="2160823" cy="1640367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6095999" y="659426"/>
                <a:ext cx="54573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/>
                  <a:t>Table 1</a:t>
                </a:r>
                <a:r>
                  <a:rPr lang="en-US" sz="1400" dirty="0"/>
                  <a:t>: Estimated state transitions expressed in a list of </a:t>
                </a:r>
                <a:r>
                  <a:rPr lang="en-US" sz="1400" dirty="0" smtClean="0"/>
                  <a:t>6 tuples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6270083" y="2900262"/>
                    <a:ext cx="5444512" cy="95410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285750" indent="-182880">
                      <a:buFont typeface="Arial" panose="020B0604020202020204" pitchFamily="34" charset="0"/>
                      <a:buChar char="•"/>
                    </a:pPr>
                    <a:r>
                      <a:rPr lang="en-US" sz="1400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  <m:sub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400" dirty="0"/>
                      <a:t> 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  <m:sub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400" dirty="0"/>
                      <a:t> are </a:t>
                    </a:r>
                    <a:r>
                      <a:rPr lang="en-US" sz="1400" dirty="0" smtClean="0"/>
                      <a:t>index </a:t>
                    </a:r>
                    <a:r>
                      <a:rPr lang="en-US" sz="1400" dirty="0"/>
                      <a:t>of </a:t>
                    </a:r>
                    <a:r>
                      <a:rPr lang="en-US" sz="1400" dirty="0" smtClean="0"/>
                      <a:t>the source and </a:t>
                    </a:r>
                    <a:r>
                      <a:rPr lang="en-US" sz="1400" dirty="0"/>
                      <a:t>destination </a:t>
                    </a:r>
                    <a:r>
                      <a:rPr lang="en-US" sz="1400" dirty="0" smtClean="0"/>
                      <a:t>ODEs</a:t>
                    </a:r>
                  </a:p>
                  <a:p>
                    <a:pPr marL="285750" indent="-18288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400" dirty="0" smtClean="0"/>
                      <a:t> 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400" dirty="0" smtClean="0"/>
                      <a:t> are index of the source and destination location</a:t>
                    </a:r>
                  </a:p>
                  <a:p>
                    <a:pPr marL="285750" indent="-18288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𝑔𝑢𝑎𝑟𝑑</m:t>
                        </m:r>
                      </m:oMath>
                    </a14:m>
                    <a:r>
                      <a:rPr lang="en-US" sz="1400" dirty="0" smtClean="0"/>
                      <a:t> is the index of guard condition</a:t>
                    </a:r>
                  </a:p>
                  <a:p>
                    <a:pPr marL="285750" indent="-18288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𝑡𝑖𝑚𝑒𝑠</m:t>
                        </m:r>
                      </m:oMath>
                    </a14:m>
                    <a:r>
                      <a:rPr lang="en-US" sz="1400" dirty="0" smtClean="0"/>
                      <a:t> denotes the number of this transitions  </a:t>
                    </a:r>
                    <a:endParaRPr lang="en-US" sz="1400" dirty="0"/>
                  </a:p>
                </p:txBody>
              </p:sp>
            </mc:Choice>
            <mc:Fallback>
              <p:sp>
                <p:nvSpPr>
                  <p:cNvPr id="10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0083" y="2900262"/>
                    <a:ext cx="5444512" cy="95410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637" b="-57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082760" y="3898142"/>
              <a:ext cx="3486277" cy="1630335"/>
              <a:chOff x="6400632" y="477525"/>
              <a:chExt cx="4204962" cy="1926826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00632" y="477525"/>
                <a:ext cx="3944164" cy="1522061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6962863" y="2040602"/>
                <a:ext cx="3642731" cy="363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/>
                  <a:t>Figure </a:t>
                </a:r>
                <a:r>
                  <a:rPr lang="en-US" sz="1400" b="1" dirty="0" smtClean="0"/>
                  <a:t>7: </a:t>
                </a:r>
                <a:r>
                  <a:rPr lang="en-US" sz="1400" dirty="0"/>
                  <a:t>Estimated hybrid automaton 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5742920" y="3907382"/>
            <a:ext cx="5800633" cy="2762604"/>
            <a:chOff x="5437777" y="2942315"/>
            <a:chExt cx="7132314" cy="3985932"/>
          </a:xfrm>
        </p:grpSpPr>
        <p:grpSp>
          <p:nvGrpSpPr>
            <p:cNvPr id="19" name="Group 18"/>
            <p:cNvGrpSpPr/>
            <p:nvPr/>
          </p:nvGrpSpPr>
          <p:grpSpPr>
            <a:xfrm>
              <a:off x="5437777" y="2946082"/>
              <a:ext cx="7132314" cy="3982165"/>
              <a:chOff x="5544554" y="2661743"/>
              <a:chExt cx="7132314" cy="4253866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37988" y="2661743"/>
                <a:ext cx="3363137" cy="2878898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5544554" y="5746796"/>
                    <a:ext cx="7132314" cy="116881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 b="1" dirty="0" smtClean="0"/>
                      <a:t>Figure </a:t>
                    </a:r>
                    <a:r>
                      <a:rPr lang="en-US" altLang="zh-CN" sz="1400" b="1" dirty="0" smtClean="0"/>
                      <a:t>8</a:t>
                    </a:r>
                    <a:r>
                      <a:rPr lang="en-US" sz="1400" dirty="0" smtClean="0"/>
                      <a:t>: </a:t>
                    </a:r>
                    <a:r>
                      <a:rPr lang="en-US" sz="1400" dirty="0"/>
                      <a:t>Traces from the learned hybrid automaton </a:t>
                    </a:r>
                    <a:r>
                      <a:rPr lang="en-US" sz="1400" dirty="0" smtClean="0"/>
                      <a:t>and </a:t>
                    </a:r>
                    <a:r>
                      <a:rPr lang="en-US" sz="1400" dirty="0"/>
                      <a:t>their errors from </a:t>
                    </a:r>
                    <a:r>
                      <a:rPr lang="en-US" sz="1400" dirty="0"/>
                      <a:t>the </a:t>
                    </a:r>
                    <a:r>
                      <a:rPr lang="en-US" sz="1400" dirty="0"/>
                      <a:t>training trace data. For the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/>
                            </m:ctrlPr>
                          </m:sSubPr>
                          <m:e>
                            <m:r>
                              <a:rPr lang="en-US" sz="1400"/>
                              <m:t>𝑣</m:t>
                            </m:r>
                          </m:e>
                          <m:sub>
                            <m:r>
                              <a:rPr lang="en-US" sz="1400"/>
                              <m:t>𝑦</m:t>
                            </m:r>
                          </m:sub>
                        </m:sSub>
                      </m:oMath>
                    </a14:m>
                    <a:r>
                      <a:rPr lang="en-US" sz="1400" dirty="0"/>
                      <a:t>, the MSE ranges from </a:t>
                    </a:r>
                    <a14:m>
                      <m:oMath xmlns:m="http://schemas.openxmlformats.org/officeDocument/2006/math">
                        <m:r>
                          <a:rPr lang="en-US" sz="1400" dirty="0"/>
                          <m:t>4.33</m:t>
                        </m:r>
                        <m:r>
                          <a:rPr lang="en-US" sz="1400" dirty="0"/>
                          <m:t>𝑒</m:t>
                        </m:r>
                        <m:r>
                          <a:rPr lang="en-US" sz="1400" dirty="0"/>
                          <m:t>−7</m:t>
                        </m:r>
                      </m:oMath>
                    </a14:m>
                    <a:r>
                      <a:rPr lang="en-US" sz="1400" dirty="0"/>
                      <a:t> to </a:t>
                    </a:r>
                    <a:r>
                      <a:rPr lang="en-US" sz="1400" dirty="0" smtClean="0"/>
                      <a:t>0.32, with a mean of 0.11 and median of 0.11. </a:t>
                    </a:r>
                    <a:endParaRPr lang="en-US" sz="1400" dirty="0"/>
                  </a:p>
                </p:txBody>
              </p:sp>
            </mc:Choice>
            <mc:Fallback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4554" y="5746796"/>
                    <a:ext cx="7132314" cy="116881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15" t="-1613" r="-420" b="-80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19060" y="2942315"/>
              <a:ext cx="3273495" cy="2819873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279380" y="3612873"/>
            <a:ext cx="546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Navigation </a:t>
            </a:r>
            <a:r>
              <a:rPr lang="en-US" sz="1600" dirty="0" smtClean="0"/>
              <a:t>system</a:t>
            </a:r>
            <a:endParaRPr lang="en-US" sz="16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452" y="1076144"/>
            <a:ext cx="4362390" cy="196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2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1948" y="290094"/>
            <a:ext cx="54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Multi-room Heating System</a:t>
            </a:r>
            <a:r>
              <a:rPr lang="en-US" dirty="0"/>
              <a:t> 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588622" y="2413058"/>
            <a:ext cx="3783353" cy="2953724"/>
            <a:chOff x="521948" y="928688"/>
            <a:chExt cx="3364252" cy="25185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948" y="928688"/>
              <a:ext cx="3224213" cy="209541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12436" y="3139475"/>
              <a:ext cx="327376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Figure </a:t>
              </a:r>
              <a:r>
                <a:rPr lang="en-US" sz="1400" b="1" dirty="0"/>
                <a:t>9</a:t>
              </a:r>
              <a:r>
                <a:rPr lang="en-US" sz="1400" dirty="0" smtClean="0"/>
                <a:t>: </a:t>
              </a:r>
              <a:r>
                <a:rPr lang="en-US" sz="1400" dirty="0"/>
                <a:t>Controller </a:t>
              </a:r>
              <a:r>
                <a:rPr lang="en-US" sz="1400" dirty="0" smtClean="0"/>
                <a:t>of </a:t>
              </a:r>
              <a:r>
                <a:rPr lang="en-US" sz="1400" dirty="0"/>
                <a:t>the heating system 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88622" y="847725"/>
                <a:ext cx="4116727" cy="1229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dirty="0" smtClean="0"/>
                  <a:t>Temperature dynamics in each room: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 are constant.</a:t>
                </a:r>
                <a:endParaRPr lang="en-US" sz="16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22" y="847725"/>
                <a:ext cx="4116727" cy="1229952"/>
              </a:xfrm>
              <a:prstGeom prst="rect">
                <a:avLst/>
              </a:prstGeom>
              <a:blipFill>
                <a:blip r:embed="rId3"/>
                <a:stretch>
                  <a:fillRect l="-593" t="-1485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068943" y="821718"/>
            <a:ext cx="2572905" cy="2645015"/>
            <a:chOff x="6815137" y="290094"/>
            <a:chExt cx="3090863" cy="331342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6575" y="551835"/>
              <a:ext cx="3019425" cy="3051684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6815137" y="290094"/>
              <a:ext cx="30051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Table </a:t>
              </a:r>
              <a:r>
                <a:rPr lang="en-US" altLang="zh-CN" sz="1400" b="1" dirty="0" smtClean="0"/>
                <a:t>2</a:t>
              </a:r>
              <a:r>
                <a:rPr lang="en-US" sz="1400" dirty="0" smtClean="0"/>
                <a:t>: </a:t>
              </a:r>
              <a:r>
                <a:rPr lang="en-US" sz="1400" dirty="0"/>
                <a:t>Estimated state </a:t>
              </a:r>
              <a:r>
                <a:rPr lang="en-US" sz="1400" dirty="0" smtClean="0"/>
                <a:t>transitions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496300" y="1103905"/>
            <a:ext cx="3171825" cy="2428876"/>
            <a:chOff x="4705349" y="4194720"/>
            <a:chExt cx="3252787" cy="237273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971" y="4194720"/>
              <a:ext cx="2199504" cy="189466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4705349" y="6259677"/>
              <a:ext cx="32527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Figure </a:t>
              </a:r>
              <a:r>
                <a:rPr lang="en-US" sz="1400" b="1" dirty="0" smtClean="0"/>
                <a:t>10</a:t>
              </a:r>
              <a:r>
                <a:rPr lang="en-US" sz="1400" dirty="0" smtClean="0"/>
                <a:t>: </a:t>
              </a:r>
              <a:r>
                <a:rPr lang="en-US" sz="1400" dirty="0"/>
                <a:t>Estimated hybrid </a:t>
              </a:r>
              <a:r>
                <a:rPr lang="en-US" sz="1400" dirty="0" smtClean="0"/>
                <a:t>automaton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30373" y="3660158"/>
            <a:ext cx="6740148" cy="3090416"/>
            <a:chOff x="4945695" y="3660846"/>
            <a:chExt cx="6740148" cy="3090416"/>
          </a:xfrm>
        </p:grpSpPr>
        <p:grpSp>
          <p:nvGrpSpPr>
            <p:cNvPr id="31" name="Group 30"/>
            <p:cNvGrpSpPr/>
            <p:nvPr/>
          </p:nvGrpSpPr>
          <p:grpSpPr>
            <a:xfrm>
              <a:off x="4945695" y="3660846"/>
              <a:ext cx="5133975" cy="3090416"/>
              <a:chOff x="5133975" y="3563388"/>
              <a:chExt cx="5262837" cy="3156054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3975" y="3563388"/>
                <a:ext cx="5262837" cy="2799615"/>
              </a:xfrm>
              <a:prstGeom prst="rect">
                <a:avLst/>
              </a:prstGeom>
            </p:spPr>
          </p:pic>
          <p:sp>
            <p:nvSpPr>
              <p:cNvPr id="29" name="Rectangle 28"/>
              <p:cNvSpPr/>
              <p:nvPr/>
            </p:nvSpPr>
            <p:spPr>
              <a:xfrm>
                <a:off x="5763804" y="6411665"/>
                <a:ext cx="40802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Figure </a:t>
                </a:r>
                <a:r>
                  <a:rPr lang="en-US" altLang="zh-CN" sz="1400" b="1" dirty="0" smtClean="0"/>
                  <a:t>11</a:t>
                </a:r>
                <a:r>
                  <a:rPr lang="en-US" sz="1400" b="1" dirty="0" smtClean="0"/>
                  <a:t>: </a:t>
                </a:r>
                <a:r>
                  <a:rPr lang="en-US" sz="1400" dirty="0"/>
                  <a:t>Traces from the learned hybrid automaton 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784654" y="4793144"/>
              <a:ext cx="1901189" cy="425366"/>
              <a:chOff x="10810875" y="4006892"/>
              <a:chExt cx="1901189" cy="425366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0810875" y="4133850"/>
                <a:ext cx="381000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0810875" y="4305300"/>
                <a:ext cx="381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1239499" y="4006892"/>
                <a:ext cx="147256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O</a:t>
                </a:r>
                <a:r>
                  <a:rPr lang="en-US" sz="1050" dirty="0" smtClean="0"/>
                  <a:t>riginal system</a:t>
                </a:r>
                <a:endParaRPr lang="en-US" sz="105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1239498" y="4178342"/>
                <a:ext cx="147256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Estimated system</a:t>
                </a:r>
                <a:endParaRPr lang="en-US" sz="1050" dirty="0"/>
              </a:p>
            </p:txBody>
          </p:sp>
        </p:grpSp>
      </p:grpSp>
      <p:cxnSp>
        <p:nvCxnSpPr>
          <p:cNvPr id="41" name="Straight Arrow Connector 40"/>
          <p:cNvCxnSpPr/>
          <p:nvPr/>
        </p:nvCxnSpPr>
        <p:spPr>
          <a:xfrm>
            <a:off x="7714673" y="2421584"/>
            <a:ext cx="971549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559813" y="3608731"/>
            <a:ext cx="650815" cy="676274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51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377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DengXian</vt:lpstr>
      <vt:lpstr>DengXian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Xiaodong Yang</dc:creator>
  <cp:lastModifiedBy>Yang, Xiaodong</cp:lastModifiedBy>
  <cp:revision>294</cp:revision>
  <dcterms:created xsi:type="dcterms:W3CDTF">2018-11-14T21:42:47Z</dcterms:created>
  <dcterms:modified xsi:type="dcterms:W3CDTF">2018-11-16T18:40:10Z</dcterms:modified>
</cp:coreProperties>
</file>