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61" r:id="rId2"/>
    <p:sldId id="256" r:id="rId3"/>
    <p:sldId id="260" r:id="rId4"/>
    <p:sldId id="285" r:id="rId5"/>
    <p:sldId id="271" r:id="rId6"/>
    <p:sldId id="264" r:id="rId7"/>
    <p:sldId id="259" r:id="rId8"/>
    <p:sldId id="263" r:id="rId9"/>
    <p:sldId id="293" r:id="rId10"/>
    <p:sldId id="281" r:id="rId11"/>
    <p:sldId id="286" r:id="rId12"/>
    <p:sldId id="287" r:id="rId13"/>
    <p:sldId id="262" r:id="rId14"/>
    <p:sldId id="288" r:id="rId15"/>
    <p:sldId id="292" r:id="rId16"/>
    <p:sldId id="289" r:id="rId17"/>
    <p:sldId id="290" r:id="rId18"/>
    <p:sldId id="291" r:id="rId19"/>
    <p:sldId id="280" r:id="rId20"/>
  </p:sldIdLst>
  <p:sldSz cx="9144000" cy="5143500" type="screen16x9"/>
  <p:notesSz cx="6858000" cy="9144000"/>
  <p:embeddedFontLst>
    <p:embeddedFont>
      <p:font typeface="Montserrat" panose="00000500000000000000" pitchFamily="50" charset="0"/>
      <p:regular r:id="rId22"/>
      <p:bold r:id="rId23"/>
    </p:embeddedFont>
    <p:embeddedFont>
      <p:font typeface="Karl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999999"/>
    <a:srgbClr val="E91E63"/>
    <a:srgbClr val="FF9800"/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00C77C-3B0B-407A-9935-026250DDBCEA}">
  <a:tblStyle styleId="{8200C77C-3B0B-407A-9935-026250DDBC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3" y="1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8694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473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26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93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7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508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888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525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17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38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469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48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3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1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38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12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13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42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33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 </a:t>
            </a:r>
            <a:r>
              <a:rPr lang="en" dirty="0" smtClean="0">
                <a:solidFill>
                  <a:srgbClr val="FF5722"/>
                </a:solidFill>
              </a:rPr>
              <a:t>PREREQUISITES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1609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IN" dirty="0" smtClean="0"/>
              <a:t>Install </a:t>
            </a:r>
            <a:r>
              <a:rPr lang="en-IN" b="1" dirty="0" smtClean="0"/>
              <a:t>Python 3.5+</a:t>
            </a:r>
            <a:endParaRPr b="1" dirty="0" smtClean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IN" dirty="0" smtClean="0"/>
              <a:t>pip</a:t>
            </a:r>
            <a:r>
              <a:rPr lang="en" dirty="0" smtClean="0"/>
              <a:t> install </a:t>
            </a:r>
            <a:r>
              <a:rPr lang="en" b="1" dirty="0" smtClean="0"/>
              <a:t>jupyter</a:t>
            </a:r>
          </a:p>
          <a:p>
            <a:pPr lvl="0">
              <a:spcBef>
                <a:spcPts val="0"/>
              </a:spcBef>
            </a:pPr>
            <a:r>
              <a:rPr lang="en-IN" dirty="0"/>
              <a:t>pip</a:t>
            </a:r>
            <a:r>
              <a:rPr lang="en" dirty="0"/>
              <a:t> install </a:t>
            </a:r>
            <a:r>
              <a:rPr lang="en" b="1" dirty="0" smtClean="0"/>
              <a:t>numpy</a:t>
            </a:r>
          </a:p>
          <a:p>
            <a:pPr lvl="0">
              <a:spcBef>
                <a:spcPts val="0"/>
              </a:spcBef>
            </a:pPr>
            <a:r>
              <a:rPr lang="en-IN" dirty="0"/>
              <a:t>p</a:t>
            </a:r>
            <a:r>
              <a:rPr lang="en" dirty="0" smtClean="0"/>
              <a:t>ip install </a:t>
            </a:r>
            <a:r>
              <a:rPr lang="en" b="1" dirty="0" smtClean="0"/>
              <a:t>matplotlib</a:t>
            </a: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Open current directory in command prompt and run </a:t>
            </a:r>
            <a:r>
              <a:rPr lang="en" b="1" dirty="0" smtClean="0"/>
              <a:t>jupyter notebook</a:t>
            </a:r>
            <a:r>
              <a:rPr lang="en" dirty="0" smtClean="0"/>
              <a:t> to begin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44336"/>
                </a:solidFill>
              </a:rPr>
              <a:t>TASK 01: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1600" dirty="0" smtClean="0"/>
              <a:t>Open the image </a:t>
            </a:r>
            <a:r>
              <a:rPr lang="en-IN" sz="1600" b="1" dirty="0" smtClean="0"/>
              <a:t>task-power.png</a:t>
            </a:r>
            <a:r>
              <a:rPr lang="en-IN" sz="1600" dirty="0" smtClean="0"/>
              <a:t> in matplotlib</a:t>
            </a:r>
          </a:p>
          <a:p>
            <a:pPr marL="285750" indent="-285750"/>
            <a:r>
              <a:rPr lang="en-IN" sz="1600" dirty="0" smtClean="0"/>
              <a:t>Display it within jupyter notebook</a:t>
            </a:r>
          </a:p>
          <a:p>
            <a:pPr marL="285750" indent="-285750"/>
            <a:r>
              <a:rPr lang="en-IN" sz="1600" dirty="0" smtClean="0"/>
              <a:t>Convert </a:t>
            </a:r>
            <a:r>
              <a:rPr lang="en-IN" sz="1600" i="1" dirty="0" smtClean="0"/>
              <a:t>RGB to grayscale</a:t>
            </a:r>
          </a:p>
          <a:p>
            <a:pPr marL="285750" indent="-285750"/>
            <a:r>
              <a:rPr lang="en-IN" sz="1600" dirty="0" smtClean="0"/>
              <a:t>Crop the image using numpy matrix slicing</a:t>
            </a:r>
          </a:p>
          <a:p>
            <a:pPr marL="285750" indent="-285750"/>
            <a:endParaRPr sz="1400" dirty="0"/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subTitle" idx="4294967295"/>
          </p:nvPr>
        </p:nvSpPr>
        <p:spPr>
          <a:xfrm>
            <a:off x="740801" y="490455"/>
            <a:ext cx="613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 smtClean="0"/>
              <a:t>RGB Color Channels</a:t>
            </a:r>
            <a:endParaRPr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2" y="1055986"/>
            <a:ext cx="4576296" cy="16017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96" y="2551970"/>
            <a:ext cx="3653766" cy="21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subTitle" idx="4294967295"/>
          </p:nvPr>
        </p:nvSpPr>
        <p:spPr>
          <a:xfrm>
            <a:off x="740801" y="490455"/>
            <a:ext cx="613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 smtClean="0"/>
              <a:t>Grayscale Images</a:t>
            </a:r>
            <a:endParaRPr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3" y="1021255"/>
            <a:ext cx="5181665" cy="2746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8933" y="3873683"/>
            <a:ext cx="5321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Karla" panose="020B0604020202020204" charset="0"/>
              </a:rPr>
              <a:t>Values range from 0 to 1 (or 0-255) where 0 represent black and 1 represents white, values lying in between form various shades of grey</a:t>
            </a:r>
            <a:endParaRPr lang="en-IN" dirty="0">
              <a:latin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1644264" y="678744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NOTE</a:t>
            </a:r>
            <a:endParaRPr sz="48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763880" y="2121311"/>
            <a:ext cx="599443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 smtClean="0"/>
              <a:t>slice = matrix[1,2] </a:t>
            </a:r>
            <a:r>
              <a:rPr lang="en-IN" sz="2400" dirty="0" smtClean="0">
                <a:solidFill>
                  <a:srgbClr val="FF0000"/>
                </a:solidFill>
              </a:rPr>
              <a:t>is not what you think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Always use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 smtClean="0"/>
              <a:t>slice = matrix[1,2].copy()</a:t>
            </a:r>
            <a:endParaRPr sz="2400" dirty="0"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832913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44336"/>
                </a:solidFill>
              </a:rPr>
              <a:t>MORE TASKS: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831375" y="1504950"/>
            <a:ext cx="5324100" cy="2798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1600" dirty="0" smtClean="0"/>
              <a:t>Display Image resolution</a:t>
            </a:r>
          </a:p>
          <a:p>
            <a:pPr marL="285750" indent="-285750"/>
            <a:r>
              <a:rPr lang="en-IN" sz="1600" dirty="0" smtClean="0"/>
              <a:t>Add </a:t>
            </a:r>
            <a:r>
              <a:rPr lang="en-IN" sz="1600" b="1" dirty="0" smtClean="0"/>
              <a:t>black border </a:t>
            </a:r>
            <a:r>
              <a:rPr lang="en-IN" sz="1600" dirty="0" smtClean="0"/>
              <a:t>to your crop using numpy slicing</a:t>
            </a:r>
          </a:p>
          <a:p>
            <a:pPr marL="285750" indent="-285750"/>
            <a:endParaRPr lang="en-IN" sz="1600" dirty="0"/>
          </a:p>
          <a:p>
            <a:pPr marL="285750" indent="-285750"/>
            <a:endParaRPr lang="en-IN" sz="1600" dirty="0" smtClean="0"/>
          </a:p>
          <a:p>
            <a:pPr marL="285750" indent="-285750"/>
            <a:endParaRPr lang="en-IN" sz="1600" dirty="0"/>
          </a:p>
          <a:p>
            <a:pPr marL="285750" indent="-285750"/>
            <a:endParaRPr lang="en-IN" sz="1600" dirty="0" smtClean="0"/>
          </a:p>
          <a:p>
            <a:pPr marL="285750" indent="-285750"/>
            <a:endParaRPr lang="en-IN" sz="1600" dirty="0"/>
          </a:p>
          <a:p>
            <a:pPr marL="285750" indent="-285750"/>
            <a:r>
              <a:rPr lang="en-IN" sz="1600" dirty="0" smtClean="0"/>
              <a:t>Do it in an </a:t>
            </a:r>
            <a:r>
              <a:rPr lang="en-IN" sz="1600" i="1" dirty="0" smtClean="0"/>
              <a:t>alternate way</a:t>
            </a:r>
          </a:p>
          <a:p>
            <a:pPr marL="285750" indent="-285750"/>
            <a:r>
              <a:rPr lang="en-IN" sz="1600" dirty="0" smtClean="0"/>
              <a:t>Save the result as </a:t>
            </a:r>
            <a:r>
              <a:rPr lang="en-IN" sz="1600" b="1" dirty="0" smtClean="0"/>
              <a:t>output.png</a:t>
            </a:r>
          </a:p>
          <a:p>
            <a:pPr marL="0" indent="0">
              <a:buNone/>
            </a:pPr>
            <a:endParaRPr lang="en-IN" sz="1600" dirty="0" smtClean="0"/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99" y="2515433"/>
            <a:ext cx="1471293" cy="11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538297" y="1354750"/>
            <a:ext cx="3971826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2</a:t>
            </a:r>
            <a:r>
              <a:rPr lang="en" sz="7200" dirty="0" smtClean="0">
                <a:solidFill>
                  <a:srgbClr val="FFC107"/>
                </a:solidFill>
              </a:rPr>
              <a:t>. </a:t>
            </a:r>
            <a:br>
              <a:rPr lang="en" sz="7200" dirty="0" smtClean="0">
                <a:solidFill>
                  <a:srgbClr val="FFC107"/>
                </a:solidFill>
              </a:rPr>
            </a:br>
            <a:r>
              <a:rPr lang="en" dirty="0" smtClean="0"/>
              <a:t>Basic NumPy Functions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637027" y="331285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Learn to use  common NumPy functions</a:t>
            </a:r>
            <a:endParaRPr sz="20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5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54750" y="1189706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Numpy </a:t>
            </a:r>
            <a:r>
              <a:rPr lang="en" dirty="0" smtClean="0">
                <a:solidFill>
                  <a:srgbClr val="9C27B0"/>
                </a:solidFill>
              </a:rPr>
              <a:t>Functions</a:t>
            </a:r>
            <a:endParaRPr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48495" y="1649101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2000" dirty="0" err="1" smtClean="0"/>
              <a:t>np.zeros</a:t>
            </a:r>
            <a:r>
              <a:rPr lang="en-IN" sz="2000" dirty="0" smtClean="0"/>
              <a:t>()</a:t>
            </a:r>
          </a:p>
          <a:p>
            <a:pPr marL="285750" indent="-285750"/>
            <a:r>
              <a:rPr lang="en-IN" sz="2000" dirty="0" err="1" smtClean="0"/>
              <a:t>np.identity</a:t>
            </a:r>
            <a:r>
              <a:rPr lang="en-IN" sz="2000" dirty="0" smtClean="0"/>
              <a:t>()</a:t>
            </a:r>
          </a:p>
          <a:p>
            <a:pPr marL="285750" indent="-285750"/>
            <a:r>
              <a:rPr lang="en-IN" sz="2000" dirty="0" err="1" smtClean="0"/>
              <a:t>np.ones</a:t>
            </a:r>
            <a:r>
              <a:rPr lang="en-IN" sz="2000" dirty="0" smtClean="0"/>
              <a:t>()</a:t>
            </a:r>
            <a:endParaRPr lang="en-IN" sz="2000" dirty="0"/>
          </a:p>
          <a:p>
            <a:pPr marL="285750" indent="-285750"/>
            <a:r>
              <a:rPr lang="en-IN" sz="2000" dirty="0" err="1" smtClean="0"/>
              <a:t>np.min</a:t>
            </a:r>
            <a:r>
              <a:rPr lang="en-IN" sz="2000" dirty="0" smtClean="0"/>
              <a:t>()</a:t>
            </a:r>
            <a:endParaRPr lang="en-IN" sz="2000" dirty="0"/>
          </a:p>
          <a:p>
            <a:pPr marL="285750" indent="-285750"/>
            <a:r>
              <a:rPr lang="en-IN" sz="2000" dirty="0" err="1" smtClean="0"/>
              <a:t>np.max</a:t>
            </a:r>
            <a:r>
              <a:rPr lang="en-IN" sz="2000" dirty="0" smtClean="0"/>
              <a:t>()</a:t>
            </a:r>
            <a:endParaRPr lang="en-IN" sz="2000" dirty="0"/>
          </a:p>
          <a:p>
            <a:pPr marL="285750" indent="-285750"/>
            <a:endParaRPr lang="en-IN" dirty="0" smtClean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4015305" y="1649101"/>
            <a:ext cx="2264364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2000" dirty="0" err="1" smtClean="0"/>
              <a:t>np.mean</a:t>
            </a:r>
            <a:r>
              <a:rPr lang="en-IN" sz="2000" dirty="0" smtClean="0"/>
              <a:t>()</a:t>
            </a:r>
          </a:p>
          <a:p>
            <a:pPr marL="285750" indent="-285750"/>
            <a:r>
              <a:rPr lang="en-IN" sz="2000" dirty="0" err="1" smtClean="0"/>
              <a:t>np.std</a:t>
            </a:r>
            <a:r>
              <a:rPr lang="en-IN" sz="2000" dirty="0" smtClean="0"/>
              <a:t>()</a:t>
            </a:r>
          </a:p>
          <a:p>
            <a:pPr marL="285750" indent="-285750"/>
            <a:r>
              <a:rPr lang="en-IN" sz="2000" dirty="0" err="1" smtClean="0"/>
              <a:t>np.square</a:t>
            </a:r>
            <a:r>
              <a:rPr lang="en-IN" sz="2000" dirty="0" smtClean="0"/>
              <a:t>()</a:t>
            </a:r>
          </a:p>
          <a:p>
            <a:pPr marL="285750" indent="-285750"/>
            <a:r>
              <a:rPr lang="en-IN" sz="2000" dirty="0" err="1" smtClean="0"/>
              <a:t>np.sqrt</a:t>
            </a:r>
            <a:r>
              <a:rPr lang="en-IN" sz="2000" dirty="0" smtClean="0"/>
              <a:t>()</a:t>
            </a:r>
          </a:p>
          <a:p>
            <a:pPr marL="285750" indent="-285750"/>
            <a:r>
              <a:rPr lang="en-IN" sz="2000" dirty="0" err="1" smtClean="0"/>
              <a:t>np.sum</a:t>
            </a:r>
            <a:r>
              <a:rPr lang="en-IN" sz="2000" dirty="0" smtClean="0"/>
              <a:t>()</a:t>
            </a:r>
            <a:endParaRPr lang="en-IN" sz="2000"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9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44336"/>
                </a:solidFill>
              </a:rPr>
              <a:t>TASK 02: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1400" dirty="0" smtClean="0"/>
              <a:t>Open </a:t>
            </a:r>
            <a:r>
              <a:rPr lang="en-IN" sz="1400" b="1" dirty="0" smtClean="0"/>
              <a:t>weight-height.csv</a:t>
            </a:r>
            <a:r>
              <a:rPr lang="en-IN" sz="1400" dirty="0" smtClean="0"/>
              <a:t> using </a:t>
            </a:r>
            <a:r>
              <a:rPr lang="en-IN" sz="1400" dirty="0" err="1" smtClean="0"/>
              <a:t>np.genfromtxt</a:t>
            </a:r>
            <a:r>
              <a:rPr lang="en-IN" sz="1400" dirty="0" smtClean="0"/>
              <a:t>()</a:t>
            </a:r>
          </a:p>
          <a:p>
            <a:pPr marL="285750" indent="-285750"/>
            <a:r>
              <a:rPr lang="en-IN" sz="1400" dirty="0" smtClean="0"/>
              <a:t>Find mean height</a:t>
            </a:r>
          </a:p>
          <a:p>
            <a:pPr marL="285750" indent="-285750"/>
            <a:r>
              <a:rPr lang="en-IN" sz="1400" dirty="0" smtClean="0"/>
              <a:t>Find max height</a:t>
            </a:r>
          </a:p>
          <a:p>
            <a:pPr marL="285750" indent="-285750"/>
            <a:r>
              <a:rPr lang="en-IN" sz="1400" dirty="0" smtClean="0"/>
              <a:t>Find standard deviation of weights</a:t>
            </a:r>
          </a:p>
          <a:p>
            <a:pPr marL="285750" indent="-285750"/>
            <a:endParaRPr lang="en-IN" sz="1400" dirty="0"/>
          </a:p>
          <a:p>
            <a:pPr marL="285750" indent="-285750"/>
            <a:r>
              <a:rPr lang="en-IN" sz="1600" dirty="0" smtClean="0"/>
              <a:t>Find standard deviation of heights manually using the formula:</a:t>
            </a:r>
            <a:endParaRPr sz="1600" dirty="0"/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24" y="3496775"/>
            <a:ext cx="1949741" cy="9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44336"/>
                </a:solidFill>
              </a:rPr>
              <a:t>TASK 03: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6016312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1800" dirty="0" smtClean="0"/>
              <a:t>Find standard deviation </a:t>
            </a:r>
            <a:r>
              <a:rPr lang="en-IN" sz="1800" dirty="0"/>
              <a:t>of </a:t>
            </a:r>
            <a:r>
              <a:rPr lang="en-IN" sz="1800" dirty="0" smtClean="0"/>
              <a:t>heights using </a:t>
            </a:r>
            <a:r>
              <a:rPr lang="en-IN" sz="1800" dirty="0" err="1" smtClean="0"/>
              <a:t>np.std</a:t>
            </a:r>
            <a:r>
              <a:rPr lang="en-IN" sz="1800" dirty="0" smtClean="0"/>
              <a:t>() </a:t>
            </a:r>
          </a:p>
          <a:p>
            <a:pPr marL="285750" indent="-285750"/>
            <a:r>
              <a:rPr lang="en-IN" sz="1800" dirty="0" smtClean="0"/>
              <a:t>Find percentage error between the two values of standard deviation of heights</a:t>
            </a: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62" y="2725259"/>
            <a:ext cx="4406074" cy="8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THANKS!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25" name="Google Shape;425;p38"/>
          <p:cNvSpPr txBox="1">
            <a:spLocks noGrp="1"/>
          </p:cNvSpPr>
          <p:nvPr>
            <p:ph type="subTitle" idx="4294967295"/>
          </p:nvPr>
        </p:nvSpPr>
        <p:spPr>
          <a:xfrm>
            <a:off x="685799" y="3163925"/>
            <a:ext cx="6161887" cy="754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 smtClean="0"/>
              <a:t>Session Content will be posted soon </a:t>
            </a:r>
            <a:endParaRPr sz="2400" dirty="0"/>
          </a:p>
        </p:txBody>
      </p: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414543" y="2378425"/>
            <a:ext cx="4229100" cy="1877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Introductory session 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6000" dirty="0" smtClean="0">
                <a:solidFill>
                  <a:srgbClr val="00BCD4"/>
                </a:solidFill>
              </a:rPr>
              <a:t>numpy</a:t>
            </a:r>
            <a:endParaRPr sz="6000" dirty="0">
              <a:solidFill>
                <a:srgbClr val="00BCD4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600173" y="64213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223259" y="1430468"/>
            <a:ext cx="5706929" cy="3416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dirty="0">
                <a:solidFill>
                  <a:srgbClr val="FF9800"/>
                </a:solidFill>
              </a:rPr>
              <a:t>NumPy</a:t>
            </a:r>
            <a:r>
              <a:rPr lang="en-US" sz="2000" dirty="0">
                <a:solidFill>
                  <a:srgbClr val="FF9800"/>
                </a:solidFill>
              </a:rPr>
              <a:t> is a library for the Python programming </a:t>
            </a:r>
            <a:r>
              <a:rPr lang="en-US" sz="2000" dirty="0" smtClean="0">
                <a:solidFill>
                  <a:srgbClr val="FF9800"/>
                </a:solidFill>
              </a:rPr>
              <a:t>language.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It adds </a:t>
            </a:r>
            <a:r>
              <a:rPr lang="en-US" sz="2000" dirty="0"/>
              <a:t>support for </a:t>
            </a:r>
            <a:r>
              <a:rPr lang="en-US" sz="2000" b="1" dirty="0" smtClean="0"/>
              <a:t>multi-dimensional </a:t>
            </a:r>
            <a:r>
              <a:rPr lang="en-US" sz="2000" b="1" dirty="0"/>
              <a:t>arrays</a:t>
            </a:r>
            <a:r>
              <a:rPr lang="en-US" sz="2000" dirty="0"/>
              <a:t> and </a:t>
            </a:r>
            <a:r>
              <a:rPr lang="en-US" sz="2000" b="1" dirty="0"/>
              <a:t>matrices</a:t>
            </a:r>
            <a:r>
              <a:rPr lang="en-US" sz="2000" dirty="0"/>
              <a:t>, along with a large collection of </a:t>
            </a:r>
            <a:r>
              <a:rPr lang="en-US" sz="2000" i="1" dirty="0" smtClean="0"/>
              <a:t>mathematical </a:t>
            </a:r>
            <a:r>
              <a:rPr lang="en-US" sz="2000" i="1" dirty="0"/>
              <a:t>functions </a:t>
            </a:r>
            <a:r>
              <a:rPr lang="en-US" sz="2000" dirty="0"/>
              <a:t>to operate on these arrays.</a:t>
            </a:r>
            <a:endParaRPr sz="2000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subTitle" idx="4294967295"/>
          </p:nvPr>
        </p:nvSpPr>
        <p:spPr>
          <a:xfrm>
            <a:off x="548296" y="407953"/>
            <a:ext cx="613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 smtClean="0"/>
              <a:t>Creating large arrays and matrices</a:t>
            </a:r>
            <a:endParaRPr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" t="2962"/>
          <a:stretch/>
        </p:blipFill>
        <p:spPr>
          <a:xfrm>
            <a:off x="1498791" y="1192753"/>
            <a:ext cx="439324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subTitle" idx="4294967295"/>
          </p:nvPr>
        </p:nvSpPr>
        <p:spPr>
          <a:xfrm>
            <a:off x="740801" y="490455"/>
            <a:ext cx="613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 smtClean="0"/>
              <a:t>Slicing arrays and matrices</a:t>
            </a:r>
            <a:endParaRPr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6"/>
          <a:stretch/>
        </p:blipFill>
        <p:spPr>
          <a:xfrm>
            <a:off x="1403136" y="1526292"/>
            <a:ext cx="4076389" cy="256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Performing </a:t>
            </a:r>
            <a:r>
              <a:rPr lang="en" dirty="0" smtClean="0">
                <a:solidFill>
                  <a:srgbClr val="9C27B0"/>
                </a:solidFill>
              </a:rPr>
              <a:t>Operations</a:t>
            </a:r>
            <a:endParaRPr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48495" y="1649101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 smtClean="0"/>
              <a:t>Matrix Addition</a:t>
            </a:r>
          </a:p>
          <a:p>
            <a:pPr marL="285750" indent="-285750"/>
            <a:r>
              <a:rPr lang="en-IN" dirty="0" smtClean="0"/>
              <a:t>Matrix Subtraction</a:t>
            </a:r>
          </a:p>
          <a:p>
            <a:pPr marL="285750" indent="-285750"/>
            <a:r>
              <a:rPr lang="en-IN" dirty="0" smtClean="0"/>
              <a:t>Transpose</a:t>
            </a:r>
          </a:p>
          <a:p>
            <a:pPr marL="285750" indent="-285750"/>
            <a:r>
              <a:rPr lang="en-IN" dirty="0" smtClean="0"/>
              <a:t>Reshape</a:t>
            </a:r>
          </a:p>
          <a:p>
            <a:pPr marL="285750" indent="-285750"/>
            <a:r>
              <a:rPr lang="en-IN" dirty="0" smtClean="0"/>
              <a:t>Determinant</a:t>
            </a:r>
          </a:p>
          <a:p>
            <a:pPr marL="285750" indent="-285750"/>
            <a:r>
              <a:rPr lang="en-IN" dirty="0" smtClean="0"/>
              <a:t>Inverse</a:t>
            </a: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2743395" y="1649101"/>
            <a:ext cx="2264364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 smtClean="0"/>
              <a:t>Vector Operations</a:t>
            </a:r>
          </a:p>
          <a:p>
            <a:pPr marL="742950" lvl="1" indent="-285750"/>
            <a:r>
              <a:rPr lang="en-IN" dirty="0" smtClean="0"/>
              <a:t>Dot Product</a:t>
            </a:r>
          </a:p>
          <a:p>
            <a:pPr marL="742950" lvl="1" indent="-285750"/>
            <a:r>
              <a:rPr lang="en-IN" dirty="0" smtClean="0"/>
              <a:t>Cross Product</a:t>
            </a:r>
            <a:endParaRPr lang="en-IN"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5128682" y="1649101"/>
            <a:ext cx="2296519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 smtClean="0"/>
              <a:t>Mean</a:t>
            </a:r>
          </a:p>
          <a:p>
            <a:pPr marL="285750" indent="-285750"/>
            <a:r>
              <a:rPr lang="en-IN" dirty="0" smtClean="0"/>
              <a:t>Standard Deviation</a:t>
            </a:r>
          </a:p>
          <a:p>
            <a:pPr marL="285750" indent="-285750"/>
            <a:r>
              <a:rPr lang="en-IN" dirty="0" smtClean="0"/>
              <a:t>Variance</a:t>
            </a:r>
          </a:p>
          <a:p>
            <a:pPr marL="285750" indent="-285750"/>
            <a:r>
              <a:rPr lang="en-IN" dirty="0" smtClean="0"/>
              <a:t>Eigen values</a:t>
            </a:r>
          </a:p>
          <a:p>
            <a:pPr marL="285750" indent="-285750"/>
            <a:r>
              <a:rPr lang="en-IN" dirty="0" smtClean="0"/>
              <a:t>Eigen vectors</a:t>
            </a:r>
          </a:p>
          <a:p>
            <a:pPr marL="285750" indent="-285750"/>
            <a:r>
              <a:rPr lang="en-IN" dirty="0" smtClean="0"/>
              <a:t>Fourier Transform</a:t>
            </a:r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538297" y="1354750"/>
            <a:ext cx="3971826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C107"/>
                </a:solidFill>
              </a:rPr>
              <a:t>1.</a:t>
            </a:r>
            <a:r>
              <a:rPr lang="en" sz="7200" dirty="0">
                <a:solidFill>
                  <a:srgbClr val="FFC107"/>
                </a:solidFill>
              </a:rPr>
              <a:t> </a:t>
            </a:r>
            <a:r>
              <a:rPr lang="en" sz="7200" dirty="0" smtClean="0">
                <a:solidFill>
                  <a:srgbClr val="FFC107"/>
                </a:solidFill>
              </a:rPr>
              <a:t/>
            </a:r>
            <a:br>
              <a:rPr lang="en" sz="7200" dirty="0" smtClean="0">
                <a:solidFill>
                  <a:srgbClr val="FFC107"/>
                </a:solidFill>
              </a:rPr>
            </a:br>
            <a:r>
              <a:rPr lang="en" dirty="0" smtClean="0"/>
              <a:t>Basic NumPy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637027" y="331285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Learn basic NumPy operations</a:t>
            </a:r>
            <a:endParaRPr sz="20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1307499" y="1461147"/>
            <a:ext cx="3868503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Create np.array()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one</a:t>
            </a:r>
            <a:r>
              <a:rPr lang="en" dirty="0" smtClean="0"/>
              <a:t> = np.array([1,2,3,4,5])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two</a:t>
            </a:r>
            <a:r>
              <a:rPr lang="en" dirty="0" smtClean="0"/>
              <a:t> = np.array([[1,2,3], [4,5,6]])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BASIC </a:t>
            </a:r>
            <a:r>
              <a:rPr lang="en-IN" dirty="0" smtClean="0">
                <a:solidFill>
                  <a:srgbClr val="E91E63"/>
                </a:solidFill>
              </a:rPr>
              <a:t>SYNTAX</a:t>
            </a:r>
            <a:endParaRPr dirty="0">
              <a:solidFill>
                <a:srgbClr val="E91E63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1307499" y="3122229"/>
            <a:ext cx="5031424" cy="1821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Slicing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matrix([2:4,5:9])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x:y</a:t>
            </a:r>
            <a:r>
              <a:rPr lang="en-IN" dirty="0" smtClean="0"/>
              <a:t> – x is inclusive but y is exclusive</a:t>
            </a:r>
            <a:endParaRPr lang="en"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1307499" y="1461147"/>
            <a:ext cx="3868503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Row matrix:</a:t>
            </a:r>
            <a:endParaRPr b="1"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41000" y="819853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CREATING </a:t>
            </a:r>
            <a:r>
              <a:rPr lang="en-IN" dirty="0" smtClean="0">
                <a:solidFill>
                  <a:srgbClr val="FF0000"/>
                </a:solidFill>
              </a:rPr>
              <a:t>MATRICES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1307499" y="2592839"/>
            <a:ext cx="5031424" cy="1821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Column matrix:</a:t>
            </a:r>
            <a:endParaRPr lang="en-IN" b="1" dirty="0" smtClean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8" t="30889" b="30556"/>
          <a:stretch/>
        </p:blipFill>
        <p:spPr>
          <a:xfrm>
            <a:off x="3123517" y="1736532"/>
            <a:ext cx="2052485" cy="673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3"/>
          <a:stretch/>
        </p:blipFill>
        <p:spPr>
          <a:xfrm>
            <a:off x="2440691" y="3181417"/>
            <a:ext cx="764687" cy="1287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73"/>
          <a:stretch/>
        </p:blipFill>
        <p:spPr>
          <a:xfrm>
            <a:off x="4853057" y="2592839"/>
            <a:ext cx="1808812" cy="20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358</Words>
  <Application>Microsoft Office PowerPoint</Application>
  <PresentationFormat>On-screen Show (16:9)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Montserrat</vt:lpstr>
      <vt:lpstr>Karla</vt:lpstr>
      <vt:lpstr>Arial</vt:lpstr>
      <vt:lpstr>Arviragus template</vt:lpstr>
      <vt:lpstr>INSTALL PREREQUISITES</vt:lpstr>
      <vt:lpstr>Introductory session on numpy</vt:lpstr>
      <vt:lpstr>PowerPoint Presentation</vt:lpstr>
      <vt:lpstr>PowerPoint Presentation</vt:lpstr>
      <vt:lpstr>PowerPoint Presentation</vt:lpstr>
      <vt:lpstr>Performing Operations</vt:lpstr>
      <vt:lpstr>1.  Basic NumPy</vt:lpstr>
      <vt:lpstr>BASIC SYNTAX</vt:lpstr>
      <vt:lpstr>CREATING MATRICES</vt:lpstr>
      <vt:lpstr>TASK 01:</vt:lpstr>
      <vt:lpstr>PowerPoint Presentation</vt:lpstr>
      <vt:lpstr>PowerPoint Presentation</vt:lpstr>
      <vt:lpstr>NOTE</vt:lpstr>
      <vt:lpstr>MORE TASKS:</vt:lpstr>
      <vt:lpstr>2.  Basic NumPy Functions</vt:lpstr>
      <vt:lpstr>Some Numpy Functions</vt:lpstr>
      <vt:lpstr>TASK 02:</vt:lpstr>
      <vt:lpstr>TASK 03: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session on numpy</dc:title>
  <cp:lastModifiedBy>Pritom Gogoi</cp:lastModifiedBy>
  <cp:revision>15</cp:revision>
  <dcterms:modified xsi:type="dcterms:W3CDTF">2019-04-02T16:49:24Z</dcterms:modified>
</cp:coreProperties>
</file>