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notesMasterIdLst>
    <p:notesMasterId r:id="rId75"/>
  </p:notesMasterIdLst>
  <p:sldIdLst>
    <p:sldId id="256" r:id="rId5"/>
    <p:sldId id="363" r:id="rId6"/>
    <p:sldId id="364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39" r:id="rId57"/>
    <p:sldId id="340" r:id="rId58"/>
    <p:sldId id="341" r:id="rId59"/>
    <p:sldId id="342" r:id="rId60"/>
    <p:sldId id="343" r:id="rId61"/>
    <p:sldId id="344" r:id="rId62"/>
    <p:sldId id="345" r:id="rId63"/>
    <p:sldId id="346" r:id="rId64"/>
    <p:sldId id="347" r:id="rId65"/>
    <p:sldId id="365" r:id="rId66"/>
    <p:sldId id="366" r:id="rId67"/>
    <p:sldId id="367" r:id="rId68"/>
    <p:sldId id="368" r:id="rId69"/>
    <p:sldId id="369" r:id="rId70"/>
    <p:sldId id="370" r:id="rId71"/>
    <p:sldId id="371" r:id="rId72"/>
    <p:sldId id="372" r:id="rId73"/>
    <p:sldId id="274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8274-1DD4-4A94-864B-7EFFD5D73D3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7B026-A5E3-4B86-8D9A-5226BB0E0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88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89AC1A93-DAD7-4DE5-B86B-F36708B13919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35996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C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ZA" sz="1800"/>
          </a:p>
        </p:txBody>
      </p:sp>
      <p:pic>
        <p:nvPicPr>
          <p:cNvPr id="5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849" y="38100"/>
            <a:ext cx="279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 txBox="1">
            <a:spLocks/>
          </p:cNvSpPr>
          <p:nvPr/>
        </p:nvSpPr>
        <p:spPr bwMode="auto">
          <a:xfrm>
            <a:off x="4556369" y="6589724"/>
            <a:ext cx="467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192" dirty="0" smtClean="0">
                <a:solidFill>
                  <a:schemeClr val="bg1"/>
                </a:solidFill>
                <a:latin typeface="Gill Sans MT" pitchFamily="34" charset="0"/>
              </a:rPr>
              <a:t>Confidential © Copyright 2011 In2IT Technologies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" y="2336800"/>
            <a:ext cx="9415585" cy="46038"/>
          </a:xfrm>
          <a:prstGeom prst="rect">
            <a:avLst/>
          </a:prstGeom>
          <a:solidFill>
            <a:srgbClr val="C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ZA" sz="1800"/>
          </a:p>
        </p:txBody>
      </p:sp>
      <p:sp>
        <p:nvSpPr>
          <p:cNvPr id="8" name="Rectangle 7"/>
          <p:cNvSpPr/>
          <p:nvPr/>
        </p:nvSpPr>
        <p:spPr>
          <a:xfrm>
            <a:off x="2794007" y="4610100"/>
            <a:ext cx="9415585" cy="46038"/>
          </a:xfrm>
          <a:prstGeom prst="rect">
            <a:avLst/>
          </a:prstGeom>
          <a:solidFill>
            <a:srgbClr val="C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ZA" sz="1800"/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9192847" y="6143626"/>
            <a:ext cx="498855" cy="25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1083" smtClean="0">
                <a:solidFill>
                  <a:srgbClr val="414042"/>
                </a:solidFill>
              </a:rPr>
              <a:t>Date:</a:t>
            </a:r>
            <a:endParaRPr lang="en-IN" sz="1083" smtClean="0">
              <a:solidFill>
                <a:srgbClr val="414042"/>
              </a:solidFill>
            </a:endParaRP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9192848" y="6326188"/>
            <a:ext cx="720069" cy="25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1083" smtClean="0">
                <a:solidFill>
                  <a:srgbClr val="414042"/>
                </a:solidFill>
              </a:rPr>
              <a:t>Location:</a:t>
            </a:r>
            <a:endParaRPr lang="en-IN" sz="1083" smtClean="0">
              <a:solidFill>
                <a:srgbClr val="414042"/>
              </a:solidFill>
            </a:endParaRPr>
          </a:p>
        </p:txBody>
      </p:sp>
      <p:pic>
        <p:nvPicPr>
          <p:cNvPr id="11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8" y="2397125"/>
            <a:ext cx="2221522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92383" y="2997577"/>
            <a:ext cx="8680704" cy="621937"/>
          </a:xfrm>
          <a:prstGeom prst="rect">
            <a:avLst/>
          </a:prstGeom>
        </p:spPr>
        <p:txBody>
          <a:bodyPr bIns="9144" anchor="t"/>
          <a:lstStyle>
            <a:lvl1pPr algn="l">
              <a:defRPr kumimoji="0" lang="en-US" sz="3467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3192383" y="3939141"/>
            <a:ext cx="8680704" cy="329184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1517" b="0" i="0" u="none" strike="noStrike" kern="1200" cap="all" spc="433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95285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6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C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ZA" sz="1800"/>
          </a:p>
        </p:txBody>
      </p:sp>
      <p:pic>
        <p:nvPicPr>
          <p:cNvPr id="5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849" y="38100"/>
            <a:ext cx="279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 txBox="1">
            <a:spLocks/>
          </p:cNvSpPr>
          <p:nvPr/>
        </p:nvSpPr>
        <p:spPr bwMode="auto">
          <a:xfrm>
            <a:off x="4556369" y="6589724"/>
            <a:ext cx="467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192" dirty="0" smtClean="0">
                <a:solidFill>
                  <a:schemeClr val="bg1"/>
                </a:solidFill>
                <a:latin typeface="Gill Sans MT" pitchFamily="34" charset="0"/>
              </a:rPr>
              <a:t>Confidential © Copyright 2011 In2IT Technologies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" y="2336800"/>
            <a:ext cx="9415585" cy="46038"/>
          </a:xfrm>
          <a:prstGeom prst="rect">
            <a:avLst/>
          </a:prstGeom>
          <a:solidFill>
            <a:srgbClr val="C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ZA" sz="1800"/>
          </a:p>
        </p:txBody>
      </p:sp>
      <p:sp>
        <p:nvSpPr>
          <p:cNvPr id="8" name="Rectangle 7"/>
          <p:cNvSpPr/>
          <p:nvPr/>
        </p:nvSpPr>
        <p:spPr>
          <a:xfrm>
            <a:off x="2794007" y="4610100"/>
            <a:ext cx="9415585" cy="46038"/>
          </a:xfrm>
          <a:prstGeom prst="rect">
            <a:avLst/>
          </a:prstGeom>
          <a:solidFill>
            <a:srgbClr val="C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ZA" sz="1800"/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9192847" y="6143626"/>
            <a:ext cx="498855" cy="25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1083" smtClean="0">
                <a:solidFill>
                  <a:srgbClr val="414042"/>
                </a:solidFill>
              </a:rPr>
              <a:t>Date:</a:t>
            </a:r>
            <a:endParaRPr lang="en-IN" sz="1083" smtClean="0">
              <a:solidFill>
                <a:srgbClr val="414042"/>
              </a:solidFill>
            </a:endParaRP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9192848" y="6326188"/>
            <a:ext cx="720069" cy="25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1083" smtClean="0">
                <a:solidFill>
                  <a:srgbClr val="414042"/>
                </a:solidFill>
              </a:rPr>
              <a:t>Location:</a:t>
            </a:r>
            <a:endParaRPr lang="en-IN" sz="1083" smtClean="0">
              <a:solidFill>
                <a:srgbClr val="414042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71296" y="3287105"/>
            <a:ext cx="8680704" cy="621937"/>
          </a:xfrm>
          <a:prstGeom prst="rect">
            <a:avLst/>
          </a:prstGeom>
        </p:spPr>
        <p:txBody>
          <a:bodyPr bIns="9144" anchor="t"/>
          <a:lstStyle>
            <a:lvl1pPr algn="l">
              <a:defRPr kumimoji="0" lang="en-US" sz="3467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992" y="6329374"/>
            <a:ext cx="574431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3716" y="25777"/>
            <a:ext cx="8680704" cy="520337"/>
          </a:xfrm>
          <a:prstGeom prst="rect">
            <a:avLst/>
          </a:prstGeom>
        </p:spPr>
        <p:txBody>
          <a:bodyPr bIns="9144" anchor="t"/>
          <a:lstStyle>
            <a:lvl1pPr algn="l">
              <a:defRPr kumimoji="0" lang="en-US" sz="2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DCA070-0398-40E5-A4F5-3956C4483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32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36535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652433" y="6583375"/>
            <a:ext cx="2844800" cy="238125"/>
          </a:xfrm>
        </p:spPr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fld id="{6DDCA070-0398-40E5-A4F5-3956C4483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49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 txBox="1">
            <a:spLocks/>
          </p:cNvSpPr>
          <p:nvPr/>
        </p:nvSpPr>
        <p:spPr bwMode="auto">
          <a:xfrm>
            <a:off x="1638300" y="6605594"/>
            <a:ext cx="4675717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ranklin Gothic Book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latin typeface="Gill Sans MT" charset="0"/>
              </a:rPr>
              <a:t>Confidential © Copyright 2011 In2IT Technologies</a:t>
            </a:r>
          </a:p>
        </p:txBody>
      </p:sp>
    </p:spTree>
    <p:extLst>
      <p:ext uri="{BB962C8B-B14F-4D97-AF65-F5344CB8AC3E}">
        <p14:creationId xmlns:p14="http://schemas.microsoft.com/office/powerpoint/2010/main" val="256575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05CA8F-734E-4001-BAF5-B8D0FF21BDA0}" type="datetimeFigureOut">
              <a:rPr lang="en-IN" smtClean="0"/>
              <a:t>27-08-2018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A070-0398-40E5-A4F5-3956C4483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26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8D793-2E92-4EB2-9B29-D42A54069F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669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70883" y="1184280"/>
            <a:ext cx="11183817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400" y="6170624"/>
            <a:ext cx="670169" cy="50323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wrap="square" lIns="9144" tIns="9144" rIns="9144" bIns="9144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733">
                <a:solidFill>
                  <a:srgbClr val="FFFFFF"/>
                </a:solidFill>
              </a:defRPr>
            </a:lvl1pPr>
          </a:lstStyle>
          <a:p>
            <a:fld id="{6DDCA070-0398-40E5-A4F5-3956C4483158}" type="slidenum">
              <a:rPr lang="en-IN" smtClean="0"/>
              <a:t>‹#›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34816" cy="6858000"/>
          </a:xfrm>
          <a:prstGeom prst="rect">
            <a:avLst/>
          </a:prstGeom>
          <a:solidFill>
            <a:srgbClr val="C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ZA" sz="1800"/>
          </a:p>
        </p:txBody>
      </p:sp>
      <p:sp>
        <p:nvSpPr>
          <p:cNvPr id="8" name="Rectangle 7"/>
          <p:cNvSpPr/>
          <p:nvPr/>
        </p:nvSpPr>
        <p:spPr>
          <a:xfrm>
            <a:off x="134816" y="6756400"/>
            <a:ext cx="336062" cy="101600"/>
          </a:xfrm>
          <a:prstGeom prst="rect">
            <a:avLst/>
          </a:prstGeom>
          <a:solidFill>
            <a:srgbClr val="C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ZA" sz="1800"/>
          </a:p>
        </p:txBody>
      </p:sp>
      <p:sp>
        <p:nvSpPr>
          <p:cNvPr id="9" name="Rectangle 8"/>
          <p:cNvSpPr/>
          <p:nvPr/>
        </p:nvSpPr>
        <p:spPr>
          <a:xfrm>
            <a:off x="68385" y="0"/>
            <a:ext cx="334107" cy="101600"/>
          </a:xfrm>
          <a:prstGeom prst="rect">
            <a:avLst/>
          </a:prstGeom>
          <a:solidFill>
            <a:srgbClr val="C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ZA" sz="1800"/>
          </a:p>
        </p:txBody>
      </p:sp>
      <p:sp>
        <p:nvSpPr>
          <p:cNvPr id="10" name="Rectangle 9"/>
          <p:cNvSpPr/>
          <p:nvPr/>
        </p:nvSpPr>
        <p:spPr>
          <a:xfrm>
            <a:off x="12055231" y="0"/>
            <a:ext cx="134816" cy="6858000"/>
          </a:xfrm>
          <a:prstGeom prst="rect">
            <a:avLst/>
          </a:prstGeom>
          <a:solidFill>
            <a:srgbClr val="C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ZA" sz="1800"/>
          </a:p>
        </p:txBody>
      </p:sp>
      <p:sp>
        <p:nvSpPr>
          <p:cNvPr id="11" name="Rectangle 10"/>
          <p:cNvSpPr/>
          <p:nvPr/>
        </p:nvSpPr>
        <p:spPr>
          <a:xfrm>
            <a:off x="11728939" y="0"/>
            <a:ext cx="334107" cy="101600"/>
          </a:xfrm>
          <a:prstGeom prst="rect">
            <a:avLst/>
          </a:prstGeom>
          <a:solidFill>
            <a:srgbClr val="C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ZA" sz="1800"/>
          </a:p>
        </p:txBody>
      </p:sp>
      <p:sp>
        <p:nvSpPr>
          <p:cNvPr id="12" name="Rectangle 11"/>
          <p:cNvSpPr/>
          <p:nvPr/>
        </p:nvSpPr>
        <p:spPr>
          <a:xfrm>
            <a:off x="11728939" y="6756400"/>
            <a:ext cx="334107" cy="101600"/>
          </a:xfrm>
          <a:prstGeom prst="rect">
            <a:avLst/>
          </a:prstGeom>
          <a:solidFill>
            <a:srgbClr val="C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ZA" sz="1800"/>
          </a:p>
        </p:txBody>
      </p:sp>
      <p:pic>
        <p:nvPicPr>
          <p:cNvPr id="1034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849" y="38100"/>
            <a:ext cx="279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ooter Placeholder 2"/>
          <p:cNvSpPr txBox="1">
            <a:spLocks/>
          </p:cNvSpPr>
          <p:nvPr/>
        </p:nvSpPr>
        <p:spPr bwMode="auto">
          <a:xfrm>
            <a:off x="441569" y="6665924"/>
            <a:ext cx="4673600" cy="8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975" dirty="0" smtClean="0">
                <a:latin typeface="Gill Sans MT" pitchFamily="34" charset="0"/>
              </a:rPr>
              <a:t>Confidential © Copyright 2011 In2IT Technologies</a:t>
            </a:r>
          </a:p>
        </p:txBody>
      </p:sp>
      <p:sp>
        <p:nvSpPr>
          <p:cNvPr id="15" name="Rectangle 14"/>
          <p:cNvSpPr/>
          <p:nvPr/>
        </p:nvSpPr>
        <p:spPr>
          <a:xfrm flipV="1">
            <a:off x="1422407" y="592149"/>
            <a:ext cx="9415585" cy="20637"/>
          </a:xfrm>
          <a:prstGeom prst="rect">
            <a:avLst/>
          </a:prstGeom>
          <a:solidFill>
            <a:srgbClr val="C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ZA" sz="1800"/>
          </a:p>
        </p:txBody>
      </p:sp>
      <p:sp>
        <p:nvSpPr>
          <p:cNvPr id="16" name="Rectangle 15"/>
          <p:cNvSpPr/>
          <p:nvPr/>
        </p:nvSpPr>
        <p:spPr>
          <a:xfrm flipV="1">
            <a:off x="9482024" y="681049"/>
            <a:ext cx="2401276" cy="20637"/>
          </a:xfrm>
          <a:prstGeom prst="rect">
            <a:avLst/>
          </a:prstGeom>
          <a:solidFill>
            <a:srgbClr val="C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ZA" sz="1800"/>
          </a:p>
        </p:txBody>
      </p:sp>
      <p:sp>
        <p:nvSpPr>
          <p:cNvPr id="17" name="Rectangle 16"/>
          <p:cNvSpPr/>
          <p:nvPr/>
        </p:nvSpPr>
        <p:spPr>
          <a:xfrm flipV="1">
            <a:off x="9923585" y="769949"/>
            <a:ext cx="1967522" cy="20637"/>
          </a:xfrm>
          <a:prstGeom prst="rect">
            <a:avLst/>
          </a:prstGeom>
          <a:solidFill>
            <a:srgbClr val="C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ZA" sz="1800"/>
          </a:p>
        </p:txBody>
      </p:sp>
      <p:sp>
        <p:nvSpPr>
          <p:cNvPr id="18" name="Rectangle 17"/>
          <p:cNvSpPr/>
          <p:nvPr/>
        </p:nvSpPr>
        <p:spPr>
          <a:xfrm flipV="1">
            <a:off x="10294816" y="858840"/>
            <a:ext cx="1584569" cy="20637"/>
          </a:xfrm>
          <a:prstGeom prst="rect">
            <a:avLst/>
          </a:prstGeom>
          <a:solidFill>
            <a:srgbClr val="C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ZA" sz="1800"/>
          </a:p>
        </p:txBody>
      </p:sp>
      <p:sp>
        <p:nvSpPr>
          <p:cNvPr id="19" name="Rectangle 18"/>
          <p:cNvSpPr/>
          <p:nvPr/>
        </p:nvSpPr>
        <p:spPr>
          <a:xfrm flipV="1">
            <a:off x="10617208" y="947742"/>
            <a:ext cx="1248508" cy="20637"/>
          </a:xfrm>
          <a:prstGeom prst="rect">
            <a:avLst/>
          </a:prstGeom>
          <a:solidFill>
            <a:srgbClr val="C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ZA" sz="1800"/>
          </a:p>
        </p:txBody>
      </p:sp>
      <p:pic>
        <p:nvPicPr>
          <p:cNvPr id="104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992" y="6329374"/>
            <a:ext cx="574431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009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4" r:id="rId4"/>
    <p:sldLayoutId id="2147483696" r:id="rId5"/>
    <p:sldLayoutId id="2147483697" r:id="rId6"/>
    <p:sldLayoutId id="2147483698" r:id="rId7"/>
    <p:sldLayoutId id="2147483699" r:id="rId8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 cap="all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ranklin Gothic Medium" pitchFamily="34" charset="0"/>
          <a:ea typeface="MS PGothic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ranklin Gothic Medium" pitchFamily="34" charset="0"/>
          <a:ea typeface="MS PGothic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ranklin Gothic Medium" pitchFamily="34" charset="0"/>
          <a:ea typeface="MS PGothic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ranklin Gothic Medium" pitchFamily="34" charset="0"/>
          <a:ea typeface="MS PGothic" pitchFamily="34" charset="-128"/>
          <a:cs typeface="MS PGothic" charset="0"/>
        </a:defRPr>
      </a:lvl5pPr>
      <a:lvl6pPr marL="495285" algn="l" rtl="0" eaLnBrk="1" fontAlgn="base" hangingPunct="1">
        <a:spcBef>
          <a:spcPct val="0"/>
        </a:spcBef>
        <a:spcAft>
          <a:spcPct val="0"/>
        </a:spcAft>
        <a:defRPr sz="3033">
          <a:solidFill>
            <a:schemeClr val="tx1"/>
          </a:solidFill>
          <a:latin typeface="Franklin Gothic Medium" pitchFamily="34" charset="0"/>
          <a:ea typeface="ＭＳ Ｐゴシック" charset="-128"/>
        </a:defRPr>
      </a:lvl6pPr>
      <a:lvl7pPr marL="990570" algn="l" rtl="0" eaLnBrk="1" fontAlgn="base" hangingPunct="1">
        <a:spcBef>
          <a:spcPct val="0"/>
        </a:spcBef>
        <a:spcAft>
          <a:spcPct val="0"/>
        </a:spcAft>
        <a:defRPr sz="3033">
          <a:solidFill>
            <a:schemeClr val="tx1"/>
          </a:solidFill>
          <a:latin typeface="Franklin Gothic Medium" pitchFamily="34" charset="0"/>
          <a:ea typeface="ＭＳ Ｐゴシック" charset="-128"/>
        </a:defRPr>
      </a:lvl7pPr>
      <a:lvl8pPr marL="1485854" algn="l" rtl="0" eaLnBrk="1" fontAlgn="base" hangingPunct="1">
        <a:spcBef>
          <a:spcPct val="0"/>
        </a:spcBef>
        <a:spcAft>
          <a:spcPct val="0"/>
        </a:spcAft>
        <a:defRPr sz="3033">
          <a:solidFill>
            <a:schemeClr val="tx1"/>
          </a:solidFill>
          <a:latin typeface="Franklin Gothic Medium" pitchFamily="34" charset="0"/>
          <a:ea typeface="ＭＳ Ｐゴシック" charset="-128"/>
        </a:defRPr>
      </a:lvl8pPr>
      <a:lvl9pPr marL="1981139" algn="l" rtl="0" eaLnBrk="1" fontAlgn="base" hangingPunct="1">
        <a:spcBef>
          <a:spcPct val="0"/>
        </a:spcBef>
        <a:spcAft>
          <a:spcPct val="0"/>
        </a:spcAft>
        <a:defRPr sz="3033">
          <a:solidFill>
            <a:schemeClr val="tx1"/>
          </a:solidFill>
          <a:latin typeface="Franklin Gothic Medium" pitchFamily="34" charset="0"/>
          <a:ea typeface="ＭＳ Ｐゴシック" charset="-128"/>
        </a:defRPr>
      </a:lvl9pPr>
    </p:titleStyle>
    <p:bodyStyle>
      <a:lvl1pPr marL="369888" indent="-369888" algn="l" rtl="0" eaLnBrk="1" fontAlgn="base" hangingPunct="1">
        <a:spcBef>
          <a:spcPts val="863"/>
        </a:spcBef>
        <a:spcAft>
          <a:spcPct val="0"/>
        </a:spcAft>
        <a:buFont typeface="Arial" panose="020B0604020202020204" pitchFamily="34" charset="0"/>
        <a:defRPr sz="1700" b="1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187325" indent="-187325" algn="l" rtl="0" eaLnBrk="1" fontAlgn="base" hangingPunct="1">
        <a:spcBef>
          <a:spcPts val="325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7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434975" indent="-176213" algn="l" rtl="0" eaLnBrk="1" fontAlgn="base" hangingPunct="1">
        <a:spcBef>
          <a:spcPts val="325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7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682625" indent="-176213" algn="l" rtl="0" eaLnBrk="1" fontAlgn="base" hangingPunct="1">
        <a:spcBef>
          <a:spcPts val="325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7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930275" indent="-187325" algn="l" rtl="0" eaLnBrk="1" fontAlgn="base" hangingPunct="1">
        <a:spcBef>
          <a:spcPts val="325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7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1188683" indent="-188208" algn="l" defTabSz="990570" rtl="0" eaLnBrk="1" latinLnBrk="0" hangingPunct="1">
        <a:spcBef>
          <a:spcPts val="325"/>
        </a:spcBef>
        <a:buClr>
          <a:schemeClr val="accent2"/>
        </a:buClr>
        <a:buFont typeface="Wingdings" pitchFamily="2" charset="2"/>
        <a:buChar char="§"/>
        <a:defRPr sz="1517" kern="1200">
          <a:solidFill>
            <a:schemeClr val="tx1"/>
          </a:solidFill>
          <a:latin typeface="+mn-lt"/>
          <a:ea typeface="+mn-ea"/>
          <a:cs typeface="+mn-cs"/>
        </a:defRPr>
      </a:lvl6pPr>
      <a:lvl7pPr marL="1466043" indent="-178303" algn="l" defTabSz="990570" rtl="0" eaLnBrk="1" latinLnBrk="0" hangingPunct="1">
        <a:spcBef>
          <a:spcPts val="325"/>
        </a:spcBef>
        <a:buClr>
          <a:schemeClr val="accent2"/>
        </a:buClr>
        <a:buFont typeface="Wingdings" pitchFamily="2" charset="2"/>
        <a:buChar char="§"/>
        <a:defRPr sz="1517" kern="1200">
          <a:solidFill>
            <a:schemeClr val="tx1"/>
          </a:solidFill>
          <a:latin typeface="+mn-lt"/>
          <a:ea typeface="+mn-ea"/>
          <a:cs typeface="+mn-cs"/>
        </a:defRPr>
      </a:lvl7pPr>
      <a:lvl8pPr marL="1713685" indent="-178303" algn="l" defTabSz="990570" rtl="0" eaLnBrk="1" latinLnBrk="0" hangingPunct="1">
        <a:spcBef>
          <a:spcPts val="325"/>
        </a:spcBef>
        <a:buClr>
          <a:schemeClr val="accent2"/>
        </a:buClr>
        <a:buFont typeface="Wingdings" pitchFamily="2" charset="2"/>
        <a:buChar char="§"/>
        <a:defRPr sz="1517" kern="1200">
          <a:solidFill>
            <a:schemeClr val="tx1"/>
          </a:solidFill>
          <a:latin typeface="+mn-lt"/>
          <a:ea typeface="+mn-ea"/>
          <a:cs typeface="+mn-cs"/>
        </a:defRPr>
      </a:lvl8pPr>
      <a:lvl9pPr marL="1941516" indent="-178303" algn="l" defTabSz="990570" rtl="0" eaLnBrk="1" latinLnBrk="0" hangingPunct="1">
        <a:spcBef>
          <a:spcPts val="325"/>
        </a:spcBef>
        <a:buClr>
          <a:schemeClr val="accent2"/>
        </a:buClr>
        <a:buFont typeface="Wingdings" pitchFamily="2" charset="2"/>
        <a:buChar char="§"/>
        <a:defRPr sz="15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dirty="0" smtClean="0">
                <a:solidFill>
                  <a:srgbClr val="0000CC"/>
                </a:solidFill>
              </a:rPr>
              <a:t>            Training </a:t>
            </a:r>
            <a:r>
              <a:rPr lang="en-US" sz="3600" dirty="0">
                <a:solidFill>
                  <a:srgbClr val="0000CC"/>
                </a:solidFill>
              </a:rPr>
              <a:t>on</a:t>
            </a:r>
            <a:br>
              <a:rPr lang="en-US" sz="3600" dirty="0">
                <a:solidFill>
                  <a:srgbClr val="0000CC"/>
                </a:solidFill>
              </a:rPr>
            </a:br>
            <a:r>
              <a:rPr lang="en-US" sz="3600" dirty="0">
                <a:solidFill>
                  <a:srgbClr val="0000CC"/>
                </a:solidFill>
              </a:rPr>
              <a:t>Basic to Intermediate CCNA</a:t>
            </a:r>
          </a:p>
        </p:txBody>
      </p:sp>
    </p:spTree>
    <p:extLst>
      <p:ext uri="{BB962C8B-B14F-4D97-AF65-F5344CB8AC3E}">
        <p14:creationId xmlns:p14="http://schemas.microsoft.com/office/powerpoint/2010/main" val="296850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81447" y="31888"/>
            <a:ext cx="6677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rgbClr val="00B0F0"/>
                </a:solidFill>
                <a:latin typeface="Comic Sans MS" panose="030F0702030302020204" pitchFamily="66" charset="0"/>
              </a:rPr>
              <a:t>Limitations to </a:t>
            </a:r>
            <a:r>
              <a:rPr lang="en-US" altLang="en-US" sz="3200" dirty="0" err="1">
                <a:solidFill>
                  <a:srgbClr val="00B0F0"/>
                </a:solidFill>
                <a:latin typeface="Comic Sans MS" panose="030F0702030302020204" pitchFamily="66" charset="0"/>
              </a:rPr>
              <a:t>Classful</a:t>
            </a:r>
            <a:r>
              <a:rPr lang="en-US" altLang="en-US" sz="3200" dirty="0">
                <a:solidFill>
                  <a:srgbClr val="00B0F0"/>
                </a:solidFill>
                <a:latin typeface="Comic Sans MS" panose="030F0702030302020204" pitchFamily="66" charset="0"/>
              </a:rPr>
              <a:t> Addressing</a:t>
            </a:r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938339" y="1447800"/>
            <a:ext cx="394409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/>
              <a:t>   Running out of address space soon</a:t>
            </a:r>
          </a:p>
          <a:p>
            <a:r>
              <a:rPr lang="en-US" altLang="en-US"/>
              <a:t>    2</a:t>
            </a:r>
            <a:r>
              <a:rPr lang="en-US" altLang="en-US" baseline="30000"/>
              <a:t>32</a:t>
            </a:r>
            <a:r>
              <a:rPr lang="en-US" altLang="en-US"/>
              <a:t> = 4,294,967,296 addresses</a:t>
            </a:r>
          </a:p>
          <a:p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   Class boundaries did not foster</a:t>
            </a:r>
          </a:p>
          <a:p>
            <a:r>
              <a:rPr lang="en-US" altLang="en-US"/>
              <a:t>   efficient allocation of address space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209801" y="3505200"/>
            <a:ext cx="55651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Lack of address class to support medium size company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133600" y="3962401"/>
            <a:ext cx="464479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-- Class B:  65534 hosts/network,    </a:t>
            </a:r>
            <a:r>
              <a:rPr lang="en-US" altLang="en-US">
                <a:solidFill>
                  <a:srgbClr val="FF3300"/>
                </a:solidFill>
              </a:rPr>
              <a:t>too big!</a:t>
            </a:r>
            <a:r>
              <a:rPr lang="en-US" altLang="en-US"/>
              <a:t> </a:t>
            </a:r>
          </a:p>
          <a:p>
            <a:r>
              <a:rPr lang="en-US" altLang="en-US"/>
              <a:t> -- Class C:  254 hosts/network,        </a:t>
            </a:r>
            <a:r>
              <a:rPr lang="en-US" altLang="en-US">
                <a:solidFill>
                  <a:srgbClr val="FF3300"/>
                </a:solidFill>
              </a:rPr>
              <a:t>too small!</a:t>
            </a:r>
          </a:p>
          <a:p>
            <a:r>
              <a:rPr lang="en-US" altLang="en-US"/>
              <a:t> -- Use multiple class C addresses,</a:t>
            </a:r>
            <a:r>
              <a:rPr lang="en-US" altLang="en-US">
                <a:solidFill>
                  <a:srgbClr val="FF3300"/>
                </a:solidFill>
              </a:rPr>
              <a:t>    </a:t>
            </a:r>
          </a:p>
          <a:p>
            <a:r>
              <a:rPr lang="en-US" altLang="en-US">
                <a:solidFill>
                  <a:srgbClr val="FF3300"/>
                </a:solidFill>
              </a:rPr>
              <a:t>      increase routing table! </a:t>
            </a:r>
            <a:endParaRPr lang="en-US" altLang="en-US"/>
          </a:p>
        </p:txBody>
      </p:sp>
      <p:pic>
        <p:nvPicPr>
          <p:cNvPr id="8199" name="Picture 7" descr="D:\Ben\ece697\ipadf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371601"/>
            <a:ext cx="34385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D:\Ben\ece697\ipadf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76801"/>
            <a:ext cx="2362200" cy="169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65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15348" y="0"/>
            <a:ext cx="2281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 err="1">
                <a:solidFill>
                  <a:srgbClr val="00B0F0"/>
                </a:solidFill>
                <a:latin typeface="Comic Sans MS" panose="030F0702030302020204" pitchFamily="66" charset="0"/>
              </a:rPr>
              <a:t>Subnetting</a:t>
            </a:r>
            <a:endParaRPr lang="en-US" altLang="en-US" dirty="0">
              <a:solidFill>
                <a:srgbClr val="00B0F0"/>
              </a:solidFill>
            </a:endParaRPr>
          </a:p>
        </p:txBody>
      </p:sp>
      <p:pic>
        <p:nvPicPr>
          <p:cNvPr id="10243" name="Picture 3" descr="D:\Ben\ece697\ipadf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81200"/>
            <a:ext cx="5334000" cy="160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828800" y="1295400"/>
            <a:ext cx="63803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Idea: Add one more level (subnet number) to the class hierarchy</a:t>
            </a:r>
          </a:p>
        </p:txBody>
      </p:sp>
      <p:pic>
        <p:nvPicPr>
          <p:cNvPr id="10248" name="Picture 8" descr="D:\Ben\ece697\ipadf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886200"/>
            <a:ext cx="4876800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D:\Ben\ece697\ipadf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334001"/>
            <a:ext cx="5943600" cy="126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2422525" y="4841875"/>
            <a:ext cx="14691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Subnet Mask</a:t>
            </a:r>
          </a:p>
        </p:txBody>
      </p:sp>
    </p:spTree>
    <p:extLst>
      <p:ext uri="{BB962C8B-B14F-4D97-AF65-F5344CB8AC3E}">
        <p14:creationId xmlns:p14="http://schemas.microsoft.com/office/powerpoint/2010/main" val="13621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:\Ben\ece697\ipadf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2362200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76795" y="-93617"/>
            <a:ext cx="46458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 err="1" smtClean="0">
                <a:solidFill>
                  <a:srgbClr val="00B0F0"/>
                </a:solidFill>
              </a:rPr>
              <a:t>Subneting</a:t>
            </a:r>
            <a:r>
              <a:rPr lang="en-US" altLang="en-US" sz="3600" dirty="0" smtClean="0">
                <a:solidFill>
                  <a:srgbClr val="00B0F0"/>
                </a:solidFill>
              </a:rPr>
              <a:t> Advantages</a:t>
            </a:r>
            <a:r>
              <a:rPr lang="en-US" altLang="en-US" sz="3600" dirty="0">
                <a:solidFill>
                  <a:srgbClr val="00B0F0"/>
                </a:solidFill>
              </a:rPr>
              <a:t>: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981201" y="1981201"/>
            <a:ext cx="303769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/>
              <a:t> routing table does not grow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 flexibility for local network </a:t>
            </a:r>
          </a:p>
          <a:p>
            <a:r>
              <a:rPr lang="en-US" altLang="en-US"/>
              <a:t>  administrator</a:t>
            </a:r>
          </a:p>
          <a:p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 hide route flapping from </a:t>
            </a:r>
          </a:p>
          <a:p>
            <a:r>
              <a:rPr lang="en-US" altLang="en-US"/>
              <a:t>  outside routers</a:t>
            </a:r>
          </a:p>
        </p:txBody>
      </p:sp>
    </p:spTree>
    <p:extLst>
      <p:ext uri="{BB962C8B-B14F-4D97-AF65-F5344CB8AC3E}">
        <p14:creationId xmlns:p14="http://schemas.microsoft.com/office/powerpoint/2010/main" val="158059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11630" y="0"/>
            <a:ext cx="5827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rgbClr val="00B0F0"/>
                </a:solidFill>
                <a:latin typeface="Comic Sans MS" panose="030F0702030302020204" pitchFamily="66" charset="0"/>
              </a:rPr>
              <a:t>Subnet Design Considerations</a:t>
            </a:r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28800" y="1828800"/>
            <a:ext cx="8382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1) How many total subnets does the organization need today?</a:t>
            </a:r>
          </a:p>
          <a:p>
            <a:endParaRPr lang="en-US" altLang="en-US"/>
          </a:p>
          <a:p>
            <a:r>
              <a:rPr lang="en-US" altLang="en-US"/>
              <a:t>2) How many total subnets will the organization need in the </a:t>
            </a:r>
          </a:p>
          <a:p>
            <a:r>
              <a:rPr lang="en-US" altLang="en-US"/>
              <a:t>    future?</a:t>
            </a:r>
          </a:p>
          <a:p>
            <a:endParaRPr lang="en-US" altLang="en-US"/>
          </a:p>
          <a:p>
            <a:r>
              <a:rPr lang="en-US" altLang="en-US"/>
              <a:t>3) How many hosts are there on the organization's largest subnet</a:t>
            </a:r>
          </a:p>
          <a:p>
            <a:r>
              <a:rPr lang="en-US" altLang="en-US"/>
              <a:t>     today?</a:t>
            </a:r>
          </a:p>
          <a:p>
            <a:endParaRPr lang="en-US" altLang="en-US"/>
          </a:p>
          <a:p>
            <a:r>
              <a:rPr lang="en-US" altLang="en-US"/>
              <a:t>4) How many hosts will there be on the organization's largest</a:t>
            </a:r>
          </a:p>
          <a:p>
            <a:r>
              <a:rPr lang="en-US" altLang="en-US"/>
              <a:t>     subnet in the future?</a:t>
            </a:r>
          </a:p>
        </p:txBody>
      </p:sp>
    </p:spTree>
    <p:extLst>
      <p:ext uri="{BB962C8B-B14F-4D97-AF65-F5344CB8AC3E}">
        <p14:creationId xmlns:p14="http://schemas.microsoft.com/office/powerpoint/2010/main" val="278671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057400" y="1219200"/>
            <a:ext cx="676717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Given :  An organization has been assigned the network number</a:t>
            </a:r>
          </a:p>
          <a:p>
            <a:r>
              <a:rPr lang="en-US" altLang="en-US"/>
              <a:t>              140.25.0.0/16 and it needs to create a set of subnets that </a:t>
            </a:r>
          </a:p>
          <a:p>
            <a:r>
              <a:rPr lang="en-US" altLang="en-US"/>
              <a:t>               supports up to 60 hosts on each subnet.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11175" y="-36791"/>
            <a:ext cx="4616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rgbClr val="00B0F0"/>
                </a:solidFill>
                <a:latin typeface="Comic Sans MS" panose="030F0702030302020204" pitchFamily="66" charset="0"/>
              </a:rPr>
              <a:t>Subnet Design Example</a:t>
            </a:r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209801" y="2895600"/>
            <a:ext cx="54721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1.  Defining the Subnet Mask / Extended-Prefix Length</a:t>
            </a:r>
            <a:endParaRPr lang="en-US" altLang="en-US"/>
          </a:p>
        </p:txBody>
      </p:sp>
      <p:pic>
        <p:nvPicPr>
          <p:cNvPr id="13317" name="Picture 5" descr="D:\Ben\ece697\ipadf1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38601"/>
            <a:ext cx="6324600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3048000" y="3429000"/>
            <a:ext cx="46941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  <a:r>
              <a:rPr lang="en-US" altLang="en-US" baseline="30000"/>
              <a:t>6</a:t>
            </a:r>
            <a:r>
              <a:rPr lang="en-US" altLang="en-US"/>
              <a:t>-2 = 62, no room for expansion;   2</a:t>
            </a:r>
            <a:r>
              <a:rPr lang="en-US" altLang="en-US" baseline="30000"/>
              <a:t>7</a:t>
            </a:r>
            <a:r>
              <a:rPr lang="en-US" altLang="en-US"/>
              <a:t>-2 = 126</a:t>
            </a:r>
          </a:p>
        </p:txBody>
      </p:sp>
    </p:spTree>
    <p:extLst>
      <p:ext uri="{BB962C8B-B14F-4D97-AF65-F5344CB8AC3E}">
        <p14:creationId xmlns:p14="http://schemas.microsoft.com/office/powerpoint/2010/main" val="245365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1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236618" y="571500"/>
            <a:ext cx="30024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2"/>
                </a:solidFill>
              </a:rPr>
              <a:t>2. Defining  Subnet Numbers</a:t>
            </a:r>
            <a:endParaRPr lang="en-US" altLang="en-US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524001" y="838200"/>
            <a:ext cx="76562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Base Net:10001100.00011001.</a:t>
            </a:r>
            <a:r>
              <a:rPr lang="en-US" altLang="en-US" b="1" i="1" u="sng"/>
              <a:t>00000000.0</a:t>
            </a:r>
            <a:r>
              <a:rPr lang="en-US" altLang="en-US"/>
              <a:t>0000000=140.25.0.0/16</a:t>
            </a:r>
          </a:p>
          <a:p>
            <a:r>
              <a:rPr lang="en-US" altLang="en-US"/>
              <a:t>SN#0:10001100.00011001.</a:t>
            </a:r>
            <a:r>
              <a:rPr lang="en-US" altLang="en-US" b="1" i="1" u="sng"/>
              <a:t>00000000.0</a:t>
            </a:r>
            <a:r>
              <a:rPr lang="en-US" altLang="en-US"/>
              <a:t>0000000=140.25.0.0/25</a:t>
            </a:r>
          </a:p>
          <a:p>
            <a:r>
              <a:rPr lang="en-US" altLang="en-US"/>
              <a:t>SN #1:10001100.00011001.</a:t>
            </a:r>
            <a:r>
              <a:rPr lang="en-US" altLang="en-US" b="1" i="1" u="sng"/>
              <a:t>00000000.1</a:t>
            </a:r>
            <a:r>
              <a:rPr lang="en-US" altLang="en-US"/>
              <a:t>0000000=140.25.0.128/25</a:t>
            </a:r>
          </a:p>
          <a:p>
            <a:r>
              <a:rPr lang="en-US" altLang="en-US"/>
              <a:t>……………………………………………………………………..</a:t>
            </a:r>
          </a:p>
          <a:p>
            <a:r>
              <a:rPr lang="en-US" altLang="en-US"/>
              <a:t>SN #511:10001100.00011001.</a:t>
            </a:r>
            <a:r>
              <a:rPr lang="en-US" altLang="en-US" b="1" i="1" u="sng"/>
              <a:t>11111111.1</a:t>
            </a:r>
            <a:r>
              <a:rPr lang="en-US" altLang="en-US"/>
              <a:t>0000000=140.25.255.128/25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524001" y="2895600"/>
            <a:ext cx="45310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3. Defining Hosts Addresses for Each Subnet</a:t>
            </a:r>
            <a:endParaRPr lang="en-US" alt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524000" y="3429000"/>
            <a:ext cx="774205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SN #3: 10001100.00011001.00000001.1 </a:t>
            </a:r>
            <a:r>
              <a:rPr lang="en-US" altLang="en-US" b="1" i="1" u="sng"/>
              <a:t>0000000</a:t>
            </a:r>
            <a:r>
              <a:rPr lang="en-US" altLang="en-US"/>
              <a:t> = 140.25.1.128/25</a:t>
            </a:r>
          </a:p>
          <a:p>
            <a:r>
              <a:rPr lang="en-US" altLang="en-US"/>
              <a:t>Host #1: 10001100.00011001.00000001.1 </a:t>
            </a:r>
            <a:r>
              <a:rPr lang="en-US" altLang="en-US" b="1" i="1" u="sng"/>
              <a:t>0000001</a:t>
            </a:r>
            <a:r>
              <a:rPr lang="en-US" altLang="en-US"/>
              <a:t> = 140.25.1.129/25</a:t>
            </a:r>
          </a:p>
          <a:p>
            <a:r>
              <a:rPr lang="en-US" altLang="en-US"/>
              <a:t>Host #2: 10001100.00011001.00000001.1 </a:t>
            </a:r>
            <a:r>
              <a:rPr lang="en-US" altLang="en-US" b="1" i="1" u="sng"/>
              <a:t>0000010</a:t>
            </a:r>
            <a:r>
              <a:rPr lang="en-US" altLang="en-US"/>
              <a:t> = 140.25.1.130/25</a:t>
            </a:r>
          </a:p>
          <a:p>
            <a:r>
              <a:rPr lang="en-US" altLang="en-US"/>
              <a:t>………………………………………………………………………….</a:t>
            </a:r>
          </a:p>
          <a:p>
            <a:r>
              <a:rPr lang="en-US" altLang="en-US"/>
              <a:t>Host #127: 10001100.00011001.00000001.1 </a:t>
            </a:r>
            <a:r>
              <a:rPr lang="en-US" altLang="en-US" b="1" i="1" u="sng"/>
              <a:t>1111110</a:t>
            </a:r>
            <a:r>
              <a:rPr lang="en-US" altLang="en-US"/>
              <a:t> = 140.25.1.193/25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524001" y="5486400"/>
            <a:ext cx="625491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4. Defining the Broadcast Address for Each Subnet</a:t>
            </a:r>
            <a:endParaRPr lang="en-US" altLang="en-US"/>
          </a:p>
          <a:p>
            <a:r>
              <a:rPr lang="en-US" altLang="en-US"/>
              <a:t>  Subnet #3 broadcast: (all 1's host address)</a:t>
            </a:r>
          </a:p>
          <a:p>
            <a:r>
              <a:rPr lang="en-US" altLang="en-US"/>
              <a:t>10001100.00011001.00000001.1 </a:t>
            </a:r>
            <a:r>
              <a:rPr lang="en-US" altLang="en-US" b="1" i="1" u="sng"/>
              <a:t>1111111</a:t>
            </a:r>
            <a:r>
              <a:rPr lang="en-US" altLang="en-US"/>
              <a:t> = 140.25.1.255</a:t>
            </a:r>
          </a:p>
        </p:txBody>
      </p:sp>
      <p:sp>
        <p:nvSpPr>
          <p:cNvPr id="2" name="Rectangle 1"/>
          <p:cNvSpPr/>
          <p:nvPr/>
        </p:nvSpPr>
        <p:spPr>
          <a:xfrm>
            <a:off x="723552" y="202168"/>
            <a:ext cx="3435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Subnet Design Example Cont’d</a:t>
            </a:r>
            <a:endParaRPr lang="en-US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15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40" grpId="0" autoUpdateAnimBg="0"/>
      <p:bldP spid="14341" grpId="0" autoUpdateAnimBg="0"/>
      <p:bldP spid="14342" grpId="0" autoUpdateAnimBg="0"/>
      <p:bldP spid="1434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704850" y="0"/>
            <a:ext cx="760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rgbClr val="00B0F0"/>
                </a:solidFill>
                <a:latin typeface="Comic Sans MS" panose="030F0702030302020204" pitchFamily="66" charset="0"/>
              </a:rPr>
              <a:t>Variable Length Subnet Masks (VLSM)</a:t>
            </a:r>
            <a:r>
              <a:rPr lang="en-US" alt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422526" y="1260476"/>
            <a:ext cx="5259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/>
              <a:t> Classless Inter-Domain Routing (CIDR) very similar</a:t>
            </a:r>
          </a:p>
          <a:p>
            <a:pPr>
              <a:buFontTx/>
              <a:buChar char="•"/>
            </a:pPr>
            <a:r>
              <a:rPr lang="en-US" altLang="en-US"/>
              <a:t> Allow more efficient use of network addresses</a:t>
            </a:r>
          </a:p>
        </p:txBody>
      </p:sp>
      <p:pic>
        <p:nvPicPr>
          <p:cNvPr id="15365" name="Picture 5" descr="D:\Ben\ece697\ipadf1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362201"/>
            <a:ext cx="5257800" cy="157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752600" y="4038600"/>
            <a:ext cx="71615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  <a:r>
              <a:rPr lang="en-US" altLang="en-US" baseline="30000"/>
              <a:t>10</a:t>
            </a:r>
            <a:r>
              <a:rPr lang="en-US" altLang="en-US"/>
              <a:t>-2=1022 hosts/subnet, waste of addresses when host number small</a:t>
            </a:r>
          </a:p>
        </p:txBody>
      </p:sp>
      <p:pic>
        <p:nvPicPr>
          <p:cNvPr id="15367" name="Picture 7" descr="D:\Ben\ece697\ipadf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724400"/>
            <a:ext cx="5410200" cy="145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2209800" y="6172200"/>
            <a:ext cx="4588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  <a:r>
              <a:rPr lang="en-US" altLang="en-US" baseline="30000"/>
              <a:t>6</a:t>
            </a:r>
            <a:r>
              <a:rPr lang="en-US" altLang="en-US"/>
              <a:t>-2=62 hosts/subnet, good for small subnet</a:t>
            </a:r>
          </a:p>
        </p:txBody>
      </p:sp>
    </p:spTree>
    <p:extLst>
      <p:ext uri="{BB962C8B-B14F-4D97-AF65-F5344CB8AC3E}">
        <p14:creationId xmlns:p14="http://schemas.microsoft.com/office/powerpoint/2010/main" val="397686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05236" y="0"/>
            <a:ext cx="86383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rgbClr val="00B0F0"/>
                </a:solidFill>
              </a:rPr>
              <a:t>Helps </a:t>
            </a:r>
            <a:r>
              <a:rPr lang="en-US" altLang="en-US" sz="2800" dirty="0">
                <a:solidFill>
                  <a:srgbClr val="00B0F0"/>
                </a:solidFill>
              </a:rPr>
              <a:t>to reduce routing table size (Route Aggregation)</a:t>
            </a:r>
          </a:p>
        </p:txBody>
      </p:sp>
      <p:pic>
        <p:nvPicPr>
          <p:cNvPr id="16387" name="Picture 3" descr="D:\Ben\ece697\ipadf1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19200"/>
            <a:ext cx="5334000" cy="25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D:\Ben\ece697\ipadf1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705225"/>
            <a:ext cx="4343400" cy="292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239001" y="1219200"/>
            <a:ext cx="263738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/>
              <a:t> </a:t>
            </a:r>
            <a:r>
              <a:rPr lang="en-US" altLang="en-US">
                <a:solidFill>
                  <a:schemeClr val="accent2"/>
                </a:solidFill>
              </a:rPr>
              <a:t>Subnets can be further</a:t>
            </a:r>
          </a:p>
          <a:p>
            <a:r>
              <a:rPr lang="en-US" altLang="en-US">
                <a:solidFill>
                  <a:schemeClr val="accent2"/>
                </a:solidFill>
              </a:rPr>
              <a:t>  recursively divided into</a:t>
            </a:r>
          </a:p>
          <a:p>
            <a:r>
              <a:rPr lang="en-US" altLang="en-US">
                <a:solidFill>
                  <a:schemeClr val="accent2"/>
                </a:solidFill>
              </a:rPr>
              <a:t>  sub-2 nets and so on</a:t>
            </a:r>
            <a:r>
              <a:rPr lang="en-US" altLang="en-US"/>
              <a:t> 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057400" y="4038600"/>
            <a:ext cx="293779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/>
              <a:t> </a:t>
            </a:r>
            <a:r>
              <a:rPr lang="en-US" altLang="en-US">
                <a:solidFill>
                  <a:schemeClr val="accent2"/>
                </a:solidFill>
              </a:rPr>
              <a:t>A subnet summarizes all</a:t>
            </a:r>
          </a:p>
          <a:p>
            <a:r>
              <a:rPr lang="en-US" altLang="en-US">
                <a:solidFill>
                  <a:schemeClr val="accent2"/>
                </a:solidFill>
              </a:rPr>
              <a:t>  its lower level hierarchies </a:t>
            </a:r>
          </a:p>
          <a:p>
            <a:r>
              <a:rPr lang="en-US" altLang="en-US">
                <a:solidFill>
                  <a:schemeClr val="accent2"/>
                </a:solidFill>
              </a:rPr>
              <a:t>  into a single advertisement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07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03838" y="0"/>
            <a:ext cx="5594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rgbClr val="00B0F0"/>
                </a:solidFill>
                <a:latin typeface="Comic Sans MS" panose="030F0702030302020204" pitchFamily="66" charset="0"/>
              </a:rPr>
              <a:t>VLSM Design Considerations</a:t>
            </a:r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981201" y="2438400"/>
            <a:ext cx="649479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1) How many total subnets does this level need today?</a:t>
            </a:r>
          </a:p>
          <a:p>
            <a:endParaRPr lang="en-US" altLang="en-US"/>
          </a:p>
          <a:p>
            <a:r>
              <a:rPr lang="en-US" altLang="en-US"/>
              <a:t>2) How many total subnets will this level need in the future?</a:t>
            </a:r>
          </a:p>
          <a:p>
            <a:endParaRPr lang="en-US" altLang="en-US"/>
          </a:p>
          <a:p>
            <a:r>
              <a:rPr lang="en-US" altLang="en-US"/>
              <a:t>3) How many hosts are there on this level's largest subnet today?</a:t>
            </a:r>
          </a:p>
          <a:p>
            <a:endParaRPr lang="en-US" altLang="en-US"/>
          </a:p>
          <a:p>
            <a:r>
              <a:rPr lang="en-US" altLang="en-US"/>
              <a:t>4) How many hosts will there be on this level's largest subnet be</a:t>
            </a:r>
          </a:p>
          <a:p>
            <a:r>
              <a:rPr lang="en-US" altLang="en-US"/>
              <a:t>     in the future?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981200" y="1752600"/>
            <a:ext cx="42169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At each level, ask the following questions: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193925" y="5680075"/>
            <a:ext cx="1471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e.g. 5-college</a:t>
            </a:r>
          </a:p>
        </p:txBody>
      </p:sp>
    </p:spTree>
    <p:extLst>
      <p:ext uri="{BB962C8B-B14F-4D97-AF65-F5344CB8AC3E}">
        <p14:creationId xmlns:p14="http://schemas.microsoft.com/office/powerpoint/2010/main" val="54357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329C7495-8206-4A0F-B189-DC4FC9C212B0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19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1290" y="-4894"/>
            <a:ext cx="8227583" cy="597662"/>
          </a:xfrm>
        </p:spPr>
        <p:txBody>
          <a:bodyPr/>
          <a:lstStyle/>
          <a:p>
            <a:pPr eaLnBrk="1"/>
            <a:r>
              <a:rPr lang="en-US" altLang="en-US" sz="3629" dirty="0">
                <a:solidFill>
                  <a:srgbClr val="0033CC"/>
                </a:solidFill>
              </a:rPr>
              <a:t>OSI </a:t>
            </a:r>
            <a:r>
              <a:rPr lang="en-US" altLang="en-US" sz="3629" dirty="0" smtClean="0">
                <a:solidFill>
                  <a:srgbClr val="0033CC"/>
                </a:solidFill>
              </a:rPr>
              <a:t>and TCP/IP </a:t>
            </a:r>
            <a:r>
              <a:rPr lang="en-US" altLang="en-US" sz="3629" dirty="0">
                <a:solidFill>
                  <a:srgbClr val="0033CC"/>
                </a:solidFill>
              </a:rPr>
              <a:t>layers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202" y="1562566"/>
            <a:ext cx="2432415" cy="380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1" name="AutoShape 7"/>
          <p:cNvSpPr>
            <a:spLocks noChangeArrowheads="1"/>
          </p:cNvSpPr>
          <p:nvPr/>
        </p:nvSpPr>
        <p:spPr bwMode="auto">
          <a:xfrm rot="10800000">
            <a:off x="6925528" y="1216929"/>
            <a:ext cx="3525490" cy="1036909"/>
          </a:xfrm>
          <a:prstGeom prst="homePlate">
            <a:avLst>
              <a:gd name="adj" fmla="val 85000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>
              <a:buFont typeface="Times New Roman" panose="02020603050405020304" pitchFamily="18" charset="0"/>
              <a:buChar char="•"/>
            </a:pPr>
            <a:r>
              <a:rPr lang="en-US" altLang="zh-CN" sz="1633">
                <a:ea typeface="SimSun" panose="02010600030101010101" pitchFamily="2" charset="-122"/>
              </a:rPr>
              <a:t> </a:t>
            </a:r>
            <a:r>
              <a:rPr lang="en-US" altLang="zh-CN" sz="1814">
                <a:ea typeface="SimSun" panose="02010600030101010101" pitchFamily="2" charset="-122"/>
              </a:rPr>
              <a:t>User interface to different </a:t>
            </a:r>
          </a:p>
          <a:p>
            <a:r>
              <a:rPr lang="en-US" altLang="zh-CN" sz="1814">
                <a:ea typeface="SimSun" panose="02010600030101010101" pitchFamily="2" charset="-122"/>
              </a:rPr>
              <a:t>application layer  protocols</a:t>
            </a:r>
            <a:endParaRPr lang="en-US" altLang="en-US" sz="1814"/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 rot="10800000">
            <a:off x="6925528" y="2945110"/>
            <a:ext cx="3041599" cy="898654"/>
          </a:xfrm>
          <a:prstGeom prst="homePlate">
            <a:avLst>
              <a:gd name="adj" fmla="val 8461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>
              <a:buFont typeface="Times New Roman" panose="02020603050405020304" pitchFamily="18" charset="0"/>
              <a:buChar char="•"/>
            </a:pPr>
            <a:r>
              <a:rPr lang="en-US" altLang="zh-CN" sz="1814">
                <a:ea typeface="SimSun" panose="02010600030101010101" pitchFamily="2" charset="-122"/>
              </a:rPr>
              <a:t>End-to-end connection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n-US" altLang="zh-CN" sz="1814">
                <a:ea typeface="SimSun" panose="02010600030101010101" pitchFamily="2" charset="-122"/>
              </a:rPr>
              <a:t>Segmentation</a:t>
            </a:r>
            <a:r>
              <a:rPr lang="en-US" altLang="zh-CN" sz="1633">
                <a:ea typeface="SimSun" panose="02010600030101010101" pitchFamily="2" charset="-122"/>
              </a:rPr>
              <a:t> </a:t>
            </a:r>
            <a:endParaRPr lang="en-US" altLang="en-US" sz="1633"/>
          </a:p>
        </p:txBody>
      </p:sp>
      <p:sp>
        <p:nvSpPr>
          <p:cNvPr id="11277" name="AutoShape 13"/>
          <p:cNvSpPr>
            <a:spLocks noChangeArrowheads="1"/>
          </p:cNvSpPr>
          <p:nvPr/>
        </p:nvSpPr>
        <p:spPr bwMode="auto">
          <a:xfrm rot="10800000">
            <a:off x="6925528" y="3567255"/>
            <a:ext cx="2903345" cy="829527"/>
          </a:xfrm>
          <a:prstGeom prst="homePlate">
            <a:avLst>
              <a:gd name="adj" fmla="val 875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buFont typeface="Times New Roman" panose="02020603050405020304" pitchFamily="18" charset="0"/>
              <a:buChar char="•"/>
            </a:pPr>
            <a:r>
              <a:rPr lang="en-US" altLang="zh-CN" sz="1814">
                <a:ea typeface="SimSun" panose="02010600030101010101" pitchFamily="2" charset="-122"/>
              </a:rPr>
              <a:t>Device addressing</a:t>
            </a:r>
          </a:p>
          <a:p>
            <a:pPr algn="ctr">
              <a:buFont typeface="Times New Roman" panose="02020603050405020304" pitchFamily="18" charset="0"/>
              <a:buChar char="•"/>
            </a:pPr>
            <a:r>
              <a:rPr lang="en-US" altLang="zh-CN" sz="1814">
                <a:ea typeface="SimSun" panose="02010600030101010101" pitchFamily="2" charset="-122"/>
              </a:rPr>
              <a:t>Best path selection</a:t>
            </a:r>
            <a:r>
              <a:rPr lang="en-US" altLang="zh-CN" sz="1633">
                <a:ea typeface="SimSun" panose="02010600030101010101" pitchFamily="2" charset="-122"/>
              </a:rPr>
              <a:t> </a:t>
            </a:r>
            <a:endParaRPr lang="en-US" altLang="en-US" sz="1633"/>
          </a:p>
        </p:txBody>
      </p:sp>
      <p:sp>
        <p:nvSpPr>
          <p:cNvPr id="11280" name="AutoShape 16"/>
          <p:cNvSpPr>
            <a:spLocks noChangeArrowheads="1"/>
          </p:cNvSpPr>
          <p:nvPr/>
        </p:nvSpPr>
        <p:spPr bwMode="auto">
          <a:xfrm rot="10800000">
            <a:off x="6925528" y="4120274"/>
            <a:ext cx="2903345" cy="829527"/>
          </a:xfrm>
          <a:prstGeom prst="homePlate">
            <a:avLst>
              <a:gd name="adj" fmla="val 875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>
              <a:buFont typeface="Times New Roman" panose="02020603050405020304" pitchFamily="18" charset="0"/>
              <a:buChar char="•"/>
            </a:pPr>
            <a:r>
              <a:rPr lang="en-US" altLang="zh-CN" sz="1814">
                <a:ea typeface="SimSun" panose="02010600030101010101" pitchFamily="2" charset="-122"/>
              </a:rPr>
              <a:t>Media Access Control 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n-US" altLang="zh-CN" sz="1814">
                <a:ea typeface="SimSun" panose="02010600030101010101" pitchFamily="2" charset="-122"/>
              </a:rPr>
              <a:t>Flow and error control</a:t>
            </a:r>
            <a:endParaRPr lang="en-US" altLang="en-US" sz="1814"/>
          </a:p>
        </p:txBody>
      </p:sp>
      <p:sp>
        <p:nvSpPr>
          <p:cNvPr id="11282" name="AutoShape 18"/>
          <p:cNvSpPr>
            <a:spLocks noChangeArrowheads="1"/>
          </p:cNvSpPr>
          <p:nvPr/>
        </p:nvSpPr>
        <p:spPr bwMode="auto">
          <a:xfrm rot="10800000">
            <a:off x="6925528" y="1839074"/>
            <a:ext cx="2765090" cy="1175163"/>
          </a:xfrm>
          <a:prstGeom prst="homePlate">
            <a:avLst>
              <a:gd name="adj" fmla="val 58824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>
              <a:buFont typeface="Times New Roman" panose="02020603050405020304" pitchFamily="18" charset="0"/>
              <a:buChar char="•"/>
            </a:pPr>
            <a:endParaRPr lang="en-US" altLang="zh-CN" sz="1814">
              <a:ea typeface="SimSun" panose="02010600030101010101" pitchFamily="2" charset="-122"/>
            </a:endParaRPr>
          </a:p>
          <a:p>
            <a:pPr>
              <a:buFont typeface="Times New Roman" panose="02020603050405020304" pitchFamily="18" charset="0"/>
              <a:buChar char="•"/>
            </a:pPr>
            <a:r>
              <a:rPr lang="en-US" altLang="zh-CN" sz="1814">
                <a:ea typeface="SimSun" panose="02010600030101010101" pitchFamily="2" charset="-122"/>
              </a:rPr>
              <a:t>Data translation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n-US" altLang="zh-CN" sz="1814">
                <a:ea typeface="SimSun" panose="02010600030101010101" pitchFamily="2" charset="-122"/>
              </a:rPr>
              <a:t> Compression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n-US" altLang="zh-CN" sz="1814">
                <a:ea typeface="SimSun" panose="02010600030101010101" pitchFamily="2" charset="-122"/>
              </a:rPr>
              <a:t> Code formatting </a:t>
            </a:r>
            <a:endParaRPr lang="en-US" altLang="en-US" sz="1814"/>
          </a:p>
          <a:p>
            <a:pPr>
              <a:buFont typeface="Times New Roman" panose="02020603050405020304" pitchFamily="18" charset="0"/>
              <a:buChar char="•"/>
            </a:pPr>
            <a:endParaRPr lang="en-US" altLang="en-US" sz="1814"/>
          </a:p>
        </p:txBody>
      </p:sp>
      <p:sp>
        <p:nvSpPr>
          <p:cNvPr id="11283" name="AutoShape 19"/>
          <p:cNvSpPr>
            <a:spLocks noChangeArrowheads="1"/>
          </p:cNvSpPr>
          <p:nvPr/>
        </p:nvSpPr>
        <p:spPr bwMode="auto">
          <a:xfrm rot="10800000">
            <a:off x="6925528" y="4535037"/>
            <a:ext cx="2903345" cy="829527"/>
          </a:xfrm>
          <a:prstGeom prst="homePlate">
            <a:avLst>
              <a:gd name="adj" fmla="val 875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buFont typeface="Times New Roman" panose="02020603050405020304" pitchFamily="18" charset="0"/>
              <a:buChar char="•"/>
            </a:pPr>
            <a:r>
              <a:rPr lang="en-US" altLang="zh-CN" sz="1814">
                <a:ea typeface="SimSun" panose="02010600030101010101" pitchFamily="2" charset="-122"/>
              </a:rPr>
              <a:t>Electrical</a:t>
            </a:r>
          </a:p>
          <a:p>
            <a:pPr algn="ctr">
              <a:buFont typeface="Times New Roman" panose="02020603050405020304" pitchFamily="18" charset="0"/>
              <a:buChar char="•"/>
            </a:pPr>
            <a:r>
              <a:rPr lang="en-US" altLang="zh-CN" sz="1814">
                <a:ea typeface="SimSun" panose="02010600030101010101" pitchFamily="2" charset="-122"/>
              </a:rPr>
              <a:t>Mechanical</a:t>
            </a:r>
          </a:p>
          <a:p>
            <a:pPr algn="ctr">
              <a:buFont typeface="Times New Roman" panose="02020603050405020304" pitchFamily="18" charset="0"/>
              <a:buChar char="•"/>
            </a:pPr>
            <a:r>
              <a:rPr lang="en-US" altLang="zh-CN" sz="1814">
                <a:ea typeface="SimSun" panose="02010600030101010101" pitchFamily="2" charset="-122"/>
              </a:rPr>
              <a:t>Procedural</a:t>
            </a:r>
            <a:r>
              <a:rPr lang="en-US" altLang="zh-CN" sz="1633">
                <a:ea typeface="SimSun" panose="02010600030101010101" pitchFamily="2" charset="-122"/>
              </a:rPr>
              <a:t> </a:t>
            </a:r>
            <a:endParaRPr lang="en-US" altLang="en-US" sz="1633"/>
          </a:p>
        </p:txBody>
      </p:sp>
      <p:sp>
        <p:nvSpPr>
          <p:cNvPr id="6155" name="Rectangle 20"/>
          <p:cNvSpPr>
            <a:spLocks noChangeArrowheads="1"/>
          </p:cNvSpPr>
          <p:nvPr/>
        </p:nvSpPr>
        <p:spPr bwMode="auto">
          <a:xfrm>
            <a:off x="2224874" y="1631692"/>
            <a:ext cx="2142945" cy="3801999"/>
          </a:xfrm>
          <a:prstGeom prst="rect">
            <a:avLst/>
          </a:prstGeom>
          <a:noFill/>
          <a:ln w="2857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633"/>
          </a:p>
        </p:txBody>
      </p:sp>
      <p:sp>
        <p:nvSpPr>
          <p:cNvPr id="6156" name="Line 22"/>
          <p:cNvSpPr>
            <a:spLocks noChangeShapeType="1"/>
          </p:cNvSpPr>
          <p:nvPr/>
        </p:nvSpPr>
        <p:spPr bwMode="auto">
          <a:xfrm>
            <a:off x="2224874" y="3774637"/>
            <a:ext cx="2142945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1275" name="AutoShape 11"/>
          <p:cNvSpPr>
            <a:spLocks noChangeArrowheads="1"/>
          </p:cNvSpPr>
          <p:nvPr/>
        </p:nvSpPr>
        <p:spPr bwMode="auto">
          <a:xfrm rot="10800000">
            <a:off x="6925528" y="2322965"/>
            <a:ext cx="3179854" cy="898654"/>
          </a:xfrm>
          <a:prstGeom prst="homePlate">
            <a:avLst>
              <a:gd name="adj" fmla="val 8846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>
              <a:buFont typeface="Times New Roman" panose="02020603050405020304" pitchFamily="18" charset="0"/>
              <a:buChar char="•"/>
            </a:pPr>
            <a:r>
              <a:rPr lang="en-US" altLang="zh-CN" sz="1814">
                <a:ea typeface="SimSun" panose="02010600030101010101" pitchFamily="2" charset="-122"/>
              </a:rPr>
              <a:t>Setting up, terminate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n-US" altLang="zh-CN" sz="1814">
                <a:ea typeface="SimSun" panose="02010600030101010101" pitchFamily="2" charset="-122"/>
              </a:rPr>
              <a:t>Keeps d/t data separate</a:t>
            </a:r>
          </a:p>
          <a:p>
            <a:pPr>
              <a:buFont typeface="Times New Roman" panose="02020603050405020304" pitchFamily="18" charset="0"/>
              <a:buChar char="•"/>
            </a:pPr>
            <a:endParaRPr lang="en-US" altLang="en-US" sz="1633"/>
          </a:p>
        </p:txBody>
      </p:sp>
      <p:sp>
        <p:nvSpPr>
          <p:cNvPr id="6158" name="Text Box 25"/>
          <p:cNvSpPr txBox="1">
            <a:spLocks noChangeArrowheads="1"/>
          </p:cNvSpPr>
          <p:nvPr/>
        </p:nvSpPr>
        <p:spPr bwMode="auto">
          <a:xfrm>
            <a:off x="2363129" y="3359874"/>
            <a:ext cx="1659054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33"/>
              <a:t>Host-to-host</a:t>
            </a:r>
          </a:p>
        </p:txBody>
      </p:sp>
      <p:sp>
        <p:nvSpPr>
          <p:cNvPr id="6159" name="Text Box 26"/>
          <p:cNvSpPr txBox="1">
            <a:spLocks noChangeArrowheads="1"/>
          </p:cNvSpPr>
          <p:nvPr/>
        </p:nvSpPr>
        <p:spPr bwMode="auto">
          <a:xfrm>
            <a:off x="2432256" y="3912892"/>
            <a:ext cx="138254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33"/>
              <a:t>Internet</a:t>
            </a:r>
          </a:p>
        </p:txBody>
      </p:sp>
      <p:sp>
        <p:nvSpPr>
          <p:cNvPr id="6160" name="Text Box 28"/>
          <p:cNvSpPr txBox="1">
            <a:spLocks noChangeArrowheads="1"/>
          </p:cNvSpPr>
          <p:nvPr/>
        </p:nvSpPr>
        <p:spPr bwMode="auto">
          <a:xfrm>
            <a:off x="2294002" y="1216929"/>
            <a:ext cx="1313418" cy="42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177">
                <a:solidFill>
                  <a:srgbClr val="0033CC"/>
                </a:solidFill>
              </a:rPr>
              <a:t>TCP/IP</a:t>
            </a:r>
          </a:p>
        </p:txBody>
      </p:sp>
      <p:sp>
        <p:nvSpPr>
          <p:cNvPr id="6161" name="Text Box 29"/>
          <p:cNvSpPr txBox="1">
            <a:spLocks noChangeArrowheads="1"/>
          </p:cNvSpPr>
          <p:nvPr/>
        </p:nvSpPr>
        <p:spPr bwMode="auto">
          <a:xfrm>
            <a:off x="5197347" y="1078675"/>
            <a:ext cx="1313418" cy="42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177">
                <a:solidFill>
                  <a:srgbClr val="0033CC"/>
                </a:solidFill>
              </a:rPr>
              <a:t>OSI</a:t>
            </a:r>
          </a:p>
        </p:txBody>
      </p:sp>
      <p:sp>
        <p:nvSpPr>
          <p:cNvPr id="6162" name="Line 38"/>
          <p:cNvSpPr>
            <a:spLocks noChangeShapeType="1"/>
          </p:cNvSpPr>
          <p:nvPr/>
        </p:nvSpPr>
        <p:spPr bwMode="auto">
          <a:xfrm>
            <a:off x="2224874" y="3774637"/>
            <a:ext cx="2142945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6163" name="Line 44"/>
          <p:cNvSpPr>
            <a:spLocks noChangeShapeType="1"/>
          </p:cNvSpPr>
          <p:nvPr/>
        </p:nvSpPr>
        <p:spPr bwMode="auto">
          <a:xfrm>
            <a:off x="2224874" y="3774637"/>
            <a:ext cx="2142945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6164" name="Line 91"/>
          <p:cNvSpPr>
            <a:spLocks noChangeShapeType="1"/>
          </p:cNvSpPr>
          <p:nvPr/>
        </p:nvSpPr>
        <p:spPr bwMode="auto">
          <a:xfrm>
            <a:off x="2224874" y="3152492"/>
            <a:ext cx="2142945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6165" name="Text Box 94"/>
          <p:cNvSpPr txBox="1">
            <a:spLocks noChangeArrowheads="1"/>
          </p:cNvSpPr>
          <p:nvPr/>
        </p:nvSpPr>
        <p:spPr bwMode="auto">
          <a:xfrm>
            <a:off x="2432256" y="2322965"/>
            <a:ext cx="1659054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33"/>
              <a:t>Application</a:t>
            </a:r>
          </a:p>
        </p:txBody>
      </p:sp>
      <p:sp>
        <p:nvSpPr>
          <p:cNvPr id="6166" name="Text Box 95"/>
          <p:cNvSpPr txBox="1">
            <a:spLocks noChangeArrowheads="1"/>
          </p:cNvSpPr>
          <p:nvPr/>
        </p:nvSpPr>
        <p:spPr bwMode="auto">
          <a:xfrm>
            <a:off x="2294002" y="4673292"/>
            <a:ext cx="179730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33"/>
              <a:t>Network access</a:t>
            </a:r>
          </a:p>
        </p:txBody>
      </p:sp>
      <p:sp>
        <p:nvSpPr>
          <p:cNvPr id="6167" name="Line 131"/>
          <p:cNvSpPr>
            <a:spLocks noChangeShapeType="1"/>
          </p:cNvSpPr>
          <p:nvPr/>
        </p:nvSpPr>
        <p:spPr bwMode="auto">
          <a:xfrm>
            <a:off x="2224874" y="4327655"/>
            <a:ext cx="2142945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6168" name="Line 135"/>
          <p:cNvSpPr>
            <a:spLocks noChangeShapeType="1"/>
          </p:cNvSpPr>
          <p:nvPr/>
        </p:nvSpPr>
        <p:spPr bwMode="auto">
          <a:xfrm>
            <a:off x="2224874" y="3774637"/>
            <a:ext cx="2142945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6169" name="Line 136"/>
          <p:cNvSpPr>
            <a:spLocks noChangeShapeType="1"/>
          </p:cNvSpPr>
          <p:nvPr/>
        </p:nvSpPr>
        <p:spPr bwMode="auto">
          <a:xfrm>
            <a:off x="2224874" y="3152492"/>
            <a:ext cx="2142945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235031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nimBg="1"/>
      <p:bldP spid="11271" grpId="1" animBg="1"/>
      <p:bldP spid="11276" grpId="0" animBg="1"/>
      <p:bldP spid="11276" grpId="1" animBg="1"/>
      <p:bldP spid="11277" grpId="0" animBg="1"/>
      <p:bldP spid="11277" grpId="1" animBg="1"/>
      <p:bldP spid="11280" grpId="0" animBg="1"/>
      <p:bldP spid="11280" grpId="1" animBg="1"/>
      <p:bldP spid="11282" grpId="0" animBg="1"/>
      <p:bldP spid="11282" grpId="1" animBg="1"/>
      <p:bldP spid="11283" grpId="0" animBg="1"/>
      <p:bldP spid="11283" grpId="1" animBg="1"/>
      <p:bldP spid="11275" grpId="0" animBg="1"/>
      <p:bldP spid="1127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70E01C40-B76E-46AB-967C-84B7EC531327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1483660" y="0"/>
            <a:ext cx="8229024" cy="735918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 tIns="30176"/>
          <a:lstStyle/>
          <a:p>
            <a:pPr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 dirty="0" smtClean="0">
                <a:solidFill>
                  <a:schemeClr val="accent2"/>
                </a:solidFill>
              </a:rPr>
              <a:t>Training outline</a:t>
            </a:r>
            <a:r>
              <a:rPr lang="en-US" altLang="en-US" dirty="0" smtClean="0"/>
              <a:t> 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1078674"/>
            <a:ext cx="8229024" cy="6014071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 sz="2540"/>
              <a:t>Layered Architecture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 sz="2540"/>
              <a:t>Ethernet networking and topologies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 sz="2540"/>
              <a:t>IP addressing and subnetting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 sz="2540"/>
              <a:t>Communication media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 sz="2540">
                <a:solidFill>
                  <a:srgbClr val="0066CC"/>
                </a:solidFill>
              </a:rPr>
              <a:t>Cisco IOS and CLI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 sz="2540">
                <a:solidFill>
                  <a:srgbClr val="0066CC"/>
                </a:solidFill>
              </a:rPr>
              <a:t>Layer 2 switching</a:t>
            </a:r>
          </a:p>
          <a:p>
            <a:pPr marL="783458" lvl="1" indent="-293797">
              <a:buSzPct val="75000"/>
              <a:buFont typeface="Symbol" panose="05050102010706020507" pitchFamily="18" charset="2"/>
              <a:buChar char="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 smtClean="0">
                <a:solidFill>
                  <a:srgbClr val="0066CC"/>
                </a:solidFill>
              </a:rPr>
              <a:t>VLAN, Trunking, VTP, STP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 sz="2540">
                <a:solidFill>
                  <a:srgbClr val="0066CC"/>
                </a:solidFill>
              </a:rPr>
              <a:t>Layer 3 services</a:t>
            </a:r>
          </a:p>
          <a:p>
            <a:pPr marL="783458" lvl="1" indent="-293797">
              <a:buSzPct val="75000"/>
              <a:buFont typeface="Symbol" panose="05050102010706020507" pitchFamily="18" charset="2"/>
              <a:buChar char="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 smtClean="0">
                <a:solidFill>
                  <a:srgbClr val="0066CC"/>
                </a:solidFill>
              </a:rPr>
              <a:t>Routing, DHCP, ACL, NAT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 sz="2540">
                <a:solidFill>
                  <a:srgbClr val="0066CC"/>
                </a:solidFill>
              </a:rPr>
              <a:t>Troubleshooting utilities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 sz="2540">
                <a:solidFill>
                  <a:srgbClr val="0066CC"/>
                </a:solidFill>
              </a:rPr>
              <a:t>Demonstrations </a:t>
            </a:r>
          </a:p>
        </p:txBody>
      </p:sp>
    </p:spTree>
    <p:extLst>
      <p:ext uri="{BB962C8B-B14F-4D97-AF65-F5344CB8AC3E}">
        <p14:creationId xmlns:p14="http://schemas.microsoft.com/office/powerpoint/2010/main" val="2988515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B8649D7A-3ACF-44F8-A259-8559A0286D37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20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16861" y="19442"/>
            <a:ext cx="8227583" cy="874172"/>
          </a:xfrm>
        </p:spPr>
        <p:txBody>
          <a:bodyPr/>
          <a:lstStyle/>
          <a:p>
            <a:pPr eaLnBrk="1"/>
            <a:r>
              <a:rPr lang="en-US" altLang="en-US" sz="3629" dirty="0">
                <a:solidFill>
                  <a:srgbClr val="0033CC"/>
                </a:solidFill>
              </a:rPr>
              <a:t>Encapsulation and </a:t>
            </a:r>
            <a:r>
              <a:rPr lang="en-US" altLang="en-US" sz="3629" dirty="0" smtClean="0">
                <a:solidFill>
                  <a:srgbClr val="0033CC"/>
                </a:solidFill>
              </a:rPr>
              <a:t>De-capsulation </a:t>
            </a:r>
            <a:endParaRPr lang="en-US" altLang="en-US" sz="3629" dirty="0">
              <a:solidFill>
                <a:srgbClr val="0033CC"/>
              </a:solidFill>
            </a:endParaRPr>
          </a:p>
        </p:txBody>
      </p:sp>
      <p:pic>
        <p:nvPicPr>
          <p:cNvPr id="7172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293" y="1147802"/>
            <a:ext cx="1633131" cy="3871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456" y="1147801"/>
            <a:ext cx="1633131" cy="373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Line 42"/>
          <p:cNvSpPr>
            <a:spLocks noChangeShapeType="1"/>
          </p:cNvSpPr>
          <p:nvPr/>
        </p:nvSpPr>
        <p:spPr bwMode="auto">
          <a:xfrm>
            <a:off x="8100691" y="5779328"/>
            <a:ext cx="11060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7175" name="Line 43"/>
          <p:cNvSpPr>
            <a:spLocks noChangeShapeType="1"/>
          </p:cNvSpPr>
          <p:nvPr/>
        </p:nvSpPr>
        <p:spPr bwMode="auto">
          <a:xfrm flipV="1">
            <a:off x="9206727" y="4880673"/>
            <a:ext cx="0" cy="8986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7176" name="Line 44"/>
          <p:cNvSpPr>
            <a:spLocks noChangeShapeType="1"/>
          </p:cNvSpPr>
          <p:nvPr/>
        </p:nvSpPr>
        <p:spPr bwMode="auto">
          <a:xfrm>
            <a:off x="4298692" y="4949801"/>
            <a:ext cx="0" cy="8295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7177" name="Line 45"/>
          <p:cNvSpPr>
            <a:spLocks noChangeShapeType="1"/>
          </p:cNvSpPr>
          <p:nvPr/>
        </p:nvSpPr>
        <p:spPr bwMode="auto">
          <a:xfrm>
            <a:off x="4298692" y="5779328"/>
            <a:ext cx="16590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4383" name="AutoShape 47"/>
          <p:cNvSpPr>
            <a:spLocks noChangeArrowheads="1"/>
          </p:cNvSpPr>
          <p:nvPr/>
        </p:nvSpPr>
        <p:spPr bwMode="auto">
          <a:xfrm>
            <a:off x="2777892" y="1977329"/>
            <a:ext cx="760400" cy="276509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633"/>
          </a:p>
        </p:txBody>
      </p:sp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5404728" y="1908202"/>
            <a:ext cx="760400" cy="3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14">
                <a:solidFill>
                  <a:srgbClr val="0033CC"/>
                </a:solidFill>
              </a:rPr>
              <a:t>Data</a:t>
            </a:r>
          </a:p>
        </p:txBody>
      </p:sp>
      <p:sp>
        <p:nvSpPr>
          <p:cNvPr id="14393" name="Line 57"/>
          <p:cNvSpPr>
            <a:spLocks noChangeShapeType="1"/>
          </p:cNvSpPr>
          <p:nvPr/>
        </p:nvSpPr>
        <p:spPr bwMode="auto">
          <a:xfrm>
            <a:off x="3054402" y="3290746"/>
            <a:ext cx="0" cy="276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4394" name="Line 58"/>
          <p:cNvSpPr>
            <a:spLocks noChangeShapeType="1"/>
          </p:cNvSpPr>
          <p:nvPr/>
        </p:nvSpPr>
        <p:spPr bwMode="auto">
          <a:xfrm flipH="1">
            <a:off x="3330911" y="3290746"/>
            <a:ext cx="0" cy="276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4395" name="Text Box 59"/>
          <p:cNvSpPr txBox="1">
            <a:spLocks noChangeArrowheads="1"/>
          </p:cNvSpPr>
          <p:nvPr/>
        </p:nvSpPr>
        <p:spPr bwMode="auto">
          <a:xfrm>
            <a:off x="5404729" y="3290747"/>
            <a:ext cx="1175163" cy="3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14">
                <a:solidFill>
                  <a:srgbClr val="0033CC"/>
                </a:solidFill>
              </a:rPr>
              <a:t>Segment</a:t>
            </a:r>
          </a:p>
        </p:txBody>
      </p:sp>
      <p:sp>
        <p:nvSpPr>
          <p:cNvPr id="14396" name="Text Box 60"/>
          <p:cNvSpPr txBox="1">
            <a:spLocks noChangeArrowheads="1"/>
          </p:cNvSpPr>
          <p:nvPr/>
        </p:nvSpPr>
        <p:spPr bwMode="auto">
          <a:xfrm>
            <a:off x="5404729" y="3705510"/>
            <a:ext cx="1175163" cy="3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14">
                <a:solidFill>
                  <a:srgbClr val="0033CC"/>
                </a:solidFill>
              </a:rPr>
              <a:t>Packet</a:t>
            </a:r>
          </a:p>
        </p:txBody>
      </p:sp>
      <p:sp>
        <p:nvSpPr>
          <p:cNvPr id="14397" name="Text Box 61"/>
          <p:cNvSpPr txBox="1">
            <a:spLocks noChangeArrowheads="1"/>
          </p:cNvSpPr>
          <p:nvPr/>
        </p:nvSpPr>
        <p:spPr bwMode="auto">
          <a:xfrm>
            <a:off x="5404729" y="4189401"/>
            <a:ext cx="1175163" cy="3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14">
                <a:solidFill>
                  <a:srgbClr val="0033CC"/>
                </a:solidFill>
              </a:rPr>
              <a:t>Frame</a:t>
            </a:r>
          </a:p>
        </p:txBody>
      </p:sp>
      <p:sp>
        <p:nvSpPr>
          <p:cNvPr id="14398" name="Text Box 62"/>
          <p:cNvSpPr txBox="1">
            <a:spLocks noChangeArrowheads="1"/>
          </p:cNvSpPr>
          <p:nvPr/>
        </p:nvSpPr>
        <p:spPr bwMode="auto">
          <a:xfrm>
            <a:off x="5335601" y="4604165"/>
            <a:ext cx="1175163" cy="3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14">
                <a:solidFill>
                  <a:srgbClr val="0033CC"/>
                </a:solidFill>
              </a:rPr>
              <a:t>Bits</a:t>
            </a:r>
          </a:p>
        </p:txBody>
      </p:sp>
      <p:sp>
        <p:nvSpPr>
          <p:cNvPr id="14399" name="Text Box 63"/>
          <p:cNvSpPr txBox="1">
            <a:spLocks noChangeArrowheads="1"/>
          </p:cNvSpPr>
          <p:nvPr/>
        </p:nvSpPr>
        <p:spPr bwMode="auto">
          <a:xfrm>
            <a:off x="5404728" y="1216929"/>
            <a:ext cx="760400" cy="42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177">
                <a:solidFill>
                  <a:srgbClr val="0033CC"/>
                </a:solidFill>
              </a:rPr>
              <a:t>PDU</a:t>
            </a:r>
          </a:p>
        </p:txBody>
      </p:sp>
      <p:sp>
        <p:nvSpPr>
          <p:cNvPr id="14400" name="AutoShape 64"/>
          <p:cNvSpPr>
            <a:spLocks noChangeArrowheads="1"/>
          </p:cNvSpPr>
          <p:nvPr/>
        </p:nvSpPr>
        <p:spPr bwMode="auto">
          <a:xfrm>
            <a:off x="2501383" y="3290746"/>
            <a:ext cx="483891" cy="276509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TH</a:t>
            </a:r>
          </a:p>
        </p:txBody>
      </p:sp>
      <p:sp>
        <p:nvSpPr>
          <p:cNvPr id="14401" name="AutoShape 65"/>
          <p:cNvSpPr>
            <a:spLocks noChangeArrowheads="1"/>
          </p:cNvSpPr>
          <p:nvPr/>
        </p:nvSpPr>
        <p:spPr bwMode="auto">
          <a:xfrm>
            <a:off x="2985274" y="3290746"/>
            <a:ext cx="345636" cy="276509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Sg1</a:t>
            </a:r>
          </a:p>
        </p:txBody>
      </p:sp>
      <p:sp>
        <p:nvSpPr>
          <p:cNvPr id="14402" name="AutoShape 66"/>
          <p:cNvSpPr>
            <a:spLocks noChangeArrowheads="1"/>
          </p:cNvSpPr>
          <p:nvPr/>
        </p:nvSpPr>
        <p:spPr bwMode="auto">
          <a:xfrm>
            <a:off x="2086620" y="3774637"/>
            <a:ext cx="414764" cy="276509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IH</a:t>
            </a:r>
          </a:p>
        </p:txBody>
      </p:sp>
      <p:sp>
        <p:nvSpPr>
          <p:cNvPr id="14403" name="AutoShape 67"/>
          <p:cNvSpPr>
            <a:spLocks noChangeArrowheads="1"/>
          </p:cNvSpPr>
          <p:nvPr/>
        </p:nvSpPr>
        <p:spPr bwMode="auto">
          <a:xfrm>
            <a:off x="1523520" y="4189401"/>
            <a:ext cx="414764" cy="276509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FH</a:t>
            </a:r>
          </a:p>
        </p:txBody>
      </p:sp>
      <p:sp>
        <p:nvSpPr>
          <p:cNvPr id="14404" name="AutoShape 68"/>
          <p:cNvSpPr>
            <a:spLocks noChangeArrowheads="1"/>
          </p:cNvSpPr>
          <p:nvPr/>
        </p:nvSpPr>
        <p:spPr bwMode="auto">
          <a:xfrm>
            <a:off x="3261783" y="4189401"/>
            <a:ext cx="276509" cy="276509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FT</a:t>
            </a:r>
          </a:p>
        </p:txBody>
      </p:sp>
      <p:sp>
        <p:nvSpPr>
          <p:cNvPr id="14405" name="Rectangle 69"/>
          <p:cNvSpPr>
            <a:spLocks noChangeArrowheads="1"/>
          </p:cNvSpPr>
          <p:nvPr/>
        </p:nvSpPr>
        <p:spPr bwMode="auto">
          <a:xfrm>
            <a:off x="1740984" y="4673292"/>
            <a:ext cx="1648973" cy="345636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100101110010…</a:t>
            </a:r>
          </a:p>
        </p:txBody>
      </p:sp>
      <p:sp>
        <p:nvSpPr>
          <p:cNvPr id="7193" name="Text Box 72"/>
          <p:cNvSpPr txBox="1">
            <a:spLocks noChangeArrowheads="1"/>
          </p:cNvSpPr>
          <p:nvPr/>
        </p:nvSpPr>
        <p:spPr bwMode="auto">
          <a:xfrm>
            <a:off x="6165128" y="5641073"/>
            <a:ext cx="1797309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rgbClr val="0033CC"/>
                </a:solidFill>
              </a:rPr>
              <a:t>Communication media</a:t>
            </a:r>
          </a:p>
        </p:txBody>
      </p:sp>
      <p:sp>
        <p:nvSpPr>
          <p:cNvPr id="14409" name="AutoShape 73"/>
          <p:cNvSpPr>
            <a:spLocks noChangeArrowheads="1"/>
          </p:cNvSpPr>
          <p:nvPr/>
        </p:nvSpPr>
        <p:spPr bwMode="auto">
          <a:xfrm>
            <a:off x="6994655" y="4189401"/>
            <a:ext cx="414764" cy="276509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IH</a:t>
            </a:r>
          </a:p>
        </p:txBody>
      </p:sp>
      <p:sp>
        <p:nvSpPr>
          <p:cNvPr id="14410" name="AutoShape 74"/>
          <p:cNvSpPr>
            <a:spLocks noChangeArrowheads="1"/>
          </p:cNvSpPr>
          <p:nvPr/>
        </p:nvSpPr>
        <p:spPr bwMode="auto">
          <a:xfrm>
            <a:off x="6649019" y="4189401"/>
            <a:ext cx="345636" cy="276509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FH</a:t>
            </a:r>
          </a:p>
        </p:txBody>
      </p:sp>
      <p:sp>
        <p:nvSpPr>
          <p:cNvPr id="14411" name="AutoShape 75"/>
          <p:cNvSpPr>
            <a:spLocks noChangeArrowheads="1"/>
          </p:cNvSpPr>
          <p:nvPr/>
        </p:nvSpPr>
        <p:spPr bwMode="auto">
          <a:xfrm>
            <a:off x="7409419" y="4189401"/>
            <a:ext cx="414764" cy="27650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TH</a:t>
            </a:r>
          </a:p>
        </p:txBody>
      </p:sp>
      <p:sp>
        <p:nvSpPr>
          <p:cNvPr id="14412" name="AutoShape 76"/>
          <p:cNvSpPr>
            <a:spLocks noChangeArrowheads="1"/>
          </p:cNvSpPr>
          <p:nvPr/>
        </p:nvSpPr>
        <p:spPr bwMode="auto">
          <a:xfrm>
            <a:off x="7824182" y="4189401"/>
            <a:ext cx="345636" cy="276509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Sg1</a:t>
            </a:r>
          </a:p>
        </p:txBody>
      </p:sp>
      <p:sp>
        <p:nvSpPr>
          <p:cNvPr id="14413" name="AutoShape 77"/>
          <p:cNvSpPr>
            <a:spLocks noChangeArrowheads="1"/>
          </p:cNvSpPr>
          <p:nvPr/>
        </p:nvSpPr>
        <p:spPr bwMode="auto">
          <a:xfrm>
            <a:off x="8169819" y="4189401"/>
            <a:ext cx="345636" cy="276509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FT</a:t>
            </a:r>
          </a:p>
        </p:txBody>
      </p:sp>
      <p:sp>
        <p:nvSpPr>
          <p:cNvPr id="14414" name="AutoShape 78"/>
          <p:cNvSpPr>
            <a:spLocks noChangeArrowheads="1"/>
          </p:cNvSpPr>
          <p:nvPr/>
        </p:nvSpPr>
        <p:spPr bwMode="auto">
          <a:xfrm>
            <a:off x="7478546" y="3221619"/>
            <a:ext cx="414764" cy="276509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Sg2</a:t>
            </a:r>
          </a:p>
        </p:txBody>
      </p:sp>
      <p:sp>
        <p:nvSpPr>
          <p:cNvPr id="14415" name="AutoShape 79"/>
          <p:cNvSpPr>
            <a:spLocks noChangeArrowheads="1"/>
          </p:cNvSpPr>
          <p:nvPr/>
        </p:nvSpPr>
        <p:spPr bwMode="auto">
          <a:xfrm>
            <a:off x="7063782" y="3221619"/>
            <a:ext cx="414764" cy="276509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Sg3</a:t>
            </a:r>
          </a:p>
        </p:txBody>
      </p:sp>
      <p:sp>
        <p:nvSpPr>
          <p:cNvPr id="14416" name="AutoShape 80"/>
          <p:cNvSpPr>
            <a:spLocks noChangeArrowheads="1"/>
          </p:cNvSpPr>
          <p:nvPr/>
        </p:nvSpPr>
        <p:spPr bwMode="auto">
          <a:xfrm>
            <a:off x="7478546" y="3221619"/>
            <a:ext cx="898654" cy="276509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633"/>
          </a:p>
        </p:txBody>
      </p:sp>
      <p:sp>
        <p:nvSpPr>
          <p:cNvPr id="14417" name="Text Box 81"/>
          <p:cNvSpPr txBox="1">
            <a:spLocks noChangeArrowheads="1"/>
          </p:cNvSpPr>
          <p:nvPr/>
        </p:nvSpPr>
        <p:spPr bwMode="auto">
          <a:xfrm>
            <a:off x="7478546" y="1631693"/>
            <a:ext cx="829527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rgbClr val="0033CC"/>
                </a:solidFill>
              </a:rPr>
              <a:t>Data</a:t>
            </a:r>
          </a:p>
        </p:txBody>
      </p:sp>
      <p:sp>
        <p:nvSpPr>
          <p:cNvPr id="14418" name="Line 82"/>
          <p:cNvSpPr>
            <a:spLocks noChangeShapeType="1"/>
          </p:cNvSpPr>
          <p:nvPr/>
        </p:nvSpPr>
        <p:spPr bwMode="auto">
          <a:xfrm>
            <a:off x="3123529" y="1769947"/>
            <a:ext cx="0" cy="34563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4419" name="Line 83"/>
          <p:cNvSpPr>
            <a:spLocks noChangeShapeType="1"/>
          </p:cNvSpPr>
          <p:nvPr/>
        </p:nvSpPr>
        <p:spPr bwMode="auto">
          <a:xfrm flipV="1">
            <a:off x="10312764" y="1631692"/>
            <a:ext cx="0" cy="3179854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242351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6387E-6 1.37576E-6 L 0.00377 0.1915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" y="95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4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4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4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8439E-6 4.98005E-6 L -4.78439E-6 0.0705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44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2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0186E-6 4.98005E-6 L -3.30186E-6 0.0705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44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6387E-6 0.07057 L -0.01133 0.1310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44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7" y="3025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571E-6 0.07057 L -0.01133 0.1310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44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7" y="3025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7019E-6 1.5711E-6 L -0.01511 0.0604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4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5" y="3025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417E-6 2.83764E-6 L 3.88417E-6 0.0806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44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33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88417E-6 0.08065 L 0.60497 0.07561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44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49" y="-2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0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497 0.07562 L 0.60497 0.02521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44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9" dur="500"/>
                                        <p:tgtEl>
                                          <p:spTgt spid="14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2" dur="500"/>
                                        <p:tgtEl>
                                          <p:spTgt spid="14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64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98174E-6 7.77148E-8 L -3.98174E-6 -0.07057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14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29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64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39219E-7 7.77148E-8 L 2.39219E-7 -0.07057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144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29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64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0844E-6 7.77148E-8 L 0.00378 -0.07057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4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" y="-35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4" dur="500"/>
                                        <p:tgtEl>
                                          <p:spTgt spid="14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64" presetClass="path" presetSubtype="0" accel="50000" decel="5000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39219E-7 -0.07057 L 2.39219E-7 -0.14115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44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29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64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378 -0.07057 L 0.00378 -0.14115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14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4" dur="500"/>
                                        <p:tgtEl>
                                          <p:spTgt spid="14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319E-6 3.06448E-6 L 0.00377 -0.18148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14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" y="-9074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3" grpId="0" animBg="1"/>
      <p:bldP spid="14383" grpId="1" animBg="1"/>
      <p:bldP spid="14383" grpId="2" animBg="1"/>
      <p:bldP spid="14385" grpId="0"/>
      <p:bldP spid="14395" grpId="0"/>
      <p:bldP spid="14396" grpId="0"/>
      <p:bldP spid="14397" grpId="0"/>
      <p:bldP spid="14398" grpId="0"/>
      <p:bldP spid="14399" grpId="0"/>
      <p:bldP spid="14400" grpId="0" animBg="1"/>
      <p:bldP spid="14400" grpId="1" animBg="1"/>
      <p:bldP spid="14400" grpId="2" animBg="1"/>
      <p:bldP spid="14400" grpId="3" animBg="1"/>
      <p:bldP spid="14400" grpId="4" animBg="1"/>
      <p:bldP spid="14401" grpId="0" animBg="1"/>
      <p:bldP spid="14401" grpId="1" animBg="1"/>
      <p:bldP spid="14401" grpId="2" animBg="1"/>
      <p:bldP spid="14401" grpId="3" animBg="1"/>
      <p:bldP spid="14402" grpId="0" animBg="1"/>
      <p:bldP spid="14402" grpId="1" animBg="1"/>
      <p:bldP spid="14402" grpId="2" animBg="1"/>
      <p:bldP spid="14403" grpId="0" animBg="1"/>
      <p:bldP spid="14403" grpId="1" animBg="1"/>
      <p:bldP spid="14404" grpId="0" animBg="1"/>
      <p:bldP spid="14404" grpId="1" animBg="1"/>
      <p:bldP spid="14405" grpId="0" animBg="1"/>
      <p:bldP spid="14405" grpId="1" animBg="1"/>
      <p:bldP spid="14405" grpId="2" animBg="1"/>
      <p:bldP spid="14405" grpId="3" animBg="1"/>
      <p:bldP spid="14405" grpId="4" animBg="1"/>
      <p:bldP spid="14409" grpId="0" animBg="1"/>
      <p:bldP spid="14409" grpId="1" animBg="1"/>
      <p:bldP spid="14409" grpId="2" animBg="1"/>
      <p:bldP spid="14410" grpId="0" animBg="1"/>
      <p:bldP spid="14410" grpId="1" animBg="1"/>
      <p:bldP spid="14411" grpId="0" animBg="1"/>
      <p:bldP spid="14411" grpId="1" animBg="1"/>
      <p:bldP spid="14411" grpId="2" animBg="1"/>
      <p:bldP spid="14411" grpId="3" animBg="1"/>
      <p:bldP spid="14412" grpId="0" animBg="1"/>
      <p:bldP spid="14412" grpId="1" animBg="1"/>
      <p:bldP spid="14412" grpId="2" animBg="1"/>
      <p:bldP spid="14412" grpId="3" animBg="1"/>
      <p:bldP spid="14413" grpId="0" animBg="1"/>
      <p:bldP spid="14413" grpId="1" animBg="1"/>
      <p:bldP spid="14414" grpId="0" animBg="1"/>
      <p:bldP spid="14414" grpId="1" animBg="1"/>
      <p:bldP spid="14415" grpId="0" animBg="1"/>
      <p:bldP spid="14415" grpId="1" animBg="1"/>
      <p:bldP spid="14416" grpId="0" animBg="1"/>
      <p:bldP spid="14416" grpId="1" animBg="1"/>
      <p:bldP spid="144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B258BD30-8F29-4E8F-BFFF-3895BA7F1629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21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136" y="-55055"/>
            <a:ext cx="8227583" cy="735917"/>
          </a:xfrm>
        </p:spPr>
        <p:txBody>
          <a:bodyPr/>
          <a:lstStyle/>
          <a:p>
            <a:pPr eaLnBrk="1"/>
            <a:r>
              <a:rPr lang="en-US" altLang="en-US" sz="3629" dirty="0">
                <a:solidFill>
                  <a:srgbClr val="0033CC"/>
                </a:solidFill>
              </a:rPr>
              <a:t>TCP and UDP </a:t>
            </a:r>
          </a:p>
        </p:txBody>
      </p:sp>
      <p:sp>
        <p:nvSpPr>
          <p:cNvPr id="8196" name="Rectangle 24"/>
          <p:cNvSpPr>
            <a:spLocks noChangeArrowheads="1"/>
          </p:cNvSpPr>
          <p:nvPr/>
        </p:nvSpPr>
        <p:spPr bwMode="auto">
          <a:xfrm>
            <a:off x="1879238" y="871293"/>
            <a:ext cx="4216763" cy="185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sz="1633" dirty="0"/>
          </a:p>
          <a:p>
            <a:pPr algn="ctr"/>
            <a:r>
              <a:rPr lang="en-US" altLang="en-US" sz="2540" dirty="0">
                <a:solidFill>
                  <a:srgbClr val="0033CC"/>
                </a:solidFill>
              </a:rPr>
              <a:t>TCP</a:t>
            </a:r>
          </a:p>
          <a:p>
            <a:r>
              <a:rPr lang="en-US" altLang="en-US" sz="1814" dirty="0"/>
              <a:t>Connection-oriented: </a:t>
            </a:r>
            <a:r>
              <a:rPr lang="en-US" altLang="en-US" sz="1814" dirty="0">
                <a:solidFill>
                  <a:srgbClr val="FF3300"/>
                </a:solidFill>
              </a:rPr>
              <a:t>3 way handshake</a:t>
            </a:r>
          </a:p>
          <a:p>
            <a:r>
              <a:rPr lang="en-US" altLang="en-US" sz="1814" dirty="0"/>
              <a:t>Reliable: </a:t>
            </a:r>
            <a:r>
              <a:rPr lang="en-US" altLang="en-US" sz="1814" dirty="0">
                <a:solidFill>
                  <a:srgbClr val="FF3300"/>
                </a:solidFill>
              </a:rPr>
              <a:t>ACK, retransmission</a:t>
            </a:r>
          </a:p>
          <a:p>
            <a:r>
              <a:rPr lang="en-US" altLang="en-US" sz="1814" dirty="0"/>
              <a:t>Congestion control- </a:t>
            </a:r>
            <a:r>
              <a:rPr lang="en-US" altLang="en-US" sz="1814" dirty="0">
                <a:solidFill>
                  <a:srgbClr val="FF3300"/>
                </a:solidFill>
              </a:rPr>
              <a:t>Windowing </a:t>
            </a:r>
          </a:p>
          <a:p>
            <a:r>
              <a:rPr lang="en-US" altLang="en-US" sz="1814" dirty="0"/>
              <a:t>Uses sequence Numbers</a:t>
            </a:r>
          </a:p>
        </p:txBody>
      </p:sp>
      <p:sp>
        <p:nvSpPr>
          <p:cNvPr id="8197" name="Rectangle 26"/>
          <p:cNvSpPr>
            <a:spLocks noChangeArrowheads="1"/>
          </p:cNvSpPr>
          <p:nvPr/>
        </p:nvSpPr>
        <p:spPr bwMode="auto">
          <a:xfrm>
            <a:off x="6589972" y="1216929"/>
            <a:ext cx="4078508" cy="159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540">
                <a:solidFill>
                  <a:srgbClr val="0033CC"/>
                </a:solidFill>
              </a:rPr>
              <a:t>UDP</a:t>
            </a:r>
          </a:p>
          <a:p>
            <a:r>
              <a:rPr lang="en-US" altLang="en-US" sz="1814"/>
              <a:t>Connection-less</a:t>
            </a:r>
          </a:p>
          <a:p>
            <a:r>
              <a:rPr lang="en-US" altLang="en-US" sz="1814"/>
              <a:t>Unreliable</a:t>
            </a:r>
          </a:p>
          <a:p>
            <a:r>
              <a:rPr lang="en-US" altLang="en-US" sz="1814"/>
              <a:t>Best effort</a:t>
            </a:r>
          </a:p>
          <a:p>
            <a:r>
              <a:rPr lang="en-US" altLang="en-US" sz="1814"/>
              <a:t>Segments may arrive out of order</a:t>
            </a:r>
          </a:p>
        </p:txBody>
      </p:sp>
      <p:sp>
        <p:nvSpPr>
          <p:cNvPr id="8198" name="Line 27"/>
          <p:cNvSpPr>
            <a:spLocks noChangeShapeType="1"/>
          </p:cNvSpPr>
          <p:nvPr/>
        </p:nvSpPr>
        <p:spPr bwMode="auto">
          <a:xfrm>
            <a:off x="3261783" y="3221619"/>
            <a:ext cx="0" cy="345636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8199" name="Line 28"/>
          <p:cNvSpPr>
            <a:spLocks noChangeShapeType="1"/>
          </p:cNvSpPr>
          <p:nvPr/>
        </p:nvSpPr>
        <p:spPr bwMode="auto">
          <a:xfrm>
            <a:off x="4920838" y="3221619"/>
            <a:ext cx="0" cy="345636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8200" name="Text Box 29"/>
          <p:cNvSpPr txBox="1">
            <a:spLocks noChangeArrowheads="1"/>
          </p:cNvSpPr>
          <p:nvPr/>
        </p:nvSpPr>
        <p:spPr bwMode="auto">
          <a:xfrm>
            <a:off x="3123529" y="2875983"/>
            <a:ext cx="345636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/>
              <a:t>A</a:t>
            </a:r>
          </a:p>
        </p:txBody>
      </p:sp>
      <p:sp>
        <p:nvSpPr>
          <p:cNvPr id="8201" name="Text Box 30"/>
          <p:cNvSpPr txBox="1">
            <a:spLocks noChangeArrowheads="1"/>
          </p:cNvSpPr>
          <p:nvPr/>
        </p:nvSpPr>
        <p:spPr bwMode="auto">
          <a:xfrm>
            <a:off x="4713456" y="2875983"/>
            <a:ext cx="345636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/>
              <a:t>B</a:t>
            </a:r>
          </a:p>
        </p:txBody>
      </p:sp>
      <p:sp>
        <p:nvSpPr>
          <p:cNvPr id="8202" name="Line 31"/>
          <p:cNvSpPr>
            <a:spLocks noChangeShapeType="1"/>
          </p:cNvSpPr>
          <p:nvPr/>
        </p:nvSpPr>
        <p:spPr bwMode="auto">
          <a:xfrm>
            <a:off x="3261783" y="3359874"/>
            <a:ext cx="1589927" cy="2073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8203" name="Text Box 32"/>
          <p:cNvSpPr txBox="1">
            <a:spLocks noChangeArrowheads="1"/>
          </p:cNvSpPr>
          <p:nvPr/>
        </p:nvSpPr>
        <p:spPr bwMode="auto">
          <a:xfrm rot="714909">
            <a:off x="3676547" y="3071644"/>
            <a:ext cx="622145" cy="3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52"/>
              <a:t>SYN</a:t>
            </a:r>
          </a:p>
        </p:txBody>
      </p:sp>
      <p:sp>
        <p:nvSpPr>
          <p:cNvPr id="8204" name="Line 33"/>
          <p:cNvSpPr>
            <a:spLocks noChangeShapeType="1"/>
          </p:cNvSpPr>
          <p:nvPr/>
        </p:nvSpPr>
        <p:spPr bwMode="auto">
          <a:xfrm flipH="1">
            <a:off x="3330910" y="3636383"/>
            <a:ext cx="1520800" cy="2073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8205" name="Text Box 34"/>
          <p:cNvSpPr txBox="1">
            <a:spLocks noChangeArrowheads="1"/>
          </p:cNvSpPr>
          <p:nvPr/>
        </p:nvSpPr>
        <p:spPr bwMode="auto">
          <a:xfrm rot="21096247">
            <a:off x="3607420" y="3693789"/>
            <a:ext cx="1106036" cy="3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52"/>
              <a:t>SYN-ACK</a:t>
            </a:r>
          </a:p>
        </p:txBody>
      </p:sp>
      <p:sp>
        <p:nvSpPr>
          <p:cNvPr id="8206" name="Line 35"/>
          <p:cNvSpPr>
            <a:spLocks noChangeShapeType="1"/>
          </p:cNvSpPr>
          <p:nvPr/>
        </p:nvSpPr>
        <p:spPr bwMode="auto">
          <a:xfrm>
            <a:off x="3261783" y="3982019"/>
            <a:ext cx="1589927" cy="1382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8207" name="Text Box 36"/>
          <p:cNvSpPr txBox="1">
            <a:spLocks noChangeArrowheads="1"/>
          </p:cNvSpPr>
          <p:nvPr/>
        </p:nvSpPr>
        <p:spPr bwMode="auto">
          <a:xfrm rot="400793">
            <a:off x="3676547" y="4039425"/>
            <a:ext cx="898654" cy="3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52"/>
              <a:t>ACK</a:t>
            </a:r>
          </a:p>
        </p:txBody>
      </p:sp>
      <p:sp>
        <p:nvSpPr>
          <p:cNvPr id="8208" name="AutoShape 37"/>
          <p:cNvSpPr>
            <a:spLocks/>
          </p:cNvSpPr>
          <p:nvPr/>
        </p:nvSpPr>
        <p:spPr bwMode="auto">
          <a:xfrm>
            <a:off x="5059092" y="3429001"/>
            <a:ext cx="69127" cy="829527"/>
          </a:xfrm>
          <a:prstGeom prst="righ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633"/>
          </a:p>
        </p:txBody>
      </p:sp>
      <p:sp>
        <p:nvSpPr>
          <p:cNvPr id="8209" name="Text Box 38"/>
          <p:cNvSpPr txBox="1">
            <a:spLocks noChangeArrowheads="1"/>
          </p:cNvSpPr>
          <p:nvPr/>
        </p:nvSpPr>
        <p:spPr bwMode="auto">
          <a:xfrm>
            <a:off x="5128219" y="3567255"/>
            <a:ext cx="1313418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rgbClr val="0033CC"/>
                </a:solidFill>
              </a:rPr>
              <a:t>3way hand shake</a:t>
            </a:r>
          </a:p>
        </p:txBody>
      </p:sp>
      <p:sp>
        <p:nvSpPr>
          <p:cNvPr id="8210" name="Line 39"/>
          <p:cNvSpPr>
            <a:spLocks noChangeShapeType="1"/>
          </p:cNvSpPr>
          <p:nvPr/>
        </p:nvSpPr>
        <p:spPr bwMode="auto">
          <a:xfrm>
            <a:off x="3261783" y="4396782"/>
            <a:ext cx="1589927" cy="2073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8211" name="Line 41"/>
          <p:cNvSpPr>
            <a:spLocks noChangeShapeType="1"/>
          </p:cNvSpPr>
          <p:nvPr/>
        </p:nvSpPr>
        <p:spPr bwMode="auto">
          <a:xfrm>
            <a:off x="3261783" y="4604164"/>
            <a:ext cx="1589927" cy="2073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8212" name="Line 42"/>
          <p:cNvSpPr>
            <a:spLocks noChangeShapeType="1"/>
          </p:cNvSpPr>
          <p:nvPr/>
        </p:nvSpPr>
        <p:spPr bwMode="auto">
          <a:xfrm>
            <a:off x="3261783" y="4742419"/>
            <a:ext cx="1589927" cy="2073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8213" name="Line 44"/>
          <p:cNvSpPr>
            <a:spLocks noChangeShapeType="1"/>
          </p:cNvSpPr>
          <p:nvPr/>
        </p:nvSpPr>
        <p:spPr bwMode="auto">
          <a:xfrm flipH="1">
            <a:off x="3261783" y="5018928"/>
            <a:ext cx="1589927" cy="691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8214" name="Text Box 45"/>
          <p:cNvSpPr txBox="1">
            <a:spLocks noChangeArrowheads="1"/>
          </p:cNvSpPr>
          <p:nvPr/>
        </p:nvSpPr>
        <p:spPr bwMode="auto">
          <a:xfrm rot="21328746">
            <a:off x="3814802" y="5007207"/>
            <a:ext cx="898654" cy="3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52"/>
              <a:t>ACK 4</a:t>
            </a:r>
          </a:p>
        </p:txBody>
      </p:sp>
      <p:sp>
        <p:nvSpPr>
          <p:cNvPr id="8215" name="Text Box 46"/>
          <p:cNvSpPr txBox="1">
            <a:spLocks noChangeArrowheads="1"/>
          </p:cNvSpPr>
          <p:nvPr/>
        </p:nvSpPr>
        <p:spPr bwMode="auto">
          <a:xfrm>
            <a:off x="3814801" y="4396782"/>
            <a:ext cx="276509" cy="28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70"/>
              <a:t>1</a:t>
            </a:r>
          </a:p>
        </p:txBody>
      </p:sp>
      <p:sp>
        <p:nvSpPr>
          <p:cNvPr id="8216" name="Text Box 47"/>
          <p:cNvSpPr txBox="1">
            <a:spLocks noChangeArrowheads="1"/>
          </p:cNvSpPr>
          <p:nvPr/>
        </p:nvSpPr>
        <p:spPr bwMode="auto">
          <a:xfrm>
            <a:off x="4022184" y="4604164"/>
            <a:ext cx="280846" cy="28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70"/>
              <a:t>2</a:t>
            </a:r>
          </a:p>
        </p:txBody>
      </p:sp>
      <p:sp>
        <p:nvSpPr>
          <p:cNvPr id="8217" name="Text Box 48"/>
          <p:cNvSpPr txBox="1">
            <a:spLocks noChangeArrowheads="1"/>
          </p:cNvSpPr>
          <p:nvPr/>
        </p:nvSpPr>
        <p:spPr bwMode="auto">
          <a:xfrm>
            <a:off x="3676547" y="4673291"/>
            <a:ext cx="276509" cy="28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70"/>
              <a:t>3</a:t>
            </a:r>
          </a:p>
        </p:txBody>
      </p:sp>
      <p:sp>
        <p:nvSpPr>
          <p:cNvPr id="8218" name="Line 49"/>
          <p:cNvSpPr>
            <a:spLocks noChangeShapeType="1"/>
          </p:cNvSpPr>
          <p:nvPr/>
        </p:nvSpPr>
        <p:spPr bwMode="auto">
          <a:xfrm>
            <a:off x="3261783" y="5433691"/>
            <a:ext cx="1659054" cy="2073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8219" name="Line 50"/>
          <p:cNvSpPr>
            <a:spLocks noChangeShapeType="1"/>
          </p:cNvSpPr>
          <p:nvPr/>
        </p:nvSpPr>
        <p:spPr bwMode="auto">
          <a:xfrm>
            <a:off x="3261783" y="5571946"/>
            <a:ext cx="1036909" cy="1382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8220" name="Line 51"/>
          <p:cNvSpPr>
            <a:spLocks noChangeShapeType="1"/>
          </p:cNvSpPr>
          <p:nvPr/>
        </p:nvSpPr>
        <p:spPr bwMode="auto">
          <a:xfrm flipH="1">
            <a:off x="3261783" y="6055837"/>
            <a:ext cx="1659054" cy="691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8221" name="Text Box 52"/>
          <p:cNvSpPr txBox="1">
            <a:spLocks noChangeArrowheads="1"/>
          </p:cNvSpPr>
          <p:nvPr/>
        </p:nvSpPr>
        <p:spPr bwMode="auto">
          <a:xfrm>
            <a:off x="4367819" y="5502819"/>
            <a:ext cx="27650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/>
              <a:t>x</a:t>
            </a:r>
          </a:p>
        </p:txBody>
      </p:sp>
      <p:sp>
        <p:nvSpPr>
          <p:cNvPr id="8222" name="Text Box 53"/>
          <p:cNvSpPr txBox="1">
            <a:spLocks noChangeArrowheads="1"/>
          </p:cNvSpPr>
          <p:nvPr/>
        </p:nvSpPr>
        <p:spPr bwMode="auto">
          <a:xfrm>
            <a:off x="4160438" y="5364565"/>
            <a:ext cx="345636" cy="25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89"/>
              <a:t>4</a:t>
            </a:r>
          </a:p>
        </p:txBody>
      </p:sp>
      <p:sp>
        <p:nvSpPr>
          <p:cNvPr id="8223" name="Text Box 54"/>
          <p:cNvSpPr txBox="1">
            <a:spLocks noChangeArrowheads="1"/>
          </p:cNvSpPr>
          <p:nvPr/>
        </p:nvSpPr>
        <p:spPr bwMode="auto">
          <a:xfrm>
            <a:off x="3607420" y="5502819"/>
            <a:ext cx="290911" cy="28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70"/>
              <a:t>5</a:t>
            </a:r>
          </a:p>
        </p:txBody>
      </p:sp>
      <p:sp>
        <p:nvSpPr>
          <p:cNvPr id="8224" name="Line 55"/>
          <p:cNvSpPr>
            <a:spLocks noChangeShapeType="1"/>
          </p:cNvSpPr>
          <p:nvPr/>
        </p:nvSpPr>
        <p:spPr bwMode="auto">
          <a:xfrm>
            <a:off x="3261783" y="5710200"/>
            <a:ext cx="1659054" cy="2073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8225" name="Text Box 56"/>
          <p:cNvSpPr txBox="1">
            <a:spLocks noChangeArrowheads="1"/>
          </p:cNvSpPr>
          <p:nvPr/>
        </p:nvSpPr>
        <p:spPr bwMode="auto">
          <a:xfrm>
            <a:off x="3953056" y="5710200"/>
            <a:ext cx="276509" cy="28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70"/>
              <a:t>6</a:t>
            </a:r>
          </a:p>
        </p:txBody>
      </p:sp>
      <p:sp>
        <p:nvSpPr>
          <p:cNvPr id="8226" name="Text Box 58"/>
          <p:cNvSpPr txBox="1">
            <a:spLocks noChangeArrowheads="1"/>
          </p:cNvSpPr>
          <p:nvPr/>
        </p:nvSpPr>
        <p:spPr bwMode="auto">
          <a:xfrm rot="21328746">
            <a:off x="3814802" y="6113243"/>
            <a:ext cx="898654" cy="3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52"/>
              <a:t>ACK 5</a:t>
            </a:r>
          </a:p>
        </p:txBody>
      </p:sp>
      <p:sp>
        <p:nvSpPr>
          <p:cNvPr id="8227" name="AutoShape 59"/>
          <p:cNvSpPr>
            <a:spLocks/>
          </p:cNvSpPr>
          <p:nvPr/>
        </p:nvSpPr>
        <p:spPr bwMode="auto">
          <a:xfrm>
            <a:off x="3054402" y="4327655"/>
            <a:ext cx="69127" cy="483891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633"/>
          </a:p>
        </p:txBody>
      </p:sp>
      <p:sp>
        <p:nvSpPr>
          <p:cNvPr id="8228" name="Text Box 60"/>
          <p:cNvSpPr txBox="1">
            <a:spLocks noChangeArrowheads="1"/>
          </p:cNvSpPr>
          <p:nvPr/>
        </p:nvSpPr>
        <p:spPr bwMode="auto">
          <a:xfrm>
            <a:off x="2017493" y="4327655"/>
            <a:ext cx="977862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rgbClr val="0033CC"/>
                </a:solidFill>
              </a:rPr>
              <a:t>Window size</a:t>
            </a:r>
          </a:p>
        </p:txBody>
      </p:sp>
      <p:sp>
        <p:nvSpPr>
          <p:cNvPr id="8229" name="Line 61"/>
          <p:cNvSpPr>
            <a:spLocks noChangeShapeType="1"/>
          </p:cNvSpPr>
          <p:nvPr/>
        </p:nvSpPr>
        <p:spPr bwMode="auto">
          <a:xfrm>
            <a:off x="3261783" y="6470600"/>
            <a:ext cx="16590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8230" name="Line 62"/>
          <p:cNvSpPr>
            <a:spLocks noChangeShapeType="1"/>
          </p:cNvSpPr>
          <p:nvPr/>
        </p:nvSpPr>
        <p:spPr bwMode="auto">
          <a:xfrm>
            <a:off x="3261783" y="6608855"/>
            <a:ext cx="16590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8231" name="Text Box 63"/>
          <p:cNvSpPr txBox="1">
            <a:spLocks noChangeArrowheads="1"/>
          </p:cNvSpPr>
          <p:nvPr/>
        </p:nvSpPr>
        <p:spPr bwMode="auto">
          <a:xfrm>
            <a:off x="4436947" y="6401473"/>
            <a:ext cx="221783" cy="25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89"/>
              <a:t>5</a:t>
            </a:r>
          </a:p>
        </p:txBody>
      </p:sp>
      <p:sp>
        <p:nvSpPr>
          <p:cNvPr id="8232" name="Text Box 64"/>
          <p:cNvSpPr txBox="1">
            <a:spLocks noChangeArrowheads="1"/>
          </p:cNvSpPr>
          <p:nvPr/>
        </p:nvSpPr>
        <p:spPr bwMode="auto">
          <a:xfrm>
            <a:off x="4091311" y="6608855"/>
            <a:ext cx="345636" cy="25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89"/>
              <a:t>6</a:t>
            </a:r>
          </a:p>
        </p:txBody>
      </p:sp>
      <p:sp>
        <p:nvSpPr>
          <p:cNvPr id="8233" name="Text Box 65"/>
          <p:cNvSpPr txBox="1">
            <a:spLocks noChangeArrowheads="1"/>
          </p:cNvSpPr>
          <p:nvPr/>
        </p:nvSpPr>
        <p:spPr bwMode="auto">
          <a:xfrm>
            <a:off x="1523521" y="6332346"/>
            <a:ext cx="1600008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rgbClr val="0033CC"/>
                </a:solidFill>
              </a:rPr>
              <a:t>retransmission</a:t>
            </a:r>
          </a:p>
        </p:txBody>
      </p:sp>
      <p:sp>
        <p:nvSpPr>
          <p:cNvPr id="8234" name="Line 66"/>
          <p:cNvSpPr>
            <a:spLocks noChangeShapeType="1"/>
          </p:cNvSpPr>
          <p:nvPr/>
        </p:nvSpPr>
        <p:spPr bwMode="auto">
          <a:xfrm>
            <a:off x="6994655" y="3429001"/>
            <a:ext cx="0" cy="2834218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8235" name="Line 67"/>
          <p:cNvSpPr>
            <a:spLocks noChangeShapeType="1"/>
          </p:cNvSpPr>
          <p:nvPr/>
        </p:nvSpPr>
        <p:spPr bwMode="auto">
          <a:xfrm>
            <a:off x="8722837" y="3359874"/>
            <a:ext cx="69127" cy="2903345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8236" name="Text Box 68"/>
          <p:cNvSpPr txBox="1">
            <a:spLocks noChangeArrowheads="1"/>
          </p:cNvSpPr>
          <p:nvPr/>
        </p:nvSpPr>
        <p:spPr bwMode="auto">
          <a:xfrm>
            <a:off x="6787274" y="2945111"/>
            <a:ext cx="345636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/>
              <a:t>A</a:t>
            </a:r>
          </a:p>
        </p:txBody>
      </p:sp>
      <p:sp>
        <p:nvSpPr>
          <p:cNvPr id="8237" name="Text Box 69"/>
          <p:cNvSpPr txBox="1">
            <a:spLocks noChangeArrowheads="1"/>
          </p:cNvSpPr>
          <p:nvPr/>
        </p:nvSpPr>
        <p:spPr bwMode="auto">
          <a:xfrm>
            <a:off x="8446328" y="3014238"/>
            <a:ext cx="553018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/>
              <a:t>B</a:t>
            </a:r>
          </a:p>
        </p:txBody>
      </p:sp>
      <p:sp>
        <p:nvSpPr>
          <p:cNvPr id="8238" name="Line 70"/>
          <p:cNvSpPr>
            <a:spLocks noChangeShapeType="1"/>
          </p:cNvSpPr>
          <p:nvPr/>
        </p:nvSpPr>
        <p:spPr bwMode="auto">
          <a:xfrm>
            <a:off x="6994655" y="3705510"/>
            <a:ext cx="1728181" cy="2073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8239" name="Line 71"/>
          <p:cNvSpPr>
            <a:spLocks noChangeShapeType="1"/>
          </p:cNvSpPr>
          <p:nvPr/>
        </p:nvSpPr>
        <p:spPr bwMode="auto">
          <a:xfrm>
            <a:off x="6994655" y="3982019"/>
            <a:ext cx="1728181" cy="276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8240" name="Line 72"/>
          <p:cNvSpPr>
            <a:spLocks noChangeShapeType="1"/>
          </p:cNvSpPr>
          <p:nvPr/>
        </p:nvSpPr>
        <p:spPr bwMode="auto">
          <a:xfrm>
            <a:off x="6994655" y="4258528"/>
            <a:ext cx="1728181" cy="276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8241" name="Line 73"/>
          <p:cNvSpPr>
            <a:spLocks noChangeShapeType="1"/>
          </p:cNvSpPr>
          <p:nvPr/>
        </p:nvSpPr>
        <p:spPr bwMode="auto">
          <a:xfrm>
            <a:off x="6994655" y="4535037"/>
            <a:ext cx="1036909" cy="2073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8242" name="Line 74"/>
          <p:cNvSpPr>
            <a:spLocks noChangeShapeType="1"/>
          </p:cNvSpPr>
          <p:nvPr/>
        </p:nvSpPr>
        <p:spPr bwMode="auto">
          <a:xfrm>
            <a:off x="6994655" y="4811546"/>
            <a:ext cx="1728181" cy="3456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8243" name="Line 75"/>
          <p:cNvSpPr>
            <a:spLocks noChangeShapeType="1"/>
          </p:cNvSpPr>
          <p:nvPr/>
        </p:nvSpPr>
        <p:spPr bwMode="auto">
          <a:xfrm>
            <a:off x="6994655" y="5088055"/>
            <a:ext cx="1728181" cy="3456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8244" name="Text Box 76"/>
          <p:cNvSpPr txBox="1">
            <a:spLocks noChangeArrowheads="1"/>
          </p:cNvSpPr>
          <p:nvPr/>
        </p:nvSpPr>
        <p:spPr bwMode="auto">
          <a:xfrm>
            <a:off x="8100691" y="4604165"/>
            <a:ext cx="27650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/>
              <a:t>x</a:t>
            </a:r>
          </a:p>
        </p:txBody>
      </p:sp>
      <p:sp>
        <p:nvSpPr>
          <p:cNvPr id="8245" name="Text Box 77"/>
          <p:cNvSpPr txBox="1">
            <a:spLocks noChangeArrowheads="1"/>
          </p:cNvSpPr>
          <p:nvPr/>
        </p:nvSpPr>
        <p:spPr bwMode="auto">
          <a:xfrm>
            <a:off x="8999346" y="3912892"/>
            <a:ext cx="1520800" cy="1600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rgbClr val="0033CC"/>
                </a:solidFill>
              </a:rPr>
              <a:t>No ACK</a:t>
            </a:r>
          </a:p>
          <a:p>
            <a:pPr>
              <a:spcBef>
                <a:spcPct val="50000"/>
              </a:spcBef>
            </a:pPr>
            <a:endParaRPr lang="en-US" altLang="en-US" sz="1633">
              <a:solidFill>
                <a:srgbClr val="0033CC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rgbClr val="0033CC"/>
                </a:solidFill>
              </a:rPr>
              <a:t>No retransmission for lost data</a:t>
            </a:r>
          </a:p>
        </p:txBody>
      </p:sp>
    </p:spTree>
    <p:extLst>
      <p:ext uri="{BB962C8B-B14F-4D97-AF65-F5344CB8AC3E}">
        <p14:creationId xmlns:p14="http://schemas.microsoft.com/office/powerpoint/2010/main" val="28991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ECCBAAFC-B699-4A3E-92A6-7B70AB8067B6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22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554" y="-15121"/>
            <a:ext cx="8227583" cy="805045"/>
          </a:xfrm>
        </p:spPr>
        <p:txBody>
          <a:bodyPr/>
          <a:lstStyle/>
          <a:p>
            <a:pPr eaLnBrk="1"/>
            <a:r>
              <a:rPr lang="en-US" altLang="en-US" sz="3629">
                <a:solidFill>
                  <a:srgbClr val="0033CC"/>
                </a:solidFill>
              </a:rPr>
              <a:t>Port numbers</a:t>
            </a:r>
          </a:p>
        </p:txBody>
      </p:sp>
      <p:sp>
        <p:nvSpPr>
          <p:cNvPr id="9220" name="Oval 5"/>
          <p:cNvSpPr>
            <a:spLocks noChangeArrowheads="1"/>
          </p:cNvSpPr>
          <p:nvPr/>
        </p:nvSpPr>
        <p:spPr bwMode="auto">
          <a:xfrm>
            <a:off x="4022183" y="3774637"/>
            <a:ext cx="345636" cy="414764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21</a:t>
            </a:r>
          </a:p>
        </p:txBody>
      </p:sp>
      <p:sp>
        <p:nvSpPr>
          <p:cNvPr id="9221" name="Oval 6"/>
          <p:cNvSpPr>
            <a:spLocks noChangeArrowheads="1"/>
          </p:cNvSpPr>
          <p:nvPr/>
        </p:nvSpPr>
        <p:spPr bwMode="auto">
          <a:xfrm>
            <a:off x="4851710" y="3774637"/>
            <a:ext cx="345636" cy="414764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23</a:t>
            </a:r>
          </a:p>
        </p:txBody>
      </p:sp>
      <p:sp>
        <p:nvSpPr>
          <p:cNvPr id="9222" name="Oval 8"/>
          <p:cNvSpPr>
            <a:spLocks noChangeArrowheads="1"/>
          </p:cNvSpPr>
          <p:nvPr/>
        </p:nvSpPr>
        <p:spPr bwMode="auto">
          <a:xfrm>
            <a:off x="5819492" y="3774637"/>
            <a:ext cx="345636" cy="414764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80</a:t>
            </a:r>
          </a:p>
        </p:txBody>
      </p:sp>
      <p:sp>
        <p:nvSpPr>
          <p:cNvPr id="9223" name="Oval 9"/>
          <p:cNvSpPr>
            <a:spLocks noChangeArrowheads="1"/>
          </p:cNvSpPr>
          <p:nvPr/>
        </p:nvSpPr>
        <p:spPr bwMode="auto">
          <a:xfrm>
            <a:off x="6787274" y="3774637"/>
            <a:ext cx="345636" cy="414764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53</a:t>
            </a:r>
          </a:p>
        </p:txBody>
      </p:sp>
      <p:sp>
        <p:nvSpPr>
          <p:cNvPr id="9224" name="Oval 10"/>
          <p:cNvSpPr>
            <a:spLocks noChangeArrowheads="1"/>
          </p:cNvSpPr>
          <p:nvPr/>
        </p:nvSpPr>
        <p:spPr bwMode="auto">
          <a:xfrm>
            <a:off x="7824182" y="3774637"/>
            <a:ext cx="345636" cy="414764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69</a:t>
            </a:r>
          </a:p>
        </p:txBody>
      </p:sp>
      <p:sp>
        <p:nvSpPr>
          <p:cNvPr id="9225" name="Line 11"/>
          <p:cNvSpPr>
            <a:spLocks noChangeShapeType="1"/>
          </p:cNvSpPr>
          <p:nvPr/>
        </p:nvSpPr>
        <p:spPr bwMode="auto">
          <a:xfrm>
            <a:off x="3676547" y="3221619"/>
            <a:ext cx="0" cy="15899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9226" name="Line 12"/>
          <p:cNvSpPr>
            <a:spLocks noChangeShapeType="1"/>
          </p:cNvSpPr>
          <p:nvPr/>
        </p:nvSpPr>
        <p:spPr bwMode="auto">
          <a:xfrm>
            <a:off x="3676547" y="3221619"/>
            <a:ext cx="55301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9227" name="Line 15"/>
          <p:cNvSpPr>
            <a:spLocks noChangeShapeType="1"/>
          </p:cNvSpPr>
          <p:nvPr/>
        </p:nvSpPr>
        <p:spPr bwMode="auto">
          <a:xfrm>
            <a:off x="3676547" y="3982019"/>
            <a:ext cx="34563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9228" name="Line 16"/>
          <p:cNvSpPr>
            <a:spLocks noChangeShapeType="1"/>
          </p:cNvSpPr>
          <p:nvPr/>
        </p:nvSpPr>
        <p:spPr bwMode="auto">
          <a:xfrm>
            <a:off x="4367819" y="3982019"/>
            <a:ext cx="4838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9229" name="Line 17"/>
          <p:cNvSpPr>
            <a:spLocks noChangeShapeType="1"/>
          </p:cNvSpPr>
          <p:nvPr/>
        </p:nvSpPr>
        <p:spPr bwMode="auto">
          <a:xfrm>
            <a:off x="5197347" y="3982019"/>
            <a:ext cx="62214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9230" name="Line 18"/>
          <p:cNvSpPr>
            <a:spLocks noChangeShapeType="1"/>
          </p:cNvSpPr>
          <p:nvPr/>
        </p:nvSpPr>
        <p:spPr bwMode="auto">
          <a:xfrm>
            <a:off x="6165128" y="3982019"/>
            <a:ext cx="62214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9231" name="Line 19"/>
          <p:cNvSpPr>
            <a:spLocks noChangeShapeType="1"/>
          </p:cNvSpPr>
          <p:nvPr/>
        </p:nvSpPr>
        <p:spPr bwMode="auto">
          <a:xfrm>
            <a:off x="7132910" y="3982019"/>
            <a:ext cx="69127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9232" name="Line 20"/>
          <p:cNvSpPr>
            <a:spLocks noChangeShapeType="1"/>
          </p:cNvSpPr>
          <p:nvPr/>
        </p:nvSpPr>
        <p:spPr bwMode="auto">
          <a:xfrm>
            <a:off x="8169819" y="3982019"/>
            <a:ext cx="34563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9233" name="Line 21"/>
          <p:cNvSpPr>
            <a:spLocks noChangeShapeType="1"/>
          </p:cNvSpPr>
          <p:nvPr/>
        </p:nvSpPr>
        <p:spPr bwMode="auto">
          <a:xfrm>
            <a:off x="4506074" y="3221619"/>
            <a:ext cx="0" cy="7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9234" name="Line 22"/>
          <p:cNvSpPr>
            <a:spLocks noChangeShapeType="1"/>
          </p:cNvSpPr>
          <p:nvPr/>
        </p:nvSpPr>
        <p:spPr bwMode="auto">
          <a:xfrm>
            <a:off x="5542983" y="3221619"/>
            <a:ext cx="0" cy="7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9235" name="Line 23"/>
          <p:cNvSpPr>
            <a:spLocks noChangeShapeType="1"/>
          </p:cNvSpPr>
          <p:nvPr/>
        </p:nvSpPr>
        <p:spPr bwMode="auto">
          <a:xfrm>
            <a:off x="6510764" y="3221619"/>
            <a:ext cx="0" cy="7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9236" name="Line 24"/>
          <p:cNvSpPr>
            <a:spLocks noChangeShapeType="1"/>
          </p:cNvSpPr>
          <p:nvPr/>
        </p:nvSpPr>
        <p:spPr bwMode="auto">
          <a:xfrm>
            <a:off x="7478546" y="3221619"/>
            <a:ext cx="0" cy="7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9237" name="Oval 25"/>
          <p:cNvSpPr>
            <a:spLocks noChangeArrowheads="1"/>
          </p:cNvSpPr>
          <p:nvPr/>
        </p:nvSpPr>
        <p:spPr bwMode="auto">
          <a:xfrm>
            <a:off x="8515455" y="3774637"/>
            <a:ext cx="345636" cy="414764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110</a:t>
            </a:r>
          </a:p>
        </p:txBody>
      </p:sp>
      <p:sp>
        <p:nvSpPr>
          <p:cNvPr id="9238" name="Line 26"/>
          <p:cNvSpPr>
            <a:spLocks noChangeShapeType="1"/>
          </p:cNvSpPr>
          <p:nvPr/>
        </p:nvSpPr>
        <p:spPr bwMode="auto">
          <a:xfrm>
            <a:off x="9206727" y="3221619"/>
            <a:ext cx="0" cy="15899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9239" name="Line 27"/>
          <p:cNvSpPr>
            <a:spLocks noChangeShapeType="1"/>
          </p:cNvSpPr>
          <p:nvPr/>
        </p:nvSpPr>
        <p:spPr bwMode="auto">
          <a:xfrm>
            <a:off x="8861091" y="3982019"/>
            <a:ext cx="34563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9240" name="Line 28"/>
          <p:cNvSpPr>
            <a:spLocks noChangeShapeType="1"/>
          </p:cNvSpPr>
          <p:nvPr/>
        </p:nvSpPr>
        <p:spPr bwMode="auto">
          <a:xfrm>
            <a:off x="8308073" y="3221619"/>
            <a:ext cx="0" cy="7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9241" name="Line 29"/>
          <p:cNvSpPr>
            <a:spLocks noChangeShapeType="1"/>
          </p:cNvSpPr>
          <p:nvPr/>
        </p:nvSpPr>
        <p:spPr bwMode="auto">
          <a:xfrm>
            <a:off x="6925528" y="4189401"/>
            <a:ext cx="0" cy="6221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9242" name="Text Box 30"/>
          <p:cNvSpPr txBox="1">
            <a:spLocks noChangeArrowheads="1"/>
          </p:cNvSpPr>
          <p:nvPr/>
        </p:nvSpPr>
        <p:spPr bwMode="auto">
          <a:xfrm>
            <a:off x="4436947" y="4327656"/>
            <a:ext cx="760400" cy="3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14">
                <a:solidFill>
                  <a:srgbClr val="0033CC"/>
                </a:solidFill>
              </a:rPr>
              <a:t>TCP</a:t>
            </a:r>
          </a:p>
        </p:txBody>
      </p:sp>
      <p:sp>
        <p:nvSpPr>
          <p:cNvPr id="9243" name="Text Box 31"/>
          <p:cNvSpPr txBox="1">
            <a:spLocks noChangeArrowheads="1"/>
          </p:cNvSpPr>
          <p:nvPr/>
        </p:nvSpPr>
        <p:spPr bwMode="auto">
          <a:xfrm>
            <a:off x="7202037" y="4258528"/>
            <a:ext cx="760400" cy="3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14">
                <a:solidFill>
                  <a:srgbClr val="0033CC"/>
                </a:solidFill>
              </a:rPr>
              <a:t>UDP</a:t>
            </a:r>
          </a:p>
        </p:txBody>
      </p:sp>
      <p:sp>
        <p:nvSpPr>
          <p:cNvPr id="9244" name="Text Box 32"/>
          <p:cNvSpPr txBox="1">
            <a:spLocks noChangeArrowheads="1"/>
          </p:cNvSpPr>
          <p:nvPr/>
        </p:nvSpPr>
        <p:spPr bwMode="auto">
          <a:xfrm>
            <a:off x="3745674" y="3359874"/>
            <a:ext cx="62214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rgbClr val="FF3300"/>
                </a:solidFill>
              </a:rPr>
              <a:t>FTP</a:t>
            </a:r>
          </a:p>
        </p:txBody>
      </p:sp>
      <p:sp>
        <p:nvSpPr>
          <p:cNvPr id="9245" name="Text Box 33"/>
          <p:cNvSpPr txBox="1">
            <a:spLocks noChangeArrowheads="1"/>
          </p:cNvSpPr>
          <p:nvPr/>
        </p:nvSpPr>
        <p:spPr bwMode="auto">
          <a:xfrm>
            <a:off x="4506074" y="3359874"/>
            <a:ext cx="898654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rgbClr val="FF3300"/>
                </a:solidFill>
              </a:rPr>
              <a:t>Telnet</a:t>
            </a:r>
          </a:p>
        </p:txBody>
      </p:sp>
      <p:sp>
        <p:nvSpPr>
          <p:cNvPr id="9246" name="Text Box 34"/>
          <p:cNvSpPr txBox="1">
            <a:spLocks noChangeArrowheads="1"/>
          </p:cNvSpPr>
          <p:nvPr/>
        </p:nvSpPr>
        <p:spPr bwMode="auto">
          <a:xfrm>
            <a:off x="5612110" y="3359874"/>
            <a:ext cx="829527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rgbClr val="FF3300"/>
                </a:solidFill>
              </a:rPr>
              <a:t>HTTP</a:t>
            </a:r>
          </a:p>
        </p:txBody>
      </p:sp>
      <p:sp>
        <p:nvSpPr>
          <p:cNvPr id="9247" name="Text Box 35"/>
          <p:cNvSpPr txBox="1">
            <a:spLocks noChangeArrowheads="1"/>
          </p:cNvSpPr>
          <p:nvPr/>
        </p:nvSpPr>
        <p:spPr bwMode="auto">
          <a:xfrm>
            <a:off x="6649019" y="3359874"/>
            <a:ext cx="691273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rgbClr val="FF3300"/>
                </a:solidFill>
              </a:rPr>
              <a:t>DNS</a:t>
            </a:r>
          </a:p>
        </p:txBody>
      </p:sp>
      <p:sp>
        <p:nvSpPr>
          <p:cNvPr id="9248" name="Text Box 36"/>
          <p:cNvSpPr txBox="1">
            <a:spLocks noChangeArrowheads="1"/>
          </p:cNvSpPr>
          <p:nvPr/>
        </p:nvSpPr>
        <p:spPr bwMode="auto">
          <a:xfrm>
            <a:off x="7547673" y="3359874"/>
            <a:ext cx="691273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rgbClr val="FF3300"/>
                </a:solidFill>
              </a:rPr>
              <a:t>TFTP</a:t>
            </a:r>
          </a:p>
        </p:txBody>
      </p:sp>
      <p:sp>
        <p:nvSpPr>
          <p:cNvPr id="9249" name="Text Box 37"/>
          <p:cNvSpPr txBox="1">
            <a:spLocks noChangeArrowheads="1"/>
          </p:cNvSpPr>
          <p:nvPr/>
        </p:nvSpPr>
        <p:spPr bwMode="auto">
          <a:xfrm>
            <a:off x="8446327" y="3359874"/>
            <a:ext cx="691273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rgbClr val="FF3300"/>
                </a:solidFill>
              </a:rPr>
              <a:t>POP</a:t>
            </a:r>
          </a:p>
        </p:txBody>
      </p:sp>
      <p:sp>
        <p:nvSpPr>
          <p:cNvPr id="9250" name="Line 38"/>
          <p:cNvSpPr>
            <a:spLocks noChangeShapeType="1"/>
          </p:cNvSpPr>
          <p:nvPr/>
        </p:nvSpPr>
        <p:spPr bwMode="auto">
          <a:xfrm>
            <a:off x="3400038" y="3498128"/>
            <a:ext cx="691273" cy="345636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9251" name="Text Box 39"/>
          <p:cNvSpPr txBox="1">
            <a:spLocks noChangeArrowheads="1"/>
          </p:cNvSpPr>
          <p:nvPr/>
        </p:nvSpPr>
        <p:spPr bwMode="auto">
          <a:xfrm>
            <a:off x="2294002" y="3221619"/>
            <a:ext cx="1036909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rgbClr val="0033CC"/>
                </a:solidFill>
              </a:rPr>
              <a:t>Port numbers</a:t>
            </a:r>
          </a:p>
        </p:txBody>
      </p:sp>
      <p:sp>
        <p:nvSpPr>
          <p:cNvPr id="9252" name="Text Box 40"/>
          <p:cNvSpPr txBox="1">
            <a:spLocks noChangeArrowheads="1"/>
          </p:cNvSpPr>
          <p:nvPr/>
        </p:nvSpPr>
        <p:spPr bwMode="auto">
          <a:xfrm>
            <a:off x="9206727" y="3290746"/>
            <a:ext cx="1313418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chemeClr val="accent1"/>
                </a:solidFill>
              </a:rPr>
              <a:t>Application layer</a:t>
            </a:r>
          </a:p>
        </p:txBody>
      </p:sp>
      <p:sp>
        <p:nvSpPr>
          <p:cNvPr id="9253" name="Text Box 41"/>
          <p:cNvSpPr txBox="1">
            <a:spLocks noChangeArrowheads="1"/>
          </p:cNvSpPr>
          <p:nvPr/>
        </p:nvSpPr>
        <p:spPr bwMode="auto">
          <a:xfrm>
            <a:off x="9206727" y="4120273"/>
            <a:ext cx="1461753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chemeClr val="accent1"/>
                </a:solidFill>
              </a:rPr>
              <a:t>Transport layer</a:t>
            </a:r>
          </a:p>
        </p:txBody>
      </p:sp>
      <p:sp>
        <p:nvSpPr>
          <p:cNvPr id="9254" name="Text Box 42"/>
          <p:cNvSpPr txBox="1">
            <a:spLocks noChangeArrowheads="1"/>
          </p:cNvSpPr>
          <p:nvPr/>
        </p:nvSpPr>
        <p:spPr bwMode="auto">
          <a:xfrm>
            <a:off x="2224875" y="940419"/>
            <a:ext cx="7603998" cy="165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903"/>
              <a:t>Used at the transport layer to identify application layer protocols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903"/>
              <a:t>Ports &lt;</a:t>
            </a:r>
            <a:r>
              <a:rPr lang="en-US" altLang="en-US" sz="2903">
                <a:solidFill>
                  <a:srgbClr val="0033CC"/>
                </a:solidFill>
              </a:rPr>
              <a:t>1024</a:t>
            </a:r>
            <a:r>
              <a:rPr lang="en-US" altLang="en-US" sz="2903"/>
              <a:t>: well  known port numbers</a:t>
            </a:r>
          </a:p>
        </p:txBody>
      </p:sp>
      <p:sp>
        <p:nvSpPr>
          <p:cNvPr id="9255" name="Oval 43"/>
          <p:cNvSpPr>
            <a:spLocks noChangeArrowheads="1"/>
          </p:cNvSpPr>
          <p:nvPr/>
        </p:nvSpPr>
        <p:spPr bwMode="auto">
          <a:xfrm>
            <a:off x="5335601" y="4604164"/>
            <a:ext cx="345636" cy="414764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6</a:t>
            </a:r>
          </a:p>
        </p:txBody>
      </p:sp>
      <p:sp>
        <p:nvSpPr>
          <p:cNvPr id="9256" name="Oval 44"/>
          <p:cNvSpPr>
            <a:spLocks noChangeArrowheads="1"/>
          </p:cNvSpPr>
          <p:nvPr/>
        </p:nvSpPr>
        <p:spPr bwMode="auto">
          <a:xfrm>
            <a:off x="7962437" y="4535037"/>
            <a:ext cx="345636" cy="414764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17</a:t>
            </a:r>
          </a:p>
        </p:txBody>
      </p:sp>
      <p:sp>
        <p:nvSpPr>
          <p:cNvPr id="9257" name="Line 45"/>
          <p:cNvSpPr>
            <a:spLocks noChangeShapeType="1"/>
          </p:cNvSpPr>
          <p:nvPr/>
        </p:nvSpPr>
        <p:spPr bwMode="auto">
          <a:xfrm>
            <a:off x="3676547" y="4811546"/>
            <a:ext cx="16590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9258" name="Line 46"/>
          <p:cNvSpPr>
            <a:spLocks noChangeShapeType="1"/>
          </p:cNvSpPr>
          <p:nvPr/>
        </p:nvSpPr>
        <p:spPr bwMode="auto">
          <a:xfrm>
            <a:off x="5681238" y="4811546"/>
            <a:ext cx="22811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9259" name="Line 47"/>
          <p:cNvSpPr>
            <a:spLocks noChangeShapeType="1"/>
          </p:cNvSpPr>
          <p:nvPr/>
        </p:nvSpPr>
        <p:spPr bwMode="auto">
          <a:xfrm>
            <a:off x="8308073" y="4811546"/>
            <a:ext cx="8986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9260" name="Line 48"/>
          <p:cNvSpPr>
            <a:spLocks noChangeShapeType="1"/>
          </p:cNvSpPr>
          <p:nvPr/>
        </p:nvSpPr>
        <p:spPr bwMode="auto">
          <a:xfrm>
            <a:off x="3676547" y="4811546"/>
            <a:ext cx="0" cy="6221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9261" name="Line 49"/>
          <p:cNvSpPr>
            <a:spLocks noChangeShapeType="1"/>
          </p:cNvSpPr>
          <p:nvPr/>
        </p:nvSpPr>
        <p:spPr bwMode="auto">
          <a:xfrm>
            <a:off x="3676547" y="5433691"/>
            <a:ext cx="55301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9262" name="Line 50"/>
          <p:cNvSpPr>
            <a:spLocks noChangeShapeType="1"/>
          </p:cNvSpPr>
          <p:nvPr/>
        </p:nvSpPr>
        <p:spPr bwMode="auto">
          <a:xfrm>
            <a:off x="9206727" y="4811546"/>
            <a:ext cx="0" cy="6221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9263" name="Text Box 51"/>
          <p:cNvSpPr txBox="1">
            <a:spLocks noChangeArrowheads="1"/>
          </p:cNvSpPr>
          <p:nvPr/>
        </p:nvSpPr>
        <p:spPr bwMode="auto">
          <a:xfrm>
            <a:off x="5957747" y="5018928"/>
            <a:ext cx="898654" cy="42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177">
                <a:solidFill>
                  <a:srgbClr val="0033CC"/>
                </a:solidFill>
              </a:rPr>
              <a:t>IP</a:t>
            </a:r>
          </a:p>
        </p:txBody>
      </p:sp>
      <p:sp>
        <p:nvSpPr>
          <p:cNvPr id="9264" name="Line 52"/>
          <p:cNvSpPr>
            <a:spLocks noChangeShapeType="1"/>
          </p:cNvSpPr>
          <p:nvPr/>
        </p:nvSpPr>
        <p:spPr bwMode="auto">
          <a:xfrm flipV="1">
            <a:off x="4298692" y="4949801"/>
            <a:ext cx="1106036" cy="89865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9265" name="Text Box 53"/>
          <p:cNvSpPr txBox="1">
            <a:spLocks noChangeArrowheads="1"/>
          </p:cNvSpPr>
          <p:nvPr/>
        </p:nvSpPr>
        <p:spPr bwMode="auto">
          <a:xfrm>
            <a:off x="3538292" y="5848455"/>
            <a:ext cx="1313418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rgbClr val="0033CC"/>
                </a:solidFill>
              </a:rPr>
              <a:t>Protocol  numbers</a:t>
            </a:r>
          </a:p>
        </p:txBody>
      </p:sp>
    </p:spTree>
    <p:extLst>
      <p:ext uri="{BB962C8B-B14F-4D97-AF65-F5344CB8AC3E}">
        <p14:creationId xmlns:p14="http://schemas.microsoft.com/office/powerpoint/2010/main" val="17378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B8B906CE-D977-415F-8187-85CBD2578A1D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23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86217" y="0"/>
            <a:ext cx="8227583" cy="735918"/>
          </a:xfrm>
        </p:spPr>
        <p:txBody>
          <a:bodyPr/>
          <a:lstStyle/>
          <a:p>
            <a:pPr eaLnBrk="1"/>
            <a:r>
              <a:rPr lang="en-US" altLang="en-US" sz="3629" dirty="0">
                <a:solidFill>
                  <a:srgbClr val="0033CC"/>
                </a:solidFill>
              </a:rPr>
              <a:t>Cisco IOS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0111" y="871293"/>
            <a:ext cx="8571780" cy="5737562"/>
          </a:xfrm>
        </p:spPr>
        <p:txBody>
          <a:bodyPr/>
          <a:lstStyle/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>
                <a:solidFill>
                  <a:schemeClr val="tx1"/>
                </a:solidFill>
              </a:rPr>
              <a:t>IOS-Internetwork Operating System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>
                <a:solidFill>
                  <a:srgbClr val="0033CC"/>
                </a:solidFill>
              </a:rPr>
              <a:t>kerne</a:t>
            </a:r>
            <a:r>
              <a:rPr lang="en-US" altLang="en-US" smtClean="0"/>
              <a:t>l of Cisco routers and switches that provides </a:t>
            </a:r>
            <a:r>
              <a:rPr lang="en-US" altLang="en-US" smtClean="0">
                <a:solidFill>
                  <a:srgbClr val="0033CC"/>
                </a:solidFill>
              </a:rPr>
              <a:t>routing</a:t>
            </a:r>
            <a:r>
              <a:rPr lang="en-US" altLang="en-US" smtClean="0"/>
              <a:t>, </a:t>
            </a:r>
            <a:r>
              <a:rPr lang="en-US" altLang="en-US" smtClean="0">
                <a:solidFill>
                  <a:srgbClr val="0033CC"/>
                </a:solidFill>
              </a:rPr>
              <a:t>switching</a:t>
            </a:r>
            <a:r>
              <a:rPr lang="en-US" altLang="en-US" smtClean="0"/>
              <a:t> &amp; other internetworking functions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>
                <a:solidFill>
                  <a:srgbClr val="0033CC"/>
                </a:solidFill>
              </a:rPr>
              <a:t>RAM</a:t>
            </a:r>
            <a:r>
              <a:rPr lang="en-US" altLang="en-US" smtClean="0"/>
              <a:t>- running configuration, lost if power is off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>
                <a:solidFill>
                  <a:srgbClr val="0033CC"/>
                </a:solidFill>
              </a:rPr>
              <a:t>FLASH</a:t>
            </a:r>
            <a:r>
              <a:rPr lang="en-US" altLang="en-US" smtClean="0"/>
              <a:t>-storage for IOS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>
                <a:solidFill>
                  <a:srgbClr val="0033CC"/>
                </a:solidFill>
              </a:rPr>
              <a:t>NVRAM</a:t>
            </a:r>
            <a:r>
              <a:rPr lang="en-US" altLang="en-US" smtClean="0"/>
              <a:t>- start-up configuration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>
                <a:solidFill>
                  <a:schemeClr val="accent2"/>
                </a:solidFill>
              </a:rPr>
              <a:t>ROM-</a:t>
            </a:r>
            <a:r>
              <a:rPr lang="en-US" altLang="en-US" smtClean="0"/>
              <a:t>stores router’s bootstrap, POST, ROMMON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/>
              <a:t>Running configuration vs startup configuration</a:t>
            </a:r>
          </a:p>
          <a:p>
            <a:pPr eaLnBrk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313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C1A8845B-0242-4460-BA0F-4BD61DA64151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24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017493" y="1"/>
            <a:ext cx="8227583" cy="1009546"/>
          </a:xfrm>
        </p:spPr>
        <p:txBody>
          <a:bodyPr/>
          <a:lstStyle/>
          <a:p>
            <a:pPr eaLnBrk="1"/>
            <a:r>
              <a:rPr lang="en-US" altLang="en-US" sz="3629" dirty="0">
                <a:solidFill>
                  <a:schemeClr val="accent2"/>
                </a:solidFill>
              </a:rPr>
              <a:t>Cisco IOS (Cont’d)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0984" y="940420"/>
            <a:ext cx="8710034" cy="5668435"/>
          </a:xfrm>
        </p:spPr>
        <p:txBody>
          <a:bodyPr/>
          <a:lstStyle/>
          <a:p>
            <a:pPr eaLnBrk="1">
              <a:lnSpc>
                <a:spcPct val="74000"/>
              </a:lnSpc>
              <a:buFont typeface="Wingdings" panose="05000000000000000000" pitchFamily="2" charset="2"/>
              <a:buChar char="Ø"/>
            </a:pPr>
            <a:r>
              <a:rPr lang="en-US" altLang="en-US" smtClean="0">
                <a:solidFill>
                  <a:schemeClr val="accent2"/>
                </a:solidFill>
              </a:rPr>
              <a:t>POST:</a:t>
            </a:r>
            <a:r>
              <a:rPr lang="en-US" altLang="en-US" sz="3266">
                <a:solidFill>
                  <a:schemeClr val="accent2"/>
                </a:solidFill>
              </a:rPr>
              <a:t> </a:t>
            </a:r>
            <a:r>
              <a:rPr lang="en-US" altLang="en-US" sz="3266"/>
              <a:t>Diagnostic utility</a:t>
            </a:r>
          </a:p>
          <a:p>
            <a:pPr lvl="1" eaLnBrk="1">
              <a:lnSpc>
                <a:spcPct val="74000"/>
              </a:lnSpc>
              <a:buFont typeface="Wingdings" panose="05000000000000000000" pitchFamily="2" charset="2"/>
              <a:buChar char="Ø"/>
            </a:pPr>
            <a:r>
              <a:rPr lang="en-US" altLang="en-US" sz="2177"/>
              <a:t>Tests the hardware to verify that all components are </a:t>
            </a:r>
            <a:r>
              <a:rPr lang="en-US" altLang="en-US" sz="2177">
                <a:solidFill>
                  <a:schemeClr val="accent2"/>
                </a:solidFill>
              </a:rPr>
              <a:t>operational and present</a:t>
            </a:r>
          </a:p>
          <a:p>
            <a:pPr lvl="1" eaLnBrk="1">
              <a:lnSpc>
                <a:spcPct val="74000"/>
              </a:lnSpc>
              <a:buFont typeface="Wingdings" panose="05000000000000000000" pitchFamily="2" charset="2"/>
              <a:buChar char="Ø"/>
            </a:pPr>
            <a:r>
              <a:rPr lang="en-US" altLang="en-US" sz="2177"/>
              <a:t>Checked at the first step of the boot sequence</a:t>
            </a:r>
          </a:p>
          <a:p>
            <a:pPr eaLnBrk="1">
              <a:lnSpc>
                <a:spcPct val="74000"/>
              </a:lnSpc>
              <a:buFont typeface="Wingdings" panose="05000000000000000000" pitchFamily="2" charset="2"/>
              <a:buChar char="Ø"/>
            </a:pPr>
            <a:r>
              <a:rPr lang="en-US" altLang="en-US" smtClean="0">
                <a:solidFill>
                  <a:schemeClr val="accent2"/>
                </a:solidFill>
              </a:rPr>
              <a:t>Bootstrap:</a:t>
            </a:r>
          </a:p>
          <a:p>
            <a:pPr lvl="1" eaLnBrk="1">
              <a:lnSpc>
                <a:spcPct val="74000"/>
              </a:lnSpc>
              <a:buFont typeface="Wingdings" panose="05000000000000000000" pitchFamily="2" charset="2"/>
              <a:buChar char="Ø"/>
            </a:pPr>
            <a:r>
              <a:rPr lang="en-US" altLang="en-US" sz="2177">
                <a:solidFill>
                  <a:schemeClr val="accent2"/>
                </a:solidFill>
              </a:rPr>
              <a:t>Finds</a:t>
            </a:r>
            <a:r>
              <a:rPr lang="en-US" altLang="en-US" sz="2177"/>
              <a:t> where IOS program is located, uses the value in </a:t>
            </a:r>
            <a:r>
              <a:rPr lang="en-US" altLang="en-US" sz="2177">
                <a:solidFill>
                  <a:schemeClr val="accent2"/>
                </a:solidFill>
              </a:rPr>
              <a:t>config reg</a:t>
            </a:r>
            <a:r>
              <a:rPr lang="en-US" altLang="en-US" sz="2177"/>
              <a:t> </a:t>
            </a:r>
          </a:p>
          <a:p>
            <a:pPr lvl="1" eaLnBrk="1">
              <a:lnSpc>
                <a:spcPct val="74000"/>
              </a:lnSpc>
              <a:buFont typeface="Wingdings" panose="05000000000000000000" pitchFamily="2" charset="2"/>
              <a:buChar char="Ø"/>
            </a:pPr>
            <a:r>
              <a:rPr lang="en-US" altLang="en-US" sz="2177">
                <a:solidFill>
                  <a:schemeClr val="accent2"/>
                </a:solidFill>
              </a:rPr>
              <a:t>Loads</a:t>
            </a:r>
            <a:r>
              <a:rPr lang="en-US" altLang="en-US" sz="2177"/>
              <a:t> IOS image</a:t>
            </a:r>
          </a:p>
          <a:p>
            <a:pPr lvl="1" eaLnBrk="1">
              <a:lnSpc>
                <a:spcPct val="74000"/>
              </a:lnSpc>
              <a:buFont typeface="Wingdings" panose="05000000000000000000" pitchFamily="2" charset="2"/>
              <a:buChar char="Ø"/>
            </a:pPr>
            <a:r>
              <a:rPr lang="en-US" altLang="en-US" sz="2177"/>
              <a:t>Default being from </a:t>
            </a:r>
            <a:r>
              <a:rPr lang="en-US" altLang="en-US" sz="2177">
                <a:solidFill>
                  <a:schemeClr val="accent2"/>
                </a:solidFill>
              </a:rPr>
              <a:t>flash memory</a:t>
            </a:r>
            <a:r>
              <a:rPr lang="en-US" altLang="en-US" sz="2177"/>
              <a:t>, from TFTP also possible</a:t>
            </a:r>
          </a:p>
          <a:p>
            <a:pPr eaLnBrk="1">
              <a:lnSpc>
                <a:spcPct val="74000"/>
              </a:lnSpc>
              <a:buFont typeface="Wingdings" panose="05000000000000000000" pitchFamily="2" charset="2"/>
              <a:buChar char="Ø"/>
            </a:pPr>
            <a:r>
              <a:rPr lang="en-US" altLang="en-US" smtClean="0">
                <a:solidFill>
                  <a:schemeClr val="accent2"/>
                </a:solidFill>
              </a:rPr>
              <a:t>ROMMON</a:t>
            </a:r>
            <a:r>
              <a:rPr lang="en-US" altLang="en-US" b="1" smtClean="0">
                <a:solidFill>
                  <a:schemeClr val="accent2"/>
                </a:solidFill>
              </a:rPr>
              <a:t>:</a:t>
            </a:r>
          </a:p>
          <a:p>
            <a:pPr lvl="1" eaLnBrk="1">
              <a:lnSpc>
                <a:spcPct val="74000"/>
              </a:lnSpc>
              <a:buFont typeface="Wingdings" panose="05000000000000000000" pitchFamily="2" charset="2"/>
              <a:buChar char="Ø"/>
            </a:pPr>
            <a:r>
              <a:rPr lang="en-US" altLang="en-US" sz="2177"/>
              <a:t>Used when bootstrap fails to load the IOS</a:t>
            </a:r>
          </a:p>
          <a:p>
            <a:pPr lvl="1" eaLnBrk="1">
              <a:lnSpc>
                <a:spcPct val="74000"/>
              </a:lnSpc>
              <a:buFont typeface="Wingdings" panose="05000000000000000000" pitchFamily="2" charset="2"/>
              <a:buChar char="Ø"/>
            </a:pPr>
            <a:r>
              <a:rPr lang="en-US" altLang="en-US" sz="2177"/>
              <a:t>provides a command-line environment used to perform some </a:t>
            </a:r>
            <a:r>
              <a:rPr lang="en-US" altLang="en-US" sz="2177">
                <a:solidFill>
                  <a:schemeClr val="accent2"/>
                </a:solidFill>
              </a:rPr>
              <a:t>minimal configuration tasks</a:t>
            </a:r>
            <a:r>
              <a:rPr lang="en-US" altLang="en-US" sz="2177"/>
              <a:t> (downloading IOS image using TFTP, recovering a lost password, etc)</a:t>
            </a:r>
          </a:p>
          <a:p>
            <a:pPr eaLnBrk="1">
              <a:lnSpc>
                <a:spcPct val="74000"/>
              </a:lnSpc>
              <a:buFont typeface="Wingdings" panose="05000000000000000000" pitchFamily="2" charset="2"/>
              <a:buChar char="Ø"/>
            </a:pPr>
            <a:r>
              <a:rPr lang="en-US" altLang="en-US" smtClean="0">
                <a:solidFill>
                  <a:schemeClr val="accent2"/>
                </a:solidFill>
              </a:rPr>
              <a:t>CLI</a:t>
            </a:r>
            <a:r>
              <a:rPr lang="en-US" altLang="en-US" smtClean="0"/>
              <a:t> is used to access the IOS</a:t>
            </a:r>
            <a:endParaRPr lang="en-US" altLang="en-US" sz="907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3814802" y="3014238"/>
            <a:ext cx="457104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33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69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3CDD5AFF-FF2B-49BB-9F02-D38C44B2C1FD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25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599664" y="-15121"/>
            <a:ext cx="8361456" cy="735918"/>
          </a:xfrm>
        </p:spPr>
        <p:txBody>
          <a:bodyPr/>
          <a:lstStyle/>
          <a:p>
            <a:pPr eaLnBrk="1"/>
            <a:r>
              <a:rPr lang="en-US" altLang="en-US" sz="3629" dirty="0">
                <a:solidFill>
                  <a:srgbClr val="0033CC"/>
                </a:solidFill>
              </a:rPr>
              <a:t>Booting procedure of </a:t>
            </a:r>
            <a:r>
              <a:rPr lang="en-US" altLang="en-US" sz="3629" dirty="0" smtClean="0">
                <a:solidFill>
                  <a:srgbClr val="0033CC"/>
                </a:solidFill>
              </a:rPr>
              <a:t>Cisco router</a:t>
            </a:r>
            <a:endParaRPr lang="en-US" altLang="en-US" sz="3629" dirty="0">
              <a:solidFill>
                <a:srgbClr val="0033CC"/>
              </a:solidFill>
            </a:endParaRP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1740984" y="1355183"/>
            <a:ext cx="1313418" cy="760400"/>
          </a:xfrm>
          <a:prstGeom prst="flowChartProcess">
            <a:avLst/>
          </a:prstGeom>
          <a:solidFill>
            <a:srgbClr val="CCFFFF"/>
          </a:solidFill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Power on</a:t>
            </a:r>
          </a:p>
          <a:p>
            <a:pPr algn="ctr"/>
            <a:r>
              <a:rPr lang="en-US" altLang="en-US" sz="1633"/>
              <a:t> a router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335601" y="1216929"/>
            <a:ext cx="1382545" cy="829527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Look for </a:t>
            </a:r>
          </a:p>
          <a:p>
            <a:pPr algn="ctr"/>
            <a:r>
              <a:rPr lang="en-US" altLang="en-US" sz="1633"/>
              <a:t>IOS </a:t>
            </a: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3400038" y="1216928"/>
            <a:ext cx="1382545" cy="967782"/>
          </a:xfrm>
          <a:prstGeom prst="diamond">
            <a:avLst/>
          </a:prstGeom>
          <a:solidFill>
            <a:srgbClr val="CCFFFF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POST</a:t>
            </a:r>
          </a:p>
          <a:p>
            <a:pPr algn="ctr"/>
            <a:r>
              <a:rPr lang="en-US" altLang="en-US" sz="1633"/>
              <a:t>passed?</a:t>
            </a: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5059092" y="2184710"/>
            <a:ext cx="1659054" cy="967782"/>
          </a:xfrm>
          <a:prstGeom prst="diamond">
            <a:avLst/>
          </a:prstGeom>
          <a:solidFill>
            <a:srgbClr val="CCFFFF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IOS found?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7340291" y="2184710"/>
            <a:ext cx="1313418" cy="898654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Load IOS </a:t>
            </a:r>
          </a:p>
          <a:p>
            <a:pPr algn="ctr"/>
            <a:r>
              <a:rPr lang="en-US" altLang="en-US" sz="1633"/>
              <a:t>To RAM</a:t>
            </a:r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7132910" y="3290747"/>
            <a:ext cx="1659054" cy="898654"/>
          </a:xfrm>
          <a:prstGeom prst="diamond">
            <a:avLst/>
          </a:prstGeom>
          <a:solidFill>
            <a:srgbClr val="CCFFFF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Valid </a:t>
            </a:r>
          </a:p>
          <a:p>
            <a:pPr algn="ctr"/>
            <a:r>
              <a:rPr lang="en-US" altLang="en-US" sz="1633"/>
              <a:t>Config in</a:t>
            </a:r>
          </a:p>
          <a:p>
            <a:pPr algn="ctr"/>
            <a:r>
              <a:rPr lang="en-US" altLang="en-US" sz="1633"/>
              <a:t> flash?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9275855" y="3359874"/>
            <a:ext cx="1106036" cy="898654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Reload</a:t>
            </a:r>
          </a:p>
          <a:p>
            <a:pPr algn="ctr"/>
            <a:r>
              <a:rPr lang="en-US" altLang="en-US" sz="1633"/>
              <a:t>Config to</a:t>
            </a:r>
          </a:p>
          <a:p>
            <a:pPr algn="ctr"/>
            <a:r>
              <a:rPr lang="en-US" altLang="en-US" sz="1633"/>
              <a:t>RAM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7340291" y="4465910"/>
            <a:ext cx="1313418" cy="898654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Enter </a:t>
            </a:r>
          </a:p>
          <a:p>
            <a:pPr algn="ctr"/>
            <a:r>
              <a:rPr lang="en-US" altLang="en-US" sz="1633"/>
              <a:t>Setup</a:t>
            </a:r>
          </a:p>
          <a:p>
            <a:pPr algn="ctr"/>
            <a:r>
              <a:rPr lang="en-US" altLang="en-US" sz="1633"/>
              <a:t>mode</a:t>
            </a:r>
          </a:p>
        </p:txBody>
      </p:sp>
      <p:sp>
        <p:nvSpPr>
          <p:cNvPr id="12300" name="Line 13"/>
          <p:cNvSpPr>
            <a:spLocks noChangeShapeType="1"/>
          </p:cNvSpPr>
          <p:nvPr/>
        </p:nvSpPr>
        <p:spPr bwMode="auto">
          <a:xfrm>
            <a:off x="3054402" y="1700819"/>
            <a:ext cx="34563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2301" name="Line 14"/>
          <p:cNvSpPr>
            <a:spLocks noChangeShapeType="1"/>
          </p:cNvSpPr>
          <p:nvPr/>
        </p:nvSpPr>
        <p:spPr bwMode="auto">
          <a:xfrm>
            <a:off x="4782583" y="1700819"/>
            <a:ext cx="5530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2302" name="Line 15"/>
          <p:cNvSpPr>
            <a:spLocks noChangeShapeType="1"/>
          </p:cNvSpPr>
          <p:nvPr/>
        </p:nvSpPr>
        <p:spPr bwMode="auto">
          <a:xfrm>
            <a:off x="5888619" y="2046456"/>
            <a:ext cx="0" cy="2073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>
            <a:off x="6718146" y="2668601"/>
            <a:ext cx="62214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2304" name="Line 17"/>
          <p:cNvSpPr>
            <a:spLocks noChangeShapeType="1"/>
          </p:cNvSpPr>
          <p:nvPr/>
        </p:nvSpPr>
        <p:spPr bwMode="auto">
          <a:xfrm>
            <a:off x="7962437" y="3083365"/>
            <a:ext cx="0" cy="2073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2305" name="Line 18"/>
          <p:cNvSpPr>
            <a:spLocks noChangeShapeType="1"/>
          </p:cNvSpPr>
          <p:nvPr/>
        </p:nvSpPr>
        <p:spPr bwMode="auto">
          <a:xfrm>
            <a:off x="8791964" y="3774637"/>
            <a:ext cx="4838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2306" name="Line 19"/>
          <p:cNvSpPr>
            <a:spLocks noChangeShapeType="1"/>
          </p:cNvSpPr>
          <p:nvPr/>
        </p:nvSpPr>
        <p:spPr bwMode="auto">
          <a:xfrm>
            <a:off x="7962437" y="4189401"/>
            <a:ext cx="0" cy="276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2307" name="Line 20"/>
          <p:cNvSpPr>
            <a:spLocks noChangeShapeType="1"/>
          </p:cNvSpPr>
          <p:nvPr/>
        </p:nvSpPr>
        <p:spPr bwMode="auto">
          <a:xfrm>
            <a:off x="4091310" y="2184710"/>
            <a:ext cx="0" cy="35946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2308" name="Line 21"/>
          <p:cNvSpPr>
            <a:spLocks noChangeShapeType="1"/>
          </p:cNvSpPr>
          <p:nvPr/>
        </p:nvSpPr>
        <p:spPr bwMode="auto">
          <a:xfrm>
            <a:off x="7893310" y="5364564"/>
            <a:ext cx="0" cy="4147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2309" name="Line 22"/>
          <p:cNvSpPr>
            <a:spLocks noChangeShapeType="1"/>
          </p:cNvSpPr>
          <p:nvPr/>
        </p:nvSpPr>
        <p:spPr bwMode="auto">
          <a:xfrm>
            <a:off x="9690618" y="4258528"/>
            <a:ext cx="0" cy="15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2310" name="Line 23"/>
          <p:cNvSpPr>
            <a:spLocks noChangeShapeType="1"/>
          </p:cNvSpPr>
          <p:nvPr/>
        </p:nvSpPr>
        <p:spPr bwMode="auto">
          <a:xfrm>
            <a:off x="5888619" y="3152492"/>
            <a:ext cx="0" cy="4838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2311" name="Oval 25"/>
          <p:cNvSpPr>
            <a:spLocks noChangeArrowheads="1"/>
          </p:cNvSpPr>
          <p:nvPr/>
        </p:nvSpPr>
        <p:spPr bwMode="auto">
          <a:xfrm>
            <a:off x="2432256" y="5571946"/>
            <a:ext cx="898654" cy="553018"/>
          </a:xfrm>
          <a:prstGeom prst="ellipse">
            <a:avLst/>
          </a:prstGeom>
          <a:solidFill>
            <a:srgbClr val="CCFFFF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Exit </a:t>
            </a:r>
          </a:p>
        </p:txBody>
      </p:sp>
      <p:sp>
        <p:nvSpPr>
          <p:cNvPr id="12312" name="Line 26"/>
          <p:cNvSpPr>
            <a:spLocks noChangeShapeType="1"/>
          </p:cNvSpPr>
          <p:nvPr/>
        </p:nvSpPr>
        <p:spPr bwMode="auto">
          <a:xfrm flipH="1">
            <a:off x="3330910" y="5779328"/>
            <a:ext cx="63597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2313" name="Rectangle 29"/>
          <p:cNvSpPr>
            <a:spLocks noChangeArrowheads="1"/>
          </p:cNvSpPr>
          <p:nvPr/>
        </p:nvSpPr>
        <p:spPr bwMode="auto">
          <a:xfrm>
            <a:off x="5197347" y="3636383"/>
            <a:ext cx="1313418" cy="898654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ROMMON</a:t>
            </a:r>
          </a:p>
        </p:txBody>
      </p:sp>
      <p:sp>
        <p:nvSpPr>
          <p:cNvPr id="12314" name="Line 30"/>
          <p:cNvSpPr>
            <a:spLocks noChangeShapeType="1"/>
          </p:cNvSpPr>
          <p:nvPr/>
        </p:nvSpPr>
        <p:spPr bwMode="auto">
          <a:xfrm>
            <a:off x="5819492" y="4535037"/>
            <a:ext cx="0" cy="12442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2315" name="Text Box 31"/>
          <p:cNvSpPr txBox="1">
            <a:spLocks noChangeArrowheads="1"/>
          </p:cNvSpPr>
          <p:nvPr/>
        </p:nvSpPr>
        <p:spPr bwMode="auto">
          <a:xfrm>
            <a:off x="4713456" y="1355183"/>
            <a:ext cx="553018" cy="3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52">
                <a:solidFill>
                  <a:srgbClr val="FF3300"/>
                </a:solidFill>
              </a:rPr>
              <a:t>Yes</a:t>
            </a:r>
          </a:p>
        </p:txBody>
      </p:sp>
      <p:sp>
        <p:nvSpPr>
          <p:cNvPr id="12316" name="Text Box 32"/>
          <p:cNvSpPr txBox="1">
            <a:spLocks noChangeArrowheads="1"/>
          </p:cNvSpPr>
          <p:nvPr/>
        </p:nvSpPr>
        <p:spPr bwMode="auto">
          <a:xfrm>
            <a:off x="4229565" y="2184710"/>
            <a:ext cx="483891" cy="3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52">
                <a:solidFill>
                  <a:srgbClr val="FF3300"/>
                </a:solidFill>
              </a:rPr>
              <a:t>No</a:t>
            </a:r>
          </a:p>
        </p:txBody>
      </p:sp>
      <p:sp>
        <p:nvSpPr>
          <p:cNvPr id="12317" name="Text Box 33"/>
          <p:cNvSpPr txBox="1">
            <a:spLocks noChangeArrowheads="1"/>
          </p:cNvSpPr>
          <p:nvPr/>
        </p:nvSpPr>
        <p:spPr bwMode="auto">
          <a:xfrm>
            <a:off x="5404728" y="3221619"/>
            <a:ext cx="483891" cy="3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52">
                <a:solidFill>
                  <a:srgbClr val="FF3300"/>
                </a:solidFill>
              </a:rPr>
              <a:t>No</a:t>
            </a:r>
          </a:p>
        </p:txBody>
      </p:sp>
      <p:sp>
        <p:nvSpPr>
          <p:cNvPr id="12318" name="Text Box 34"/>
          <p:cNvSpPr txBox="1">
            <a:spLocks noChangeArrowheads="1"/>
          </p:cNvSpPr>
          <p:nvPr/>
        </p:nvSpPr>
        <p:spPr bwMode="auto">
          <a:xfrm>
            <a:off x="7962437" y="4120274"/>
            <a:ext cx="483891" cy="3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52">
                <a:solidFill>
                  <a:srgbClr val="FF3300"/>
                </a:solidFill>
              </a:rPr>
              <a:t>No</a:t>
            </a:r>
          </a:p>
        </p:txBody>
      </p:sp>
      <p:sp>
        <p:nvSpPr>
          <p:cNvPr id="12319" name="Text Box 35"/>
          <p:cNvSpPr txBox="1">
            <a:spLocks noChangeArrowheads="1"/>
          </p:cNvSpPr>
          <p:nvPr/>
        </p:nvSpPr>
        <p:spPr bwMode="auto">
          <a:xfrm>
            <a:off x="6649019" y="2322965"/>
            <a:ext cx="553018" cy="3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52">
                <a:solidFill>
                  <a:srgbClr val="FF3300"/>
                </a:solidFill>
              </a:rPr>
              <a:t>Yes</a:t>
            </a:r>
          </a:p>
        </p:txBody>
      </p:sp>
      <p:sp>
        <p:nvSpPr>
          <p:cNvPr id="12320" name="Text Box 36"/>
          <p:cNvSpPr txBox="1">
            <a:spLocks noChangeArrowheads="1"/>
          </p:cNvSpPr>
          <p:nvPr/>
        </p:nvSpPr>
        <p:spPr bwMode="auto">
          <a:xfrm>
            <a:off x="8722837" y="3429001"/>
            <a:ext cx="553018" cy="3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52">
                <a:solidFill>
                  <a:srgbClr val="FF3300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10617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BE9721E4-79EF-429C-B058-CE6E6AF1BB11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26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48271" y="0"/>
            <a:ext cx="8227583" cy="553018"/>
          </a:xfrm>
        </p:spPr>
        <p:txBody>
          <a:bodyPr/>
          <a:lstStyle/>
          <a:p>
            <a:pPr eaLnBrk="1"/>
            <a:r>
              <a:rPr lang="en-US" altLang="en-US" sz="3629" dirty="0">
                <a:solidFill>
                  <a:srgbClr val="0033CC"/>
                </a:solidFill>
              </a:rPr>
              <a:t>Cisco Switch parts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583" y="1216928"/>
            <a:ext cx="6290580" cy="1106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892" y="3982019"/>
            <a:ext cx="6359708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Line 12"/>
          <p:cNvSpPr>
            <a:spLocks noChangeShapeType="1"/>
          </p:cNvSpPr>
          <p:nvPr/>
        </p:nvSpPr>
        <p:spPr bwMode="auto">
          <a:xfrm flipV="1">
            <a:off x="5404728" y="1977328"/>
            <a:ext cx="622145" cy="69127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3319" name="Line 13"/>
          <p:cNvSpPr>
            <a:spLocks noChangeShapeType="1"/>
          </p:cNvSpPr>
          <p:nvPr/>
        </p:nvSpPr>
        <p:spPr bwMode="auto">
          <a:xfrm flipV="1">
            <a:off x="5404728" y="1977328"/>
            <a:ext cx="829527" cy="69127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3320" name="Line 15"/>
          <p:cNvSpPr>
            <a:spLocks noChangeShapeType="1"/>
          </p:cNvSpPr>
          <p:nvPr/>
        </p:nvSpPr>
        <p:spPr bwMode="auto">
          <a:xfrm flipV="1">
            <a:off x="8031564" y="2046456"/>
            <a:ext cx="483891" cy="62214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3321" name="Line 16"/>
          <p:cNvSpPr>
            <a:spLocks noChangeShapeType="1"/>
          </p:cNvSpPr>
          <p:nvPr/>
        </p:nvSpPr>
        <p:spPr bwMode="auto">
          <a:xfrm flipV="1">
            <a:off x="8100691" y="2046456"/>
            <a:ext cx="760400" cy="62214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3322" name="Line 17"/>
          <p:cNvSpPr>
            <a:spLocks noChangeShapeType="1"/>
          </p:cNvSpPr>
          <p:nvPr/>
        </p:nvSpPr>
        <p:spPr bwMode="auto">
          <a:xfrm flipH="1">
            <a:off x="8515455" y="871293"/>
            <a:ext cx="622145" cy="89865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3323" name="Line 18"/>
          <p:cNvSpPr>
            <a:spLocks noChangeShapeType="1"/>
          </p:cNvSpPr>
          <p:nvPr/>
        </p:nvSpPr>
        <p:spPr bwMode="auto">
          <a:xfrm flipH="1">
            <a:off x="8861091" y="871293"/>
            <a:ext cx="276509" cy="89865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3324" name="Line 19"/>
          <p:cNvSpPr>
            <a:spLocks noChangeShapeType="1"/>
          </p:cNvSpPr>
          <p:nvPr/>
        </p:nvSpPr>
        <p:spPr bwMode="auto">
          <a:xfrm flipV="1">
            <a:off x="2639638" y="1908201"/>
            <a:ext cx="553018" cy="69127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3325" name="Line 20"/>
          <p:cNvSpPr>
            <a:spLocks noChangeShapeType="1"/>
          </p:cNvSpPr>
          <p:nvPr/>
        </p:nvSpPr>
        <p:spPr bwMode="auto">
          <a:xfrm flipH="1">
            <a:off x="7616800" y="871292"/>
            <a:ext cx="414764" cy="69127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3326" name="Line 21"/>
          <p:cNvSpPr>
            <a:spLocks noChangeShapeType="1"/>
          </p:cNvSpPr>
          <p:nvPr/>
        </p:nvSpPr>
        <p:spPr bwMode="auto">
          <a:xfrm flipV="1">
            <a:off x="2847020" y="4465910"/>
            <a:ext cx="414764" cy="760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3327" name="Line 22"/>
          <p:cNvSpPr>
            <a:spLocks noChangeShapeType="1"/>
          </p:cNvSpPr>
          <p:nvPr/>
        </p:nvSpPr>
        <p:spPr bwMode="auto">
          <a:xfrm flipV="1">
            <a:off x="4851710" y="4465910"/>
            <a:ext cx="414764" cy="760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3328" name="Line 23"/>
          <p:cNvSpPr>
            <a:spLocks noChangeShapeType="1"/>
          </p:cNvSpPr>
          <p:nvPr/>
        </p:nvSpPr>
        <p:spPr bwMode="auto">
          <a:xfrm flipV="1">
            <a:off x="7893310" y="4258528"/>
            <a:ext cx="622145" cy="96778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3329" name="Text Box 25"/>
          <p:cNvSpPr txBox="1">
            <a:spLocks noChangeArrowheads="1"/>
          </p:cNvSpPr>
          <p:nvPr/>
        </p:nvSpPr>
        <p:spPr bwMode="auto">
          <a:xfrm>
            <a:off x="3953056" y="3290747"/>
            <a:ext cx="290334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/>
              <a:t>Front View of 2960 switch</a:t>
            </a:r>
          </a:p>
        </p:txBody>
      </p:sp>
      <p:sp>
        <p:nvSpPr>
          <p:cNvPr id="13330" name="Text Box 26"/>
          <p:cNvSpPr txBox="1">
            <a:spLocks noChangeArrowheads="1"/>
          </p:cNvSpPr>
          <p:nvPr/>
        </p:nvSpPr>
        <p:spPr bwMode="auto">
          <a:xfrm>
            <a:off x="3814801" y="5848455"/>
            <a:ext cx="290334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/>
              <a:t>Rear View of 2960 switch</a:t>
            </a:r>
          </a:p>
        </p:txBody>
      </p:sp>
      <p:sp>
        <p:nvSpPr>
          <p:cNvPr id="13331" name="Text Box 27"/>
          <p:cNvSpPr txBox="1">
            <a:spLocks noChangeArrowheads="1"/>
          </p:cNvSpPr>
          <p:nvPr/>
        </p:nvSpPr>
        <p:spPr bwMode="auto">
          <a:xfrm>
            <a:off x="1740984" y="2668602"/>
            <a:ext cx="179730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chemeClr val="accent2"/>
                </a:solidFill>
              </a:rPr>
              <a:t>Sys status LEDs</a:t>
            </a:r>
          </a:p>
        </p:txBody>
      </p:sp>
      <p:sp>
        <p:nvSpPr>
          <p:cNvPr id="13332" name="Text Box 28"/>
          <p:cNvSpPr txBox="1">
            <a:spLocks noChangeArrowheads="1"/>
          </p:cNvSpPr>
          <p:nvPr/>
        </p:nvSpPr>
        <p:spPr bwMode="auto">
          <a:xfrm>
            <a:off x="4506074" y="2668602"/>
            <a:ext cx="2073818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chemeClr val="accent2"/>
                </a:solidFill>
              </a:rPr>
              <a:t>10/100 ports (RJ-45)</a:t>
            </a:r>
          </a:p>
        </p:txBody>
      </p:sp>
      <p:sp>
        <p:nvSpPr>
          <p:cNvPr id="13333" name="Text Box 29"/>
          <p:cNvSpPr txBox="1">
            <a:spLocks noChangeArrowheads="1"/>
          </p:cNvSpPr>
          <p:nvPr/>
        </p:nvSpPr>
        <p:spPr bwMode="auto">
          <a:xfrm>
            <a:off x="6994655" y="2737729"/>
            <a:ext cx="200469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chemeClr val="accent2"/>
                </a:solidFill>
              </a:rPr>
              <a:t>gig ports (RJ-45)</a:t>
            </a:r>
          </a:p>
        </p:txBody>
      </p:sp>
      <p:sp>
        <p:nvSpPr>
          <p:cNvPr id="13334" name="Text Box 30"/>
          <p:cNvSpPr txBox="1">
            <a:spLocks noChangeArrowheads="1"/>
          </p:cNvSpPr>
          <p:nvPr/>
        </p:nvSpPr>
        <p:spPr bwMode="auto">
          <a:xfrm>
            <a:off x="8663790" y="594784"/>
            <a:ext cx="200469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chemeClr val="accent2"/>
                </a:solidFill>
              </a:rPr>
              <a:t>gig ports (SFP)</a:t>
            </a:r>
          </a:p>
        </p:txBody>
      </p:sp>
      <p:sp>
        <p:nvSpPr>
          <p:cNvPr id="13335" name="Line 31"/>
          <p:cNvSpPr>
            <a:spLocks noChangeShapeType="1"/>
          </p:cNvSpPr>
          <p:nvPr/>
        </p:nvSpPr>
        <p:spPr bwMode="auto">
          <a:xfrm flipH="1" flipV="1">
            <a:off x="8930218" y="1769946"/>
            <a:ext cx="691273" cy="138255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3336" name="Line 32"/>
          <p:cNvSpPr>
            <a:spLocks noChangeShapeType="1"/>
          </p:cNvSpPr>
          <p:nvPr/>
        </p:nvSpPr>
        <p:spPr bwMode="auto">
          <a:xfrm flipH="1">
            <a:off x="8930218" y="1977329"/>
            <a:ext cx="691273" cy="69127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3337" name="Text Box 33"/>
          <p:cNvSpPr txBox="1">
            <a:spLocks noChangeArrowheads="1"/>
          </p:cNvSpPr>
          <p:nvPr/>
        </p:nvSpPr>
        <p:spPr bwMode="auto">
          <a:xfrm>
            <a:off x="9552364" y="1631692"/>
            <a:ext cx="1116117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chemeClr val="accent2"/>
                </a:solidFill>
              </a:rPr>
              <a:t>Combo ports</a:t>
            </a:r>
          </a:p>
        </p:txBody>
      </p:sp>
      <p:sp>
        <p:nvSpPr>
          <p:cNvPr id="13338" name="Text Box 34"/>
          <p:cNvSpPr txBox="1">
            <a:spLocks noChangeArrowheads="1"/>
          </p:cNvSpPr>
          <p:nvPr/>
        </p:nvSpPr>
        <p:spPr bwMode="auto">
          <a:xfrm>
            <a:off x="6856401" y="802166"/>
            <a:ext cx="1313418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chemeClr val="accent2"/>
                </a:solidFill>
              </a:rPr>
              <a:t>Port LEDs</a:t>
            </a:r>
          </a:p>
        </p:txBody>
      </p:sp>
      <p:sp>
        <p:nvSpPr>
          <p:cNvPr id="13339" name="Text Box 35"/>
          <p:cNvSpPr txBox="1">
            <a:spLocks noChangeArrowheads="1"/>
          </p:cNvSpPr>
          <p:nvPr/>
        </p:nvSpPr>
        <p:spPr bwMode="auto">
          <a:xfrm>
            <a:off x="1879238" y="5295437"/>
            <a:ext cx="179730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chemeClr val="accent2"/>
                </a:solidFill>
              </a:rPr>
              <a:t>Console cable</a:t>
            </a:r>
          </a:p>
        </p:txBody>
      </p:sp>
      <p:sp>
        <p:nvSpPr>
          <p:cNvPr id="13340" name="Text Box 36"/>
          <p:cNvSpPr txBox="1">
            <a:spLocks noChangeArrowheads="1"/>
          </p:cNvSpPr>
          <p:nvPr/>
        </p:nvSpPr>
        <p:spPr bwMode="auto">
          <a:xfrm>
            <a:off x="4436947" y="5157183"/>
            <a:ext cx="967782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chemeClr val="accent2"/>
                </a:solidFill>
              </a:rPr>
              <a:t>Fan </a:t>
            </a:r>
          </a:p>
        </p:txBody>
      </p:sp>
      <p:sp>
        <p:nvSpPr>
          <p:cNvPr id="13341" name="Text Box 37"/>
          <p:cNvSpPr txBox="1">
            <a:spLocks noChangeArrowheads="1"/>
          </p:cNvSpPr>
          <p:nvPr/>
        </p:nvSpPr>
        <p:spPr bwMode="auto">
          <a:xfrm>
            <a:off x="7202037" y="5226310"/>
            <a:ext cx="1589927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chemeClr val="accent2"/>
                </a:solidFill>
              </a:rPr>
              <a:t>Power input</a:t>
            </a:r>
          </a:p>
        </p:txBody>
      </p:sp>
    </p:spTree>
    <p:extLst>
      <p:ext uri="{BB962C8B-B14F-4D97-AF65-F5344CB8AC3E}">
        <p14:creationId xmlns:p14="http://schemas.microsoft.com/office/powerpoint/2010/main" val="96119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058A33A9-B36F-46EC-8AD9-FE217B72A549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27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78266" y="0"/>
            <a:ext cx="8227583" cy="597663"/>
          </a:xfrm>
        </p:spPr>
        <p:txBody>
          <a:bodyPr/>
          <a:lstStyle/>
          <a:p>
            <a:pPr eaLnBrk="1"/>
            <a:r>
              <a:rPr lang="en-US" altLang="en-US" sz="3629" b="1" dirty="0">
                <a:solidFill>
                  <a:srgbClr val="0033CC"/>
                </a:solidFill>
              </a:rPr>
              <a:t>Command Line Interface (CLI)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0984" y="1078674"/>
            <a:ext cx="8571780" cy="5461053"/>
          </a:xfrm>
        </p:spPr>
        <p:txBody>
          <a:bodyPr/>
          <a:lstStyle/>
          <a:p>
            <a:pPr eaLnBrk="1">
              <a:buFont typeface="Wingdings" panose="05000000000000000000" pitchFamily="2" charset="2"/>
              <a:buChar char="Ø"/>
            </a:pPr>
            <a:r>
              <a:rPr lang="en-US" altLang="zh-CN" smtClean="0">
                <a:ea typeface="SimSun" panose="02010600030101010101" pitchFamily="2" charset="-122"/>
              </a:rPr>
              <a:t>Cisco IOS </a:t>
            </a:r>
            <a:r>
              <a:rPr lang="en-US" altLang="zh-CN" smtClean="0">
                <a:solidFill>
                  <a:srgbClr val="0033CC"/>
                </a:solidFill>
                <a:ea typeface="SimSun" panose="02010600030101010101" pitchFamily="2" charset="-122"/>
              </a:rPr>
              <a:t>user interface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zh-CN" smtClean="0">
                <a:ea typeface="SimSun" panose="02010600030101010101" pitchFamily="2" charset="-122"/>
              </a:rPr>
              <a:t> When start a session on the switch, we begin in </a:t>
            </a:r>
            <a:r>
              <a:rPr lang="en-US" altLang="zh-CN" smtClean="0">
                <a:solidFill>
                  <a:srgbClr val="0033CC"/>
                </a:solidFill>
                <a:ea typeface="SimSun" panose="02010600030101010101" pitchFamily="2" charset="-122"/>
              </a:rPr>
              <a:t>user EXEC</a:t>
            </a:r>
            <a:r>
              <a:rPr lang="en-US" altLang="zh-CN" smtClean="0">
                <a:ea typeface="SimSun" panose="02010600030101010101" pitchFamily="2" charset="-122"/>
              </a:rPr>
              <a:t> mode </a:t>
            </a:r>
          </a:p>
          <a:p>
            <a:pPr lvl="1" eaLnBrk="1">
              <a:buFont typeface="Wingdings" panose="05000000000000000000" pitchFamily="2" charset="2"/>
              <a:buNone/>
            </a:pPr>
            <a:r>
              <a:rPr lang="en-US" altLang="en-US" sz="2177"/>
              <a:t>Switch</a:t>
            </a:r>
            <a:r>
              <a:rPr lang="en-US" altLang="en-US" sz="2177">
                <a:solidFill>
                  <a:srgbClr val="FF3300"/>
                </a:solidFill>
              </a:rPr>
              <a:t>&gt;</a:t>
            </a:r>
          </a:p>
          <a:p>
            <a:pPr lvl="1" eaLnBrk="1">
              <a:buFont typeface="Wingdings" panose="05000000000000000000" pitchFamily="2" charset="2"/>
              <a:buNone/>
            </a:pPr>
            <a:r>
              <a:rPr lang="en-US" altLang="en-US" sz="2177"/>
              <a:t>Switch&gt;</a:t>
            </a:r>
            <a:r>
              <a:rPr lang="en-US" altLang="en-US" sz="2177">
                <a:solidFill>
                  <a:srgbClr val="0033CC"/>
                </a:solidFill>
              </a:rPr>
              <a:t>?</a:t>
            </a:r>
          </a:p>
          <a:p>
            <a:pPr lvl="1" eaLnBrk="1">
              <a:buFont typeface="Wingdings" panose="05000000000000000000" pitchFamily="2" charset="2"/>
              <a:buNone/>
            </a:pPr>
            <a:r>
              <a:rPr lang="en-US" altLang="en-US" sz="2177"/>
              <a:t>Exec commands:</a:t>
            </a:r>
          </a:p>
          <a:p>
            <a:pPr lvl="1" eaLnBrk="1">
              <a:buFont typeface="Wingdings" panose="05000000000000000000" pitchFamily="2" charset="2"/>
              <a:buNone/>
            </a:pPr>
            <a:r>
              <a:rPr lang="en-US" altLang="en-US" sz="2177"/>
              <a:t>enable      Turn on privileged commands</a:t>
            </a:r>
          </a:p>
          <a:p>
            <a:pPr lvl="1" eaLnBrk="1">
              <a:buFont typeface="Wingdings" panose="05000000000000000000" pitchFamily="2" charset="2"/>
              <a:buNone/>
            </a:pPr>
            <a:r>
              <a:rPr lang="en-US" altLang="en-US" sz="2177"/>
              <a:t>exit        Exit from the EXEC</a:t>
            </a:r>
          </a:p>
          <a:p>
            <a:pPr lvl="1" eaLnBrk="1">
              <a:buFont typeface="Wingdings" panose="05000000000000000000" pitchFamily="2" charset="2"/>
              <a:buNone/>
            </a:pPr>
            <a:r>
              <a:rPr lang="en-US" altLang="en-US" sz="2177"/>
              <a:t>logout      Exit from the EXEC</a:t>
            </a:r>
          </a:p>
          <a:p>
            <a:pPr lvl="1" eaLnBrk="1">
              <a:buFont typeface="Wingdings" panose="05000000000000000000" pitchFamily="2" charset="2"/>
              <a:buNone/>
            </a:pPr>
            <a:r>
              <a:rPr lang="en-US" altLang="en-US" sz="2177"/>
              <a:t>ping        Send echo messages</a:t>
            </a:r>
          </a:p>
          <a:p>
            <a:pPr lvl="1" eaLnBrk="1">
              <a:buFont typeface="Wingdings" panose="05000000000000000000" pitchFamily="2" charset="2"/>
              <a:buNone/>
            </a:pPr>
            <a:r>
              <a:rPr lang="en-US" altLang="en-US" sz="2177"/>
              <a:t>show        Show running system information</a:t>
            </a:r>
          </a:p>
          <a:p>
            <a:pPr lvl="1" eaLnBrk="1">
              <a:buFont typeface="Wingdings" panose="05000000000000000000" pitchFamily="2" charset="2"/>
              <a:buNone/>
            </a:pPr>
            <a:r>
              <a:rPr lang="en-US" altLang="en-US" sz="2177"/>
              <a:t>telnet      Open a telnet connection</a:t>
            </a:r>
          </a:p>
        </p:txBody>
      </p:sp>
    </p:spTree>
    <p:extLst>
      <p:ext uri="{BB962C8B-B14F-4D97-AF65-F5344CB8AC3E}">
        <p14:creationId xmlns:p14="http://schemas.microsoft.com/office/powerpoint/2010/main" val="8395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49181E48-5851-40B3-967F-BF9393AD4198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28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921475" y="69128"/>
            <a:ext cx="8227583" cy="663910"/>
          </a:xfrm>
        </p:spPr>
        <p:txBody>
          <a:bodyPr/>
          <a:lstStyle/>
          <a:p>
            <a:pPr eaLnBrk="1"/>
            <a:r>
              <a:rPr lang="en-US" altLang="en-US" sz="3629" b="1" dirty="0">
                <a:solidFill>
                  <a:srgbClr val="0033CC"/>
                </a:solidFill>
              </a:rPr>
              <a:t>CLI Cont’d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0984" y="733038"/>
            <a:ext cx="8640907" cy="5944944"/>
          </a:xfrm>
        </p:spPr>
        <p:txBody>
          <a:bodyPr/>
          <a:lstStyle/>
          <a:p>
            <a:pPr eaLnBrk="1">
              <a:lnSpc>
                <a:spcPct val="74000"/>
              </a:lnSpc>
              <a:buFont typeface="Wingdings" panose="05000000000000000000" pitchFamily="2" charset="2"/>
              <a:buChar char="Ø"/>
            </a:pPr>
            <a:r>
              <a:rPr lang="en-US" altLang="zh-CN" sz="2540" dirty="0">
                <a:ea typeface="SimSun" panose="02010600030101010101" pitchFamily="2" charset="-122"/>
              </a:rPr>
              <a:t>To have access to all commands: enter </a:t>
            </a:r>
            <a:r>
              <a:rPr lang="en-US" altLang="zh-CN" sz="2540" dirty="0">
                <a:solidFill>
                  <a:srgbClr val="0033CC"/>
                </a:solidFill>
                <a:ea typeface="SimSun" panose="02010600030101010101" pitchFamily="2" charset="-122"/>
              </a:rPr>
              <a:t>privileged EXEC mode </a:t>
            </a:r>
            <a:endParaRPr lang="en-US" altLang="en-US" sz="2540" dirty="0">
              <a:solidFill>
                <a:srgbClr val="0033CC"/>
              </a:solidFill>
            </a:endParaRPr>
          </a:p>
          <a:p>
            <a:pPr eaLnBrk="1">
              <a:lnSpc>
                <a:spcPct val="74000"/>
              </a:lnSpc>
            </a:pPr>
            <a:r>
              <a:rPr lang="en-US" altLang="en-US" sz="2540" dirty="0"/>
              <a:t>	</a:t>
            </a:r>
            <a:r>
              <a:rPr lang="en-US" altLang="en-US" sz="1814" dirty="0"/>
              <a:t>Switch&gt;</a:t>
            </a:r>
            <a:r>
              <a:rPr lang="en-US" altLang="en-US" sz="1814" dirty="0" err="1">
                <a:solidFill>
                  <a:srgbClr val="0033CC"/>
                </a:solidFill>
              </a:rPr>
              <a:t>en</a:t>
            </a:r>
            <a:r>
              <a:rPr lang="en-US" altLang="en-US" sz="1814" dirty="0">
                <a:solidFill>
                  <a:srgbClr val="0033CC"/>
                </a:solidFill>
              </a:rPr>
              <a:t>?</a:t>
            </a:r>
          </a:p>
          <a:p>
            <a:pPr eaLnBrk="1">
              <a:lnSpc>
                <a:spcPct val="74000"/>
              </a:lnSpc>
            </a:pPr>
            <a:r>
              <a:rPr lang="en-US" altLang="en-US" sz="1814" dirty="0"/>
              <a:t>	enable  </a:t>
            </a:r>
          </a:p>
          <a:p>
            <a:pPr eaLnBrk="1">
              <a:lnSpc>
                <a:spcPct val="74000"/>
              </a:lnSpc>
            </a:pPr>
            <a:r>
              <a:rPr lang="en-US" altLang="en-US" sz="1814" dirty="0"/>
              <a:t>	Switch&gt;</a:t>
            </a:r>
            <a:r>
              <a:rPr lang="en-US" altLang="en-US" sz="1814" dirty="0">
                <a:solidFill>
                  <a:srgbClr val="0033CC"/>
                </a:solidFill>
              </a:rPr>
              <a:t>enable</a:t>
            </a:r>
          </a:p>
          <a:p>
            <a:pPr eaLnBrk="1">
              <a:lnSpc>
                <a:spcPct val="74000"/>
              </a:lnSpc>
            </a:pPr>
            <a:r>
              <a:rPr lang="en-US" altLang="en-US" sz="1814" dirty="0"/>
              <a:t>	Switch</a:t>
            </a:r>
            <a:r>
              <a:rPr lang="en-US" altLang="en-US" sz="1814" dirty="0">
                <a:solidFill>
                  <a:srgbClr val="FF3300"/>
                </a:solidFill>
              </a:rPr>
              <a:t>#</a:t>
            </a:r>
          </a:p>
          <a:p>
            <a:pPr eaLnBrk="1">
              <a:lnSpc>
                <a:spcPct val="74000"/>
              </a:lnSpc>
              <a:buFont typeface="Wingdings" panose="05000000000000000000" pitchFamily="2" charset="2"/>
              <a:buChar char="Ø"/>
            </a:pPr>
            <a:r>
              <a:rPr lang="en-US" altLang="zh-CN" sz="2540" dirty="0">
                <a:solidFill>
                  <a:srgbClr val="0033CC"/>
                </a:solidFill>
                <a:ea typeface="SimSun" panose="02010600030101010101" pitchFamily="2" charset="-122"/>
              </a:rPr>
              <a:t>Global configuration mode</a:t>
            </a:r>
            <a:r>
              <a:rPr lang="en-US" altLang="zh-CN" sz="2540" dirty="0">
                <a:ea typeface="SimSun" panose="02010600030101010101" pitchFamily="2" charset="-122"/>
              </a:rPr>
              <a:t>: used to configure for parameters that apply the entire switch </a:t>
            </a:r>
          </a:p>
          <a:p>
            <a:pPr eaLnBrk="1">
              <a:lnSpc>
                <a:spcPct val="74000"/>
              </a:lnSpc>
            </a:pPr>
            <a:r>
              <a:rPr lang="en-US" altLang="zh-CN" sz="2540" dirty="0">
                <a:ea typeface="SimSun" panose="02010600030101010101" pitchFamily="2" charset="-122"/>
              </a:rPr>
              <a:t>  	</a:t>
            </a:r>
            <a:r>
              <a:rPr lang="en-US" altLang="zh-CN" sz="1814" dirty="0" err="1">
                <a:ea typeface="SimSun" panose="02010600030101010101" pitchFamily="2" charset="-122"/>
              </a:rPr>
              <a:t>Switch#</a:t>
            </a:r>
            <a:r>
              <a:rPr lang="en-US" altLang="zh-CN" sz="1814" dirty="0" err="1">
                <a:solidFill>
                  <a:srgbClr val="0033CC"/>
                </a:solidFill>
                <a:ea typeface="SimSun" panose="02010600030101010101" pitchFamily="2" charset="-122"/>
              </a:rPr>
              <a:t>configure</a:t>
            </a:r>
            <a:r>
              <a:rPr lang="en-US" altLang="zh-CN" sz="1814" dirty="0">
                <a:solidFill>
                  <a:srgbClr val="0033CC"/>
                </a:solidFill>
                <a:ea typeface="SimSun" panose="02010600030101010101" pitchFamily="2" charset="-122"/>
              </a:rPr>
              <a:t> terminal</a:t>
            </a:r>
            <a:r>
              <a:rPr lang="en-US" altLang="zh-CN" sz="1814" dirty="0">
                <a:ea typeface="SimSun" panose="02010600030101010101" pitchFamily="2" charset="-122"/>
              </a:rPr>
              <a:t> </a:t>
            </a:r>
          </a:p>
          <a:p>
            <a:pPr eaLnBrk="1">
              <a:lnSpc>
                <a:spcPct val="74000"/>
              </a:lnSpc>
            </a:pPr>
            <a:r>
              <a:rPr lang="en-US" altLang="zh-CN" sz="1814" dirty="0">
                <a:ea typeface="SimSun" panose="02010600030101010101" pitchFamily="2" charset="-122"/>
              </a:rPr>
              <a:t>	Enter configuration commands, one per line.  End with CNTL/Z.</a:t>
            </a:r>
          </a:p>
          <a:p>
            <a:pPr eaLnBrk="1">
              <a:lnSpc>
                <a:spcPct val="74000"/>
              </a:lnSpc>
            </a:pPr>
            <a:r>
              <a:rPr lang="en-US" altLang="zh-CN" sz="1814" dirty="0">
                <a:ea typeface="SimSun" panose="02010600030101010101" pitchFamily="2" charset="-122"/>
              </a:rPr>
              <a:t>	Switch(</a:t>
            </a:r>
            <a:r>
              <a:rPr lang="en-US" altLang="zh-CN" sz="1814" dirty="0" err="1">
                <a:solidFill>
                  <a:srgbClr val="FF3300"/>
                </a:solidFill>
                <a:ea typeface="SimSun" panose="02010600030101010101" pitchFamily="2" charset="-122"/>
              </a:rPr>
              <a:t>config</a:t>
            </a:r>
            <a:r>
              <a:rPr lang="en-US" altLang="zh-CN" sz="1814" dirty="0">
                <a:ea typeface="SimSun" panose="02010600030101010101" pitchFamily="2" charset="-122"/>
              </a:rPr>
              <a:t>)#</a:t>
            </a:r>
          </a:p>
          <a:p>
            <a:pPr eaLnBrk="1">
              <a:lnSpc>
                <a:spcPct val="74000"/>
              </a:lnSpc>
            </a:pPr>
            <a:r>
              <a:rPr lang="en-US" altLang="zh-CN" sz="1814" dirty="0">
                <a:ea typeface="SimSun" panose="02010600030101010101" pitchFamily="2" charset="-122"/>
              </a:rPr>
              <a:t>	e.g. configuring a hostname</a:t>
            </a:r>
          </a:p>
          <a:p>
            <a:pPr eaLnBrk="1">
              <a:lnSpc>
                <a:spcPct val="74000"/>
              </a:lnSpc>
            </a:pPr>
            <a:r>
              <a:rPr lang="en-US" altLang="zh-CN" sz="1814" dirty="0">
                <a:ea typeface="SimSun" panose="02010600030101010101" pitchFamily="2" charset="-122"/>
              </a:rPr>
              <a:t>	Switch(</a:t>
            </a:r>
            <a:r>
              <a:rPr lang="en-US" altLang="zh-CN" sz="1814" dirty="0" err="1">
                <a:ea typeface="SimSun" panose="02010600030101010101" pitchFamily="2" charset="-122"/>
              </a:rPr>
              <a:t>config</a:t>
            </a:r>
            <a:r>
              <a:rPr lang="en-US" altLang="zh-CN" sz="1814" dirty="0">
                <a:ea typeface="SimSun" panose="02010600030101010101" pitchFamily="2" charset="-122"/>
              </a:rPr>
              <a:t>)#</a:t>
            </a:r>
            <a:r>
              <a:rPr lang="en-US" altLang="zh-CN" sz="1814" dirty="0">
                <a:solidFill>
                  <a:srgbClr val="0033CC"/>
                </a:solidFill>
                <a:ea typeface="SimSun" panose="02010600030101010101" pitchFamily="2" charset="-122"/>
              </a:rPr>
              <a:t>hostname </a:t>
            </a:r>
            <a:r>
              <a:rPr lang="en-US" altLang="zh-CN" sz="1814" dirty="0" err="1">
                <a:solidFill>
                  <a:srgbClr val="0033CC"/>
                </a:solidFill>
                <a:ea typeface="SimSun" panose="02010600030101010101" pitchFamily="2" charset="-122"/>
              </a:rPr>
              <a:t>Testswitch</a:t>
            </a:r>
            <a:endParaRPr lang="en-US" altLang="zh-CN" sz="1814" dirty="0">
              <a:solidFill>
                <a:srgbClr val="0033CC"/>
              </a:solidFill>
              <a:ea typeface="SimSun" panose="02010600030101010101" pitchFamily="2" charset="-122"/>
            </a:endParaRPr>
          </a:p>
          <a:p>
            <a:pPr eaLnBrk="1">
              <a:lnSpc>
                <a:spcPct val="74000"/>
              </a:lnSpc>
            </a:pPr>
            <a:r>
              <a:rPr lang="en-US" altLang="zh-CN" sz="1814" dirty="0">
                <a:ea typeface="SimSun" panose="02010600030101010101" pitchFamily="2" charset="-122"/>
              </a:rPr>
              <a:t>	</a:t>
            </a:r>
            <a:r>
              <a:rPr lang="en-US" altLang="zh-CN" sz="1814" dirty="0" err="1">
                <a:solidFill>
                  <a:srgbClr val="FF3300"/>
                </a:solidFill>
                <a:ea typeface="SimSun" panose="02010600030101010101" pitchFamily="2" charset="-122"/>
              </a:rPr>
              <a:t>Testswitch</a:t>
            </a:r>
            <a:r>
              <a:rPr lang="en-US" altLang="zh-CN" sz="1814" dirty="0">
                <a:ea typeface="SimSun" panose="02010600030101010101" pitchFamily="2" charset="-122"/>
              </a:rPr>
              <a:t>(</a:t>
            </a:r>
            <a:r>
              <a:rPr lang="en-US" altLang="zh-CN" sz="1814" dirty="0" err="1">
                <a:ea typeface="SimSun" panose="02010600030101010101" pitchFamily="2" charset="-122"/>
              </a:rPr>
              <a:t>config</a:t>
            </a:r>
            <a:r>
              <a:rPr lang="en-US" altLang="zh-CN" sz="1814" dirty="0">
                <a:ea typeface="SimSun" panose="02010600030101010101" pitchFamily="2" charset="-122"/>
              </a:rPr>
              <a:t>)#</a:t>
            </a:r>
          </a:p>
          <a:p>
            <a:pPr eaLnBrk="1">
              <a:lnSpc>
                <a:spcPct val="74000"/>
              </a:lnSpc>
            </a:pPr>
            <a:r>
              <a:rPr lang="en-US" altLang="en-US" sz="1814" dirty="0">
                <a:solidFill>
                  <a:srgbClr val="FF3300"/>
                </a:solidFill>
              </a:rPr>
              <a:t>	</a:t>
            </a:r>
            <a:r>
              <a:rPr lang="en-US" altLang="en-US" sz="1814" dirty="0"/>
              <a:t>Use tab to complete a command</a:t>
            </a:r>
          </a:p>
          <a:p>
            <a:pPr eaLnBrk="1">
              <a:lnSpc>
                <a:spcPct val="74000"/>
              </a:lnSpc>
            </a:pPr>
            <a:r>
              <a:rPr lang="en-US" altLang="zh-CN" sz="1814" dirty="0">
                <a:solidFill>
                  <a:srgbClr val="0033CC"/>
                </a:solidFill>
                <a:ea typeface="SimSun" panose="02010600030101010101" pitchFamily="2" charset="-122"/>
              </a:rPr>
              <a:t>	</a:t>
            </a:r>
            <a:r>
              <a:rPr lang="en-US" altLang="zh-CN" sz="1814" dirty="0" err="1">
                <a:ea typeface="SimSun" panose="02010600030101010101" pitchFamily="2" charset="-122"/>
              </a:rPr>
              <a:t>Testswitch</a:t>
            </a:r>
            <a:r>
              <a:rPr lang="en-US" altLang="zh-CN" sz="1814" dirty="0">
                <a:ea typeface="SimSun" panose="02010600030101010101" pitchFamily="2" charset="-122"/>
              </a:rPr>
              <a:t>(</a:t>
            </a:r>
            <a:r>
              <a:rPr lang="en-US" altLang="zh-CN" sz="1814" dirty="0" err="1">
                <a:ea typeface="SimSun" panose="02010600030101010101" pitchFamily="2" charset="-122"/>
              </a:rPr>
              <a:t>config</a:t>
            </a:r>
            <a:r>
              <a:rPr lang="en-US" altLang="zh-CN" sz="1814" dirty="0">
                <a:ea typeface="SimSun" panose="02010600030101010101" pitchFamily="2" charset="-122"/>
              </a:rPr>
              <a:t>)#</a:t>
            </a:r>
            <a:r>
              <a:rPr lang="en-US" altLang="zh-CN" sz="1814" dirty="0" err="1">
                <a:ea typeface="SimSun" panose="02010600030101010101" pitchFamily="2" charset="-122"/>
              </a:rPr>
              <a:t>int</a:t>
            </a:r>
            <a:r>
              <a:rPr lang="en-US" altLang="zh-CN" sz="1814" dirty="0">
                <a:ea typeface="SimSun" panose="02010600030101010101" pitchFamily="2" charset="-122"/>
              </a:rPr>
              <a:t>&lt;tab&gt;</a:t>
            </a:r>
            <a:endParaRPr lang="en-US" altLang="en-US" sz="1633" dirty="0"/>
          </a:p>
        </p:txBody>
      </p:sp>
    </p:spTree>
    <p:extLst>
      <p:ext uri="{BB962C8B-B14F-4D97-AF65-F5344CB8AC3E}">
        <p14:creationId xmlns:p14="http://schemas.microsoft.com/office/powerpoint/2010/main" val="12952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00FD326F-361E-4DF9-A64A-AA52D6B07FD3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29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929464" y="0"/>
            <a:ext cx="8227583" cy="459408"/>
          </a:xfrm>
        </p:spPr>
        <p:txBody>
          <a:bodyPr/>
          <a:lstStyle/>
          <a:p>
            <a:pPr eaLnBrk="1"/>
            <a:r>
              <a:rPr lang="en-US" altLang="en-US" sz="3266" b="1" dirty="0">
                <a:solidFill>
                  <a:srgbClr val="0033CC"/>
                </a:solidFill>
              </a:rPr>
              <a:t>Interface configuration 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0111" y="871293"/>
            <a:ext cx="8640907" cy="5737562"/>
          </a:xfrm>
        </p:spPr>
        <p:txBody>
          <a:bodyPr/>
          <a:lstStyle/>
          <a:p>
            <a:pPr eaLnBrk="1">
              <a:lnSpc>
                <a:spcPct val="74000"/>
              </a:lnSpc>
              <a:buFont typeface="Wingdings" panose="05000000000000000000" pitchFamily="2" charset="2"/>
              <a:buChar char="Ø"/>
            </a:pPr>
            <a:r>
              <a:rPr lang="en-US" altLang="en-US" sz="2540"/>
              <a:t>Configuring an interface, from gloabal configuration mode, use interface &lt;interface_type&gt; &lt;interface_no&gt;</a:t>
            </a:r>
          </a:p>
          <a:p>
            <a:pPr lvl="1" eaLnBrk="1">
              <a:lnSpc>
                <a:spcPct val="74000"/>
              </a:lnSpc>
            </a:pPr>
            <a:r>
              <a:rPr lang="en-US" altLang="en-US" sz="2177"/>
              <a:t>Testswitch(config)#</a:t>
            </a:r>
            <a:r>
              <a:rPr lang="en-US" altLang="en-US" sz="2177" b="1">
                <a:solidFill>
                  <a:srgbClr val="0033CC"/>
                </a:solidFill>
              </a:rPr>
              <a:t>interface fastEthernet 0/1</a:t>
            </a:r>
            <a:r>
              <a:rPr lang="en-US" altLang="en-US" sz="2177"/>
              <a:t> </a:t>
            </a:r>
          </a:p>
          <a:p>
            <a:pPr lvl="1" eaLnBrk="1">
              <a:lnSpc>
                <a:spcPct val="74000"/>
              </a:lnSpc>
            </a:pPr>
            <a:r>
              <a:rPr lang="en-US" altLang="en-US" sz="2177"/>
              <a:t>Testswitch(</a:t>
            </a:r>
            <a:r>
              <a:rPr lang="en-US" altLang="en-US" sz="2177">
                <a:solidFill>
                  <a:srgbClr val="FF3300"/>
                </a:solidFill>
              </a:rPr>
              <a:t>config-if</a:t>
            </a:r>
            <a:r>
              <a:rPr lang="en-US" altLang="en-US" sz="2177"/>
              <a:t>)#</a:t>
            </a:r>
          </a:p>
          <a:p>
            <a:pPr lvl="1" eaLnBrk="1">
              <a:lnSpc>
                <a:spcPct val="74000"/>
              </a:lnSpc>
            </a:pPr>
            <a:r>
              <a:rPr lang="en-US" altLang="en-US" sz="2177"/>
              <a:t>To exit from the interface configuration mode, use </a:t>
            </a:r>
            <a:r>
              <a:rPr lang="en-US" altLang="en-US" sz="2177">
                <a:solidFill>
                  <a:srgbClr val="0033CC"/>
                </a:solidFill>
              </a:rPr>
              <a:t>exit</a:t>
            </a:r>
          </a:p>
          <a:p>
            <a:pPr lvl="1" eaLnBrk="1">
              <a:lnSpc>
                <a:spcPct val="74000"/>
              </a:lnSpc>
            </a:pPr>
            <a:r>
              <a:rPr lang="en-US" altLang="en-US" sz="2177"/>
              <a:t>Testswitch(</a:t>
            </a:r>
            <a:r>
              <a:rPr lang="en-US" altLang="en-US" sz="2177">
                <a:solidFill>
                  <a:srgbClr val="FF3300"/>
                </a:solidFill>
              </a:rPr>
              <a:t>config-if</a:t>
            </a:r>
            <a:r>
              <a:rPr lang="en-US" altLang="en-US" sz="2177"/>
              <a:t>)#</a:t>
            </a:r>
            <a:r>
              <a:rPr lang="en-US" altLang="en-US" sz="2177" b="1">
                <a:solidFill>
                  <a:srgbClr val="0033CC"/>
                </a:solidFill>
              </a:rPr>
              <a:t>exit</a:t>
            </a:r>
          </a:p>
          <a:p>
            <a:pPr lvl="1" eaLnBrk="1">
              <a:lnSpc>
                <a:spcPct val="74000"/>
              </a:lnSpc>
            </a:pPr>
            <a:r>
              <a:rPr lang="en-US" altLang="en-US" sz="2177"/>
              <a:t>Testswitch(</a:t>
            </a:r>
            <a:r>
              <a:rPr lang="en-US" altLang="en-US" sz="2177">
                <a:solidFill>
                  <a:srgbClr val="FF3300"/>
                </a:solidFill>
              </a:rPr>
              <a:t>config</a:t>
            </a:r>
            <a:r>
              <a:rPr lang="en-US" altLang="en-US" sz="2177"/>
              <a:t>)#</a:t>
            </a:r>
            <a:endParaRPr lang="en-US" altLang="en-US" sz="2177" b="1">
              <a:solidFill>
                <a:srgbClr val="0033CC"/>
              </a:solidFill>
            </a:endParaRPr>
          </a:p>
          <a:p>
            <a:pPr lvl="1" eaLnBrk="1">
              <a:lnSpc>
                <a:spcPct val="74000"/>
              </a:lnSpc>
            </a:pPr>
            <a:r>
              <a:rPr lang="en-US" altLang="en-US" sz="2177"/>
              <a:t>e.g. to shut down fast ethernet 0/2, use</a:t>
            </a:r>
          </a:p>
          <a:p>
            <a:pPr lvl="1" eaLnBrk="1">
              <a:lnSpc>
                <a:spcPct val="74000"/>
              </a:lnSpc>
            </a:pPr>
            <a:r>
              <a:rPr lang="en-US" altLang="en-US" sz="2177"/>
              <a:t>Testswitch(config)#</a:t>
            </a:r>
            <a:r>
              <a:rPr lang="en-US" altLang="en-US" sz="2177" b="1">
                <a:solidFill>
                  <a:srgbClr val="0033CC"/>
                </a:solidFill>
              </a:rPr>
              <a:t>interface fastEthernet 0/2</a:t>
            </a:r>
          </a:p>
          <a:p>
            <a:pPr lvl="1" eaLnBrk="1">
              <a:lnSpc>
                <a:spcPct val="74000"/>
              </a:lnSpc>
            </a:pPr>
            <a:r>
              <a:rPr lang="en-US" altLang="en-US" sz="2177"/>
              <a:t> Testswitch(config-if)#</a:t>
            </a:r>
            <a:r>
              <a:rPr lang="en-US" altLang="en-US" sz="2177" b="1">
                <a:solidFill>
                  <a:srgbClr val="0033CC"/>
                </a:solidFill>
              </a:rPr>
              <a:t>shutdown</a:t>
            </a:r>
          </a:p>
          <a:p>
            <a:pPr lvl="1" eaLnBrk="1">
              <a:lnSpc>
                <a:spcPct val="74000"/>
              </a:lnSpc>
            </a:pPr>
            <a:r>
              <a:rPr lang="en-US" altLang="en-US" sz="2177"/>
              <a:t>%LINK-5-CHANGED: Interface FastEthernet0/1, changed state to administratively down</a:t>
            </a:r>
          </a:p>
          <a:p>
            <a:pPr lvl="1" eaLnBrk="1">
              <a:lnSpc>
                <a:spcPct val="74000"/>
              </a:lnSpc>
            </a:pPr>
            <a:r>
              <a:rPr lang="en-US" altLang="en-US" sz="2177"/>
              <a:t>Testswitch(config-if)#</a:t>
            </a:r>
            <a:r>
              <a:rPr lang="en-US" altLang="en-US" sz="2177" b="1">
                <a:solidFill>
                  <a:srgbClr val="0033CC"/>
                </a:solidFill>
              </a:rPr>
              <a:t>exit</a:t>
            </a:r>
          </a:p>
          <a:p>
            <a:pPr lvl="1" eaLnBrk="1">
              <a:lnSpc>
                <a:spcPct val="74000"/>
              </a:lnSpc>
            </a:pPr>
            <a:r>
              <a:rPr lang="en-US" altLang="en-US" sz="2177"/>
              <a:t>Testswitch(config)#</a:t>
            </a:r>
            <a:r>
              <a:rPr lang="en-US" altLang="en-US" sz="2177" b="1">
                <a:solidFill>
                  <a:srgbClr val="0033CC"/>
                </a:solidFill>
              </a:rPr>
              <a:t>exit</a:t>
            </a:r>
          </a:p>
          <a:p>
            <a:pPr lvl="1" eaLnBrk="1">
              <a:lnSpc>
                <a:spcPct val="74000"/>
              </a:lnSpc>
            </a:pPr>
            <a:r>
              <a:rPr lang="en-US" altLang="en-US" sz="2177"/>
              <a:t>Testswitch#</a:t>
            </a:r>
          </a:p>
          <a:p>
            <a:pPr lvl="1" eaLnBrk="1">
              <a:lnSpc>
                <a:spcPct val="74000"/>
              </a:lnSpc>
            </a:pPr>
            <a:endParaRPr lang="en-US" altLang="en-US" sz="2177"/>
          </a:p>
          <a:p>
            <a:pPr lvl="1" eaLnBrk="1">
              <a:lnSpc>
                <a:spcPct val="74000"/>
              </a:lnSpc>
              <a:buFont typeface="Wingdings" panose="05000000000000000000" pitchFamily="2" charset="2"/>
              <a:buNone/>
            </a:pPr>
            <a:endParaRPr lang="en-US" altLang="en-US" sz="2177"/>
          </a:p>
        </p:txBody>
      </p:sp>
    </p:spTree>
    <p:extLst>
      <p:ext uri="{BB962C8B-B14F-4D97-AF65-F5344CB8AC3E}">
        <p14:creationId xmlns:p14="http://schemas.microsoft.com/office/powerpoint/2010/main" val="42479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51A765B6-905A-4DD3-A4C0-74B8D08AD607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541" y="0"/>
            <a:ext cx="8227583" cy="691273"/>
          </a:xfrm>
        </p:spPr>
        <p:txBody>
          <a:bodyPr/>
          <a:lstStyle/>
          <a:p>
            <a:pPr eaLnBrk="1"/>
            <a:r>
              <a:rPr lang="en-US" altLang="en-US" sz="3629" dirty="0">
                <a:solidFill>
                  <a:schemeClr val="accent2"/>
                </a:solidFill>
              </a:rPr>
              <a:t>Layered approach</a:t>
            </a:r>
            <a:r>
              <a:rPr lang="en-US" altLang="en-US" dirty="0" smtClean="0"/>
              <a:t>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0049" y="1009547"/>
            <a:ext cx="8227583" cy="5461053"/>
          </a:xfrm>
        </p:spPr>
        <p:txBody>
          <a:bodyPr/>
          <a:lstStyle/>
          <a:p>
            <a:pPr eaLnBrk="1">
              <a:buFont typeface="Wingdings" panose="05000000000000000000" pitchFamily="2" charset="2"/>
              <a:buChar char="v"/>
            </a:pPr>
            <a:r>
              <a:rPr lang="en-US" altLang="en-US" dirty="0" smtClean="0"/>
              <a:t>Why reference model?</a:t>
            </a:r>
          </a:p>
          <a:p>
            <a:pPr lvl="1" eaLnBrk="1">
              <a:buFont typeface="Wingdings" panose="05000000000000000000" pitchFamily="2" charset="2"/>
              <a:buChar char="v"/>
            </a:pPr>
            <a:r>
              <a:rPr lang="en-US" altLang="en-US" dirty="0" smtClean="0">
                <a:solidFill>
                  <a:srgbClr val="0033CC"/>
                </a:solidFill>
              </a:rPr>
              <a:t>Communication b/n different vendors</a:t>
            </a:r>
          </a:p>
          <a:p>
            <a:pPr lvl="1" eaLnBrk="1">
              <a:buFont typeface="Wingdings" panose="05000000000000000000" pitchFamily="2" charset="2"/>
              <a:buChar char="v"/>
            </a:pPr>
            <a:r>
              <a:rPr lang="en-US" altLang="en-US" dirty="0" smtClean="0">
                <a:solidFill>
                  <a:srgbClr val="0033CC"/>
                </a:solidFill>
              </a:rPr>
              <a:t>OSI reference model</a:t>
            </a:r>
          </a:p>
          <a:p>
            <a:pPr eaLnBrk="1">
              <a:buFont typeface="Wingdings" panose="05000000000000000000" pitchFamily="2" charset="2"/>
              <a:buChar char="v"/>
            </a:pPr>
            <a:r>
              <a:rPr lang="en-US" altLang="en-US" dirty="0" smtClean="0"/>
              <a:t>Why layered approach?</a:t>
            </a:r>
          </a:p>
          <a:p>
            <a:pPr lvl="1" eaLnBrk="1">
              <a:buFont typeface="Wingdings" panose="05000000000000000000" pitchFamily="2" charset="2"/>
              <a:buChar char="v"/>
            </a:pPr>
            <a:r>
              <a:rPr lang="en-US" altLang="en-US" dirty="0" smtClean="0">
                <a:solidFill>
                  <a:srgbClr val="0033CC"/>
                </a:solidFill>
              </a:rPr>
              <a:t>Reduces complexity</a:t>
            </a:r>
            <a:r>
              <a:rPr lang="en-US" altLang="zh-CN" dirty="0" smtClean="0">
                <a:ea typeface="SimSun" panose="02010600030101010101" pitchFamily="2" charset="-122"/>
              </a:rPr>
              <a:t>: divides into smaller and simpler components</a:t>
            </a:r>
          </a:p>
          <a:p>
            <a:pPr lvl="1" eaLnBrk="1">
              <a:buFont typeface="Wingdings" panose="05000000000000000000" pitchFamily="2" charset="2"/>
              <a:buChar char="v"/>
            </a:pPr>
            <a:r>
              <a:rPr lang="en-US" altLang="zh-CN" dirty="0" smtClean="0">
                <a:ea typeface="SimSun" panose="02010600030101010101" pitchFamily="2" charset="-122"/>
              </a:rPr>
              <a:t> Defines </a:t>
            </a:r>
            <a:r>
              <a:rPr lang="en-US" altLang="zh-CN" dirty="0" smtClean="0">
                <a:solidFill>
                  <a:srgbClr val="0033CC"/>
                </a:solidFill>
                <a:ea typeface="SimSun" panose="02010600030101010101" pitchFamily="2" charset="-122"/>
              </a:rPr>
              <a:t>functions</a:t>
            </a:r>
            <a:r>
              <a:rPr lang="en-US" altLang="zh-CN" dirty="0" smtClean="0">
                <a:ea typeface="SimSun" panose="02010600030101010101" pitchFamily="2" charset="-122"/>
              </a:rPr>
              <a:t> of each layer, </a:t>
            </a:r>
            <a:r>
              <a:rPr lang="en-US" altLang="zh-CN" dirty="0" smtClean="0">
                <a:solidFill>
                  <a:srgbClr val="0033CC"/>
                </a:solidFill>
                <a:ea typeface="SimSun" panose="02010600030101010101" pitchFamily="2" charset="-122"/>
              </a:rPr>
              <a:t>prevents changes</a:t>
            </a:r>
            <a:r>
              <a:rPr lang="en-US" altLang="zh-CN" dirty="0" smtClean="0">
                <a:ea typeface="SimSun" panose="02010600030101010101" pitchFamily="2" charset="-122"/>
              </a:rPr>
              <a:t> in one layer from affecting other layers </a:t>
            </a:r>
            <a:endParaRPr lang="en-US" altLang="en-US" dirty="0" smtClean="0"/>
          </a:p>
          <a:p>
            <a:pPr eaLnBrk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lvl="1" eaLnBrk="1">
              <a:buFont typeface="Wingdings" panose="05000000000000000000" pitchFamily="2" charset="2"/>
              <a:buChar char="v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20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86F1C75A-075A-4A69-A927-41C876610474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30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3783" y="0"/>
            <a:ext cx="8227583" cy="666790"/>
          </a:xfrm>
        </p:spPr>
        <p:txBody>
          <a:bodyPr/>
          <a:lstStyle/>
          <a:p>
            <a:pPr eaLnBrk="1"/>
            <a:r>
              <a:rPr lang="en-US" altLang="en-US" sz="3629" b="1" dirty="0">
                <a:solidFill>
                  <a:srgbClr val="0033CC"/>
                </a:solidFill>
              </a:rPr>
              <a:t>Verification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0984" y="733038"/>
            <a:ext cx="8710034" cy="6124963"/>
          </a:xfrm>
        </p:spPr>
        <p:txBody>
          <a:bodyPr/>
          <a:lstStyle/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/>
              <a:t>Use </a:t>
            </a:r>
            <a:r>
              <a:rPr lang="en-US" altLang="en-US" smtClean="0">
                <a:solidFill>
                  <a:srgbClr val="0033CC"/>
                </a:solidFill>
              </a:rPr>
              <a:t>show commands</a:t>
            </a:r>
            <a:r>
              <a:rPr lang="en-US" altLang="en-US" smtClean="0"/>
              <a:t> (from privileged mode)</a:t>
            </a:r>
          </a:p>
          <a:p>
            <a:pPr eaLnBrk="1"/>
            <a:r>
              <a:rPr lang="en-US" altLang="en-US" smtClean="0"/>
              <a:t>    </a:t>
            </a:r>
            <a:r>
              <a:rPr lang="en-US" altLang="en-US" sz="2540"/>
              <a:t>Testswitch#</a:t>
            </a:r>
            <a:r>
              <a:rPr lang="en-US" altLang="en-US" sz="2540">
                <a:solidFill>
                  <a:srgbClr val="0033CC"/>
                </a:solidFill>
              </a:rPr>
              <a:t>show running-config</a:t>
            </a:r>
            <a:r>
              <a:rPr lang="en-US" altLang="en-US" smtClean="0"/>
              <a:t> </a:t>
            </a:r>
          </a:p>
          <a:p>
            <a:pPr eaLnBrk="1"/>
            <a:r>
              <a:rPr lang="en-US" altLang="en-US" smtClean="0"/>
              <a:t>   </a:t>
            </a:r>
            <a:r>
              <a:rPr lang="en-US" altLang="en-US" sz="2540"/>
              <a:t>Testswitch# </a:t>
            </a:r>
            <a:r>
              <a:rPr lang="en-US" altLang="en-US" sz="2540">
                <a:solidFill>
                  <a:srgbClr val="0033CC"/>
                </a:solidFill>
              </a:rPr>
              <a:t>sh startup-config</a:t>
            </a:r>
          </a:p>
          <a:p>
            <a:pPr eaLnBrk="1"/>
            <a:r>
              <a:rPr lang="en-US" altLang="en-US" smtClean="0"/>
              <a:t>	</a:t>
            </a:r>
            <a:r>
              <a:rPr lang="en-US" altLang="en-US" sz="2177"/>
              <a:t>And look at the modifications we made: hostname and fa0/2</a:t>
            </a:r>
          </a:p>
          <a:p>
            <a:pPr eaLnBrk="1"/>
            <a:r>
              <a:rPr lang="en-US" altLang="en-US" smtClean="0"/>
              <a:t>    </a:t>
            </a:r>
            <a:r>
              <a:rPr lang="en-US" altLang="en-US" sz="2540"/>
              <a:t>Testswitch</a:t>
            </a:r>
            <a:r>
              <a:rPr lang="en-US" altLang="en-US" sz="2540">
                <a:solidFill>
                  <a:srgbClr val="0033CC"/>
                </a:solidFill>
              </a:rPr>
              <a:t>#sh ip interface brief</a:t>
            </a:r>
          </a:p>
          <a:p>
            <a:pPr lvl="3" eaLnBrk="1">
              <a:buFont typeface="Wingdings" panose="05000000000000000000" pitchFamily="2" charset="2"/>
              <a:buChar char="ü"/>
            </a:pPr>
            <a:r>
              <a:rPr lang="en-US" altLang="en-US" sz="1633" b="1"/>
              <a:t>Interfaces in brief</a:t>
            </a:r>
          </a:p>
          <a:p>
            <a:pPr eaLnBrk="1"/>
            <a:r>
              <a:rPr lang="en-US" altLang="en-US" sz="2540">
                <a:solidFill>
                  <a:srgbClr val="0033CC"/>
                </a:solidFill>
              </a:rPr>
              <a:t>    </a:t>
            </a:r>
            <a:r>
              <a:rPr lang="en-US" altLang="en-US" sz="2540"/>
              <a:t>Testswitch#</a:t>
            </a:r>
            <a:r>
              <a:rPr lang="en-US" altLang="en-US" sz="2540">
                <a:solidFill>
                  <a:srgbClr val="0033CC"/>
                </a:solidFill>
              </a:rPr>
              <a:t>sh interfaces fastEthernet 0/2</a:t>
            </a:r>
          </a:p>
          <a:p>
            <a:pPr lvl="3" eaLnBrk="1">
              <a:buFont typeface="Wingdings" panose="05000000000000000000" pitchFamily="2" charset="2"/>
              <a:buChar char="ü"/>
            </a:pPr>
            <a:r>
              <a:rPr lang="en-US" altLang="en-US" sz="1633" b="1"/>
              <a:t>Interface detailed information</a:t>
            </a:r>
          </a:p>
          <a:p>
            <a:pPr eaLnBrk="1"/>
            <a:r>
              <a:rPr lang="en-US" altLang="en-US" smtClean="0"/>
              <a:t>    </a:t>
            </a:r>
            <a:r>
              <a:rPr lang="en-US" altLang="en-US" sz="2540"/>
              <a:t>Testswitch#</a:t>
            </a:r>
            <a:r>
              <a:rPr lang="en-US" altLang="en-US" sz="2540">
                <a:solidFill>
                  <a:srgbClr val="0033CC"/>
                </a:solidFill>
              </a:rPr>
              <a:t>sh history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z="2540"/>
              <a:t>Use ? After the show command to see the possible lists of commands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z="2540"/>
              <a:t>Testswitch#</a:t>
            </a:r>
            <a:r>
              <a:rPr lang="en-US" altLang="en-US" sz="2540">
                <a:solidFill>
                  <a:srgbClr val="0033CC"/>
                </a:solidFill>
              </a:rPr>
              <a:t>show ?</a:t>
            </a:r>
          </a:p>
        </p:txBody>
      </p:sp>
    </p:spTree>
    <p:extLst>
      <p:ext uri="{BB962C8B-B14F-4D97-AF65-F5344CB8AC3E}">
        <p14:creationId xmlns:p14="http://schemas.microsoft.com/office/powerpoint/2010/main" val="60299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8C8CEBC1-249E-4164-A1A6-A8323DE64EA8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31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903337" y="0"/>
            <a:ext cx="8227583" cy="528535"/>
          </a:xfrm>
        </p:spPr>
        <p:txBody>
          <a:bodyPr/>
          <a:lstStyle/>
          <a:p>
            <a:pPr eaLnBrk="1"/>
            <a:r>
              <a:rPr lang="en-US" altLang="en-US" sz="3629" b="1" dirty="0">
                <a:solidFill>
                  <a:srgbClr val="0033CC"/>
                </a:solidFill>
              </a:rPr>
              <a:t>Password configuration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0984" y="871293"/>
            <a:ext cx="8640907" cy="5737562"/>
          </a:xfrm>
        </p:spPr>
        <p:txBody>
          <a:bodyPr/>
          <a:lstStyle/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/>
              <a:t>Enable password: </a:t>
            </a:r>
            <a:r>
              <a:rPr lang="en-US" altLang="en-US" smtClean="0">
                <a:solidFill>
                  <a:srgbClr val="0033CC"/>
                </a:solidFill>
              </a:rPr>
              <a:t>access to privileged</a:t>
            </a:r>
            <a:r>
              <a:rPr lang="en-US" altLang="en-US" smtClean="0"/>
              <a:t> mode</a:t>
            </a:r>
          </a:p>
          <a:p>
            <a:pPr eaLnBrk="1"/>
            <a:r>
              <a:rPr lang="en-US" altLang="en-US" smtClean="0"/>
              <a:t>	</a:t>
            </a:r>
            <a:r>
              <a:rPr lang="en-US" altLang="en-US" sz="2540"/>
              <a:t>Testswitch#</a:t>
            </a:r>
            <a:r>
              <a:rPr lang="en-US" altLang="en-US" sz="2540">
                <a:solidFill>
                  <a:srgbClr val="0033CC"/>
                </a:solidFill>
              </a:rPr>
              <a:t>conf t</a:t>
            </a:r>
            <a:endParaRPr lang="en-US" altLang="en-US" sz="2540"/>
          </a:p>
          <a:p>
            <a:pPr eaLnBrk="1"/>
            <a:r>
              <a:rPr lang="en-US" altLang="en-US" sz="2540"/>
              <a:t>   Testswitch(config)#</a:t>
            </a:r>
            <a:r>
              <a:rPr lang="en-US" altLang="en-US" sz="2540">
                <a:solidFill>
                  <a:srgbClr val="0033CC"/>
                </a:solidFill>
              </a:rPr>
              <a:t>enable password ?</a:t>
            </a:r>
          </a:p>
          <a:p>
            <a:pPr eaLnBrk="1"/>
            <a:r>
              <a:rPr lang="en-US" altLang="en-US" sz="2540"/>
              <a:t>     </a:t>
            </a:r>
            <a:r>
              <a:rPr lang="en-US" altLang="en-US" sz="1633"/>
              <a:t>7      Specifies a HIDDEN password will follow</a:t>
            </a:r>
          </a:p>
          <a:p>
            <a:pPr eaLnBrk="1"/>
            <a:r>
              <a:rPr lang="en-US" altLang="en-US" sz="1633"/>
              <a:t>       LINE   The UNENCRYPTED (cleartext) 'enable' password</a:t>
            </a:r>
          </a:p>
          <a:p>
            <a:pPr eaLnBrk="1"/>
            <a:r>
              <a:rPr lang="en-US" altLang="en-US" sz="1633"/>
              <a:t>       level  Set exec level password</a:t>
            </a:r>
          </a:p>
          <a:p>
            <a:pPr eaLnBrk="1"/>
            <a:r>
              <a:rPr lang="en-US" altLang="en-US" sz="2540"/>
              <a:t>    Testswitch(config)#</a:t>
            </a:r>
            <a:r>
              <a:rPr lang="en-US" altLang="en-US" sz="2540">
                <a:solidFill>
                  <a:srgbClr val="0033CC"/>
                </a:solidFill>
              </a:rPr>
              <a:t>enable password cisco</a:t>
            </a:r>
          </a:p>
          <a:p>
            <a:pPr eaLnBrk="1"/>
            <a:r>
              <a:rPr lang="en-US" altLang="en-US" sz="2540">
                <a:solidFill>
                  <a:srgbClr val="0033CC"/>
                </a:solidFill>
              </a:rPr>
              <a:t>	</a:t>
            </a:r>
            <a:r>
              <a:rPr lang="en-US" altLang="en-US" sz="2540"/>
              <a:t>Now exit and login again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b="1" smtClean="0">
                <a:solidFill>
                  <a:schemeClr val="tx1"/>
                </a:solidFill>
              </a:rPr>
              <a:t>Enable secret: </a:t>
            </a:r>
            <a:r>
              <a:rPr lang="en-US" altLang="en-US" smtClean="0">
                <a:solidFill>
                  <a:schemeClr val="tx1"/>
                </a:solidFill>
              </a:rPr>
              <a:t>more secured</a:t>
            </a:r>
          </a:p>
          <a:p>
            <a:pPr eaLnBrk="1"/>
            <a:r>
              <a:rPr lang="en-US" altLang="en-US" b="1" smtClean="0"/>
              <a:t>   </a:t>
            </a:r>
            <a:r>
              <a:rPr lang="en-US" altLang="en-US" sz="2177"/>
              <a:t>Testswitch(config)#enable secret cisco123</a:t>
            </a:r>
            <a:endParaRPr lang="en-US" altLang="en-US" sz="2177">
              <a:solidFill>
                <a:srgbClr val="0033CC"/>
              </a:solidFill>
            </a:endParaRPr>
          </a:p>
          <a:p>
            <a:pPr eaLnBrk="1"/>
            <a:r>
              <a:rPr lang="en-US" altLang="en-US" sz="2540"/>
              <a:t>	Now exit and login again</a:t>
            </a:r>
          </a:p>
        </p:txBody>
      </p:sp>
    </p:spTree>
    <p:extLst>
      <p:ext uri="{BB962C8B-B14F-4D97-AF65-F5344CB8AC3E}">
        <p14:creationId xmlns:p14="http://schemas.microsoft.com/office/powerpoint/2010/main" val="236092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5F346717-F895-4F87-996B-B1AD73C7977F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32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25" y="0"/>
            <a:ext cx="8227583" cy="663910"/>
          </a:xfrm>
        </p:spPr>
        <p:txBody>
          <a:bodyPr/>
          <a:lstStyle/>
          <a:p>
            <a:pPr eaLnBrk="1"/>
            <a:r>
              <a:rPr lang="en-US" altLang="en-US" sz="3629" b="1" dirty="0">
                <a:solidFill>
                  <a:srgbClr val="0033CC"/>
                </a:solidFill>
              </a:rPr>
              <a:t>Line configuration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0111" y="871292"/>
            <a:ext cx="8571780" cy="5668435"/>
          </a:xfrm>
        </p:spPr>
        <p:txBody>
          <a:bodyPr/>
          <a:lstStyle/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/>
              <a:t>Configuring password for console port</a:t>
            </a:r>
          </a:p>
          <a:p>
            <a:pPr eaLnBrk="1"/>
            <a:r>
              <a:rPr lang="en-US" altLang="en-US" smtClean="0"/>
              <a:t>	</a:t>
            </a:r>
            <a:r>
              <a:rPr lang="en-US" altLang="en-US" sz="2540"/>
              <a:t>Testswitch(config)#</a:t>
            </a:r>
            <a:r>
              <a:rPr lang="en-US" altLang="en-US" sz="2540">
                <a:solidFill>
                  <a:srgbClr val="0033CC"/>
                </a:solidFill>
              </a:rPr>
              <a:t>line console</a:t>
            </a:r>
            <a:r>
              <a:rPr lang="en-US" altLang="en-US" sz="2540"/>
              <a:t> </a:t>
            </a:r>
            <a:r>
              <a:rPr lang="en-US" altLang="en-US" sz="2540">
                <a:solidFill>
                  <a:srgbClr val="0033CC"/>
                </a:solidFill>
              </a:rPr>
              <a:t>0</a:t>
            </a:r>
          </a:p>
          <a:p>
            <a:pPr eaLnBrk="1"/>
            <a:r>
              <a:rPr lang="en-US" altLang="en-US" sz="2540"/>
              <a:t>	Testswitch(config-line)#</a:t>
            </a:r>
            <a:r>
              <a:rPr lang="en-US" altLang="en-US" sz="2540">
                <a:solidFill>
                  <a:srgbClr val="0033CC"/>
                </a:solidFill>
              </a:rPr>
              <a:t>password 123</a:t>
            </a:r>
          </a:p>
          <a:p>
            <a:pPr eaLnBrk="1"/>
            <a:r>
              <a:rPr lang="en-US" altLang="en-US" sz="2540"/>
              <a:t>	Testswitch(config-line)#</a:t>
            </a:r>
            <a:r>
              <a:rPr lang="en-US" altLang="en-US" sz="2540">
                <a:solidFill>
                  <a:srgbClr val="0033CC"/>
                </a:solidFill>
              </a:rPr>
              <a:t>login</a:t>
            </a:r>
          </a:p>
          <a:p>
            <a:pPr eaLnBrk="1"/>
            <a:r>
              <a:rPr lang="en-US" altLang="en-US" smtClean="0"/>
              <a:t>	Now logout and login again!</a:t>
            </a:r>
          </a:p>
          <a:p>
            <a:pPr eaLnBrk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656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197D8E9D-D7C2-4218-AC90-746E9E149F83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33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23581" y="0"/>
            <a:ext cx="8227583" cy="733037"/>
          </a:xfrm>
        </p:spPr>
        <p:txBody>
          <a:bodyPr/>
          <a:lstStyle/>
          <a:p>
            <a:pPr eaLnBrk="1"/>
            <a:r>
              <a:rPr lang="en-US" altLang="en-US" sz="3629" b="1" dirty="0">
                <a:solidFill>
                  <a:srgbClr val="0033CC"/>
                </a:solidFill>
              </a:rPr>
              <a:t>Saving Configuration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0984" y="940420"/>
            <a:ext cx="8711474" cy="5668435"/>
          </a:xfrm>
        </p:spPr>
        <p:txBody>
          <a:bodyPr/>
          <a:lstStyle/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/>
              <a:t>Unless saved, the running configuration will be lost if the switch boots (or if power goes off)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/>
              <a:t>Contents of </a:t>
            </a:r>
            <a:r>
              <a:rPr lang="en-US" altLang="en-US" smtClean="0">
                <a:solidFill>
                  <a:srgbClr val="0033CC"/>
                </a:solidFill>
              </a:rPr>
              <a:t>RAM</a:t>
            </a:r>
            <a:r>
              <a:rPr lang="en-US" altLang="en-US" smtClean="0"/>
              <a:t> copied to </a:t>
            </a:r>
            <a:r>
              <a:rPr lang="en-US" altLang="en-US" smtClean="0">
                <a:solidFill>
                  <a:srgbClr val="0033CC"/>
                </a:solidFill>
              </a:rPr>
              <a:t>NVRAM</a:t>
            </a:r>
            <a:endParaRPr lang="en-US" altLang="en-US" smtClean="0"/>
          </a:p>
          <a:p>
            <a:pPr eaLnBrk="1"/>
            <a:r>
              <a:rPr lang="en-US" altLang="en-US" smtClean="0"/>
              <a:t>	Testswitch# </a:t>
            </a:r>
            <a:r>
              <a:rPr lang="en-US" altLang="en-US" b="1" smtClean="0">
                <a:solidFill>
                  <a:srgbClr val="0033CC"/>
                </a:solidFill>
              </a:rPr>
              <a:t>copy running-config startup-config</a:t>
            </a:r>
            <a:r>
              <a:rPr lang="en-US" altLang="en-US" smtClean="0"/>
              <a:t> </a:t>
            </a:r>
          </a:p>
          <a:p>
            <a:pPr eaLnBrk="1"/>
            <a:r>
              <a:rPr lang="en-US" altLang="en-US" smtClean="0"/>
              <a:t>	</a:t>
            </a:r>
          </a:p>
          <a:p>
            <a:pPr eaLnBrk="1"/>
            <a:r>
              <a:rPr lang="en-US" altLang="en-US" smtClean="0"/>
              <a:t>    OR use write command from privileged mode</a:t>
            </a:r>
          </a:p>
          <a:p>
            <a:pPr eaLnBrk="1"/>
            <a:r>
              <a:rPr lang="en-US" altLang="en-US" smtClean="0"/>
              <a:t>   Testswitch#</a:t>
            </a:r>
            <a:r>
              <a:rPr lang="en-US" altLang="en-US" b="1" smtClean="0">
                <a:solidFill>
                  <a:srgbClr val="0033CC"/>
                </a:solidFill>
              </a:rPr>
              <a:t>write</a:t>
            </a:r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169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4C77AFC0-A366-4736-BBE8-5BDBA916AA8B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34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869706" y="0"/>
            <a:ext cx="8227583" cy="666790"/>
          </a:xfrm>
        </p:spPr>
        <p:txBody>
          <a:bodyPr/>
          <a:lstStyle/>
          <a:p>
            <a:pPr eaLnBrk="1"/>
            <a:r>
              <a:rPr lang="en-US" altLang="en-US" sz="3629" b="1" dirty="0">
                <a:solidFill>
                  <a:srgbClr val="0033CC"/>
                </a:solidFill>
              </a:rPr>
              <a:t>Undo a command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0049" y="1147801"/>
            <a:ext cx="8227583" cy="5391926"/>
          </a:xfrm>
        </p:spPr>
        <p:txBody>
          <a:bodyPr/>
          <a:lstStyle/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/>
              <a:t>Use “</a:t>
            </a:r>
            <a:r>
              <a:rPr lang="en-US" altLang="en-US" b="1" smtClean="0">
                <a:solidFill>
                  <a:srgbClr val="0033CC"/>
                </a:solidFill>
              </a:rPr>
              <a:t>no</a:t>
            </a:r>
            <a:r>
              <a:rPr lang="en-US" altLang="en-US" smtClean="0"/>
              <a:t>” command before the command we want to remove.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/>
              <a:t>E.g. to enable the fa0/2 we all ready shut down, and hostname of the switch, use</a:t>
            </a:r>
          </a:p>
          <a:p>
            <a:pPr lvl="1" eaLnBrk="1"/>
            <a:r>
              <a:rPr lang="en-US" altLang="en-US" smtClean="0"/>
              <a:t>Testswitch#</a:t>
            </a:r>
          </a:p>
          <a:p>
            <a:pPr lvl="1" eaLnBrk="1"/>
            <a:r>
              <a:rPr lang="en-US" altLang="en-US" smtClean="0"/>
              <a:t>Testswitch#conf t</a:t>
            </a:r>
          </a:p>
          <a:p>
            <a:pPr lvl="1" eaLnBrk="1"/>
            <a:r>
              <a:rPr lang="en-US" altLang="en-US" smtClean="0"/>
              <a:t>Testswitch(config)#int fastEthernet 0/2</a:t>
            </a:r>
          </a:p>
          <a:p>
            <a:pPr lvl="1" eaLnBrk="1"/>
            <a:r>
              <a:rPr lang="en-US" altLang="en-US" smtClean="0"/>
              <a:t>Testswitch(config-if)#</a:t>
            </a:r>
            <a:r>
              <a:rPr lang="en-US" altLang="en-US" b="1" smtClean="0">
                <a:solidFill>
                  <a:srgbClr val="0033CC"/>
                </a:solidFill>
              </a:rPr>
              <a:t>no shutdown</a:t>
            </a:r>
            <a:r>
              <a:rPr lang="en-US" altLang="en-US" smtClean="0"/>
              <a:t> </a:t>
            </a:r>
          </a:p>
          <a:p>
            <a:pPr lvl="1" eaLnBrk="1"/>
            <a:r>
              <a:rPr lang="en-US" altLang="en-US" smtClean="0"/>
              <a:t>Testswitch(config-if)#exit</a:t>
            </a:r>
          </a:p>
          <a:p>
            <a:pPr lvl="1" eaLnBrk="1"/>
            <a:r>
              <a:rPr lang="en-US" altLang="en-US" smtClean="0">
                <a:solidFill>
                  <a:srgbClr val="FF3300"/>
                </a:solidFill>
              </a:rPr>
              <a:t>Testswitch</a:t>
            </a:r>
            <a:r>
              <a:rPr lang="en-US" altLang="en-US" smtClean="0"/>
              <a:t>(config)#</a:t>
            </a:r>
            <a:r>
              <a:rPr lang="en-US" altLang="en-US" b="1" smtClean="0">
                <a:solidFill>
                  <a:srgbClr val="0033CC"/>
                </a:solidFill>
              </a:rPr>
              <a:t>no hostname</a:t>
            </a:r>
            <a:r>
              <a:rPr lang="en-US" altLang="en-US" smtClean="0"/>
              <a:t> </a:t>
            </a:r>
          </a:p>
          <a:p>
            <a:pPr lvl="1" eaLnBrk="1"/>
            <a:r>
              <a:rPr lang="en-US" altLang="en-US" smtClean="0">
                <a:solidFill>
                  <a:srgbClr val="FF3300"/>
                </a:solidFill>
              </a:rPr>
              <a:t>Switch</a:t>
            </a:r>
            <a:r>
              <a:rPr lang="en-US" altLang="en-US" smtClean="0"/>
              <a:t>(config)#</a:t>
            </a:r>
          </a:p>
        </p:txBody>
      </p:sp>
    </p:spTree>
    <p:extLst>
      <p:ext uri="{BB962C8B-B14F-4D97-AF65-F5344CB8AC3E}">
        <p14:creationId xmlns:p14="http://schemas.microsoft.com/office/powerpoint/2010/main" val="24150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BCCF4B95-CDE5-439D-B91F-4A32DBDDBC0D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35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2432256" y="2115583"/>
            <a:ext cx="898654" cy="7604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User</a:t>
            </a:r>
          </a:p>
          <a:p>
            <a:pPr algn="ctr"/>
            <a:r>
              <a:rPr lang="en-US" altLang="en-US" sz="1633"/>
              <a:t> mode</a:t>
            </a:r>
          </a:p>
        </p:txBody>
      </p: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4367819" y="2115583"/>
            <a:ext cx="1313418" cy="7604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Privileged</a:t>
            </a:r>
          </a:p>
          <a:p>
            <a:pPr algn="ctr"/>
            <a:r>
              <a:rPr lang="en-US" altLang="en-US" sz="1633"/>
              <a:t> mode</a:t>
            </a:r>
          </a:p>
        </p:txBody>
      </p:sp>
      <p:sp>
        <p:nvSpPr>
          <p:cNvPr id="22533" name="Rectangle 10"/>
          <p:cNvSpPr>
            <a:spLocks noChangeArrowheads="1"/>
          </p:cNvSpPr>
          <p:nvPr/>
        </p:nvSpPr>
        <p:spPr bwMode="auto">
          <a:xfrm>
            <a:off x="6787273" y="2046456"/>
            <a:ext cx="1520800" cy="7604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Global config</a:t>
            </a:r>
          </a:p>
          <a:p>
            <a:pPr algn="ctr"/>
            <a:r>
              <a:rPr lang="en-US" altLang="en-US" sz="1633"/>
              <a:t>mode</a:t>
            </a:r>
          </a:p>
        </p:txBody>
      </p:sp>
      <p:sp>
        <p:nvSpPr>
          <p:cNvPr id="22534" name="Rectangle 11"/>
          <p:cNvSpPr>
            <a:spLocks noChangeArrowheads="1"/>
          </p:cNvSpPr>
          <p:nvPr/>
        </p:nvSpPr>
        <p:spPr bwMode="auto">
          <a:xfrm>
            <a:off x="6026873" y="4604164"/>
            <a:ext cx="1520800" cy="7604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Interface </a:t>
            </a:r>
          </a:p>
          <a:p>
            <a:pPr algn="ctr"/>
            <a:r>
              <a:rPr lang="en-US" altLang="en-US" sz="1633"/>
              <a:t>Config mode</a:t>
            </a:r>
          </a:p>
        </p:txBody>
      </p:sp>
      <p:sp>
        <p:nvSpPr>
          <p:cNvPr id="22535" name="Rectangle 12"/>
          <p:cNvSpPr>
            <a:spLocks noChangeArrowheads="1"/>
          </p:cNvSpPr>
          <p:nvPr/>
        </p:nvSpPr>
        <p:spPr bwMode="auto">
          <a:xfrm>
            <a:off x="8653709" y="4673291"/>
            <a:ext cx="1520800" cy="7604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Line config</a:t>
            </a:r>
          </a:p>
          <a:p>
            <a:pPr algn="ctr"/>
            <a:r>
              <a:rPr lang="en-US" altLang="en-US" sz="1633"/>
              <a:t>mode</a:t>
            </a:r>
          </a:p>
        </p:txBody>
      </p:sp>
      <p:sp>
        <p:nvSpPr>
          <p:cNvPr id="22536" name="Line 13"/>
          <p:cNvSpPr>
            <a:spLocks noChangeShapeType="1"/>
          </p:cNvSpPr>
          <p:nvPr/>
        </p:nvSpPr>
        <p:spPr bwMode="auto">
          <a:xfrm>
            <a:off x="3330911" y="2461219"/>
            <a:ext cx="1036909" cy="0"/>
          </a:xfrm>
          <a:prstGeom prst="line">
            <a:avLst/>
          </a:prstGeom>
          <a:noFill/>
          <a:ln w="254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2537" name="Line 14"/>
          <p:cNvSpPr>
            <a:spLocks noChangeShapeType="1"/>
          </p:cNvSpPr>
          <p:nvPr/>
        </p:nvSpPr>
        <p:spPr bwMode="auto">
          <a:xfrm flipV="1">
            <a:off x="5681237" y="2461219"/>
            <a:ext cx="1106036" cy="0"/>
          </a:xfrm>
          <a:prstGeom prst="line">
            <a:avLst/>
          </a:prstGeom>
          <a:noFill/>
          <a:ln w="254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2538" name="Line 15"/>
          <p:cNvSpPr>
            <a:spLocks noChangeShapeType="1"/>
          </p:cNvSpPr>
          <p:nvPr/>
        </p:nvSpPr>
        <p:spPr bwMode="auto">
          <a:xfrm flipH="1">
            <a:off x="6718146" y="2806855"/>
            <a:ext cx="553018" cy="1797309"/>
          </a:xfrm>
          <a:prstGeom prst="line">
            <a:avLst/>
          </a:prstGeom>
          <a:noFill/>
          <a:ln w="254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2539" name="Line 16"/>
          <p:cNvSpPr>
            <a:spLocks noChangeShapeType="1"/>
          </p:cNvSpPr>
          <p:nvPr/>
        </p:nvSpPr>
        <p:spPr bwMode="auto">
          <a:xfrm>
            <a:off x="8308073" y="2668601"/>
            <a:ext cx="1313418" cy="1935563"/>
          </a:xfrm>
          <a:prstGeom prst="line">
            <a:avLst/>
          </a:prstGeom>
          <a:noFill/>
          <a:ln w="254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2540" name="Text Box 20"/>
          <p:cNvSpPr txBox="1">
            <a:spLocks noChangeArrowheads="1"/>
          </p:cNvSpPr>
          <p:nvPr/>
        </p:nvSpPr>
        <p:spPr bwMode="auto">
          <a:xfrm>
            <a:off x="3400038" y="2046456"/>
            <a:ext cx="829527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rgbClr val="0033CC"/>
                </a:solidFill>
              </a:rPr>
              <a:t>enable</a:t>
            </a:r>
          </a:p>
        </p:txBody>
      </p:sp>
      <p:sp>
        <p:nvSpPr>
          <p:cNvPr id="22541" name="Text Box 21"/>
          <p:cNvSpPr txBox="1">
            <a:spLocks noChangeArrowheads="1"/>
          </p:cNvSpPr>
          <p:nvPr/>
        </p:nvSpPr>
        <p:spPr bwMode="auto">
          <a:xfrm>
            <a:off x="5819492" y="2046456"/>
            <a:ext cx="829527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rgbClr val="0033CC"/>
                </a:solidFill>
              </a:rPr>
              <a:t>Conf t</a:t>
            </a:r>
          </a:p>
        </p:txBody>
      </p:sp>
      <p:sp>
        <p:nvSpPr>
          <p:cNvPr id="22542" name="Text Box 22"/>
          <p:cNvSpPr txBox="1">
            <a:spLocks noChangeArrowheads="1"/>
          </p:cNvSpPr>
          <p:nvPr/>
        </p:nvSpPr>
        <p:spPr bwMode="auto">
          <a:xfrm rot="11726216">
            <a:off x="6631943" y="2253838"/>
            <a:ext cx="435953" cy="222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rgbClr val="0033CC"/>
                </a:solidFill>
              </a:rPr>
              <a:t>Int &lt;type&gt; &lt;no&gt;</a:t>
            </a:r>
          </a:p>
        </p:txBody>
      </p:sp>
      <p:sp>
        <p:nvSpPr>
          <p:cNvPr id="22543" name="Text Box 23"/>
          <p:cNvSpPr txBox="1">
            <a:spLocks noChangeArrowheads="1"/>
          </p:cNvSpPr>
          <p:nvPr/>
        </p:nvSpPr>
        <p:spPr bwMode="auto">
          <a:xfrm rot="3572656">
            <a:off x="8225265" y="3291755"/>
            <a:ext cx="200469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rgbClr val="0033CC"/>
                </a:solidFill>
              </a:rPr>
              <a:t>Line &lt;type&gt; &lt;no&gt;</a:t>
            </a:r>
          </a:p>
        </p:txBody>
      </p:sp>
      <p:sp>
        <p:nvSpPr>
          <p:cNvPr id="22544" name="Freeform 25"/>
          <p:cNvSpPr>
            <a:spLocks/>
          </p:cNvSpPr>
          <p:nvPr/>
        </p:nvSpPr>
        <p:spPr bwMode="auto">
          <a:xfrm>
            <a:off x="5335601" y="1009547"/>
            <a:ext cx="2350327" cy="1048430"/>
          </a:xfrm>
          <a:custGeom>
            <a:avLst/>
            <a:gdLst>
              <a:gd name="T0" fmla="*/ 2147483647 w 1632"/>
              <a:gd name="T1" fmla="*/ 1713706250 h 728"/>
              <a:gd name="T2" fmla="*/ 1814512500 w 1632"/>
              <a:gd name="T3" fmla="*/ 20161250 h 728"/>
              <a:gd name="T4" fmla="*/ 0 w 1632"/>
              <a:gd name="T5" fmla="*/ 1834673750 h 7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32" h="728">
                <a:moveTo>
                  <a:pt x="1632" y="680"/>
                </a:moveTo>
                <a:cubicBezTo>
                  <a:pt x="1312" y="340"/>
                  <a:pt x="992" y="0"/>
                  <a:pt x="720" y="8"/>
                </a:cubicBezTo>
                <a:cubicBezTo>
                  <a:pt x="448" y="16"/>
                  <a:pt x="120" y="608"/>
                  <a:pt x="0" y="72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2545" name="Freeform 26"/>
          <p:cNvSpPr>
            <a:spLocks/>
          </p:cNvSpPr>
          <p:nvPr/>
        </p:nvSpPr>
        <p:spPr bwMode="auto">
          <a:xfrm>
            <a:off x="2916147" y="940420"/>
            <a:ext cx="2350327" cy="1048430"/>
          </a:xfrm>
          <a:custGeom>
            <a:avLst/>
            <a:gdLst>
              <a:gd name="T0" fmla="*/ 2147483647 w 1632"/>
              <a:gd name="T1" fmla="*/ 1713706250 h 728"/>
              <a:gd name="T2" fmla="*/ 1814512500 w 1632"/>
              <a:gd name="T3" fmla="*/ 20161250 h 728"/>
              <a:gd name="T4" fmla="*/ 0 w 1632"/>
              <a:gd name="T5" fmla="*/ 1834673750 h 7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32" h="728">
                <a:moveTo>
                  <a:pt x="1632" y="680"/>
                </a:moveTo>
                <a:cubicBezTo>
                  <a:pt x="1312" y="340"/>
                  <a:pt x="992" y="0"/>
                  <a:pt x="720" y="8"/>
                </a:cubicBezTo>
                <a:cubicBezTo>
                  <a:pt x="448" y="16"/>
                  <a:pt x="120" y="608"/>
                  <a:pt x="0" y="72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2546" name="Text Box 27"/>
          <p:cNvSpPr txBox="1">
            <a:spLocks noChangeArrowheads="1"/>
          </p:cNvSpPr>
          <p:nvPr/>
        </p:nvSpPr>
        <p:spPr bwMode="auto">
          <a:xfrm>
            <a:off x="3883929" y="1286056"/>
            <a:ext cx="553018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/>
              <a:t>exit</a:t>
            </a:r>
          </a:p>
        </p:txBody>
      </p:sp>
      <p:sp>
        <p:nvSpPr>
          <p:cNvPr id="22547" name="Text Box 28"/>
          <p:cNvSpPr txBox="1">
            <a:spLocks noChangeArrowheads="1"/>
          </p:cNvSpPr>
          <p:nvPr/>
        </p:nvSpPr>
        <p:spPr bwMode="auto">
          <a:xfrm>
            <a:off x="6234256" y="1286056"/>
            <a:ext cx="62214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/>
              <a:t>exit</a:t>
            </a:r>
          </a:p>
        </p:txBody>
      </p:sp>
      <p:sp>
        <p:nvSpPr>
          <p:cNvPr id="22548" name="Freeform 30"/>
          <p:cNvSpPr>
            <a:spLocks/>
          </p:cNvSpPr>
          <p:nvPr/>
        </p:nvSpPr>
        <p:spPr bwMode="auto">
          <a:xfrm>
            <a:off x="5946225" y="2806855"/>
            <a:ext cx="841048" cy="1797309"/>
          </a:xfrm>
          <a:custGeom>
            <a:avLst/>
            <a:gdLst>
              <a:gd name="T0" fmla="*/ 624998750 w 584"/>
              <a:gd name="T1" fmla="*/ 2147483647 h 1248"/>
              <a:gd name="T2" fmla="*/ 141128750 w 584"/>
              <a:gd name="T3" fmla="*/ 1209675000 h 1248"/>
              <a:gd name="T4" fmla="*/ 1471771250 w 584"/>
              <a:gd name="T5" fmla="*/ 0 h 1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84" h="1248">
                <a:moveTo>
                  <a:pt x="248" y="1248"/>
                </a:moveTo>
                <a:cubicBezTo>
                  <a:pt x="124" y="968"/>
                  <a:pt x="0" y="688"/>
                  <a:pt x="56" y="480"/>
                </a:cubicBezTo>
                <a:cubicBezTo>
                  <a:pt x="112" y="272"/>
                  <a:pt x="496" y="80"/>
                  <a:pt x="584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2549" name="Text Box 31"/>
          <p:cNvSpPr txBox="1">
            <a:spLocks noChangeArrowheads="1"/>
          </p:cNvSpPr>
          <p:nvPr/>
        </p:nvSpPr>
        <p:spPr bwMode="auto">
          <a:xfrm>
            <a:off x="5473856" y="3429001"/>
            <a:ext cx="553018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/>
              <a:t>exit</a:t>
            </a:r>
          </a:p>
        </p:txBody>
      </p:sp>
      <p:sp>
        <p:nvSpPr>
          <p:cNvPr id="22550" name="Freeform 32"/>
          <p:cNvSpPr>
            <a:spLocks/>
          </p:cNvSpPr>
          <p:nvPr/>
        </p:nvSpPr>
        <p:spPr bwMode="auto">
          <a:xfrm>
            <a:off x="7824182" y="2875983"/>
            <a:ext cx="1589927" cy="1797309"/>
          </a:xfrm>
          <a:custGeom>
            <a:avLst/>
            <a:gdLst>
              <a:gd name="T0" fmla="*/ 2147483647 w 1104"/>
              <a:gd name="T1" fmla="*/ 2147483647 h 1248"/>
              <a:gd name="T2" fmla="*/ 362902500 w 1104"/>
              <a:gd name="T3" fmla="*/ 1814512500 h 1248"/>
              <a:gd name="T4" fmla="*/ 604837500 w 1104"/>
              <a:gd name="T5" fmla="*/ 0 h 1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1248">
                <a:moveTo>
                  <a:pt x="1104" y="1248"/>
                </a:moveTo>
                <a:cubicBezTo>
                  <a:pt x="696" y="1088"/>
                  <a:pt x="288" y="928"/>
                  <a:pt x="144" y="720"/>
                </a:cubicBezTo>
                <a:cubicBezTo>
                  <a:pt x="0" y="512"/>
                  <a:pt x="224" y="120"/>
                  <a:pt x="24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2551" name="Text Box 33"/>
          <p:cNvSpPr txBox="1">
            <a:spLocks noChangeArrowheads="1"/>
          </p:cNvSpPr>
          <p:nvPr/>
        </p:nvSpPr>
        <p:spPr bwMode="auto">
          <a:xfrm>
            <a:off x="8031564" y="3636383"/>
            <a:ext cx="553018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/>
              <a:t>exit</a:t>
            </a:r>
          </a:p>
        </p:txBody>
      </p:sp>
      <p:sp>
        <p:nvSpPr>
          <p:cNvPr id="22552" name="Text Box 34"/>
          <p:cNvSpPr txBox="1">
            <a:spLocks noChangeArrowheads="1"/>
          </p:cNvSpPr>
          <p:nvPr/>
        </p:nvSpPr>
        <p:spPr bwMode="auto">
          <a:xfrm>
            <a:off x="842329" y="-15305"/>
            <a:ext cx="6705344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66" dirty="0">
                <a:solidFill>
                  <a:srgbClr val="0033CC"/>
                </a:solidFill>
              </a:rPr>
              <a:t>Traversing between modes</a:t>
            </a:r>
          </a:p>
        </p:txBody>
      </p:sp>
    </p:spTree>
    <p:extLst>
      <p:ext uri="{BB962C8B-B14F-4D97-AF65-F5344CB8AC3E}">
        <p14:creationId xmlns:p14="http://schemas.microsoft.com/office/powerpoint/2010/main" val="17607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14946021-7AA7-41CF-A3A0-71C9CF1C49F5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36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933276" y="0"/>
            <a:ext cx="8227583" cy="691273"/>
          </a:xfrm>
        </p:spPr>
        <p:txBody>
          <a:bodyPr/>
          <a:lstStyle/>
          <a:p>
            <a:pPr eaLnBrk="1"/>
            <a:r>
              <a:rPr lang="en-US" altLang="en-US" sz="3629" b="1" dirty="0">
                <a:solidFill>
                  <a:srgbClr val="0033CC"/>
                </a:solidFill>
              </a:rPr>
              <a:t>Reminders 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0111" y="1355183"/>
            <a:ext cx="8640907" cy="5046290"/>
          </a:xfrm>
        </p:spPr>
        <p:txBody>
          <a:bodyPr/>
          <a:lstStyle/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/>
              <a:t>Use the </a:t>
            </a:r>
            <a:r>
              <a:rPr lang="en-US" altLang="en-US" smtClean="0">
                <a:solidFill>
                  <a:srgbClr val="0033CC"/>
                </a:solidFill>
              </a:rPr>
              <a:t>context-sensitive </a:t>
            </a:r>
            <a:r>
              <a:rPr lang="en-US" altLang="en-US" smtClean="0"/>
              <a:t>help (“</a:t>
            </a:r>
            <a:r>
              <a:rPr lang="en-US" altLang="en-US" smtClean="0">
                <a:solidFill>
                  <a:srgbClr val="0033CC"/>
                </a:solidFill>
              </a:rPr>
              <a:t>?</a:t>
            </a:r>
            <a:r>
              <a:rPr lang="en-US" altLang="en-US" smtClean="0"/>
              <a:t>”) to list the possible commands 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>
                <a:solidFill>
                  <a:schemeClr val="tx1"/>
                </a:solidFill>
              </a:rPr>
              <a:t>Do not forget to</a:t>
            </a:r>
            <a:r>
              <a:rPr lang="en-US" altLang="en-US" smtClean="0">
                <a:solidFill>
                  <a:srgbClr val="0033CC"/>
                </a:solidFill>
              </a:rPr>
              <a:t> save</a:t>
            </a:r>
            <a:r>
              <a:rPr lang="en-US" altLang="en-US" smtClean="0"/>
              <a:t> your configuration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>
                <a:solidFill>
                  <a:srgbClr val="0033CC"/>
                </a:solidFill>
              </a:rPr>
              <a:t>Keep Practicing and Practicing</a:t>
            </a:r>
            <a:r>
              <a:rPr lang="en-US" altLang="en-US" smtClean="0"/>
              <a:t>!!!!!!!</a:t>
            </a:r>
          </a:p>
        </p:txBody>
      </p:sp>
    </p:spTree>
    <p:extLst>
      <p:ext uri="{BB962C8B-B14F-4D97-AF65-F5344CB8AC3E}">
        <p14:creationId xmlns:p14="http://schemas.microsoft.com/office/powerpoint/2010/main" val="148146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E97CA6FD-ADAB-4D92-9BEE-466034919E88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37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807045" y="4093"/>
            <a:ext cx="8227583" cy="597662"/>
          </a:xfrm>
        </p:spPr>
        <p:txBody>
          <a:bodyPr/>
          <a:lstStyle/>
          <a:p>
            <a:pPr eaLnBrk="1"/>
            <a:r>
              <a:rPr lang="en-US" altLang="en-US" sz="3629" b="1" dirty="0">
                <a:solidFill>
                  <a:srgbClr val="0033CC"/>
                </a:solidFill>
              </a:rPr>
              <a:t>VLAN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1856" y="802165"/>
            <a:ext cx="8996624" cy="5668435"/>
          </a:xfrm>
        </p:spPr>
        <p:txBody>
          <a:bodyPr/>
          <a:lstStyle/>
          <a:p>
            <a:pPr eaLnBrk="1">
              <a:buFont typeface="Wingdings" panose="05000000000000000000" pitchFamily="2" charset="2"/>
              <a:buChar char="Ø"/>
            </a:pPr>
            <a:r>
              <a:rPr lang="en-US" altLang="zh-CN" smtClean="0">
                <a:ea typeface="SimSun" panose="02010600030101010101" pitchFamily="2" charset="-122"/>
              </a:rPr>
              <a:t>To create </a:t>
            </a:r>
            <a:r>
              <a:rPr lang="en-US" altLang="zh-CN" smtClean="0">
                <a:solidFill>
                  <a:srgbClr val="0033CC"/>
                </a:solidFill>
                <a:ea typeface="SimSun" panose="02010600030101010101" pitchFamily="2" charset="-122"/>
              </a:rPr>
              <a:t>smaller broadcast domains</a:t>
            </a:r>
            <a:r>
              <a:rPr lang="en-US" altLang="zh-CN" smtClean="0">
                <a:ea typeface="SimSun" panose="02010600030101010101" pitchFamily="2" charset="-122"/>
              </a:rPr>
              <a:t> within a </a:t>
            </a:r>
            <a:r>
              <a:rPr lang="en-US" altLang="zh-CN" smtClean="0">
                <a:solidFill>
                  <a:srgbClr val="0033CC"/>
                </a:solidFill>
                <a:ea typeface="SimSun" panose="02010600030101010101" pitchFamily="2" charset="-122"/>
              </a:rPr>
              <a:t>layer 2</a:t>
            </a:r>
            <a:r>
              <a:rPr lang="en-US" altLang="zh-CN" smtClean="0">
                <a:ea typeface="SimSun" panose="02010600030101010101" pitchFamily="2" charset="-122"/>
              </a:rPr>
              <a:t> network 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zh-CN" smtClean="0">
                <a:ea typeface="SimSun" panose="02010600030101010101" pitchFamily="2" charset="-122"/>
              </a:rPr>
              <a:t>Treated as its own subnet or broad cast domain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zh-CN" smtClean="0">
                <a:ea typeface="SimSun" panose="02010600030101010101" pitchFamily="2" charset="-122"/>
              </a:rPr>
              <a:t>Router needed for hosts on different vlans to communicate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/>
              <a:t>Enhance </a:t>
            </a:r>
            <a:r>
              <a:rPr lang="en-US" altLang="en-US" smtClean="0">
                <a:solidFill>
                  <a:srgbClr val="0033CC"/>
                </a:solidFill>
              </a:rPr>
              <a:t>network security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/>
              <a:t>Segment broadcast domain-&gt;</a:t>
            </a:r>
            <a:r>
              <a:rPr lang="en-US" altLang="en-US" smtClean="0">
                <a:solidFill>
                  <a:srgbClr val="0033CC"/>
                </a:solidFill>
              </a:rPr>
              <a:t>efficiency</a:t>
            </a:r>
          </a:p>
          <a:p>
            <a:pPr eaLnBrk="1">
              <a:buFont typeface="Wingdings" panose="05000000000000000000" pitchFamily="2" charset="2"/>
              <a:buChar char="Ø"/>
            </a:pPr>
            <a:endParaRPr lang="en-US" altLang="en-US" smtClean="0">
              <a:solidFill>
                <a:srgbClr val="0033CC"/>
              </a:solidFill>
            </a:endParaRP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438" y="4673291"/>
            <a:ext cx="3318108" cy="48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237" y="5433692"/>
            <a:ext cx="553018" cy="527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965" y="5433691"/>
            <a:ext cx="553018" cy="553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637" y="5433692"/>
            <a:ext cx="553018" cy="527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164" y="5433692"/>
            <a:ext cx="553018" cy="527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6" name="Line 13"/>
          <p:cNvSpPr>
            <a:spLocks noChangeShapeType="1"/>
          </p:cNvSpPr>
          <p:nvPr/>
        </p:nvSpPr>
        <p:spPr bwMode="auto">
          <a:xfrm flipV="1">
            <a:off x="5266474" y="5018928"/>
            <a:ext cx="553018" cy="414764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587" name="Line 14"/>
          <p:cNvSpPr>
            <a:spLocks noChangeShapeType="1"/>
          </p:cNvSpPr>
          <p:nvPr/>
        </p:nvSpPr>
        <p:spPr bwMode="auto">
          <a:xfrm flipV="1">
            <a:off x="5888619" y="5018928"/>
            <a:ext cx="207382" cy="41476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588" name="Line 15"/>
          <p:cNvSpPr>
            <a:spLocks noChangeShapeType="1"/>
          </p:cNvSpPr>
          <p:nvPr/>
        </p:nvSpPr>
        <p:spPr bwMode="auto">
          <a:xfrm flipH="1" flipV="1">
            <a:off x="6579892" y="5018928"/>
            <a:ext cx="69127" cy="414764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589" name="Line 16"/>
          <p:cNvSpPr>
            <a:spLocks noChangeShapeType="1"/>
          </p:cNvSpPr>
          <p:nvPr/>
        </p:nvSpPr>
        <p:spPr bwMode="auto">
          <a:xfrm flipH="1" flipV="1">
            <a:off x="6856401" y="5018928"/>
            <a:ext cx="691273" cy="41476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590" name="Text Box 17"/>
          <p:cNvSpPr txBox="1">
            <a:spLocks noChangeArrowheads="1"/>
          </p:cNvSpPr>
          <p:nvPr/>
        </p:nvSpPr>
        <p:spPr bwMode="auto">
          <a:xfrm>
            <a:off x="4920837" y="5986710"/>
            <a:ext cx="691273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rgbClr val="0033CC"/>
                </a:solidFill>
              </a:rPr>
              <a:t>PC1</a:t>
            </a:r>
          </a:p>
        </p:txBody>
      </p:sp>
      <p:sp>
        <p:nvSpPr>
          <p:cNvPr id="24591" name="Text Box 18"/>
          <p:cNvSpPr txBox="1">
            <a:spLocks noChangeArrowheads="1"/>
          </p:cNvSpPr>
          <p:nvPr/>
        </p:nvSpPr>
        <p:spPr bwMode="auto">
          <a:xfrm>
            <a:off x="5681238" y="5986710"/>
            <a:ext cx="62214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/>
              <a:t>PC2</a:t>
            </a:r>
          </a:p>
        </p:txBody>
      </p:sp>
      <p:sp>
        <p:nvSpPr>
          <p:cNvPr id="24592" name="Text Box 19"/>
          <p:cNvSpPr txBox="1">
            <a:spLocks noChangeArrowheads="1"/>
          </p:cNvSpPr>
          <p:nvPr/>
        </p:nvSpPr>
        <p:spPr bwMode="auto">
          <a:xfrm>
            <a:off x="6441637" y="5986710"/>
            <a:ext cx="691273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rgbClr val="0033CC"/>
                </a:solidFill>
              </a:rPr>
              <a:t>PC3</a:t>
            </a:r>
          </a:p>
        </p:txBody>
      </p:sp>
      <p:sp>
        <p:nvSpPr>
          <p:cNvPr id="24593" name="Text Box 20"/>
          <p:cNvSpPr txBox="1">
            <a:spLocks noChangeArrowheads="1"/>
          </p:cNvSpPr>
          <p:nvPr/>
        </p:nvSpPr>
        <p:spPr bwMode="auto">
          <a:xfrm>
            <a:off x="7202037" y="5986710"/>
            <a:ext cx="62214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/>
              <a:t>PC4</a:t>
            </a:r>
          </a:p>
        </p:txBody>
      </p:sp>
    </p:spTree>
    <p:extLst>
      <p:ext uri="{BB962C8B-B14F-4D97-AF65-F5344CB8AC3E}">
        <p14:creationId xmlns:p14="http://schemas.microsoft.com/office/powerpoint/2010/main" val="291913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B5C6C37B-54C4-434E-AFCB-C19C1408279C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38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21512" y="0"/>
            <a:ext cx="8227583" cy="666790"/>
          </a:xfrm>
        </p:spPr>
        <p:txBody>
          <a:bodyPr/>
          <a:lstStyle/>
          <a:p>
            <a:pPr eaLnBrk="1"/>
            <a:r>
              <a:rPr lang="en-US" altLang="en-US" sz="3629" b="1" dirty="0">
                <a:solidFill>
                  <a:srgbClr val="0033CC"/>
                </a:solidFill>
              </a:rPr>
              <a:t>Configurations of </a:t>
            </a:r>
            <a:r>
              <a:rPr lang="en-US" altLang="en-US" sz="3629" b="1" dirty="0" err="1">
                <a:solidFill>
                  <a:srgbClr val="0033CC"/>
                </a:solidFill>
              </a:rPr>
              <a:t>vlans</a:t>
            </a:r>
            <a:endParaRPr lang="en-US" altLang="en-US" sz="3629" b="1" dirty="0">
              <a:solidFill>
                <a:srgbClr val="0033CC"/>
              </a:solidFill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0049" y="1078674"/>
            <a:ext cx="8332715" cy="5391926"/>
          </a:xfrm>
        </p:spPr>
        <p:txBody>
          <a:bodyPr/>
          <a:lstStyle/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/>
              <a:t>VLANs are identified by a number from </a:t>
            </a:r>
            <a:r>
              <a:rPr lang="en-US" altLang="en-US" smtClean="0">
                <a:solidFill>
                  <a:srgbClr val="0033CC"/>
                </a:solidFill>
              </a:rPr>
              <a:t>1 to 4094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>
                <a:solidFill>
                  <a:schemeClr val="tx1"/>
                </a:solidFill>
              </a:rPr>
              <a:t>To configure VLAN, 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smtClean="0"/>
              <a:t>Switch(config)#</a:t>
            </a:r>
            <a:r>
              <a:rPr lang="en-US" altLang="en-US" b="1" smtClean="0">
                <a:solidFill>
                  <a:srgbClr val="0033CC"/>
                </a:solidFill>
              </a:rPr>
              <a:t>vlan &lt;vlan_id&gt;</a:t>
            </a:r>
            <a:r>
              <a:rPr lang="en-US" altLang="en-US" smtClean="0"/>
              <a:t> 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smtClean="0"/>
              <a:t>Switch(</a:t>
            </a:r>
            <a:r>
              <a:rPr lang="en-US" altLang="en-US" smtClean="0">
                <a:solidFill>
                  <a:srgbClr val="FF3300"/>
                </a:solidFill>
              </a:rPr>
              <a:t>config-vlan</a:t>
            </a:r>
            <a:r>
              <a:rPr lang="en-US" altLang="en-US" smtClean="0"/>
              <a:t>)#</a:t>
            </a:r>
            <a:r>
              <a:rPr lang="en-US" altLang="en-US" b="1" smtClean="0">
                <a:solidFill>
                  <a:srgbClr val="0033CC"/>
                </a:solidFill>
              </a:rPr>
              <a:t>name &lt;text&gt;</a:t>
            </a:r>
          </a:p>
          <a:p>
            <a:pPr lvl="1" eaLnBrk="1"/>
            <a:r>
              <a:rPr lang="en-US" altLang="en-US" b="1" smtClean="0">
                <a:solidFill>
                  <a:schemeClr val="tx1"/>
                </a:solidFill>
              </a:rPr>
              <a:t>E.g.</a:t>
            </a:r>
            <a:r>
              <a:rPr lang="en-US" altLang="en-US" b="1" smtClean="0">
                <a:solidFill>
                  <a:srgbClr val="0033CC"/>
                </a:solidFill>
              </a:rPr>
              <a:t> </a:t>
            </a:r>
            <a:r>
              <a:rPr lang="en-US" altLang="en-US" smtClean="0"/>
              <a:t>Switch(config)#</a:t>
            </a:r>
            <a:r>
              <a:rPr lang="en-US" altLang="en-US" b="1" smtClean="0">
                <a:solidFill>
                  <a:srgbClr val="0033CC"/>
                </a:solidFill>
              </a:rPr>
              <a:t>vlan 10</a:t>
            </a:r>
          </a:p>
          <a:p>
            <a:pPr lvl="1" eaLnBrk="1"/>
            <a:r>
              <a:rPr lang="en-US" altLang="en-US" smtClean="0"/>
              <a:t>Switch(config-vlan)#</a:t>
            </a:r>
            <a:r>
              <a:rPr lang="en-US" altLang="en-US" b="1" smtClean="0">
                <a:solidFill>
                  <a:srgbClr val="0033CC"/>
                </a:solidFill>
              </a:rPr>
              <a:t>name ICT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>
                <a:solidFill>
                  <a:schemeClr val="tx1"/>
                </a:solidFill>
              </a:rPr>
              <a:t>To delete a given VLAN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smtClean="0"/>
              <a:t>Switch(config)#</a:t>
            </a:r>
            <a:r>
              <a:rPr lang="en-US" altLang="en-US" b="1" smtClean="0">
                <a:solidFill>
                  <a:srgbClr val="0033CC"/>
                </a:solidFill>
              </a:rPr>
              <a:t>no</a:t>
            </a:r>
            <a:r>
              <a:rPr lang="en-US" altLang="en-US" smtClean="0"/>
              <a:t> </a:t>
            </a:r>
            <a:r>
              <a:rPr lang="en-US" altLang="en-US" b="1" smtClean="0">
                <a:solidFill>
                  <a:srgbClr val="0033CC"/>
                </a:solidFill>
              </a:rPr>
              <a:t>vlan &lt;vlan_id&gt;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b="1" smtClean="0">
                <a:solidFill>
                  <a:srgbClr val="0033CC"/>
                </a:solidFill>
              </a:rPr>
              <a:t>e.g </a:t>
            </a:r>
            <a:r>
              <a:rPr lang="en-US" altLang="en-US" smtClean="0"/>
              <a:t>Switch(config)#</a:t>
            </a:r>
            <a:r>
              <a:rPr lang="en-US" altLang="en-US" b="1" smtClean="0">
                <a:solidFill>
                  <a:srgbClr val="0033CC"/>
                </a:solidFill>
              </a:rPr>
              <a:t>no vlan 10</a:t>
            </a:r>
          </a:p>
        </p:txBody>
      </p:sp>
    </p:spTree>
    <p:extLst>
      <p:ext uri="{BB962C8B-B14F-4D97-AF65-F5344CB8AC3E}">
        <p14:creationId xmlns:p14="http://schemas.microsoft.com/office/powerpoint/2010/main" val="40756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1904B035-DEAE-436A-A501-0B533FCFC412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39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1268" y="-33858"/>
            <a:ext cx="8227583" cy="666790"/>
          </a:xfrm>
        </p:spPr>
        <p:txBody>
          <a:bodyPr/>
          <a:lstStyle/>
          <a:p>
            <a:pPr eaLnBrk="1"/>
            <a:r>
              <a:rPr lang="en-US" altLang="en-US" sz="3629" b="1" dirty="0">
                <a:solidFill>
                  <a:srgbClr val="0033CC"/>
                </a:solidFill>
              </a:rPr>
              <a:t>Layer 2 Interface Modes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1856" y="802165"/>
            <a:ext cx="8779162" cy="5875817"/>
          </a:xfrm>
        </p:spPr>
        <p:txBody>
          <a:bodyPr/>
          <a:lstStyle/>
          <a:p>
            <a:pPr eaLnBrk="1">
              <a:lnSpc>
                <a:spcPct val="84000"/>
              </a:lnSpc>
              <a:buFont typeface="Wingdings" panose="05000000000000000000" pitchFamily="2" charset="2"/>
              <a:buChar char="Ø"/>
            </a:pPr>
            <a:r>
              <a:rPr lang="en-US" altLang="en-US" b="1" smtClean="0">
                <a:solidFill>
                  <a:srgbClr val="0033CC"/>
                </a:solidFill>
              </a:rPr>
              <a:t>Access</a:t>
            </a:r>
            <a:r>
              <a:rPr lang="en-US" altLang="en-US" smtClean="0"/>
              <a:t>: if a port belongs to a single VLAN</a:t>
            </a:r>
          </a:p>
          <a:p>
            <a:pPr eaLnBrk="1">
              <a:lnSpc>
                <a:spcPct val="84000"/>
              </a:lnSpc>
              <a:buFont typeface="Wingdings" panose="05000000000000000000" pitchFamily="2" charset="2"/>
              <a:buChar char="Ø"/>
            </a:pPr>
            <a:r>
              <a:rPr lang="en-US" altLang="en-US" b="1" smtClean="0">
                <a:solidFill>
                  <a:srgbClr val="0033CC"/>
                </a:solidFill>
              </a:rPr>
              <a:t>Trunk</a:t>
            </a:r>
            <a:r>
              <a:rPr lang="en-US" altLang="en-US" smtClean="0"/>
              <a:t>: a switch port that carries multiple vlans</a:t>
            </a:r>
          </a:p>
          <a:p>
            <a:pPr lvl="1" eaLnBrk="1">
              <a:lnSpc>
                <a:spcPct val="84000"/>
              </a:lnSpc>
              <a:buFont typeface="Wingdings" panose="05000000000000000000" pitchFamily="2" charset="2"/>
              <a:buChar char="Ø"/>
            </a:pPr>
            <a:r>
              <a:rPr lang="en-US" altLang="en-US" smtClean="0"/>
              <a:t>E.g. A link between two switches</a:t>
            </a:r>
          </a:p>
          <a:p>
            <a:pPr lvl="1" eaLnBrk="1">
              <a:lnSpc>
                <a:spcPct val="84000"/>
              </a:lnSpc>
              <a:buFont typeface="Wingdings" panose="05000000000000000000" pitchFamily="2" charset="2"/>
              <a:buChar char="Ø"/>
            </a:pPr>
            <a:r>
              <a:rPr lang="en-US" altLang="en-US" smtClean="0">
                <a:solidFill>
                  <a:srgbClr val="0033CC"/>
                </a:solidFill>
              </a:rPr>
              <a:t>ISL</a:t>
            </a:r>
            <a:r>
              <a:rPr lang="en-US" altLang="en-US" smtClean="0"/>
              <a:t>: </a:t>
            </a:r>
            <a:r>
              <a:rPr lang="en-US" altLang="zh-CN" smtClean="0">
                <a:ea typeface="SimSun" panose="02010600030101010101" pitchFamily="2" charset="-122"/>
              </a:rPr>
              <a:t>proprietary to Cisco, used on old versions </a:t>
            </a:r>
            <a:endParaRPr lang="en-US" altLang="en-US" smtClean="0"/>
          </a:p>
          <a:p>
            <a:pPr lvl="1" eaLnBrk="1">
              <a:lnSpc>
                <a:spcPct val="84000"/>
              </a:lnSpc>
              <a:buFont typeface="Wingdings" panose="05000000000000000000" pitchFamily="2" charset="2"/>
              <a:buChar char="Ø"/>
            </a:pPr>
            <a:r>
              <a:rPr lang="en-US" altLang="en-US" smtClean="0">
                <a:solidFill>
                  <a:srgbClr val="0033CC"/>
                </a:solidFill>
              </a:rPr>
              <a:t>Dot1Q</a:t>
            </a:r>
            <a:r>
              <a:rPr lang="en-US" altLang="en-US" smtClean="0"/>
              <a:t>: standard for tagging vlans</a:t>
            </a:r>
          </a:p>
          <a:p>
            <a:pPr eaLnBrk="1">
              <a:lnSpc>
                <a:spcPct val="84000"/>
              </a:lnSpc>
              <a:buFont typeface="Wingdings" panose="05000000000000000000" pitchFamily="2" charset="2"/>
              <a:buChar char="Ø"/>
            </a:pPr>
            <a:r>
              <a:rPr lang="en-US" altLang="en-US" smtClean="0">
                <a:solidFill>
                  <a:srgbClr val="0033CC"/>
                </a:solidFill>
              </a:rPr>
              <a:t>switchport mode access</a:t>
            </a:r>
            <a:r>
              <a:rPr lang="en-US" altLang="en-US" smtClean="0"/>
              <a:t>: set to </a:t>
            </a:r>
            <a:r>
              <a:rPr lang="en-US" altLang="en-US" smtClean="0">
                <a:solidFill>
                  <a:srgbClr val="0033CC"/>
                </a:solidFill>
              </a:rPr>
              <a:t>permanently access</a:t>
            </a:r>
          </a:p>
          <a:p>
            <a:pPr eaLnBrk="1">
              <a:lnSpc>
                <a:spcPct val="84000"/>
              </a:lnSpc>
              <a:buFont typeface="Wingdings" panose="05000000000000000000" pitchFamily="2" charset="2"/>
              <a:buChar char="Ø"/>
            </a:pPr>
            <a:r>
              <a:rPr lang="en-US" altLang="en-US" smtClean="0">
                <a:solidFill>
                  <a:srgbClr val="0033CC"/>
                </a:solidFill>
              </a:rPr>
              <a:t>switchport mode trunk</a:t>
            </a:r>
            <a:r>
              <a:rPr lang="en-US" altLang="en-US" smtClean="0"/>
              <a:t>: set to </a:t>
            </a:r>
            <a:r>
              <a:rPr lang="en-US" altLang="en-US" smtClean="0">
                <a:solidFill>
                  <a:srgbClr val="0033CC"/>
                </a:solidFill>
              </a:rPr>
              <a:t>permanently trunk</a:t>
            </a:r>
          </a:p>
          <a:p>
            <a:pPr eaLnBrk="1">
              <a:lnSpc>
                <a:spcPct val="84000"/>
              </a:lnSpc>
              <a:buFont typeface="Wingdings" panose="05000000000000000000" pitchFamily="2" charset="2"/>
              <a:buChar char="Ø"/>
            </a:pPr>
            <a:r>
              <a:rPr lang="en-US" altLang="en-US" smtClean="0">
                <a:solidFill>
                  <a:srgbClr val="0033CC"/>
                </a:solidFill>
              </a:rPr>
              <a:t>switchport mode dynamic desirable</a:t>
            </a:r>
            <a:r>
              <a:rPr lang="en-US" altLang="en-US" smtClean="0"/>
              <a:t>: a port becomes trunk if the other end is trunk, deirable or auto</a:t>
            </a:r>
          </a:p>
          <a:p>
            <a:pPr eaLnBrk="1">
              <a:lnSpc>
                <a:spcPct val="84000"/>
              </a:lnSpc>
              <a:buFont typeface="Wingdings" panose="05000000000000000000" pitchFamily="2" charset="2"/>
              <a:buChar char="Ø"/>
            </a:pPr>
            <a:r>
              <a:rPr lang="en-US" altLang="en-US" smtClean="0">
                <a:solidFill>
                  <a:srgbClr val="0033CC"/>
                </a:solidFill>
              </a:rPr>
              <a:t>switchport mode dynamic auto</a:t>
            </a:r>
            <a:r>
              <a:rPr lang="en-US" altLang="en-US" smtClean="0"/>
              <a:t>: a port becomes trunk if the other end is trunk, deirable </a:t>
            </a:r>
            <a:endParaRPr lang="en-US" altLang="en-US" smtClean="0">
              <a:solidFill>
                <a:srgbClr val="0033CC"/>
              </a:solidFill>
            </a:endParaRPr>
          </a:p>
          <a:p>
            <a:pPr eaLnBrk="1">
              <a:lnSpc>
                <a:spcPct val="84000"/>
              </a:lnSpc>
              <a:buFont typeface="Wingdings" panose="05000000000000000000" pitchFamily="2" charset="2"/>
              <a:buChar char="Ø"/>
            </a:pPr>
            <a:endParaRPr lang="en-US" altLang="en-US" smtClean="0">
              <a:solidFill>
                <a:srgbClr val="0033CC"/>
              </a:solidFill>
            </a:endParaRPr>
          </a:p>
          <a:p>
            <a:pPr eaLnBrk="1">
              <a:lnSpc>
                <a:spcPct val="84000"/>
              </a:lnSpc>
              <a:buFont typeface="Wingdings" panose="05000000000000000000" pitchFamily="2" charset="2"/>
              <a:buChar char="Ø"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0767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12520" y="0"/>
            <a:ext cx="3603171" cy="609600"/>
          </a:xfrm>
        </p:spPr>
        <p:txBody>
          <a:bodyPr/>
          <a:lstStyle/>
          <a:p>
            <a:r>
              <a:rPr lang="en-US" altLang="en-US" sz="32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IP Addressing</a:t>
            </a:r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17411" name="Text Box 1027"/>
          <p:cNvSpPr txBox="1">
            <a:spLocks noChangeArrowheads="1"/>
          </p:cNvSpPr>
          <p:nvPr/>
        </p:nvSpPr>
        <p:spPr bwMode="auto">
          <a:xfrm>
            <a:off x="2743201" y="1676401"/>
            <a:ext cx="409374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/>
              <a:t> What is IP address ? 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 Classful IP addressing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 Subnetting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 Classless Inter-Domain Routing (CIDR)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 Solutions to Scaling IP Address Space</a:t>
            </a:r>
          </a:p>
        </p:txBody>
      </p:sp>
    </p:spTree>
    <p:extLst>
      <p:ext uri="{BB962C8B-B14F-4D97-AF65-F5344CB8AC3E}">
        <p14:creationId xmlns:p14="http://schemas.microsoft.com/office/powerpoint/2010/main" val="428798863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8CBF5830-A13D-4A48-ACE8-4B03E016013F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40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43580" y="0"/>
            <a:ext cx="8227583" cy="805045"/>
          </a:xfrm>
        </p:spPr>
        <p:txBody>
          <a:bodyPr/>
          <a:lstStyle/>
          <a:p>
            <a:pPr eaLnBrk="1"/>
            <a:r>
              <a:rPr lang="en-US" altLang="en-US" sz="3629" dirty="0">
                <a:solidFill>
                  <a:srgbClr val="0033CC"/>
                </a:solidFill>
              </a:rPr>
              <a:t>Cont’d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/>
            <a:r>
              <a:rPr lang="en-US" altLang="en-US" sz="2540"/>
              <a:t>Switch(config)# interface gigabitethernet0/1</a:t>
            </a:r>
          </a:p>
          <a:p>
            <a:pPr eaLnBrk="1"/>
            <a:r>
              <a:rPr lang="en-US" altLang="en-US" sz="2540"/>
              <a:t>Switch(config-if)# switchport mode access</a:t>
            </a:r>
          </a:p>
          <a:p>
            <a:pPr eaLnBrk="1"/>
            <a:r>
              <a:rPr lang="en-US" altLang="en-US" sz="2540"/>
              <a:t>Switch(config-if)# switchport access vlan 10</a:t>
            </a:r>
          </a:p>
          <a:p>
            <a:pPr eaLnBrk="1"/>
            <a:endParaRPr lang="en-US" altLang="en-US" sz="2540"/>
          </a:p>
          <a:p>
            <a:pPr eaLnBrk="1"/>
            <a:r>
              <a:rPr lang="en-US" altLang="en-US" sz="2540"/>
              <a:t>Switch(config)# interface gigabitethernet0/2</a:t>
            </a:r>
          </a:p>
          <a:p>
            <a:pPr eaLnBrk="1"/>
            <a:r>
              <a:rPr lang="en-US" altLang="en-US" sz="2540"/>
              <a:t>Switch(config-if)# switchport mode trunk</a:t>
            </a:r>
          </a:p>
          <a:p>
            <a:pPr eaLnBrk="1"/>
            <a:r>
              <a:rPr lang="en-US" altLang="en-US" sz="2540"/>
              <a:t>Switch(config-if)# switchport trunk allowed vlan 1,10</a:t>
            </a:r>
          </a:p>
        </p:txBody>
      </p:sp>
    </p:spTree>
    <p:extLst>
      <p:ext uri="{BB962C8B-B14F-4D97-AF65-F5344CB8AC3E}">
        <p14:creationId xmlns:p14="http://schemas.microsoft.com/office/powerpoint/2010/main" val="71889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7026E3AA-EEEA-456A-BCC0-999B049DADAD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41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5649" y="0"/>
            <a:ext cx="8227583" cy="666790"/>
          </a:xfrm>
        </p:spPr>
        <p:txBody>
          <a:bodyPr/>
          <a:lstStyle/>
          <a:p>
            <a:pPr eaLnBrk="1"/>
            <a:r>
              <a:rPr lang="en-US" altLang="en-US" sz="3629" b="1" dirty="0">
                <a:solidFill>
                  <a:srgbClr val="0033CC"/>
                </a:solidFill>
              </a:rPr>
              <a:t>VTP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0049" y="1216929"/>
            <a:ext cx="8227583" cy="5115417"/>
          </a:xfrm>
        </p:spPr>
        <p:txBody>
          <a:bodyPr/>
          <a:lstStyle/>
          <a:p>
            <a:pPr eaLnBrk="1">
              <a:buFont typeface="Wingdings" panose="05000000000000000000" pitchFamily="2" charset="2"/>
              <a:buChar char="Ø"/>
            </a:pPr>
            <a:r>
              <a:rPr lang="en-US" altLang="zh-CN" smtClean="0">
                <a:ea typeface="SimSun" panose="02010600030101010101" pitchFamily="2" charset="-122"/>
              </a:rPr>
              <a:t>To manage  all configured VLANs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zh-CN" smtClean="0">
                <a:ea typeface="SimSun" panose="02010600030101010101" pitchFamily="2" charset="-122"/>
              </a:rPr>
              <a:t>Additions, deletions of vlans made on one central device and propagate through VTP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zh-CN" smtClean="0">
                <a:ea typeface="SimSun" panose="02010600030101010101" pitchFamily="2" charset="-122"/>
              </a:rPr>
              <a:t> Three mode: Server, Client, Transparent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/>
              <a:t>Uses configuration revision number to update vlan database</a:t>
            </a:r>
          </a:p>
        </p:txBody>
      </p:sp>
    </p:spTree>
    <p:extLst>
      <p:ext uri="{BB962C8B-B14F-4D97-AF65-F5344CB8AC3E}">
        <p14:creationId xmlns:p14="http://schemas.microsoft.com/office/powerpoint/2010/main" val="260103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80D44EDA-54CA-4341-9417-BC6AD54D11B4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42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737918" y="9362"/>
            <a:ext cx="8227583" cy="666790"/>
          </a:xfrm>
        </p:spPr>
        <p:txBody>
          <a:bodyPr/>
          <a:lstStyle/>
          <a:p>
            <a:pPr eaLnBrk="1"/>
            <a:r>
              <a:rPr lang="en-US" altLang="en-US" sz="3629" dirty="0">
                <a:solidFill>
                  <a:srgbClr val="0033CC"/>
                </a:solidFill>
              </a:rPr>
              <a:t>Spanning Tree Protocol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0111" y="1078674"/>
            <a:ext cx="8571780" cy="5391926"/>
          </a:xfrm>
        </p:spPr>
        <p:txBody>
          <a:bodyPr/>
          <a:lstStyle/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/>
              <a:t>Switches forward broadcast packets out all ports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/>
              <a:t>Redundant connections are also  necessary</a:t>
            </a:r>
          </a:p>
          <a:p>
            <a:pPr eaLnBrk="1">
              <a:buFont typeface="Wingdings" panose="05000000000000000000" pitchFamily="2" charset="2"/>
              <a:buChar char="Ø"/>
            </a:pPr>
            <a:endParaRPr lang="en-US" altLang="en-US" smtClean="0"/>
          </a:p>
          <a:p>
            <a:pPr eaLnBrk="1">
              <a:buFont typeface="Wingdings" panose="05000000000000000000" pitchFamily="2" charset="2"/>
              <a:buChar char="Ø"/>
            </a:pPr>
            <a:endParaRPr lang="en-US" altLang="en-US" smtClean="0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4920838" y="2945110"/>
            <a:ext cx="829527" cy="414764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Sw1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4229565" y="4396782"/>
            <a:ext cx="829527" cy="414764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Sw2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6026874" y="4327655"/>
            <a:ext cx="829527" cy="414764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Sw3</a:t>
            </a:r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 flipH="1">
            <a:off x="4644328" y="3359874"/>
            <a:ext cx="760400" cy="10369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 flipH="1">
            <a:off x="5059092" y="4604164"/>
            <a:ext cx="96778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9706" name="Line 9"/>
          <p:cNvSpPr>
            <a:spLocks noChangeShapeType="1"/>
          </p:cNvSpPr>
          <p:nvPr/>
        </p:nvSpPr>
        <p:spPr bwMode="auto">
          <a:xfrm flipH="1" flipV="1">
            <a:off x="5542983" y="3359873"/>
            <a:ext cx="829527" cy="96778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>
            <a:off x="6441637" y="4742419"/>
            <a:ext cx="0" cy="7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9708" name="Text Box 11"/>
          <p:cNvSpPr txBox="1">
            <a:spLocks noChangeArrowheads="1"/>
          </p:cNvSpPr>
          <p:nvPr/>
        </p:nvSpPr>
        <p:spPr bwMode="auto">
          <a:xfrm>
            <a:off x="6303382" y="5571946"/>
            <a:ext cx="691273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/>
              <a:t>PC1</a:t>
            </a:r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 flipV="1">
            <a:off x="6579892" y="5088055"/>
            <a:ext cx="0" cy="34563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 flipH="1" flipV="1">
            <a:off x="5681238" y="4465910"/>
            <a:ext cx="34563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 flipH="1" flipV="1">
            <a:off x="6165128" y="3912892"/>
            <a:ext cx="276509" cy="276509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9712" name="Line 15"/>
          <p:cNvSpPr>
            <a:spLocks noChangeShapeType="1"/>
          </p:cNvSpPr>
          <p:nvPr/>
        </p:nvSpPr>
        <p:spPr bwMode="auto">
          <a:xfrm>
            <a:off x="5819492" y="3429001"/>
            <a:ext cx="276509" cy="27650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9713" name="Line 16"/>
          <p:cNvSpPr>
            <a:spLocks noChangeShapeType="1"/>
          </p:cNvSpPr>
          <p:nvPr/>
        </p:nvSpPr>
        <p:spPr bwMode="auto">
          <a:xfrm flipV="1">
            <a:off x="4575201" y="3912892"/>
            <a:ext cx="276509" cy="34563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9714" name="Line 17"/>
          <p:cNvSpPr>
            <a:spLocks noChangeShapeType="1"/>
          </p:cNvSpPr>
          <p:nvPr/>
        </p:nvSpPr>
        <p:spPr bwMode="auto">
          <a:xfrm flipH="1">
            <a:off x="5128219" y="3498128"/>
            <a:ext cx="276509" cy="345636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9715" name="Line 18"/>
          <p:cNvSpPr>
            <a:spLocks noChangeShapeType="1"/>
          </p:cNvSpPr>
          <p:nvPr/>
        </p:nvSpPr>
        <p:spPr bwMode="auto">
          <a:xfrm>
            <a:off x="5128219" y="4465910"/>
            <a:ext cx="414764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9716" name="Text Box 19"/>
          <p:cNvSpPr txBox="1">
            <a:spLocks noChangeArrowheads="1"/>
          </p:cNvSpPr>
          <p:nvPr/>
        </p:nvSpPr>
        <p:spPr bwMode="auto">
          <a:xfrm>
            <a:off x="6649019" y="5018928"/>
            <a:ext cx="1175163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/>
              <a:t>broadcast</a:t>
            </a:r>
          </a:p>
        </p:txBody>
      </p:sp>
      <p:sp>
        <p:nvSpPr>
          <p:cNvPr id="29717" name="Text Box 20"/>
          <p:cNvSpPr txBox="1">
            <a:spLocks noChangeArrowheads="1"/>
          </p:cNvSpPr>
          <p:nvPr/>
        </p:nvSpPr>
        <p:spPr bwMode="auto">
          <a:xfrm>
            <a:off x="1810111" y="5986709"/>
            <a:ext cx="7603998" cy="48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540"/>
              <a:t>Solution: STP to remove redundant links at layer2</a:t>
            </a:r>
          </a:p>
        </p:txBody>
      </p:sp>
    </p:spTree>
    <p:extLst>
      <p:ext uri="{BB962C8B-B14F-4D97-AF65-F5344CB8AC3E}">
        <p14:creationId xmlns:p14="http://schemas.microsoft.com/office/powerpoint/2010/main" val="38562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9D3D5083-CBA1-43FF-A7A4-19569E655424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43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595386" y="0"/>
            <a:ext cx="8227583" cy="550858"/>
          </a:xfrm>
        </p:spPr>
        <p:txBody>
          <a:bodyPr/>
          <a:lstStyle/>
          <a:p>
            <a:pPr eaLnBrk="1"/>
            <a:r>
              <a:rPr lang="en-US" altLang="en-US" sz="3266" b="1" dirty="0">
                <a:solidFill>
                  <a:srgbClr val="0033CC"/>
                </a:solidFill>
              </a:rPr>
              <a:t>STP (Cont’d)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0049" y="802165"/>
            <a:ext cx="8401842" cy="5806690"/>
          </a:xfrm>
        </p:spPr>
        <p:txBody>
          <a:bodyPr/>
          <a:lstStyle/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/>
              <a:t>Use </a:t>
            </a:r>
            <a:r>
              <a:rPr lang="en-US" altLang="en-US" smtClean="0">
                <a:solidFill>
                  <a:srgbClr val="0033CC"/>
                </a:solidFill>
              </a:rPr>
              <a:t>BPDU</a:t>
            </a:r>
            <a:r>
              <a:rPr lang="en-US" altLang="en-US" smtClean="0"/>
              <a:t>s to discover loops and select the </a:t>
            </a:r>
            <a:r>
              <a:rPr lang="en-US" altLang="en-US" smtClean="0">
                <a:solidFill>
                  <a:srgbClr val="0033CC"/>
                </a:solidFill>
              </a:rPr>
              <a:t>root bridge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>
                <a:solidFill>
                  <a:schemeClr val="tx1"/>
                </a:solidFill>
              </a:rPr>
              <a:t>All switches find the best path to root bridge and block all redundant links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>
                <a:solidFill>
                  <a:schemeClr val="tx1"/>
                </a:solidFill>
              </a:rPr>
              <a:t>Bridge ID</a:t>
            </a:r>
          </a:p>
          <a:p>
            <a:pPr eaLnBrk="1">
              <a:buFont typeface="Wingdings" panose="05000000000000000000" pitchFamily="2" charset="2"/>
              <a:buChar char="Ø"/>
            </a:pPr>
            <a:endParaRPr lang="en-US" altLang="en-US" smtClean="0">
              <a:solidFill>
                <a:schemeClr val="tx1"/>
              </a:solidFill>
            </a:endParaRPr>
          </a:p>
          <a:p>
            <a:pPr eaLnBrk="1">
              <a:buFont typeface="Wingdings" panose="05000000000000000000" pitchFamily="2" charset="2"/>
              <a:buChar char="Ø"/>
            </a:pPr>
            <a:endParaRPr lang="en-US" altLang="en-US" smtClean="0"/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/>
              <a:t>Default priority-</a:t>
            </a:r>
            <a:r>
              <a:rPr lang="en-US" altLang="en-US" b="1" smtClean="0">
                <a:solidFill>
                  <a:schemeClr val="tx1"/>
                </a:solidFill>
              </a:rPr>
              <a:t>32768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/>
              <a:t>The lower bridge ID the better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3261783" y="3290746"/>
            <a:ext cx="5115417" cy="760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633"/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>
            <a:off x="5750365" y="3290746"/>
            <a:ext cx="0" cy="760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3607420" y="3498129"/>
            <a:ext cx="1451672" cy="42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177"/>
              <a:t>Priority </a:t>
            </a:r>
          </a:p>
        </p:txBody>
      </p:sp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5888619" y="3567256"/>
            <a:ext cx="2350327" cy="3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14"/>
              <a:t>MAC address</a:t>
            </a:r>
          </a:p>
        </p:txBody>
      </p:sp>
    </p:spTree>
    <p:extLst>
      <p:ext uri="{BB962C8B-B14F-4D97-AF65-F5344CB8AC3E}">
        <p14:creationId xmlns:p14="http://schemas.microsoft.com/office/powerpoint/2010/main" val="205577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FB711C47-28CC-4CDD-A59A-C125F382C709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44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080" y="9144"/>
            <a:ext cx="8227583" cy="666790"/>
          </a:xfrm>
        </p:spPr>
        <p:txBody>
          <a:bodyPr/>
          <a:lstStyle/>
          <a:p>
            <a:pPr eaLnBrk="1"/>
            <a:r>
              <a:rPr lang="en-US" altLang="en-US" sz="3629" b="1" dirty="0">
                <a:solidFill>
                  <a:srgbClr val="0033CC"/>
                </a:solidFill>
              </a:rPr>
              <a:t>Election of root bridge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0049" y="871293"/>
            <a:ext cx="8540097" cy="5737562"/>
          </a:xfrm>
        </p:spPr>
        <p:txBody>
          <a:bodyPr/>
          <a:lstStyle/>
          <a:p>
            <a:pPr eaLnBrk="1">
              <a:buFont typeface="Wingdings" panose="05000000000000000000" pitchFamily="2" charset="2"/>
              <a:buNone/>
            </a:pPr>
            <a:r>
              <a:rPr lang="en-US" altLang="en-US" b="1" smtClean="0"/>
              <a:t>1. Elect the root bridge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smtClean="0"/>
              <a:t>The switch with lower brige ID wins</a:t>
            </a:r>
          </a:p>
          <a:p>
            <a:pPr eaLnBrk="1">
              <a:buFont typeface="Wingdings" panose="05000000000000000000" pitchFamily="2" charset="2"/>
              <a:buNone/>
            </a:pPr>
            <a:r>
              <a:rPr lang="en-US" altLang="en-US" b="1" smtClean="0"/>
              <a:t>2. Switch finds lowest cost path the root bridge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smtClean="0"/>
              <a:t>Link costs</a:t>
            </a:r>
          </a:p>
          <a:p>
            <a:pPr lvl="2" eaLnBrk="1">
              <a:buFont typeface="Wingdings" panose="05000000000000000000" pitchFamily="2" charset="2"/>
              <a:buChar char="Ø"/>
            </a:pPr>
            <a:r>
              <a:rPr lang="en-US" altLang="en-US" smtClean="0"/>
              <a:t>100Mbps:19</a:t>
            </a:r>
          </a:p>
          <a:p>
            <a:pPr lvl="2" eaLnBrk="1">
              <a:buFont typeface="Wingdings" panose="05000000000000000000" pitchFamily="2" charset="2"/>
              <a:buChar char="Ø"/>
            </a:pPr>
            <a:r>
              <a:rPr lang="en-US" altLang="en-US" smtClean="0"/>
              <a:t>1Gbps:4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/>
              <a:t>Three port roles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b="1" smtClean="0">
                <a:solidFill>
                  <a:srgbClr val="0033CC"/>
                </a:solidFill>
              </a:rPr>
              <a:t>Root port</a:t>
            </a:r>
            <a:r>
              <a:rPr lang="en-US" altLang="en-US" smtClean="0"/>
              <a:t>: used to reach the root bridge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b="1" smtClean="0">
                <a:solidFill>
                  <a:srgbClr val="0033CC"/>
                </a:solidFill>
              </a:rPr>
              <a:t>Designated port</a:t>
            </a:r>
            <a:r>
              <a:rPr lang="en-US" altLang="en-US" smtClean="0"/>
              <a:t>: forwarding port: 1 per link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b="1" smtClean="0">
                <a:solidFill>
                  <a:srgbClr val="0033CC"/>
                </a:solidFill>
              </a:rPr>
              <a:t>Blocking</a:t>
            </a:r>
            <a:r>
              <a:rPr lang="en-US" altLang="en-US" smtClean="0"/>
              <a:t>: blocked by STP</a:t>
            </a:r>
          </a:p>
          <a:p>
            <a:pPr eaLnBrk="1">
              <a:buFont typeface="Wingdings" panose="05000000000000000000" pitchFamily="2" charset="2"/>
              <a:buChar char="Ø"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001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F6DDFD6C-968D-4423-AB61-E3DA6DCA605E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45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524" y="8355"/>
            <a:ext cx="8227583" cy="666790"/>
          </a:xfrm>
        </p:spPr>
        <p:txBody>
          <a:bodyPr/>
          <a:lstStyle/>
          <a:p>
            <a:pPr eaLnBrk="1"/>
            <a:r>
              <a:rPr lang="en-US" altLang="en-US" sz="3629" b="1" dirty="0">
                <a:solidFill>
                  <a:srgbClr val="0033CC"/>
                </a:solidFill>
              </a:rPr>
              <a:t>Example 1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782583" y="1562565"/>
            <a:ext cx="1451672" cy="7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Switch A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6234256" y="3774637"/>
            <a:ext cx="1451672" cy="7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Switch C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192656" y="3774637"/>
            <a:ext cx="1451672" cy="7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Switch B</a:t>
            </a:r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 flipH="1">
            <a:off x="4091310" y="2322965"/>
            <a:ext cx="967782" cy="14516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 flipH="1">
            <a:off x="4644328" y="4189401"/>
            <a:ext cx="158992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5681237" y="2322965"/>
            <a:ext cx="1036909" cy="14516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1740984" y="1078675"/>
            <a:ext cx="304159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/>
              <a:t>All links are fast ethernet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6372510" y="1977329"/>
            <a:ext cx="2350327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/>
              <a:t>32768:aaaa.aaaa.aaaa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2570511" y="4811546"/>
            <a:ext cx="2488581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/>
              <a:t>32768:bbbb.bbbb.bbbb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6165128" y="4880674"/>
            <a:ext cx="2350327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/>
              <a:t>32768:cccc.cccc.cccc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2363129" y="5779327"/>
            <a:ext cx="6290580" cy="48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540"/>
              <a:t>Q: Determine the port to be blocked.</a:t>
            </a:r>
          </a:p>
        </p:txBody>
      </p:sp>
    </p:spTree>
    <p:extLst>
      <p:ext uri="{BB962C8B-B14F-4D97-AF65-F5344CB8AC3E}">
        <p14:creationId xmlns:p14="http://schemas.microsoft.com/office/powerpoint/2010/main" val="399977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2DF86F39-DBA6-482B-AE94-4967E021B82E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46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791" y="22300"/>
            <a:ext cx="8227583" cy="597663"/>
          </a:xfrm>
        </p:spPr>
        <p:txBody>
          <a:bodyPr/>
          <a:lstStyle/>
          <a:p>
            <a:pPr eaLnBrk="1"/>
            <a:r>
              <a:rPr lang="en-US" altLang="en-US" sz="3629" b="1" dirty="0">
                <a:solidFill>
                  <a:srgbClr val="0033CC"/>
                </a:solidFill>
              </a:rPr>
              <a:t>Example 2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713456" y="1286056"/>
            <a:ext cx="1451672" cy="55301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Switch A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782583" y="4051146"/>
            <a:ext cx="1451672" cy="55301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Switch D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6649019" y="2530347"/>
            <a:ext cx="1451672" cy="55301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Switch B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2916147" y="2668601"/>
            <a:ext cx="1451672" cy="55301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Switch C</a:t>
            </a: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3745674" y="3221619"/>
            <a:ext cx="1313418" cy="82952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6165128" y="1631692"/>
            <a:ext cx="1382545" cy="89865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 flipH="1">
            <a:off x="5750365" y="3083364"/>
            <a:ext cx="1451672" cy="96778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 flipH="1">
            <a:off x="3538293" y="1562565"/>
            <a:ext cx="1175163" cy="11060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7547674" y="1216929"/>
            <a:ext cx="229703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rgbClr val="0033CC"/>
                </a:solidFill>
              </a:rPr>
              <a:t>All links have equal cost</a:t>
            </a:r>
          </a:p>
        </p:txBody>
      </p:sp>
      <p:sp>
        <p:nvSpPr>
          <p:cNvPr id="33805" name="Text Box 14"/>
          <p:cNvSpPr txBox="1">
            <a:spLocks noChangeArrowheads="1"/>
          </p:cNvSpPr>
          <p:nvPr/>
        </p:nvSpPr>
        <p:spPr bwMode="auto">
          <a:xfrm>
            <a:off x="4298692" y="1977329"/>
            <a:ext cx="3041599" cy="3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14"/>
              <a:t>4096:9999.9999.9999</a:t>
            </a:r>
          </a:p>
        </p:txBody>
      </p:sp>
      <p:sp>
        <p:nvSpPr>
          <p:cNvPr id="33806" name="Text Box 15"/>
          <p:cNvSpPr txBox="1">
            <a:spLocks noChangeArrowheads="1"/>
          </p:cNvSpPr>
          <p:nvPr/>
        </p:nvSpPr>
        <p:spPr bwMode="auto">
          <a:xfrm>
            <a:off x="7685928" y="2115583"/>
            <a:ext cx="2557709" cy="3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14"/>
              <a:t>32768:0101.0101.0101</a:t>
            </a:r>
          </a:p>
        </p:txBody>
      </p:sp>
      <p:sp>
        <p:nvSpPr>
          <p:cNvPr id="33807" name="Text Box 16"/>
          <p:cNvSpPr txBox="1">
            <a:spLocks noChangeArrowheads="1"/>
          </p:cNvSpPr>
          <p:nvPr/>
        </p:nvSpPr>
        <p:spPr bwMode="auto">
          <a:xfrm>
            <a:off x="1523521" y="3359874"/>
            <a:ext cx="3051681" cy="3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14"/>
              <a:t>8192:cccc.cccc.cccc</a:t>
            </a:r>
          </a:p>
        </p:txBody>
      </p:sp>
      <p:sp>
        <p:nvSpPr>
          <p:cNvPr id="33808" name="Text Box 17"/>
          <p:cNvSpPr txBox="1">
            <a:spLocks noChangeArrowheads="1"/>
          </p:cNvSpPr>
          <p:nvPr/>
        </p:nvSpPr>
        <p:spPr bwMode="auto">
          <a:xfrm>
            <a:off x="4298692" y="4811547"/>
            <a:ext cx="2765090" cy="3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14"/>
              <a:t>32768:dddd.dddd.dddd</a:t>
            </a:r>
          </a:p>
        </p:txBody>
      </p:sp>
      <p:sp>
        <p:nvSpPr>
          <p:cNvPr id="33809" name="Text Box 18"/>
          <p:cNvSpPr txBox="1">
            <a:spLocks noChangeArrowheads="1"/>
          </p:cNvSpPr>
          <p:nvPr/>
        </p:nvSpPr>
        <p:spPr bwMode="auto">
          <a:xfrm>
            <a:off x="2363129" y="5779327"/>
            <a:ext cx="6290580" cy="48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540"/>
              <a:t>Q: Determine the port to be blocked.</a:t>
            </a:r>
          </a:p>
        </p:txBody>
      </p:sp>
    </p:spTree>
    <p:extLst>
      <p:ext uri="{BB962C8B-B14F-4D97-AF65-F5344CB8AC3E}">
        <p14:creationId xmlns:p14="http://schemas.microsoft.com/office/powerpoint/2010/main" val="167466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8056BC80-F1D9-4B4E-A3D2-BD94DE09B463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47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599664" y="-60772"/>
            <a:ext cx="8227583" cy="666790"/>
          </a:xfrm>
        </p:spPr>
        <p:txBody>
          <a:bodyPr/>
          <a:lstStyle/>
          <a:p>
            <a:pPr eaLnBrk="1"/>
            <a:r>
              <a:rPr lang="en-US" altLang="en-US" sz="3629" b="1" dirty="0">
                <a:solidFill>
                  <a:srgbClr val="0033CC"/>
                </a:solidFill>
              </a:rPr>
              <a:t>Example 3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713456" y="1908201"/>
            <a:ext cx="1451672" cy="55301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Switch A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4644329" y="3567255"/>
            <a:ext cx="1451672" cy="55301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33"/>
              <a:t>Switch B</a:t>
            </a: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5059092" y="2461219"/>
            <a:ext cx="0" cy="1106036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5681237" y="2461219"/>
            <a:ext cx="0" cy="1106036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4022183" y="2599474"/>
            <a:ext cx="829527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/>
              <a:t>Fa0/1</a:t>
            </a: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5750365" y="2530347"/>
            <a:ext cx="829527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/>
              <a:t>Fa0/2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4091310" y="3290747"/>
            <a:ext cx="829527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/>
              <a:t>Fa0/10</a:t>
            </a:r>
          </a:p>
        </p:txBody>
      </p:sp>
      <p:sp>
        <p:nvSpPr>
          <p:cNvPr id="34827" name="Text Box 12"/>
          <p:cNvSpPr txBox="1">
            <a:spLocks noChangeArrowheads="1"/>
          </p:cNvSpPr>
          <p:nvPr/>
        </p:nvSpPr>
        <p:spPr bwMode="auto">
          <a:xfrm>
            <a:off x="5819492" y="3221620"/>
            <a:ext cx="829527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/>
              <a:t>Fa0/8</a:t>
            </a:r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4229565" y="4396783"/>
            <a:ext cx="4078508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/>
              <a:t>32768:5F30:EEEE.3D21</a:t>
            </a:r>
          </a:p>
        </p:txBody>
      </p:sp>
      <p:sp>
        <p:nvSpPr>
          <p:cNvPr id="34829" name="Text Box 14"/>
          <p:cNvSpPr txBox="1">
            <a:spLocks noChangeArrowheads="1"/>
          </p:cNvSpPr>
          <p:nvPr/>
        </p:nvSpPr>
        <p:spPr bwMode="auto">
          <a:xfrm>
            <a:off x="4229565" y="1355184"/>
            <a:ext cx="4078508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/>
              <a:t>32768:5F30:FEEE.3D50</a:t>
            </a:r>
          </a:p>
        </p:txBody>
      </p:sp>
      <p:sp>
        <p:nvSpPr>
          <p:cNvPr id="34830" name="Text Box 15"/>
          <p:cNvSpPr txBox="1">
            <a:spLocks noChangeArrowheads="1"/>
          </p:cNvSpPr>
          <p:nvPr/>
        </p:nvSpPr>
        <p:spPr bwMode="auto">
          <a:xfrm>
            <a:off x="2570511" y="5157182"/>
            <a:ext cx="6290580" cy="48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540"/>
              <a:t>Q: Determine the port to be blocked.</a:t>
            </a:r>
          </a:p>
        </p:txBody>
      </p:sp>
    </p:spTree>
    <p:extLst>
      <p:ext uri="{BB962C8B-B14F-4D97-AF65-F5344CB8AC3E}">
        <p14:creationId xmlns:p14="http://schemas.microsoft.com/office/powerpoint/2010/main" val="29560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2300D67A-5C6B-4560-83C2-04CC501D3468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48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34575" y="0"/>
            <a:ext cx="8227583" cy="666790"/>
          </a:xfrm>
        </p:spPr>
        <p:txBody>
          <a:bodyPr/>
          <a:lstStyle/>
          <a:p>
            <a:pPr eaLnBrk="1"/>
            <a:r>
              <a:rPr lang="en-US" altLang="en-US" sz="3629" dirty="0">
                <a:solidFill>
                  <a:srgbClr val="0033CC"/>
                </a:solidFill>
              </a:rPr>
              <a:t>Configuration of STP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8366" y="1078674"/>
            <a:ext cx="8227583" cy="5253672"/>
          </a:xfrm>
        </p:spPr>
        <p:txBody>
          <a:bodyPr/>
          <a:lstStyle/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/>
              <a:t>Cisco switches run  </a:t>
            </a:r>
            <a:r>
              <a:rPr lang="en-US" altLang="en-US" b="1" smtClean="0">
                <a:solidFill>
                  <a:srgbClr val="0033CC"/>
                </a:solidFill>
              </a:rPr>
              <a:t>PVST- </a:t>
            </a:r>
            <a:r>
              <a:rPr lang="en-US" altLang="en-US" b="1" smtClean="0">
                <a:solidFill>
                  <a:schemeClr val="tx1"/>
                </a:solidFill>
              </a:rPr>
              <a:t>1 root bridge for each VLAN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b="1" smtClean="0">
                <a:solidFill>
                  <a:schemeClr val="tx1"/>
                </a:solidFill>
              </a:rPr>
              <a:t>To configure spanning tree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z="2540"/>
              <a:t>Switch(config)#</a:t>
            </a:r>
            <a:r>
              <a:rPr lang="en-US" altLang="en-US" sz="2540">
                <a:solidFill>
                  <a:srgbClr val="0033CC"/>
                </a:solidFill>
              </a:rPr>
              <a:t>spanning-tree mode pvst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b="1" smtClean="0"/>
              <a:t>To make a switch a root bridge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z="2540"/>
              <a:t>Switch(config)#</a:t>
            </a:r>
            <a:r>
              <a:rPr lang="en-US" altLang="en-US" sz="2540">
                <a:solidFill>
                  <a:srgbClr val="0033CC"/>
                </a:solidFill>
              </a:rPr>
              <a:t>spanning-tree vlan 1 root primary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b="1" smtClean="0"/>
              <a:t>To change a priority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z="2540"/>
              <a:t>Switch(config)#</a:t>
            </a:r>
            <a:r>
              <a:rPr lang="en-US" altLang="en-US" sz="2540">
                <a:solidFill>
                  <a:srgbClr val="0033CC"/>
                </a:solidFill>
              </a:rPr>
              <a:t>spanning-tree vlan 1 priority 4096</a:t>
            </a:r>
          </a:p>
          <a:p>
            <a:pPr eaLnBrk="1">
              <a:buFont typeface="Wingdings" panose="05000000000000000000" pitchFamily="2" charset="2"/>
              <a:buChar char="Ø"/>
            </a:pPr>
            <a:endParaRPr lang="en-US" altLang="en-US" b="1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5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9BD11E80-6448-4B3B-A5AB-DAF8B1C89972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49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726015" y="0"/>
            <a:ext cx="8227583" cy="805045"/>
          </a:xfrm>
        </p:spPr>
        <p:txBody>
          <a:bodyPr/>
          <a:lstStyle/>
          <a:p>
            <a:pPr eaLnBrk="1"/>
            <a:r>
              <a:rPr lang="en-US" altLang="en-US" sz="3629" b="1" dirty="0">
                <a:solidFill>
                  <a:srgbClr val="0033CC"/>
                </a:solidFill>
              </a:rPr>
              <a:t>Port states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0049" y="1147801"/>
            <a:ext cx="8227583" cy="5322799"/>
          </a:xfrm>
        </p:spPr>
        <p:txBody>
          <a:bodyPr/>
          <a:lstStyle/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b="1" smtClean="0">
                <a:solidFill>
                  <a:srgbClr val="0033CC"/>
                </a:solidFill>
              </a:rPr>
              <a:t>Listening</a:t>
            </a:r>
            <a:r>
              <a:rPr lang="en-US" altLang="en-US" smtClean="0"/>
              <a:t>: switch sends/receives BPDU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b="1" smtClean="0">
                <a:solidFill>
                  <a:srgbClr val="0033CC"/>
                </a:solidFill>
              </a:rPr>
              <a:t>Learning</a:t>
            </a:r>
            <a:r>
              <a:rPr lang="en-US" altLang="en-US" smtClean="0"/>
              <a:t>: learns MAC address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b="1" smtClean="0">
                <a:solidFill>
                  <a:srgbClr val="0033CC"/>
                </a:solidFill>
              </a:rPr>
              <a:t>Forwarding</a:t>
            </a:r>
            <a:r>
              <a:rPr lang="en-US" altLang="en-US" smtClean="0"/>
              <a:t>: sending traffic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b="1" smtClean="0">
                <a:solidFill>
                  <a:srgbClr val="0033CC"/>
                </a:solidFill>
              </a:rPr>
              <a:t>Blocking</a:t>
            </a:r>
            <a:r>
              <a:rPr lang="en-US" altLang="en-US" smtClean="0"/>
              <a:t>: stays in this state before moving to listening state</a:t>
            </a:r>
          </a:p>
        </p:txBody>
      </p:sp>
    </p:spTree>
    <p:extLst>
      <p:ext uri="{BB962C8B-B14F-4D97-AF65-F5344CB8AC3E}">
        <p14:creationId xmlns:p14="http://schemas.microsoft.com/office/powerpoint/2010/main" val="41027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6889" y="18366"/>
            <a:ext cx="6553200" cy="914400"/>
          </a:xfrm>
        </p:spPr>
        <p:txBody>
          <a:bodyPr/>
          <a:lstStyle/>
          <a:p>
            <a:r>
              <a:rPr lang="en-US" altLang="en-US" sz="3200" dirty="0">
                <a:solidFill>
                  <a:srgbClr val="00B0F0"/>
                </a:solidFill>
                <a:latin typeface="Comic Sans MS" panose="030F0702030302020204" pitchFamily="66" charset="0"/>
              </a:rPr>
              <a:t>What is IP address ?</a:t>
            </a:r>
            <a:endParaRPr lang="en-US" altLang="en-US" dirty="0">
              <a:solidFill>
                <a:srgbClr val="00B0F0"/>
              </a:solidFill>
            </a:endParaRPr>
          </a:p>
        </p:txBody>
      </p:sp>
      <p:grpSp>
        <p:nvGrpSpPr>
          <p:cNvPr id="3087" name="Group 15"/>
          <p:cNvGrpSpPr>
            <a:grpSpLocks/>
          </p:cNvGrpSpPr>
          <p:nvPr/>
        </p:nvGrpSpPr>
        <p:grpSpPr bwMode="auto">
          <a:xfrm>
            <a:off x="1981200" y="4419600"/>
            <a:ext cx="1295400" cy="1550988"/>
            <a:chOff x="576" y="1824"/>
            <a:chExt cx="816" cy="977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576" y="1824"/>
              <a:ext cx="81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" name="Line 6"/>
            <p:cNvSpPr>
              <a:spLocks noChangeShapeType="1"/>
            </p:cNvSpPr>
            <p:nvPr/>
          </p:nvSpPr>
          <p:spPr bwMode="auto">
            <a:xfrm>
              <a:off x="576" y="201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" name="Line 7"/>
            <p:cNvSpPr>
              <a:spLocks noChangeShapeType="1"/>
            </p:cNvSpPr>
            <p:nvPr/>
          </p:nvSpPr>
          <p:spPr bwMode="auto">
            <a:xfrm>
              <a:off x="576" y="220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" name="Line 8"/>
            <p:cNvSpPr>
              <a:spLocks noChangeShapeType="1"/>
            </p:cNvSpPr>
            <p:nvPr/>
          </p:nvSpPr>
          <p:spPr bwMode="auto">
            <a:xfrm>
              <a:off x="576" y="240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>
              <a:off x="576" y="259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Text Box 10"/>
            <p:cNvSpPr txBox="1">
              <a:spLocks noChangeArrowheads="1"/>
            </p:cNvSpPr>
            <p:nvPr/>
          </p:nvSpPr>
          <p:spPr bwMode="auto">
            <a:xfrm>
              <a:off x="662" y="2568"/>
              <a:ext cx="6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Physical</a:t>
              </a:r>
              <a:endParaRPr lang="en-US" altLang="en-US" sz="2000"/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768" y="2400"/>
              <a:ext cx="37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Link</a:t>
              </a:r>
            </a:p>
          </p:txBody>
        </p:sp>
        <p:sp>
          <p:nvSpPr>
            <p:cNvPr id="3084" name="Text Box 12"/>
            <p:cNvSpPr txBox="1">
              <a:spLocks noChangeArrowheads="1"/>
            </p:cNvSpPr>
            <p:nvPr/>
          </p:nvSpPr>
          <p:spPr bwMode="auto">
            <a:xfrm>
              <a:off x="662" y="2184"/>
              <a:ext cx="6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Network</a:t>
              </a:r>
            </a:p>
          </p:txBody>
        </p:sp>
        <p:sp>
          <p:nvSpPr>
            <p:cNvPr id="3085" name="Text Box 13"/>
            <p:cNvSpPr txBox="1">
              <a:spLocks noChangeArrowheads="1"/>
            </p:cNvSpPr>
            <p:nvPr/>
          </p:nvSpPr>
          <p:spPr bwMode="auto">
            <a:xfrm>
              <a:off x="624" y="2016"/>
              <a:ext cx="6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Transport</a:t>
              </a:r>
            </a:p>
          </p:txBody>
        </p:sp>
        <p:sp>
          <p:nvSpPr>
            <p:cNvPr id="3086" name="Text Box 14"/>
            <p:cNvSpPr txBox="1">
              <a:spLocks noChangeArrowheads="1"/>
            </p:cNvSpPr>
            <p:nvPr/>
          </p:nvSpPr>
          <p:spPr bwMode="auto">
            <a:xfrm>
              <a:off x="576" y="1824"/>
              <a:ext cx="7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Application</a:t>
              </a:r>
            </a:p>
          </p:txBody>
        </p:sp>
      </p:grp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4740275" y="1790700"/>
            <a:ext cx="1295400" cy="1550988"/>
            <a:chOff x="576" y="1824"/>
            <a:chExt cx="816" cy="977"/>
          </a:xfrm>
        </p:grpSpPr>
        <p:sp>
          <p:nvSpPr>
            <p:cNvPr id="3089" name="Rectangle 17"/>
            <p:cNvSpPr>
              <a:spLocks noChangeArrowheads="1"/>
            </p:cNvSpPr>
            <p:nvPr/>
          </p:nvSpPr>
          <p:spPr bwMode="auto">
            <a:xfrm>
              <a:off x="576" y="1824"/>
              <a:ext cx="81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>
              <a:off x="576" y="201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576" y="220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>
              <a:off x="576" y="240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576" y="259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Text Box 22"/>
            <p:cNvSpPr txBox="1">
              <a:spLocks noChangeArrowheads="1"/>
            </p:cNvSpPr>
            <p:nvPr/>
          </p:nvSpPr>
          <p:spPr bwMode="auto">
            <a:xfrm>
              <a:off x="662" y="2568"/>
              <a:ext cx="6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Physical</a:t>
              </a:r>
              <a:endParaRPr lang="en-US" altLang="en-US" sz="2000"/>
            </a:p>
          </p:txBody>
        </p:sp>
        <p:sp>
          <p:nvSpPr>
            <p:cNvPr id="3095" name="Text Box 23"/>
            <p:cNvSpPr txBox="1">
              <a:spLocks noChangeArrowheads="1"/>
            </p:cNvSpPr>
            <p:nvPr/>
          </p:nvSpPr>
          <p:spPr bwMode="auto">
            <a:xfrm>
              <a:off x="768" y="2400"/>
              <a:ext cx="37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Link</a:t>
              </a:r>
            </a:p>
          </p:txBody>
        </p:sp>
        <p:sp>
          <p:nvSpPr>
            <p:cNvPr id="3096" name="Text Box 24"/>
            <p:cNvSpPr txBox="1">
              <a:spLocks noChangeArrowheads="1"/>
            </p:cNvSpPr>
            <p:nvPr/>
          </p:nvSpPr>
          <p:spPr bwMode="auto">
            <a:xfrm>
              <a:off x="662" y="2184"/>
              <a:ext cx="6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Network</a:t>
              </a:r>
            </a:p>
          </p:txBody>
        </p:sp>
        <p:sp>
          <p:nvSpPr>
            <p:cNvPr id="3097" name="Text Box 25"/>
            <p:cNvSpPr txBox="1">
              <a:spLocks noChangeArrowheads="1"/>
            </p:cNvSpPr>
            <p:nvPr/>
          </p:nvSpPr>
          <p:spPr bwMode="auto">
            <a:xfrm>
              <a:off x="624" y="2016"/>
              <a:ext cx="6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Transport</a:t>
              </a:r>
            </a:p>
          </p:txBody>
        </p:sp>
        <p:sp>
          <p:nvSpPr>
            <p:cNvPr id="3098" name="Text Box 26"/>
            <p:cNvSpPr txBox="1">
              <a:spLocks noChangeArrowheads="1"/>
            </p:cNvSpPr>
            <p:nvPr/>
          </p:nvSpPr>
          <p:spPr bwMode="auto">
            <a:xfrm>
              <a:off x="576" y="1824"/>
              <a:ext cx="7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Application</a:t>
              </a:r>
            </a:p>
          </p:txBody>
        </p:sp>
      </p:grpSp>
      <p:grpSp>
        <p:nvGrpSpPr>
          <p:cNvPr id="3099" name="Group 27"/>
          <p:cNvGrpSpPr>
            <a:grpSpLocks/>
          </p:cNvGrpSpPr>
          <p:nvPr/>
        </p:nvGrpSpPr>
        <p:grpSpPr bwMode="auto">
          <a:xfrm>
            <a:off x="8077200" y="4038600"/>
            <a:ext cx="1295400" cy="1550988"/>
            <a:chOff x="576" y="1824"/>
            <a:chExt cx="816" cy="977"/>
          </a:xfrm>
        </p:grpSpPr>
        <p:sp>
          <p:nvSpPr>
            <p:cNvPr id="3100" name="Rectangle 28"/>
            <p:cNvSpPr>
              <a:spLocks noChangeArrowheads="1"/>
            </p:cNvSpPr>
            <p:nvPr/>
          </p:nvSpPr>
          <p:spPr bwMode="auto">
            <a:xfrm>
              <a:off x="576" y="1824"/>
              <a:ext cx="81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576" y="201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Line 30"/>
            <p:cNvSpPr>
              <a:spLocks noChangeShapeType="1"/>
            </p:cNvSpPr>
            <p:nvPr/>
          </p:nvSpPr>
          <p:spPr bwMode="auto">
            <a:xfrm>
              <a:off x="576" y="220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Line 31"/>
            <p:cNvSpPr>
              <a:spLocks noChangeShapeType="1"/>
            </p:cNvSpPr>
            <p:nvPr/>
          </p:nvSpPr>
          <p:spPr bwMode="auto">
            <a:xfrm>
              <a:off x="576" y="240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>
              <a:off x="576" y="259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Text Box 33"/>
            <p:cNvSpPr txBox="1">
              <a:spLocks noChangeArrowheads="1"/>
            </p:cNvSpPr>
            <p:nvPr/>
          </p:nvSpPr>
          <p:spPr bwMode="auto">
            <a:xfrm>
              <a:off x="662" y="2568"/>
              <a:ext cx="6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Physical</a:t>
              </a:r>
              <a:endParaRPr lang="en-US" altLang="en-US" sz="2000"/>
            </a:p>
          </p:txBody>
        </p:sp>
        <p:sp>
          <p:nvSpPr>
            <p:cNvPr id="3106" name="Text Box 34"/>
            <p:cNvSpPr txBox="1">
              <a:spLocks noChangeArrowheads="1"/>
            </p:cNvSpPr>
            <p:nvPr/>
          </p:nvSpPr>
          <p:spPr bwMode="auto">
            <a:xfrm>
              <a:off x="768" y="2400"/>
              <a:ext cx="37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Link</a:t>
              </a:r>
            </a:p>
          </p:txBody>
        </p:sp>
        <p:sp>
          <p:nvSpPr>
            <p:cNvPr id="3107" name="Text Box 35"/>
            <p:cNvSpPr txBox="1">
              <a:spLocks noChangeArrowheads="1"/>
            </p:cNvSpPr>
            <p:nvPr/>
          </p:nvSpPr>
          <p:spPr bwMode="auto">
            <a:xfrm>
              <a:off x="662" y="2184"/>
              <a:ext cx="6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Network</a:t>
              </a:r>
            </a:p>
          </p:txBody>
        </p:sp>
        <p:sp>
          <p:nvSpPr>
            <p:cNvPr id="3108" name="Text Box 36"/>
            <p:cNvSpPr txBox="1">
              <a:spLocks noChangeArrowheads="1"/>
            </p:cNvSpPr>
            <p:nvPr/>
          </p:nvSpPr>
          <p:spPr bwMode="auto">
            <a:xfrm>
              <a:off x="624" y="2016"/>
              <a:ext cx="6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Transport</a:t>
              </a:r>
            </a:p>
          </p:txBody>
        </p:sp>
        <p:sp>
          <p:nvSpPr>
            <p:cNvPr id="3109" name="Text Box 37"/>
            <p:cNvSpPr txBox="1">
              <a:spLocks noChangeArrowheads="1"/>
            </p:cNvSpPr>
            <p:nvPr/>
          </p:nvSpPr>
          <p:spPr bwMode="auto">
            <a:xfrm>
              <a:off x="576" y="1824"/>
              <a:ext cx="7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Application</a:t>
              </a:r>
            </a:p>
          </p:txBody>
        </p:sp>
      </p:grpSp>
      <p:sp>
        <p:nvSpPr>
          <p:cNvPr id="3125" name="Text Box 53"/>
          <p:cNvSpPr txBox="1">
            <a:spLocks noChangeArrowheads="1"/>
          </p:cNvSpPr>
          <p:nvPr/>
        </p:nvSpPr>
        <p:spPr bwMode="auto">
          <a:xfrm>
            <a:off x="6248400" y="1752600"/>
            <a:ext cx="30287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HTTP, FTP, SMTP, TELNET, etc</a:t>
            </a:r>
          </a:p>
        </p:txBody>
      </p:sp>
      <p:sp>
        <p:nvSpPr>
          <p:cNvPr id="3126" name="Text Box 54"/>
          <p:cNvSpPr txBox="1">
            <a:spLocks noChangeArrowheads="1"/>
          </p:cNvSpPr>
          <p:nvPr/>
        </p:nvSpPr>
        <p:spPr bwMode="auto">
          <a:xfrm>
            <a:off x="6248401" y="2057400"/>
            <a:ext cx="10647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TCP, UDP</a:t>
            </a:r>
          </a:p>
        </p:txBody>
      </p:sp>
      <p:sp>
        <p:nvSpPr>
          <p:cNvPr id="3127" name="Text Box 55"/>
          <p:cNvSpPr txBox="1">
            <a:spLocks noChangeArrowheads="1"/>
          </p:cNvSpPr>
          <p:nvPr/>
        </p:nvSpPr>
        <p:spPr bwMode="auto">
          <a:xfrm>
            <a:off x="6264275" y="2324100"/>
            <a:ext cx="372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IP</a:t>
            </a:r>
          </a:p>
        </p:txBody>
      </p:sp>
      <p:sp>
        <p:nvSpPr>
          <p:cNvPr id="3128" name="Text Box 56"/>
          <p:cNvSpPr txBox="1">
            <a:spLocks noChangeArrowheads="1"/>
          </p:cNvSpPr>
          <p:nvPr/>
        </p:nvSpPr>
        <p:spPr bwMode="auto">
          <a:xfrm>
            <a:off x="6248400" y="2667000"/>
            <a:ext cx="1499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PPP, Ethernet</a:t>
            </a:r>
          </a:p>
        </p:txBody>
      </p:sp>
      <p:sp>
        <p:nvSpPr>
          <p:cNvPr id="3130" name="AutoShape 58"/>
          <p:cNvSpPr>
            <a:spLocks noChangeArrowheads="1"/>
          </p:cNvSpPr>
          <p:nvPr/>
        </p:nvSpPr>
        <p:spPr bwMode="auto">
          <a:xfrm>
            <a:off x="3962400" y="3581400"/>
            <a:ext cx="3886200" cy="2590800"/>
          </a:xfrm>
          <a:prstGeom prst="cloudCallout">
            <a:avLst>
              <a:gd name="adj1" fmla="val -11644"/>
              <a:gd name="adj2" fmla="val 1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3140" name="Group 68"/>
          <p:cNvGrpSpPr>
            <a:grpSpLocks/>
          </p:cNvGrpSpPr>
          <p:nvPr/>
        </p:nvGrpSpPr>
        <p:grpSpPr bwMode="auto">
          <a:xfrm>
            <a:off x="4343400" y="5105400"/>
            <a:ext cx="762000" cy="533400"/>
            <a:chOff x="576" y="1728"/>
            <a:chExt cx="480" cy="336"/>
          </a:xfrm>
        </p:grpSpPr>
        <p:sp>
          <p:nvSpPr>
            <p:cNvPr id="3133" name="Rectangle 61"/>
            <p:cNvSpPr>
              <a:spLocks noChangeArrowheads="1"/>
            </p:cNvSpPr>
            <p:nvPr/>
          </p:nvSpPr>
          <p:spPr bwMode="auto">
            <a:xfrm>
              <a:off x="576" y="1728"/>
              <a:ext cx="480" cy="336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" name="Line 62"/>
            <p:cNvSpPr>
              <a:spLocks noChangeShapeType="1"/>
            </p:cNvSpPr>
            <p:nvPr/>
          </p:nvSpPr>
          <p:spPr bwMode="auto">
            <a:xfrm>
              <a:off x="624" y="1824"/>
              <a:ext cx="9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5" name="Line 63"/>
            <p:cNvSpPr>
              <a:spLocks noChangeShapeType="1"/>
            </p:cNvSpPr>
            <p:nvPr/>
          </p:nvSpPr>
          <p:spPr bwMode="auto">
            <a:xfrm>
              <a:off x="720" y="1824"/>
              <a:ext cx="144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Line 64"/>
            <p:cNvSpPr>
              <a:spLocks noChangeShapeType="1"/>
            </p:cNvSpPr>
            <p:nvPr/>
          </p:nvSpPr>
          <p:spPr bwMode="auto">
            <a:xfrm>
              <a:off x="864" y="2016"/>
              <a:ext cx="1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7" name="Line 65"/>
            <p:cNvSpPr>
              <a:spLocks noChangeShapeType="1"/>
            </p:cNvSpPr>
            <p:nvPr/>
          </p:nvSpPr>
          <p:spPr bwMode="auto">
            <a:xfrm>
              <a:off x="864" y="1824"/>
              <a:ext cx="1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8" name="Line 66"/>
            <p:cNvSpPr>
              <a:spLocks noChangeShapeType="1"/>
            </p:cNvSpPr>
            <p:nvPr/>
          </p:nvSpPr>
          <p:spPr bwMode="auto">
            <a:xfrm>
              <a:off x="624" y="2016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9" name="Line 67"/>
            <p:cNvSpPr>
              <a:spLocks noChangeShapeType="1"/>
            </p:cNvSpPr>
            <p:nvPr/>
          </p:nvSpPr>
          <p:spPr bwMode="auto">
            <a:xfrm flipV="1">
              <a:off x="720" y="1824"/>
              <a:ext cx="144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41" name="Group 69"/>
          <p:cNvGrpSpPr>
            <a:grpSpLocks/>
          </p:cNvGrpSpPr>
          <p:nvPr/>
        </p:nvGrpSpPr>
        <p:grpSpPr bwMode="auto">
          <a:xfrm>
            <a:off x="5334000" y="3886200"/>
            <a:ext cx="762000" cy="533400"/>
            <a:chOff x="576" y="1728"/>
            <a:chExt cx="480" cy="336"/>
          </a:xfrm>
        </p:grpSpPr>
        <p:sp>
          <p:nvSpPr>
            <p:cNvPr id="3142" name="Rectangle 70"/>
            <p:cNvSpPr>
              <a:spLocks noChangeArrowheads="1"/>
            </p:cNvSpPr>
            <p:nvPr/>
          </p:nvSpPr>
          <p:spPr bwMode="auto">
            <a:xfrm>
              <a:off x="576" y="1728"/>
              <a:ext cx="480" cy="336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" name="Line 71"/>
            <p:cNvSpPr>
              <a:spLocks noChangeShapeType="1"/>
            </p:cNvSpPr>
            <p:nvPr/>
          </p:nvSpPr>
          <p:spPr bwMode="auto">
            <a:xfrm>
              <a:off x="624" y="1824"/>
              <a:ext cx="9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" name="Line 72"/>
            <p:cNvSpPr>
              <a:spLocks noChangeShapeType="1"/>
            </p:cNvSpPr>
            <p:nvPr/>
          </p:nvSpPr>
          <p:spPr bwMode="auto">
            <a:xfrm>
              <a:off x="720" y="1824"/>
              <a:ext cx="144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5" name="Line 73"/>
            <p:cNvSpPr>
              <a:spLocks noChangeShapeType="1"/>
            </p:cNvSpPr>
            <p:nvPr/>
          </p:nvSpPr>
          <p:spPr bwMode="auto">
            <a:xfrm>
              <a:off x="864" y="2016"/>
              <a:ext cx="1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6" name="Line 74"/>
            <p:cNvSpPr>
              <a:spLocks noChangeShapeType="1"/>
            </p:cNvSpPr>
            <p:nvPr/>
          </p:nvSpPr>
          <p:spPr bwMode="auto">
            <a:xfrm>
              <a:off x="864" y="1824"/>
              <a:ext cx="1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Line 75"/>
            <p:cNvSpPr>
              <a:spLocks noChangeShapeType="1"/>
            </p:cNvSpPr>
            <p:nvPr/>
          </p:nvSpPr>
          <p:spPr bwMode="auto">
            <a:xfrm>
              <a:off x="624" y="2016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Line 76"/>
            <p:cNvSpPr>
              <a:spLocks noChangeShapeType="1"/>
            </p:cNvSpPr>
            <p:nvPr/>
          </p:nvSpPr>
          <p:spPr bwMode="auto">
            <a:xfrm flipV="1">
              <a:off x="720" y="1824"/>
              <a:ext cx="144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49" name="Line 77"/>
          <p:cNvSpPr>
            <a:spLocks noChangeShapeType="1"/>
          </p:cNvSpPr>
          <p:nvPr/>
        </p:nvSpPr>
        <p:spPr bwMode="auto">
          <a:xfrm>
            <a:off x="3276600" y="5181600"/>
            <a:ext cx="1066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0" name="Line 78"/>
          <p:cNvSpPr>
            <a:spLocks noChangeShapeType="1"/>
          </p:cNvSpPr>
          <p:nvPr/>
        </p:nvSpPr>
        <p:spPr bwMode="auto">
          <a:xfrm flipH="1" flipV="1">
            <a:off x="7620000" y="4800600"/>
            <a:ext cx="457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1" name="Line 79"/>
          <p:cNvSpPr>
            <a:spLocks noChangeShapeType="1"/>
          </p:cNvSpPr>
          <p:nvPr/>
        </p:nvSpPr>
        <p:spPr bwMode="auto">
          <a:xfrm>
            <a:off x="4953000" y="32766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52" name="Group 80"/>
          <p:cNvGrpSpPr>
            <a:grpSpLocks/>
          </p:cNvGrpSpPr>
          <p:nvPr/>
        </p:nvGrpSpPr>
        <p:grpSpPr bwMode="auto">
          <a:xfrm>
            <a:off x="6858000" y="4572000"/>
            <a:ext cx="762000" cy="533400"/>
            <a:chOff x="576" y="1728"/>
            <a:chExt cx="480" cy="336"/>
          </a:xfrm>
        </p:grpSpPr>
        <p:sp>
          <p:nvSpPr>
            <p:cNvPr id="3153" name="Rectangle 81"/>
            <p:cNvSpPr>
              <a:spLocks noChangeArrowheads="1"/>
            </p:cNvSpPr>
            <p:nvPr/>
          </p:nvSpPr>
          <p:spPr bwMode="auto">
            <a:xfrm>
              <a:off x="576" y="1728"/>
              <a:ext cx="480" cy="336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" name="Line 82"/>
            <p:cNvSpPr>
              <a:spLocks noChangeShapeType="1"/>
            </p:cNvSpPr>
            <p:nvPr/>
          </p:nvSpPr>
          <p:spPr bwMode="auto">
            <a:xfrm>
              <a:off x="624" y="1824"/>
              <a:ext cx="9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" name="Line 83"/>
            <p:cNvSpPr>
              <a:spLocks noChangeShapeType="1"/>
            </p:cNvSpPr>
            <p:nvPr/>
          </p:nvSpPr>
          <p:spPr bwMode="auto">
            <a:xfrm>
              <a:off x="720" y="1824"/>
              <a:ext cx="144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" name="Line 84"/>
            <p:cNvSpPr>
              <a:spLocks noChangeShapeType="1"/>
            </p:cNvSpPr>
            <p:nvPr/>
          </p:nvSpPr>
          <p:spPr bwMode="auto">
            <a:xfrm>
              <a:off x="864" y="2016"/>
              <a:ext cx="1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7" name="Line 85"/>
            <p:cNvSpPr>
              <a:spLocks noChangeShapeType="1"/>
            </p:cNvSpPr>
            <p:nvPr/>
          </p:nvSpPr>
          <p:spPr bwMode="auto">
            <a:xfrm>
              <a:off x="864" y="1824"/>
              <a:ext cx="1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8" name="Line 86"/>
            <p:cNvSpPr>
              <a:spLocks noChangeShapeType="1"/>
            </p:cNvSpPr>
            <p:nvPr/>
          </p:nvSpPr>
          <p:spPr bwMode="auto">
            <a:xfrm>
              <a:off x="624" y="2016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9" name="Line 87"/>
            <p:cNvSpPr>
              <a:spLocks noChangeShapeType="1"/>
            </p:cNvSpPr>
            <p:nvPr/>
          </p:nvSpPr>
          <p:spPr bwMode="auto">
            <a:xfrm flipV="1">
              <a:off x="720" y="1824"/>
              <a:ext cx="144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62" name="Text Box 90"/>
          <p:cNvSpPr txBox="1">
            <a:spLocks noChangeArrowheads="1"/>
          </p:cNvSpPr>
          <p:nvPr/>
        </p:nvSpPr>
        <p:spPr bwMode="auto">
          <a:xfrm>
            <a:off x="1752601" y="3733801"/>
            <a:ext cx="20456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99"/>
                </a:solidFill>
              </a:rPr>
              <a:t>www.cs.umass.edu</a:t>
            </a:r>
          </a:p>
          <a:p>
            <a:r>
              <a:rPr lang="en-US" altLang="en-US">
                <a:solidFill>
                  <a:srgbClr val="CC0099"/>
                </a:solidFill>
              </a:rPr>
              <a:t>128.119.240.46</a:t>
            </a:r>
            <a:endParaRPr lang="en-US" altLang="en-US"/>
          </a:p>
        </p:txBody>
      </p:sp>
      <p:sp>
        <p:nvSpPr>
          <p:cNvPr id="3164" name="Line 92"/>
          <p:cNvSpPr>
            <a:spLocks noChangeShapeType="1"/>
          </p:cNvSpPr>
          <p:nvPr/>
        </p:nvSpPr>
        <p:spPr bwMode="auto">
          <a:xfrm flipV="1">
            <a:off x="5105400" y="4419600"/>
            <a:ext cx="533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5" name="Line 93"/>
          <p:cNvSpPr>
            <a:spLocks noChangeShapeType="1"/>
          </p:cNvSpPr>
          <p:nvPr/>
        </p:nvSpPr>
        <p:spPr bwMode="auto">
          <a:xfrm>
            <a:off x="6096000" y="4114800"/>
            <a:ext cx="7620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6" name="Text Box 94"/>
          <p:cNvSpPr txBox="1">
            <a:spLocks noChangeArrowheads="1"/>
          </p:cNvSpPr>
          <p:nvPr/>
        </p:nvSpPr>
        <p:spPr bwMode="auto">
          <a:xfrm>
            <a:off x="2133601" y="6019800"/>
            <a:ext cx="8242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Host 1</a:t>
            </a:r>
          </a:p>
        </p:txBody>
      </p:sp>
      <p:sp>
        <p:nvSpPr>
          <p:cNvPr id="3167" name="Text Box 95"/>
          <p:cNvSpPr txBox="1">
            <a:spLocks noChangeArrowheads="1"/>
          </p:cNvSpPr>
          <p:nvPr/>
        </p:nvSpPr>
        <p:spPr bwMode="auto">
          <a:xfrm>
            <a:off x="8229601" y="5715000"/>
            <a:ext cx="8242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Host 2</a:t>
            </a:r>
          </a:p>
        </p:txBody>
      </p:sp>
      <p:sp>
        <p:nvSpPr>
          <p:cNvPr id="3168" name="Text Box 96"/>
          <p:cNvSpPr txBox="1">
            <a:spLocks noChangeArrowheads="1"/>
          </p:cNvSpPr>
          <p:nvPr/>
        </p:nvSpPr>
        <p:spPr bwMode="auto">
          <a:xfrm>
            <a:off x="4876801" y="1219200"/>
            <a:ext cx="8242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Host 3</a:t>
            </a:r>
          </a:p>
        </p:txBody>
      </p:sp>
    </p:spTree>
    <p:extLst>
      <p:ext uri="{BB962C8B-B14F-4D97-AF65-F5344CB8AC3E}">
        <p14:creationId xmlns:p14="http://schemas.microsoft.com/office/powerpoint/2010/main" val="3835401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5" grpId="0" autoUpdateAnimBg="0"/>
      <p:bldP spid="3126" grpId="0" autoUpdateAnimBg="0"/>
      <p:bldP spid="3127" grpId="0" autoUpdateAnimBg="0"/>
      <p:bldP spid="3128" grpId="0" autoUpdateAnimBg="0"/>
      <p:bldP spid="316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08D4E7AF-0670-4796-B671-3AA145C76F0E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50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961146" y="0"/>
            <a:ext cx="8227583" cy="805045"/>
          </a:xfrm>
        </p:spPr>
        <p:txBody>
          <a:bodyPr/>
          <a:lstStyle/>
          <a:p>
            <a:pPr eaLnBrk="1"/>
            <a:r>
              <a:rPr lang="en-US" altLang="en-US" sz="3629" b="1" dirty="0">
                <a:solidFill>
                  <a:srgbClr val="0033CC"/>
                </a:solidFill>
              </a:rPr>
              <a:t>Access Control List (ACL)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0984" y="1147801"/>
            <a:ext cx="8779162" cy="5530181"/>
          </a:xfrm>
        </p:spPr>
        <p:txBody>
          <a:bodyPr/>
          <a:lstStyle/>
          <a:p>
            <a:pPr eaLnBrk="1">
              <a:lnSpc>
                <a:spcPct val="84000"/>
              </a:lnSpc>
              <a:buFont typeface="Wingdings" panose="05000000000000000000" pitchFamily="2" charset="2"/>
              <a:buChar char="Ø"/>
            </a:pPr>
            <a:r>
              <a:rPr lang="en-US" altLang="en-US" sz="3266"/>
              <a:t>filters network traffic by controlling whether packets are </a:t>
            </a:r>
            <a:r>
              <a:rPr lang="en-US" altLang="en-US" sz="3266">
                <a:solidFill>
                  <a:srgbClr val="0033CC"/>
                </a:solidFill>
              </a:rPr>
              <a:t>forwarded or blocked</a:t>
            </a:r>
            <a:r>
              <a:rPr lang="en-US" altLang="en-US" sz="3266"/>
              <a:t> at the router’s interface</a:t>
            </a:r>
            <a:endParaRPr lang="en-US" altLang="en-US" smtClean="0"/>
          </a:p>
          <a:p>
            <a:pPr eaLnBrk="1">
              <a:lnSpc>
                <a:spcPct val="84000"/>
              </a:lnSpc>
              <a:buFont typeface="Wingdings" panose="05000000000000000000" pitchFamily="2" charset="2"/>
              <a:buChar char="Ø"/>
            </a:pPr>
            <a:r>
              <a:rPr lang="en-US" altLang="en-US" smtClean="0"/>
              <a:t>List of </a:t>
            </a:r>
            <a:r>
              <a:rPr lang="en-US" altLang="en-US" smtClean="0">
                <a:solidFill>
                  <a:srgbClr val="0033CC"/>
                </a:solidFill>
              </a:rPr>
              <a:t>permit</a:t>
            </a:r>
            <a:r>
              <a:rPr lang="en-US" altLang="en-US" smtClean="0"/>
              <a:t> and </a:t>
            </a:r>
            <a:r>
              <a:rPr lang="en-US" altLang="en-US" smtClean="0">
                <a:solidFill>
                  <a:srgbClr val="0033CC"/>
                </a:solidFill>
              </a:rPr>
              <a:t>deny</a:t>
            </a:r>
            <a:r>
              <a:rPr lang="en-US" altLang="en-US" smtClean="0"/>
              <a:t> statements</a:t>
            </a:r>
          </a:p>
          <a:p>
            <a:pPr eaLnBrk="1">
              <a:lnSpc>
                <a:spcPct val="84000"/>
              </a:lnSpc>
              <a:buFont typeface="Wingdings" panose="05000000000000000000" pitchFamily="2" charset="2"/>
              <a:buChar char="Ø"/>
            </a:pPr>
            <a:r>
              <a:rPr lang="en-US" altLang="en-US" smtClean="0"/>
              <a:t>Used for:</a:t>
            </a:r>
          </a:p>
          <a:p>
            <a:pPr lvl="1" eaLnBrk="1">
              <a:lnSpc>
                <a:spcPct val="84000"/>
              </a:lnSpc>
              <a:buFont typeface="Wingdings" panose="05000000000000000000" pitchFamily="2" charset="2"/>
              <a:buChar char="Ø"/>
            </a:pPr>
            <a:r>
              <a:rPr lang="en-US" altLang="en-US" smtClean="0"/>
              <a:t>Access control</a:t>
            </a:r>
          </a:p>
          <a:p>
            <a:pPr lvl="1" eaLnBrk="1">
              <a:lnSpc>
                <a:spcPct val="84000"/>
              </a:lnSpc>
              <a:buFont typeface="Wingdings" panose="05000000000000000000" pitchFamily="2" charset="2"/>
              <a:buChar char="Ø"/>
            </a:pPr>
            <a:r>
              <a:rPr lang="en-US" altLang="en-US" smtClean="0"/>
              <a:t>Filtering traffic</a:t>
            </a:r>
          </a:p>
          <a:p>
            <a:pPr eaLnBrk="1">
              <a:lnSpc>
                <a:spcPct val="84000"/>
              </a:lnSpc>
              <a:buFont typeface="Wingdings" panose="05000000000000000000" pitchFamily="2" charset="2"/>
              <a:buChar char="Ø"/>
            </a:pPr>
            <a:r>
              <a:rPr lang="en-US" altLang="en-US" smtClean="0"/>
              <a:t>Rules:</a:t>
            </a:r>
          </a:p>
          <a:p>
            <a:pPr lvl="1" eaLnBrk="1">
              <a:lnSpc>
                <a:spcPct val="84000"/>
              </a:lnSpc>
              <a:buFont typeface="Wingdings" panose="05000000000000000000" pitchFamily="2" charset="2"/>
              <a:buChar char="Ø"/>
            </a:pPr>
            <a:r>
              <a:rPr lang="en-US" altLang="en-US" b="1" smtClean="0">
                <a:solidFill>
                  <a:schemeClr val="tx1"/>
                </a:solidFill>
              </a:rPr>
              <a:t>List is read from top to bottom</a:t>
            </a:r>
            <a:r>
              <a:rPr lang="en-US" altLang="en-US" smtClean="0"/>
              <a:t> and </a:t>
            </a:r>
            <a:r>
              <a:rPr lang="en-US" altLang="en-US" b="1" smtClean="0">
                <a:solidFill>
                  <a:srgbClr val="0033CC"/>
                </a:solidFill>
              </a:rPr>
              <a:t>stops at the first match</a:t>
            </a:r>
          </a:p>
          <a:p>
            <a:pPr lvl="1" eaLnBrk="1">
              <a:lnSpc>
                <a:spcPct val="84000"/>
              </a:lnSpc>
              <a:buFont typeface="Wingdings" panose="05000000000000000000" pitchFamily="2" charset="2"/>
              <a:buChar char="Ø"/>
            </a:pPr>
            <a:r>
              <a:rPr lang="en-US" altLang="en-US" b="1" smtClean="0">
                <a:solidFill>
                  <a:schemeClr val="tx1"/>
                </a:solidFill>
              </a:rPr>
              <a:t>Implicit deny at the bottom</a:t>
            </a:r>
          </a:p>
          <a:p>
            <a:pPr lvl="1" eaLnBrk="1">
              <a:lnSpc>
                <a:spcPct val="84000"/>
              </a:lnSpc>
              <a:buFont typeface="Wingdings" panose="05000000000000000000" pitchFamily="2" charset="2"/>
              <a:buChar char="Ø"/>
            </a:pPr>
            <a:r>
              <a:rPr lang="en-US" altLang="en-US" b="1" smtClean="0">
                <a:solidFill>
                  <a:schemeClr val="tx1"/>
                </a:solidFill>
              </a:rPr>
              <a:t>Applied to an interface inbound or outbound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95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B3D33860-1B8A-41EF-8C29-37C9D1AF7D28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51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4294967295"/>
          </p:nvPr>
        </p:nvSpPr>
        <p:spPr>
          <a:xfrm>
            <a:off x="1466664" y="730849"/>
            <a:ext cx="8459448" cy="5669875"/>
          </a:xfrm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266" dirty="0" smtClean="0"/>
              <a:t>Increase </a:t>
            </a:r>
            <a:r>
              <a:rPr lang="en-US" altLang="en-US" sz="3266" dirty="0"/>
              <a:t>network performance</a:t>
            </a:r>
          </a:p>
          <a:p>
            <a:pPr eaLnBrk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266" dirty="0"/>
              <a:t>provide for security</a:t>
            </a:r>
          </a:p>
          <a:p>
            <a:pPr lvl="1" eaLnBrk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903" dirty="0"/>
              <a:t>which traffic is </a:t>
            </a:r>
            <a:r>
              <a:rPr lang="en-US" altLang="en-US" sz="2903" b="1" dirty="0">
                <a:solidFill>
                  <a:srgbClr val="0033CC"/>
                </a:solidFill>
              </a:rPr>
              <a:t>blocked</a:t>
            </a:r>
            <a:r>
              <a:rPr lang="en-US" altLang="en-US" sz="2903" dirty="0"/>
              <a:t>  </a:t>
            </a:r>
          </a:p>
          <a:p>
            <a:pPr lvl="1" eaLnBrk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903" dirty="0"/>
              <a:t>which traffic is </a:t>
            </a:r>
            <a:r>
              <a:rPr lang="en-US" altLang="en-US" sz="2903" b="1" dirty="0">
                <a:solidFill>
                  <a:srgbClr val="0033CC"/>
                </a:solidFill>
              </a:rPr>
              <a:t>forwarded</a:t>
            </a:r>
          </a:p>
          <a:p>
            <a:pPr eaLnBrk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266" dirty="0"/>
              <a:t>Uses</a:t>
            </a:r>
            <a:r>
              <a:rPr lang="en-US" altLang="en-US" sz="3266" dirty="0">
                <a:solidFill>
                  <a:srgbClr val="0033CC"/>
                </a:solidFill>
              </a:rPr>
              <a:t> </a:t>
            </a:r>
            <a:r>
              <a:rPr lang="en-US" altLang="en-US" sz="3266" dirty="0" err="1">
                <a:solidFill>
                  <a:srgbClr val="0033CC"/>
                </a:solidFill>
              </a:rPr>
              <a:t>src</a:t>
            </a:r>
            <a:r>
              <a:rPr lang="en-US" altLang="en-US" sz="3266" dirty="0">
                <a:solidFill>
                  <a:srgbClr val="0033CC"/>
                </a:solidFill>
              </a:rPr>
              <a:t>/</a:t>
            </a:r>
            <a:r>
              <a:rPr lang="en-US" altLang="en-US" sz="3266" dirty="0" err="1">
                <a:solidFill>
                  <a:srgbClr val="0033CC"/>
                </a:solidFill>
              </a:rPr>
              <a:t>dst</a:t>
            </a:r>
            <a:r>
              <a:rPr lang="en-US" altLang="en-US" sz="3266" dirty="0">
                <a:solidFill>
                  <a:srgbClr val="0033CC"/>
                </a:solidFill>
              </a:rPr>
              <a:t> addresses, protocol types (TCP, UDP or IP), port numbers </a:t>
            </a:r>
            <a:r>
              <a:rPr lang="en-US" altLang="en-US" sz="3266" dirty="0"/>
              <a:t>to classify network traffic </a:t>
            </a:r>
          </a:p>
          <a:p>
            <a:pPr eaLnBrk="1"/>
            <a:endParaRPr lang="en-US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3733" y="-52922"/>
            <a:ext cx="244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b="1" dirty="0">
                <a:solidFill>
                  <a:srgbClr val="0033CC"/>
                </a:solidFill>
              </a:rPr>
              <a:t>ACL (cont’d</a:t>
            </a:r>
            <a:r>
              <a:rPr lang="en-US" altLang="en-US" b="1" dirty="0" smtClean="0">
                <a:solidFill>
                  <a:srgbClr val="0033CC"/>
                </a:solidFill>
              </a:rPr>
              <a:t>)</a:t>
            </a:r>
            <a:endParaRPr lang="en-US" altLang="en-US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59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A0A755A5-6C2F-4FDB-9957-FC36BF219E99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52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326906" y="0"/>
            <a:ext cx="8227583" cy="874172"/>
          </a:xfrm>
        </p:spPr>
        <p:txBody>
          <a:bodyPr/>
          <a:lstStyle/>
          <a:p>
            <a:pPr eaLnBrk="1"/>
            <a:r>
              <a:rPr lang="en-US" altLang="en-US" sz="3629" b="1" dirty="0">
                <a:solidFill>
                  <a:srgbClr val="0033CC"/>
                </a:solidFill>
              </a:rPr>
              <a:t>Types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0049" y="1216929"/>
            <a:ext cx="8227583" cy="4363658"/>
          </a:xfrm>
        </p:spPr>
        <p:txBody>
          <a:bodyPr/>
          <a:lstStyle/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b="1" smtClean="0"/>
              <a:t>Standard</a:t>
            </a:r>
            <a:r>
              <a:rPr lang="en-US" altLang="en-US" smtClean="0"/>
              <a:t> </a:t>
            </a:r>
            <a:r>
              <a:rPr lang="en-US" altLang="en-US" b="1" smtClean="0"/>
              <a:t>ACL: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smtClean="0"/>
              <a:t>Matches based on source address 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smtClean="0"/>
              <a:t>Lower processor utilization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b="1" smtClean="0"/>
              <a:t>Extended ACL</a:t>
            </a:r>
            <a:r>
              <a:rPr lang="en-US" altLang="en-US" smtClean="0"/>
              <a:t>: 	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smtClean="0"/>
              <a:t>Matches based source/destination address, protocol, source/destination port numbers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smtClean="0"/>
              <a:t>Higher processor utilization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smtClean="0"/>
              <a:t>Relatively complex syntax</a:t>
            </a:r>
          </a:p>
        </p:txBody>
      </p:sp>
    </p:spTree>
    <p:extLst>
      <p:ext uri="{BB962C8B-B14F-4D97-AF65-F5344CB8AC3E}">
        <p14:creationId xmlns:p14="http://schemas.microsoft.com/office/powerpoint/2010/main" val="91787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B8472029-F4EC-45F8-A6A5-71C0E8F3A7A3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53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pPr eaLnBrk="1"/>
            <a:r>
              <a:rPr lang="en-US" altLang="en-US" b="1" dirty="0" smtClean="0">
                <a:solidFill>
                  <a:srgbClr val="0033CC"/>
                </a:solidFill>
              </a:rPr>
              <a:t>Configuration</a:t>
            </a:r>
            <a:r>
              <a:rPr lang="en-US" altLang="en-US" dirty="0" smtClean="0"/>
              <a:t> 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z="3629"/>
              <a:t>Create the ACL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z="3629"/>
              <a:t>Apply to an interface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sz="3266">
                <a:solidFill>
                  <a:srgbClr val="0033CC"/>
                </a:solidFill>
              </a:rPr>
              <a:t>inbound or outbound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z="3629"/>
              <a:t>Verify configuration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sz="3266">
                <a:solidFill>
                  <a:srgbClr val="0033CC"/>
                </a:solidFill>
              </a:rPr>
              <a:t>Use show access-lists</a:t>
            </a:r>
          </a:p>
          <a:p>
            <a:pPr eaLnBrk="1"/>
            <a:r>
              <a:rPr lang="en-US" altLang="en-US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21012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B8CFD572-3392-4290-BC25-258EC4A9F58A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54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942526" y="0"/>
            <a:ext cx="8227583" cy="735917"/>
          </a:xfrm>
        </p:spPr>
        <p:txBody>
          <a:bodyPr/>
          <a:lstStyle/>
          <a:p>
            <a:pPr eaLnBrk="1"/>
            <a:r>
              <a:rPr lang="en-US" altLang="en-US" sz="3629" b="1" dirty="0">
                <a:solidFill>
                  <a:srgbClr val="0033CC"/>
                </a:solidFill>
              </a:rPr>
              <a:t>Configuration (cont’d)</a:t>
            </a:r>
            <a:r>
              <a:rPr lang="en-US" altLang="en-US" dirty="0" smtClean="0"/>
              <a:t> 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1856" y="1147801"/>
            <a:ext cx="8996624" cy="5391926"/>
          </a:xfrm>
        </p:spPr>
        <p:txBody>
          <a:bodyPr/>
          <a:lstStyle/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b="1" smtClean="0"/>
              <a:t>Configuring standard access list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/>
              <a:t>Router(config)#access-list &lt;1-99&gt; &lt;permit/deny&gt; &lt;src address&gt; &lt;wild card&gt;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/>
              <a:t>E.g: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z="2540"/>
              <a:t>R1(config)#access-list 1 permit 192.168.1.0 0.0.0.255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sz="2177" b="1"/>
              <a:t>Access list 1 when applied will allow the network 192.168.1.0/24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z="2540"/>
              <a:t>R1(config)#access-list 1 deny host 192.168.1.1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sz="2177" b="1"/>
              <a:t>Will deny only 192.168.1.1 ip address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z="2540"/>
              <a:t>R1(config)#access-list 1 deny any 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smtClean="0"/>
              <a:t>Will deny any network</a:t>
            </a:r>
          </a:p>
        </p:txBody>
      </p:sp>
    </p:spTree>
    <p:extLst>
      <p:ext uri="{BB962C8B-B14F-4D97-AF65-F5344CB8AC3E}">
        <p14:creationId xmlns:p14="http://schemas.microsoft.com/office/powerpoint/2010/main" val="417947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0B280F4F-BFFA-45F5-8897-31308E6BC73C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55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138469" y="0"/>
            <a:ext cx="8227583" cy="829527"/>
          </a:xfrm>
        </p:spPr>
        <p:txBody>
          <a:bodyPr/>
          <a:lstStyle/>
          <a:p>
            <a:pPr eaLnBrk="1"/>
            <a:r>
              <a:rPr lang="en-US" altLang="en-US" sz="3629" b="1" dirty="0">
                <a:solidFill>
                  <a:srgbClr val="0033CC"/>
                </a:solidFill>
              </a:rPr>
              <a:t>Configuration (cont’d)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3521" y="1147801"/>
            <a:ext cx="8858370" cy="5322799"/>
          </a:xfrm>
        </p:spPr>
        <p:txBody>
          <a:bodyPr/>
          <a:lstStyle/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z="2540"/>
              <a:t>Configuring Standard access control list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z="2540"/>
              <a:t>access-list </a:t>
            </a:r>
            <a:r>
              <a:rPr lang="en-US" altLang="en-US" sz="2540" i="1"/>
              <a:t>&lt;100-199&gt;</a:t>
            </a:r>
            <a:r>
              <a:rPr lang="en-US" altLang="en-US" sz="2540"/>
              <a:t> &lt;permit|deny&gt; &lt;</a:t>
            </a:r>
            <a:r>
              <a:rPr lang="en-US" altLang="en-US" sz="2540" i="1"/>
              <a:t>protocol&gt;</a:t>
            </a:r>
            <a:r>
              <a:rPr lang="en-US" altLang="en-US" sz="2540"/>
              <a:t>  &lt;</a:t>
            </a:r>
            <a:r>
              <a:rPr lang="en-US" altLang="en-US" sz="2540" i="1"/>
              <a:t>source-address&gt;</a:t>
            </a:r>
            <a:r>
              <a:rPr lang="en-US" altLang="en-US" sz="2540"/>
              <a:t>  &lt;</a:t>
            </a:r>
            <a:r>
              <a:rPr lang="en-US" altLang="en-US" sz="2540" i="1"/>
              <a:t>source-wildcard-mask&gt;</a:t>
            </a:r>
            <a:r>
              <a:rPr lang="en-US" altLang="en-US" sz="2540"/>
              <a:t>  &lt;</a:t>
            </a:r>
            <a:r>
              <a:rPr lang="en-US" altLang="en-US" sz="2540" i="1"/>
              <a:t>destination-address&gt;</a:t>
            </a:r>
            <a:r>
              <a:rPr lang="en-US" altLang="en-US" sz="2540"/>
              <a:t> &lt;</a:t>
            </a:r>
            <a:r>
              <a:rPr lang="en-US" altLang="en-US" sz="2540" i="1"/>
              <a:t>destination-wildcard-mask&gt;</a:t>
            </a:r>
            <a:r>
              <a:rPr lang="en-US" altLang="en-US" sz="2540"/>
              <a:t> &lt;eq | lt| gt&gt; &lt;</a:t>
            </a:r>
            <a:r>
              <a:rPr lang="en-US" altLang="en-US" sz="2540" i="1"/>
              <a:t>port-number&gt;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z="2540"/>
              <a:t>E.g.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sz="2177" b="1"/>
              <a:t>access-list 101 permit </a:t>
            </a:r>
            <a:r>
              <a:rPr lang="en-US" altLang="en-US" sz="2177" b="1">
                <a:solidFill>
                  <a:srgbClr val="0033CC"/>
                </a:solidFill>
              </a:rPr>
              <a:t>ip</a:t>
            </a:r>
            <a:r>
              <a:rPr lang="en-US" altLang="en-US" sz="2177" b="1"/>
              <a:t> 192.168.10.0 0.0.0.255 67.10.10.5 0.0.0.0</a:t>
            </a:r>
            <a:r>
              <a:rPr lang="en-US" altLang="en-US" sz="2177"/>
              <a:t> </a:t>
            </a:r>
          </a:p>
          <a:p>
            <a:pPr lvl="2" eaLnBrk="1">
              <a:buFont typeface="Wingdings" panose="05000000000000000000" pitchFamily="2" charset="2"/>
              <a:buChar char="Ø"/>
            </a:pPr>
            <a:r>
              <a:rPr lang="en-US" altLang="en-US" sz="1814" b="1"/>
              <a:t>Permits all ip connections from 192.168.10.0 network to a host 67.10.10.5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sz="2177" b="1"/>
              <a:t>access-list 101 deny tcp 192.168.10.10 0.0.0.0 67.10.10.5 0.0.0.0 eq 80</a:t>
            </a:r>
            <a:r>
              <a:rPr lang="en-US" altLang="en-US" sz="2177"/>
              <a:t> </a:t>
            </a:r>
          </a:p>
          <a:p>
            <a:pPr lvl="2" eaLnBrk="1">
              <a:buFont typeface="Wingdings" panose="05000000000000000000" pitchFamily="2" charset="2"/>
              <a:buChar char="Ø"/>
            </a:pPr>
            <a:r>
              <a:rPr lang="en-US" altLang="en-US" sz="1814" b="1"/>
              <a:t>Denies web access from host 192.168.10.10 to web server of 67.10.10.5</a:t>
            </a:r>
          </a:p>
          <a:p>
            <a:pPr lvl="1" eaLnBrk="1">
              <a:buFont typeface="Wingdings" panose="05000000000000000000" pitchFamily="2" charset="2"/>
              <a:buChar char="Ø"/>
            </a:pPr>
            <a:endParaRPr lang="en-US" altLang="en-US" sz="2177" b="1"/>
          </a:p>
          <a:p>
            <a:pPr eaLnBrk="1"/>
            <a:endParaRPr lang="en-US" altLang="en-US" sz="2540"/>
          </a:p>
        </p:txBody>
      </p:sp>
    </p:spTree>
    <p:extLst>
      <p:ext uri="{BB962C8B-B14F-4D97-AF65-F5344CB8AC3E}">
        <p14:creationId xmlns:p14="http://schemas.microsoft.com/office/powerpoint/2010/main" val="26952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F49FFD98-3810-4CDC-B506-5F079D7BA7E5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56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pPr eaLnBrk="1"/>
            <a:r>
              <a:rPr lang="en-US" altLang="en-US" sz="3629" b="1" dirty="0">
                <a:solidFill>
                  <a:srgbClr val="0033CC"/>
                </a:solidFill>
              </a:rPr>
              <a:t>Applying ACL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7493" y="1286056"/>
            <a:ext cx="8401842" cy="5004525"/>
          </a:xfrm>
        </p:spPr>
        <p:txBody>
          <a:bodyPr/>
          <a:lstStyle/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/>
              <a:t>Either inbound or outbound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/>
              <a:t>Use ip access-group &lt;acl-number&gt; &lt;in | out&gt;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smtClean="0"/>
              <a:t>E.g. 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smtClean="0"/>
              <a:t>Int fa 0/0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smtClean="0"/>
              <a:t>Ip access-group 1 in</a:t>
            </a:r>
            <a:r>
              <a:rPr lang="en-US" altLang="en-US" smtClean="0">
                <a:sym typeface="Wingdings" panose="05000000000000000000" pitchFamily="2" charset="2"/>
              </a:rPr>
              <a:t> applies acl number 1 on fa0/0 for inbound traffic</a:t>
            </a:r>
          </a:p>
          <a:p>
            <a:pPr lvl="1" eaLnBrk="1">
              <a:buFont typeface="Wingdings" panose="05000000000000000000" pitchFamily="2" charset="2"/>
              <a:buChar char="Ø"/>
            </a:pPr>
            <a:endParaRPr lang="en-US" altLang="en-US" smtClean="0">
              <a:sym typeface="Wingdings" panose="05000000000000000000" pitchFamily="2" charset="2"/>
            </a:endParaRP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smtClean="0">
                <a:sym typeface="Wingdings" panose="05000000000000000000" pitchFamily="2" charset="2"/>
              </a:rPr>
              <a:t>Int fa 0/1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smtClean="0">
                <a:sym typeface="Wingdings" panose="05000000000000000000" pitchFamily="2" charset="2"/>
              </a:rPr>
              <a:t>Ip access-group 1 out applies acl 1 on fa 0/1 for out bound traffic</a:t>
            </a:r>
          </a:p>
          <a:p>
            <a:pPr lvl="1" eaLnBrk="1">
              <a:buFont typeface="Wingdings" panose="05000000000000000000" pitchFamily="2" charset="2"/>
              <a:buChar char="Ø"/>
            </a:pPr>
            <a:endParaRPr lang="en-US" altLang="en-US" smtClean="0">
              <a:sym typeface="Wingdings" panose="05000000000000000000" pitchFamily="2" charset="2"/>
            </a:endParaRPr>
          </a:p>
          <a:p>
            <a:pPr eaLnBrk="1">
              <a:buFont typeface="Wingdings" panose="05000000000000000000" pitchFamily="2" charset="2"/>
              <a:buChar char="Ø"/>
            </a:pPr>
            <a:endParaRPr lang="en-US" altLang="en-US" smtClean="0"/>
          </a:p>
          <a:p>
            <a:pPr eaLnBrk="1">
              <a:buFont typeface="Wingdings" panose="05000000000000000000" pitchFamily="2" charset="2"/>
              <a:buChar char="Ø"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978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67516C22-10AD-4945-88DF-5B015FC150DF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57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597455" y="0"/>
            <a:ext cx="8402854" cy="735917"/>
          </a:xfrm>
        </p:spPr>
        <p:txBody>
          <a:bodyPr/>
          <a:lstStyle/>
          <a:p>
            <a:pPr eaLnBrk="1"/>
            <a:r>
              <a:rPr lang="en-US" altLang="en-US" sz="3629" b="1" dirty="0">
                <a:solidFill>
                  <a:srgbClr val="0033CC"/>
                </a:solidFill>
              </a:rPr>
              <a:t>Network </a:t>
            </a:r>
            <a:r>
              <a:rPr lang="en-US" altLang="en-US" sz="3629" b="1" dirty="0" smtClean="0">
                <a:solidFill>
                  <a:srgbClr val="0033CC"/>
                </a:solidFill>
              </a:rPr>
              <a:t>Address Translation(NAT</a:t>
            </a:r>
            <a:r>
              <a:rPr lang="en-US" altLang="en-US" sz="3629" b="1" dirty="0">
                <a:solidFill>
                  <a:srgbClr val="0033CC"/>
                </a:solidFill>
              </a:rPr>
              <a:t>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0111" y="1078674"/>
            <a:ext cx="8397521" cy="5391926"/>
          </a:xfrm>
        </p:spPr>
        <p:txBody>
          <a:bodyPr/>
          <a:lstStyle/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dirty="0" smtClean="0"/>
              <a:t>IPV4 address depletion: </a:t>
            </a:r>
            <a:r>
              <a:rPr lang="en-US" altLang="en-US" dirty="0" smtClean="0">
                <a:solidFill>
                  <a:srgbClr val="0033CC"/>
                </a:solidFill>
              </a:rPr>
              <a:t>Private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rgbClr val="0033CC"/>
                </a:solidFill>
              </a:rPr>
              <a:t>Public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dirty="0" smtClean="0">
                <a:solidFill>
                  <a:schemeClr val="tx1"/>
                </a:solidFill>
              </a:rPr>
              <a:t>NAT is a</a:t>
            </a:r>
            <a:r>
              <a:rPr lang="en-US" altLang="en-US" dirty="0" smtClean="0">
                <a:solidFill>
                  <a:srgbClr val="0033CC"/>
                </a:solidFill>
              </a:rPr>
              <a:t> translation </a:t>
            </a:r>
            <a:r>
              <a:rPr lang="en-US" altLang="en-US" dirty="0" smtClean="0">
                <a:solidFill>
                  <a:schemeClr val="tx1"/>
                </a:solidFill>
              </a:rPr>
              <a:t>b/n private and </a:t>
            </a:r>
            <a:r>
              <a:rPr lang="en-US" altLang="en-US" dirty="0" err="1" smtClean="0">
                <a:solidFill>
                  <a:schemeClr val="tx1"/>
                </a:solidFill>
              </a:rPr>
              <a:t>gloabal</a:t>
            </a:r>
            <a:r>
              <a:rPr lang="en-US" altLang="en-US" dirty="0" smtClean="0">
                <a:solidFill>
                  <a:schemeClr val="tx1"/>
                </a:solidFill>
              </a:rPr>
              <a:t> IP addresses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dirty="0" smtClean="0">
                <a:solidFill>
                  <a:schemeClr val="tx1"/>
                </a:solidFill>
              </a:rPr>
              <a:t>NAT has made IPV4 stay on the protocol list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dirty="0" smtClean="0">
                <a:solidFill>
                  <a:schemeClr val="tx1"/>
                </a:solidFill>
              </a:rPr>
              <a:t>Allows for multiple devices to </a:t>
            </a:r>
            <a:r>
              <a:rPr lang="en-US" altLang="en-US" dirty="0" smtClean="0">
                <a:solidFill>
                  <a:srgbClr val="0033CC"/>
                </a:solidFill>
              </a:rPr>
              <a:t>share an IP address</a:t>
            </a:r>
            <a:r>
              <a:rPr lang="en-US" altLang="en-US" dirty="0" smtClean="0">
                <a:solidFill>
                  <a:schemeClr val="tx1"/>
                </a:solidFill>
              </a:rPr>
              <a:t> (global)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dirty="0" smtClean="0">
                <a:solidFill>
                  <a:schemeClr val="tx1"/>
                </a:solidFill>
              </a:rPr>
              <a:t>It also hides private IP addresses: </a:t>
            </a:r>
            <a:r>
              <a:rPr lang="en-US" altLang="en-US" dirty="0" smtClean="0">
                <a:solidFill>
                  <a:srgbClr val="0033CC"/>
                </a:solidFill>
              </a:rPr>
              <a:t>enhances security</a:t>
            </a:r>
          </a:p>
          <a:p>
            <a:pPr eaLnBrk="1">
              <a:buFont typeface="Wingdings" panose="05000000000000000000" pitchFamily="2" charset="2"/>
              <a:buChar char="Ø"/>
            </a:pPr>
            <a:endParaRPr lang="en-US" altLang="en-US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98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667F3BAB-657D-4D4C-A3F4-8C105601E51F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58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908895" y="0"/>
            <a:ext cx="8227583" cy="735918"/>
          </a:xfrm>
        </p:spPr>
        <p:txBody>
          <a:bodyPr/>
          <a:lstStyle/>
          <a:p>
            <a:pPr eaLnBrk="1"/>
            <a:r>
              <a:rPr lang="en-US" altLang="en-US" sz="3629" b="1" dirty="0">
                <a:solidFill>
                  <a:srgbClr val="0033CC"/>
                </a:solidFill>
              </a:rPr>
              <a:t>Types of NAT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0049" y="1216928"/>
            <a:ext cx="8227583" cy="5253672"/>
          </a:xfrm>
        </p:spPr>
        <p:txBody>
          <a:bodyPr/>
          <a:lstStyle/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b="1" smtClean="0"/>
              <a:t>Static</a:t>
            </a:r>
            <a:r>
              <a:rPr lang="en-US" altLang="en-US" smtClean="0"/>
              <a:t>: </a:t>
            </a:r>
            <a:r>
              <a:rPr lang="en-US" altLang="zh-CN" smtClean="0">
                <a:ea typeface="SimSun" panose="02010600030101010101" pitchFamily="2" charset="-122"/>
              </a:rPr>
              <a:t>one-to-one mapping between </a:t>
            </a:r>
            <a:r>
              <a:rPr lang="en-US" altLang="zh-CN" smtClean="0">
                <a:solidFill>
                  <a:srgbClr val="0033CC"/>
                </a:solidFill>
                <a:ea typeface="SimSun" panose="02010600030101010101" pitchFamily="2" charset="-122"/>
              </a:rPr>
              <a:t>local and global</a:t>
            </a:r>
            <a:r>
              <a:rPr lang="en-US" altLang="zh-CN" smtClean="0">
                <a:ea typeface="SimSun" panose="02010600030101010101" pitchFamily="2" charset="-122"/>
              </a:rPr>
              <a:t> addresses 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smtClean="0"/>
              <a:t>Usually for servers accessible from the Internet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b="1" smtClean="0"/>
              <a:t>Dynamic</a:t>
            </a:r>
            <a:r>
              <a:rPr lang="en-US" altLang="en-US" smtClean="0"/>
              <a:t>: translate </a:t>
            </a:r>
            <a:r>
              <a:rPr lang="en-US" altLang="zh-CN" smtClean="0">
                <a:ea typeface="SimSun" panose="02010600030101010101" pitchFamily="2" charset="-122"/>
              </a:rPr>
              <a:t>private IP address to a</a:t>
            </a:r>
            <a:r>
              <a:rPr lang="en-US" altLang="zh-CN" smtClean="0">
                <a:solidFill>
                  <a:srgbClr val="0033CC"/>
                </a:solidFill>
                <a:ea typeface="SimSun" panose="02010600030101010101" pitchFamily="2" charset="-122"/>
              </a:rPr>
              <a:t> pool</a:t>
            </a:r>
            <a:r>
              <a:rPr lang="en-US" altLang="zh-CN" smtClean="0">
                <a:ea typeface="SimSun" panose="02010600030101010101" pitchFamily="2" charset="-122"/>
              </a:rPr>
              <a:t> of global IP addresses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zh-CN" b="1" smtClean="0">
                <a:ea typeface="SimSun" panose="02010600030101010101" pitchFamily="2" charset="-122"/>
              </a:rPr>
              <a:t>Overload</a:t>
            </a:r>
            <a:r>
              <a:rPr lang="en-US" altLang="zh-CN" smtClean="0">
                <a:ea typeface="SimSun" panose="02010600030101010101" pitchFamily="2" charset="-122"/>
              </a:rPr>
              <a:t>: maps multiple private IP addresses to a </a:t>
            </a:r>
            <a:r>
              <a:rPr lang="en-US" altLang="zh-CN" smtClean="0">
                <a:solidFill>
                  <a:srgbClr val="0033CC"/>
                </a:solidFill>
                <a:ea typeface="SimSun" panose="02010600030101010101" pitchFamily="2" charset="-122"/>
              </a:rPr>
              <a:t>single global</a:t>
            </a:r>
            <a:r>
              <a:rPr lang="en-US" altLang="zh-CN" smtClean="0">
                <a:ea typeface="SimSun" panose="02010600030101010101" pitchFamily="2" charset="-122"/>
              </a:rPr>
              <a:t> IP address 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smtClean="0"/>
              <a:t>Most popular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smtClean="0"/>
              <a:t>Uses port Nos (</a:t>
            </a:r>
            <a:r>
              <a:rPr lang="en-US" altLang="en-US" smtClean="0">
                <a:solidFill>
                  <a:srgbClr val="0033CC"/>
                </a:solidFill>
              </a:rPr>
              <a:t>Port Adress Translation</a:t>
            </a:r>
            <a:r>
              <a:rPr lang="en-US" altLang="en-US" smtClean="0"/>
              <a:t> or PAT)</a:t>
            </a:r>
          </a:p>
        </p:txBody>
      </p:sp>
    </p:spTree>
    <p:extLst>
      <p:ext uri="{BB962C8B-B14F-4D97-AF65-F5344CB8AC3E}">
        <p14:creationId xmlns:p14="http://schemas.microsoft.com/office/powerpoint/2010/main" val="25069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F65AF8FE-28A3-4EE2-B9AE-ADFF58AE12D0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59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68206" y="0"/>
            <a:ext cx="8227583" cy="805044"/>
          </a:xfrm>
        </p:spPr>
        <p:txBody>
          <a:bodyPr/>
          <a:lstStyle/>
          <a:p>
            <a:pPr eaLnBrk="1"/>
            <a:r>
              <a:rPr lang="en-US" altLang="en-US" sz="3629" b="1" dirty="0">
                <a:solidFill>
                  <a:srgbClr val="0033CC"/>
                </a:solidFill>
              </a:rPr>
              <a:t>Configuration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1857" y="1216929"/>
            <a:ext cx="8640907" cy="5391926"/>
          </a:xfrm>
        </p:spPr>
        <p:txBody>
          <a:bodyPr/>
          <a:lstStyle/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b="1" smtClean="0">
                <a:solidFill>
                  <a:schemeClr val="tx1"/>
                </a:solidFill>
              </a:rPr>
              <a:t>Interfaces</a:t>
            </a:r>
            <a:r>
              <a:rPr lang="en-US" altLang="en-US" smtClean="0"/>
              <a:t>: the router/firewall needs to have at least two interfaces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b="1" smtClean="0">
                <a:solidFill>
                  <a:srgbClr val="0033CC"/>
                </a:solidFill>
              </a:rPr>
              <a:t>Inside</a:t>
            </a:r>
            <a:r>
              <a:rPr lang="en-US" altLang="en-US" smtClean="0"/>
              <a:t>: connects to our internal network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smtClean="0">
                <a:solidFill>
                  <a:schemeClr val="tx1"/>
                </a:solidFill>
              </a:rPr>
              <a:t>Command used:</a:t>
            </a:r>
            <a:r>
              <a:rPr lang="en-US" altLang="en-US" b="1" smtClean="0">
                <a:solidFill>
                  <a:srgbClr val="0033CC"/>
                </a:solidFill>
              </a:rPr>
              <a:t> ip nat inside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b="1" smtClean="0">
                <a:solidFill>
                  <a:srgbClr val="0033CC"/>
                </a:solidFill>
              </a:rPr>
              <a:t>Outside</a:t>
            </a:r>
            <a:r>
              <a:rPr lang="en-US" altLang="en-US" smtClean="0"/>
              <a:t>: connects to the external/Internet network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smtClean="0">
                <a:solidFill>
                  <a:schemeClr val="tx1"/>
                </a:solidFill>
              </a:rPr>
              <a:t>Command used:</a:t>
            </a:r>
            <a:r>
              <a:rPr lang="en-US" altLang="en-US" b="1" smtClean="0">
                <a:solidFill>
                  <a:srgbClr val="0033CC"/>
                </a:solidFill>
              </a:rPr>
              <a:t> ip nat outside</a:t>
            </a:r>
          </a:p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b="1" smtClean="0">
                <a:solidFill>
                  <a:schemeClr val="tx1"/>
                </a:solidFill>
              </a:rPr>
              <a:t>Static NAT: 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b="1" smtClean="0">
                <a:solidFill>
                  <a:srgbClr val="0033CC"/>
                </a:solidFill>
              </a:rPr>
              <a:t>ip nat inside source static &lt;private_IP&gt;&lt;global_IP&gt;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b="1" smtClean="0">
                <a:solidFill>
                  <a:schemeClr val="tx1"/>
                </a:solidFill>
              </a:rPr>
              <a:t>E.g:</a:t>
            </a:r>
          </a:p>
          <a:p>
            <a:pPr lvl="1" eaLnBrk="1">
              <a:buFont typeface="Wingdings" panose="05000000000000000000" pitchFamily="2" charset="2"/>
              <a:buNone/>
            </a:pPr>
            <a:r>
              <a:rPr lang="en-US" altLang="en-US" b="1" smtClean="0">
                <a:solidFill>
                  <a:srgbClr val="0033CC"/>
                </a:solidFill>
              </a:rPr>
              <a:t>ip nat inside source static 10.128.5.16 213.55.94.36</a:t>
            </a:r>
          </a:p>
        </p:txBody>
      </p:sp>
    </p:spTree>
    <p:extLst>
      <p:ext uri="{BB962C8B-B14F-4D97-AF65-F5344CB8AC3E}">
        <p14:creationId xmlns:p14="http://schemas.microsoft.com/office/powerpoint/2010/main" val="37882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974" y="2503"/>
            <a:ext cx="46474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 err="1" smtClean="0">
                <a:solidFill>
                  <a:srgbClr val="00B0F0"/>
                </a:solidFill>
                <a:latin typeface="Comic Sans MS" panose="030F0702030302020204" pitchFamily="66" charset="0"/>
              </a:rPr>
              <a:t>Classful</a:t>
            </a:r>
            <a:r>
              <a:rPr lang="en-US" altLang="en-US" sz="32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3200" dirty="0">
                <a:solidFill>
                  <a:srgbClr val="00B0F0"/>
                </a:solidFill>
                <a:latin typeface="Comic Sans MS" panose="030F0702030302020204" pitchFamily="66" charset="0"/>
              </a:rPr>
              <a:t>IP Addressing</a:t>
            </a:r>
            <a:endParaRPr lang="en-US" altLang="en-US" dirty="0">
              <a:solidFill>
                <a:srgbClr val="00B0F0"/>
              </a:solidFill>
            </a:endParaRPr>
          </a:p>
        </p:txBody>
      </p:sp>
      <p:pic>
        <p:nvPicPr>
          <p:cNvPr id="5123" name="Picture 3" descr="D:\Ben\ece697\ipadf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4724400" cy="120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2209800" y="3200400"/>
            <a:ext cx="25735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Dotted-Decimal Notation</a:t>
            </a:r>
            <a:endParaRPr lang="en-US" altLang="en-US"/>
          </a:p>
        </p:txBody>
      </p:sp>
      <p:pic>
        <p:nvPicPr>
          <p:cNvPr id="5134" name="Picture 14" descr="D:\Ben\ece697\ipadf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62400"/>
            <a:ext cx="5791200" cy="161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Picture 15" descr="D:\Ben\ece697\ipadt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7162800"/>
            <a:ext cx="5715000" cy="160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6" name="Line 16"/>
          <p:cNvSpPr>
            <a:spLocks noChangeShapeType="1"/>
          </p:cNvSpPr>
          <p:nvPr/>
        </p:nvSpPr>
        <p:spPr bwMode="auto">
          <a:xfrm flipH="1">
            <a:off x="2209800" y="2743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>
            <a:off x="4800600" y="2743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3795714" y="2514600"/>
            <a:ext cx="8659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 bits</a:t>
            </a:r>
          </a:p>
        </p:txBody>
      </p:sp>
    </p:spTree>
    <p:extLst>
      <p:ext uri="{BB962C8B-B14F-4D97-AF65-F5344CB8AC3E}">
        <p14:creationId xmlns:p14="http://schemas.microsoft.com/office/powerpoint/2010/main" val="123644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3507943B-6645-4CBB-B13C-5F4B8DC68A0C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60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569260" y="0"/>
            <a:ext cx="8227583" cy="597663"/>
          </a:xfrm>
        </p:spPr>
        <p:txBody>
          <a:bodyPr/>
          <a:lstStyle/>
          <a:p>
            <a:pPr eaLnBrk="1"/>
            <a:r>
              <a:rPr lang="en-US" altLang="en-US" sz="3629" b="1" dirty="0">
                <a:solidFill>
                  <a:srgbClr val="0033CC"/>
                </a:solidFill>
              </a:rPr>
              <a:t>Configuration (Cont’d)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0984" y="1078674"/>
            <a:ext cx="8927497" cy="5599308"/>
          </a:xfrm>
        </p:spPr>
        <p:txBody>
          <a:bodyPr/>
          <a:lstStyle/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b="1" smtClean="0"/>
              <a:t>Dynamic ACL</a:t>
            </a:r>
            <a:r>
              <a:rPr lang="en-US" altLang="en-US" smtClean="0"/>
              <a:t>: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sz="2903"/>
              <a:t>First select the private IP address to be translated</a:t>
            </a:r>
          </a:p>
          <a:p>
            <a:pPr lvl="2" eaLnBrk="1">
              <a:buFont typeface="Wingdings" panose="05000000000000000000" pitchFamily="2" charset="2"/>
              <a:buChar char="Ø"/>
            </a:pPr>
            <a:r>
              <a:rPr lang="en-US" altLang="en-US" sz="2540">
                <a:solidFill>
                  <a:srgbClr val="0033CC"/>
                </a:solidFill>
              </a:rPr>
              <a:t>Access-list 1 permit 10.128.0.0 0.0.255.255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sz="2903"/>
              <a:t>Create the pool of global IP addresses</a:t>
            </a:r>
          </a:p>
          <a:p>
            <a:pPr lvl="2" eaLnBrk="1">
              <a:buFont typeface="Wingdings" panose="05000000000000000000" pitchFamily="2" charset="2"/>
              <a:buChar char="Ø"/>
            </a:pPr>
            <a:r>
              <a:rPr lang="en-US" altLang="en-US" sz="2540"/>
              <a:t>Ip nat pool &lt;pool_name&gt; &lt;start_IP&gt; &lt;end-IP&gt; netmask &lt;subnet_mask&gt;</a:t>
            </a:r>
          </a:p>
          <a:p>
            <a:pPr lvl="2" eaLnBrk="1">
              <a:buFont typeface="Wingdings" panose="05000000000000000000" pitchFamily="2" charset="2"/>
              <a:buChar char="Ø"/>
            </a:pPr>
            <a:r>
              <a:rPr lang="en-US" altLang="en-US" sz="2540">
                <a:solidFill>
                  <a:srgbClr val="0033CC"/>
                </a:solidFill>
              </a:rPr>
              <a:t>Ip nat pool mypool 97.10.50.1  97.10.50.30 netmak 255.255.255.224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sz="2903"/>
              <a:t>To translate</a:t>
            </a:r>
          </a:p>
          <a:p>
            <a:pPr lvl="2" eaLnBrk="1">
              <a:buFont typeface="Wingdings" panose="05000000000000000000" pitchFamily="2" charset="2"/>
              <a:buChar char="Ø"/>
            </a:pPr>
            <a:r>
              <a:rPr lang="en-US" altLang="en-US" sz="2540"/>
              <a:t>ip nat inside source list &lt;acl_no&gt; pool &lt;pool_name&gt;</a:t>
            </a:r>
          </a:p>
          <a:p>
            <a:pPr lvl="2" eaLnBrk="1">
              <a:buFont typeface="Wingdings" panose="05000000000000000000" pitchFamily="2" charset="2"/>
              <a:buChar char="Ø"/>
            </a:pPr>
            <a:r>
              <a:rPr lang="en-US" altLang="en-US" sz="2540">
                <a:solidFill>
                  <a:srgbClr val="0033CC"/>
                </a:solidFill>
              </a:rPr>
              <a:t>Ip nat inside source list 1 pool mypool</a:t>
            </a:r>
          </a:p>
          <a:p>
            <a:pPr lvl="2" eaLnBrk="1">
              <a:buFont typeface="Wingdings" panose="05000000000000000000" pitchFamily="2" charset="2"/>
              <a:buChar char="Ø"/>
            </a:pPr>
            <a:endParaRPr lang="en-US" altLang="en-US" sz="2540"/>
          </a:p>
        </p:txBody>
      </p:sp>
    </p:spTree>
    <p:extLst>
      <p:ext uri="{BB962C8B-B14F-4D97-AF65-F5344CB8AC3E}">
        <p14:creationId xmlns:p14="http://schemas.microsoft.com/office/powerpoint/2010/main" val="33552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414772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6A58FD9B-915B-497C-9BA8-9B00B5F1F0F4}" type="slidenum"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61</a:t>
            </a:fld>
            <a:endParaRPr lang="en-US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77456" y="0"/>
            <a:ext cx="8227583" cy="728717"/>
          </a:xfrm>
        </p:spPr>
        <p:txBody>
          <a:bodyPr/>
          <a:lstStyle/>
          <a:p>
            <a:pPr eaLnBrk="1"/>
            <a:r>
              <a:rPr lang="en-US" altLang="en-US" sz="3629" b="1" dirty="0">
                <a:solidFill>
                  <a:srgbClr val="0033CC"/>
                </a:solidFill>
              </a:rPr>
              <a:t>Configuration (Cont’d)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0984" y="940419"/>
            <a:ext cx="8927497" cy="5530181"/>
          </a:xfrm>
        </p:spPr>
        <p:txBody>
          <a:bodyPr/>
          <a:lstStyle/>
          <a:p>
            <a:pPr eaLnBrk="1">
              <a:buFont typeface="Wingdings" panose="05000000000000000000" pitchFamily="2" charset="2"/>
              <a:buChar char="Ø"/>
            </a:pPr>
            <a:r>
              <a:rPr lang="en-US" altLang="en-US" b="1" smtClean="0"/>
              <a:t>PAT (overloading):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sz="2903"/>
              <a:t>First select the private IP address to be translated</a:t>
            </a:r>
          </a:p>
          <a:p>
            <a:pPr lvl="2" eaLnBrk="1">
              <a:buFont typeface="Wingdings" panose="05000000000000000000" pitchFamily="2" charset="2"/>
              <a:buChar char="Ø"/>
            </a:pPr>
            <a:r>
              <a:rPr lang="en-US" altLang="en-US" sz="2540">
                <a:solidFill>
                  <a:srgbClr val="0033CC"/>
                </a:solidFill>
              </a:rPr>
              <a:t>Access-list 1 permit 10.128.0.0 0.0.255.255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sz="2903"/>
              <a:t>Overload it to outside interface</a:t>
            </a:r>
          </a:p>
          <a:p>
            <a:pPr lvl="2" eaLnBrk="1">
              <a:buFont typeface="Wingdings" panose="05000000000000000000" pitchFamily="2" charset="2"/>
              <a:buChar char="Ø"/>
            </a:pPr>
            <a:r>
              <a:rPr lang="en-US" altLang="zh-CN" sz="2540">
                <a:solidFill>
                  <a:srgbClr val="0033CC"/>
                </a:solidFill>
                <a:ea typeface="SimSun" panose="02010600030101010101" pitchFamily="2" charset="-122"/>
              </a:rPr>
              <a:t>ip nat inside source list 1 interface &lt;interface_type&gt; &lt;interface_number&gt; overload 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sz="2903">
                <a:solidFill>
                  <a:srgbClr val="0033CC"/>
                </a:solidFill>
              </a:rPr>
              <a:t>OR </a:t>
            </a:r>
            <a:r>
              <a:rPr lang="en-US" altLang="en-US" sz="2903"/>
              <a:t>Overload it to one global ip address</a:t>
            </a:r>
          </a:p>
          <a:p>
            <a:pPr lvl="1" eaLnBrk="1">
              <a:buFont typeface="Wingdings" panose="05000000000000000000" pitchFamily="2" charset="2"/>
              <a:buChar char="Ø"/>
            </a:pPr>
            <a:r>
              <a:rPr lang="en-US" altLang="en-US" sz="2903"/>
              <a:t>For verification</a:t>
            </a:r>
          </a:p>
          <a:p>
            <a:pPr lvl="2" eaLnBrk="1">
              <a:buFont typeface="Wingdings" panose="05000000000000000000" pitchFamily="2" charset="2"/>
              <a:buChar char="Ø"/>
            </a:pPr>
            <a:r>
              <a:rPr lang="en-US" altLang="zh-CN" sz="2540">
                <a:solidFill>
                  <a:srgbClr val="0033CC"/>
                </a:solidFill>
                <a:ea typeface="SimSun" panose="02010600030101010101" pitchFamily="2" charset="-122"/>
              </a:rPr>
              <a:t>sh ip nat translations</a:t>
            </a:r>
            <a:r>
              <a:rPr lang="en-US" altLang="zh-CN" smtClean="0">
                <a:ea typeface="SimSun" panose="02010600030101010101" pitchFamily="2" charset="-122"/>
              </a:rPr>
              <a:t> 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9115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44583" y="0"/>
            <a:ext cx="8293962" cy="561703"/>
          </a:xfrm>
        </p:spPr>
        <p:txBody>
          <a:bodyPr/>
          <a:lstStyle/>
          <a:p>
            <a:r>
              <a:rPr lang="en-US" altLang="en-US" b="0" dirty="0"/>
              <a:t>Introducing Routing</a:t>
            </a:r>
            <a:r>
              <a:rPr lang="en-US" altLang="en-US" dirty="0"/>
              <a:t> </a:t>
            </a:r>
          </a:p>
        </p:txBody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052514"/>
            <a:ext cx="8686800" cy="5805487"/>
          </a:xfrm>
        </p:spPr>
        <p:txBody>
          <a:bodyPr/>
          <a:lstStyle/>
          <a:p>
            <a:pPr marL="342900" indent="-342900">
              <a:lnSpc>
                <a:spcPct val="85000"/>
              </a:lnSpc>
            </a:pPr>
            <a:r>
              <a:rPr lang="en-US" altLang="en-US" sz="2600">
                <a:cs typeface="Arial" panose="020B0604020202020204" pitchFamily="34" charset="0"/>
              </a:rPr>
              <a:t>R</a:t>
            </a:r>
            <a:r>
              <a:rPr lang="en-CA" altLang="en-US" sz="2600">
                <a:cs typeface="Arial" panose="020B0604020202020204" pitchFamily="34" charset="0"/>
              </a:rPr>
              <a:t>outers must learn the direction to remote networks</a:t>
            </a:r>
            <a:r>
              <a:rPr lang="en-US" altLang="en-US" sz="2600">
                <a:cs typeface="Arial" panose="020B0604020202020204" pitchFamily="34" charset="0"/>
              </a:rPr>
              <a:t> in order to forward packets.</a:t>
            </a:r>
          </a:p>
          <a:p>
            <a:pPr marL="342900" indent="-342900">
              <a:lnSpc>
                <a:spcPct val="85000"/>
              </a:lnSpc>
            </a:pPr>
            <a:r>
              <a:rPr lang="en-US" altLang="en-US" sz="2600">
                <a:cs typeface="Arial" panose="020B0604020202020204" pitchFamily="34" charset="0"/>
              </a:rPr>
              <a:t>There are 2 ways to learn this information:</a:t>
            </a:r>
          </a:p>
          <a:p>
            <a:pPr marL="742950" lvl="1" indent="-285750">
              <a:lnSpc>
                <a:spcPct val="85000"/>
              </a:lnSpc>
            </a:pPr>
            <a:r>
              <a:rPr lang="en-IE" altLang="en-US" sz="2200"/>
              <a:t>Dynamic Routing</a:t>
            </a:r>
          </a:p>
          <a:p>
            <a:pPr marL="742950" lvl="1" indent="-285750">
              <a:lnSpc>
                <a:spcPct val="85000"/>
              </a:lnSpc>
            </a:pPr>
            <a:r>
              <a:rPr lang="en-IE" altLang="en-US" sz="2200"/>
              <a:t>Static Routing</a:t>
            </a:r>
            <a:endParaRPr lang="en-US" altLang="en-US" sz="2200"/>
          </a:p>
          <a:p>
            <a:pPr marL="342900" indent="-342900">
              <a:lnSpc>
                <a:spcPct val="85000"/>
              </a:lnSpc>
            </a:pPr>
            <a:r>
              <a:rPr lang="en-US" altLang="en-US" sz="2600"/>
              <a:t>Routers use the routing process to</a:t>
            </a:r>
          </a:p>
          <a:p>
            <a:pPr marL="742950" lvl="1" indent="-285750">
              <a:lnSpc>
                <a:spcPct val="85000"/>
              </a:lnSpc>
            </a:pPr>
            <a:r>
              <a:rPr lang="en-US" altLang="en-US" sz="2200"/>
              <a:t>Forward packets toward the destination network</a:t>
            </a:r>
          </a:p>
          <a:p>
            <a:pPr marL="742950" lvl="1" indent="-285750">
              <a:lnSpc>
                <a:spcPct val="85000"/>
              </a:lnSpc>
            </a:pPr>
            <a:r>
              <a:rPr lang="en-US" altLang="en-US" sz="2200"/>
              <a:t>Decisions based upon the destination IP address </a:t>
            </a:r>
          </a:p>
          <a:p>
            <a:pPr marL="342900" indent="-342900">
              <a:lnSpc>
                <a:spcPct val="85000"/>
              </a:lnSpc>
            </a:pPr>
            <a:r>
              <a:rPr lang="en-US" altLang="en-US" sz="2600"/>
              <a:t>Dynamic routing</a:t>
            </a:r>
          </a:p>
          <a:p>
            <a:pPr marL="742950" lvl="1" indent="-285750">
              <a:lnSpc>
                <a:spcPct val="85000"/>
              </a:lnSpc>
            </a:pPr>
            <a:r>
              <a:rPr lang="en-US" altLang="en-US" sz="2200"/>
              <a:t>Routers learn information from other routers</a:t>
            </a:r>
          </a:p>
          <a:p>
            <a:pPr marL="742950" lvl="1" indent="-285750">
              <a:lnSpc>
                <a:spcPct val="85000"/>
              </a:lnSpc>
            </a:pPr>
            <a:r>
              <a:rPr lang="en-IE" altLang="en-US" sz="2200"/>
              <a:t>Scalable – each change learned from another router</a:t>
            </a:r>
            <a:endParaRPr lang="en-US" altLang="en-US" sz="2200"/>
          </a:p>
          <a:p>
            <a:pPr marL="342900" indent="-342900">
              <a:lnSpc>
                <a:spcPct val="85000"/>
              </a:lnSpc>
            </a:pPr>
            <a:r>
              <a:rPr lang="en-US" altLang="en-US" sz="2600"/>
              <a:t>Static routing</a:t>
            </a:r>
          </a:p>
          <a:p>
            <a:pPr marL="742950" lvl="1" indent="-285750">
              <a:lnSpc>
                <a:spcPct val="85000"/>
              </a:lnSpc>
            </a:pPr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29105428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14103" y="1"/>
            <a:ext cx="8229600" cy="522514"/>
          </a:xfrm>
        </p:spPr>
        <p:txBody>
          <a:bodyPr/>
          <a:lstStyle/>
          <a:p>
            <a:r>
              <a:rPr lang="en-US" altLang="en-US" b="0"/>
              <a:t>Static Routing</a:t>
            </a:r>
            <a:r>
              <a:rPr lang="en-US" altLang="en-US"/>
              <a:t> </a:t>
            </a:r>
          </a:p>
        </p:txBody>
      </p:sp>
      <p:sp>
        <p:nvSpPr>
          <p:cNvPr id="822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692151"/>
            <a:ext cx="8686800" cy="3762283"/>
          </a:xfrm>
        </p:spPr>
        <p:txBody>
          <a:bodyPr/>
          <a:lstStyle/>
          <a:p>
            <a:pPr marL="342900" indent="-342900">
              <a:lnSpc>
                <a:spcPct val="85000"/>
              </a:lnSpc>
            </a:pPr>
            <a:r>
              <a:rPr lang="en-US" altLang="en-US" sz="2200" dirty="0"/>
              <a:t>Configured manually by the network administrator</a:t>
            </a:r>
          </a:p>
          <a:p>
            <a:pPr marL="742950" lvl="1" indent="-285750">
              <a:lnSpc>
                <a:spcPct val="85000"/>
              </a:lnSpc>
            </a:pPr>
            <a:r>
              <a:rPr lang="en-US" altLang="en-US" sz="2000" dirty="0"/>
              <a:t>Add and remove static routes when topology changes</a:t>
            </a:r>
          </a:p>
          <a:p>
            <a:pPr marL="342900" indent="-342900">
              <a:lnSpc>
                <a:spcPct val="85000"/>
              </a:lnSpc>
            </a:pPr>
            <a:r>
              <a:rPr lang="en-US" altLang="en-US" sz="2200" dirty="0"/>
              <a:t>Static Route Operations are divided into three parts: </a:t>
            </a:r>
          </a:p>
          <a:p>
            <a:pPr marL="742950" lvl="1" indent="-285750">
              <a:lnSpc>
                <a:spcPct val="85000"/>
              </a:lnSpc>
            </a:pPr>
            <a:r>
              <a:rPr lang="en-US" altLang="en-US" sz="2000" dirty="0"/>
              <a:t>Network administrator configures the route </a:t>
            </a:r>
          </a:p>
          <a:p>
            <a:pPr marL="742950" lvl="1" indent="-285750">
              <a:lnSpc>
                <a:spcPct val="85000"/>
              </a:lnSpc>
            </a:pPr>
            <a:r>
              <a:rPr lang="en-US" altLang="en-US" sz="2000" dirty="0"/>
              <a:t>Router installs the route in the routing table </a:t>
            </a:r>
          </a:p>
          <a:p>
            <a:pPr marL="742950" lvl="1" indent="-285750">
              <a:lnSpc>
                <a:spcPct val="85000"/>
              </a:lnSpc>
            </a:pPr>
            <a:r>
              <a:rPr lang="en-US" altLang="en-US" sz="2000" dirty="0"/>
              <a:t>Packets are routed using the static route </a:t>
            </a:r>
          </a:p>
          <a:p>
            <a:pPr marL="342900" indent="-342900">
              <a:lnSpc>
                <a:spcPct val="85000"/>
              </a:lnSpc>
            </a:pPr>
            <a:r>
              <a:rPr lang="en-IE" altLang="en-US" sz="2200" dirty="0"/>
              <a:t>Command</a:t>
            </a:r>
          </a:p>
          <a:p>
            <a:pPr marL="742950" lvl="1" indent="-285750">
              <a:lnSpc>
                <a:spcPct val="85000"/>
              </a:lnSpc>
            </a:pPr>
            <a:r>
              <a:rPr lang="en-IE" altLang="en-US" sz="2000" dirty="0" err="1"/>
              <a:t>Router#config</a:t>
            </a:r>
            <a:r>
              <a:rPr lang="en-IE" altLang="en-US" sz="2000" dirty="0"/>
              <a:t> terminal</a:t>
            </a:r>
          </a:p>
          <a:p>
            <a:pPr marL="742950" lvl="1" indent="-285750">
              <a:lnSpc>
                <a:spcPct val="85000"/>
              </a:lnSpc>
            </a:pPr>
            <a:r>
              <a:rPr lang="en-IE" altLang="en-US" sz="2000" dirty="0"/>
              <a:t>Router(</a:t>
            </a:r>
            <a:r>
              <a:rPr lang="en-IE" altLang="en-US" sz="2000" dirty="0" err="1"/>
              <a:t>config</a:t>
            </a:r>
            <a:r>
              <a:rPr lang="en-IE" altLang="en-US" sz="2000" dirty="0"/>
              <a:t>)#</a:t>
            </a:r>
            <a:r>
              <a:rPr lang="en-IE" altLang="en-US" sz="2000" dirty="0" err="1"/>
              <a:t>ip</a:t>
            </a:r>
            <a:r>
              <a:rPr lang="en-IE" altLang="en-US" sz="2000" dirty="0"/>
              <a:t> route </a:t>
            </a:r>
            <a:r>
              <a:rPr lang="en-IE" altLang="en-US" sz="2000" dirty="0">
                <a:solidFill>
                  <a:schemeClr val="hlink"/>
                </a:solidFill>
              </a:rPr>
              <a:t>172.16.1.0</a:t>
            </a:r>
            <a:r>
              <a:rPr lang="en-IE" altLang="en-US" sz="2000" dirty="0"/>
              <a:t> </a:t>
            </a:r>
            <a:r>
              <a:rPr lang="en-IE" altLang="en-US" sz="2000" dirty="0">
                <a:solidFill>
                  <a:srgbClr val="6600FF"/>
                </a:solidFill>
              </a:rPr>
              <a:t>255.255.255.0</a:t>
            </a:r>
            <a:r>
              <a:rPr lang="en-IE" altLang="en-US" sz="2000" dirty="0"/>
              <a:t> </a:t>
            </a:r>
            <a:r>
              <a:rPr lang="en-IE" altLang="en-US" sz="2000" dirty="0">
                <a:solidFill>
                  <a:srgbClr val="FF0066"/>
                </a:solidFill>
              </a:rPr>
              <a:t>s0</a:t>
            </a:r>
          </a:p>
          <a:p>
            <a:pPr marL="742950" lvl="1" indent="-285750">
              <a:lnSpc>
                <a:spcPct val="85000"/>
              </a:lnSpc>
            </a:pPr>
            <a:r>
              <a:rPr lang="en-IE" altLang="en-US" sz="2000" dirty="0"/>
              <a:t>Router(</a:t>
            </a:r>
            <a:r>
              <a:rPr lang="en-IE" altLang="en-US" sz="2000" dirty="0" err="1"/>
              <a:t>config</a:t>
            </a:r>
            <a:r>
              <a:rPr lang="en-IE" altLang="en-US" sz="2000" dirty="0"/>
              <a:t>)#</a:t>
            </a:r>
            <a:r>
              <a:rPr lang="en-IE" altLang="en-US" sz="2000" i="1" dirty="0" err="1"/>
              <a:t>ip</a:t>
            </a:r>
            <a:r>
              <a:rPr lang="en-IE" altLang="en-US" sz="2000" i="1" dirty="0"/>
              <a:t> route </a:t>
            </a:r>
            <a:r>
              <a:rPr lang="en-IE" altLang="en-US" sz="2000" i="1" dirty="0">
                <a:solidFill>
                  <a:schemeClr val="hlink"/>
                </a:solidFill>
              </a:rPr>
              <a:t>destination</a:t>
            </a:r>
            <a:r>
              <a:rPr lang="en-IE" altLang="en-US" sz="2000" i="1" dirty="0"/>
              <a:t>  </a:t>
            </a:r>
            <a:r>
              <a:rPr lang="en-IE" altLang="en-US" sz="2000" i="1" dirty="0">
                <a:solidFill>
                  <a:srgbClr val="6600FF"/>
                </a:solidFill>
              </a:rPr>
              <a:t>subnet</a:t>
            </a:r>
            <a:r>
              <a:rPr lang="en-IE" altLang="en-US" sz="2000" i="1" dirty="0"/>
              <a:t> 	</a:t>
            </a:r>
            <a:r>
              <a:rPr lang="en-IE" altLang="en-US" sz="2000" i="1" dirty="0">
                <a:solidFill>
                  <a:srgbClr val="FF0066"/>
                </a:solidFill>
              </a:rPr>
              <a:t>outgoing</a:t>
            </a:r>
          </a:p>
          <a:p>
            <a:pPr marL="2057400" lvl="4" indent="-228600">
              <a:lnSpc>
                <a:spcPct val="85000"/>
              </a:lnSpc>
            </a:pPr>
            <a:r>
              <a:rPr lang="en-IE" altLang="en-US" sz="2000" i="1" dirty="0"/>
              <a:t>		           	</a:t>
            </a:r>
            <a:endParaRPr lang="en-IE" altLang="en-US" sz="2800" i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8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44405" y="0"/>
            <a:ext cx="9144000" cy="1143000"/>
          </a:xfrm>
        </p:spPr>
        <p:txBody>
          <a:bodyPr/>
          <a:lstStyle/>
          <a:p>
            <a:r>
              <a:rPr lang="en-IE" altLang="en-US" sz="2800" dirty="0"/>
              <a:t>Static Routes using Outgoing Interface</a:t>
            </a:r>
            <a:endParaRPr lang="en-US" altLang="en-US" sz="2800" dirty="0"/>
          </a:p>
        </p:txBody>
      </p:sp>
      <p:graphicFrame>
        <p:nvGraphicFramePr>
          <p:cNvPr id="823299" name="Object 3"/>
          <p:cNvGraphicFramePr>
            <a:graphicFrameLocks noChangeAspect="1"/>
          </p:cNvGraphicFramePr>
          <p:nvPr>
            <p:ph idx="1"/>
          </p:nvPr>
        </p:nvGraphicFramePr>
        <p:xfrm>
          <a:off x="1631951" y="1268414"/>
          <a:ext cx="7127875" cy="534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Bitmap Image" r:id="rId3" imgW="4428571" imgH="3323810" progId="Paint.Picture">
                  <p:embed/>
                </p:oleObj>
              </mc:Choice>
              <mc:Fallback>
                <p:oleObj name="Bitmap Image" r:id="rId3" imgW="4428571" imgH="3323810" progId="Paint.Picture">
                  <p:embed/>
                  <p:pic>
                    <p:nvPicPr>
                      <p:cNvPr id="8232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1" y="1268414"/>
                        <a:ext cx="7127875" cy="534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300" name="Text Box 4"/>
          <p:cNvSpPr txBox="1">
            <a:spLocks noChangeArrowheads="1"/>
          </p:cNvSpPr>
          <p:nvPr/>
        </p:nvSpPr>
        <p:spPr bwMode="auto">
          <a:xfrm>
            <a:off x="8759826" y="5300663"/>
            <a:ext cx="112857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IE" altLang="en-US"/>
              <a:t>Specifies </a:t>
            </a:r>
          </a:p>
          <a:p>
            <a:pPr eaLnBrk="1" hangingPunct="1"/>
            <a:r>
              <a:rPr lang="en-IE" altLang="en-US"/>
              <a:t>Outgoing</a:t>
            </a:r>
          </a:p>
          <a:p>
            <a:pPr eaLnBrk="1" hangingPunct="1"/>
            <a:r>
              <a:rPr lang="en-IE" altLang="en-US"/>
              <a:t>Interface</a:t>
            </a:r>
            <a:endParaRPr lang="en-US" altLang="en-US"/>
          </a:p>
        </p:txBody>
      </p:sp>
      <p:sp>
        <p:nvSpPr>
          <p:cNvPr id="823301" name="Line 5"/>
          <p:cNvSpPr>
            <a:spLocks noChangeShapeType="1"/>
          </p:cNvSpPr>
          <p:nvPr/>
        </p:nvSpPr>
        <p:spPr bwMode="auto">
          <a:xfrm flipH="1" flipV="1">
            <a:off x="7751763" y="5229226"/>
            <a:ext cx="10080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302" name="Line 6"/>
          <p:cNvSpPr>
            <a:spLocks noChangeShapeType="1"/>
          </p:cNvSpPr>
          <p:nvPr/>
        </p:nvSpPr>
        <p:spPr bwMode="auto">
          <a:xfrm flipH="1">
            <a:off x="7680326" y="5734051"/>
            <a:ext cx="115252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303" name="Oval 7"/>
          <p:cNvSpPr>
            <a:spLocks noChangeArrowheads="1"/>
          </p:cNvSpPr>
          <p:nvPr/>
        </p:nvSpPr>
        <p:spPr bwMode="auto">
          <a:xfrm>
            <a:off x="4440238" y="2349501"/>
            <a:ext cx="431800" cy="574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04" name="Oval 8"/>
          <p:cNvSpPr>
            <a:spLocks noChangeArrowheads="1"/>
          </p:cNvSpPr>
          <p:nvPr/>
        </p:nvSpPr>
        <p:spPr bwMode="auto">
          <a:xfrm>
            <a:off x="5448300" y="2276476"/>
            <a:ext cx="503238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8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300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01040" y="41280"/>
            <a:ext cx="8229600" cy="733426"/>
          </a:xfrm>
        </p:spPr>
        <p:txBody>
          <a:bodyPr/>
          <a:lstStyle/>
          <a:p>
            <a:r>
              <a:rPr lang="en-IE" altLang="en-US" dirty="0"/>
              <a:t>Static Route Using Next Hop</a:t>
            </a:r>
            <a:endParaRPr lang="en-US" altLang="en-US" dirty="0"/>
          </a:p>
        </p:txBody>
      </p:sp>
      <p:graphicFrame>
        <p:nvGraphicFramePr>
          <p:cNvPr id="824324" name="Object 4"/>
          <p:cNvGraphicFramePr>
            <a:graphicFrameLocks noChangeAspect="1"/>
          </p:cNvGraphicFramePr>
          <p:nvPr>
            <p:ph idx="4294967295"/>
          </p:nvPr>
        </p:nvGraphicFramePr>
        <p:xfrm>
          <a:off x="1487488" y="946150"/>
          <a:ext cx="7777163" cy="565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Bitmap Image" r:id="rId3" imgW="4390476" imgH="3191320" progId="Paint.Picture">
                  <p:embed/>
                </p:oleObj>
              </mc:Choice>
              <mc:Fallback>
                <p:oleObj name="Bitmap Image" r:id="rId3" imgW="4390476" imgH="3191320" progId="Paint.Picture">
                  <p:embed/>
                  <p:pic>
                    <p:nvPicPr>
                      <p:cNvPr id="824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946150"/>
                        <a:ext cx="7777163" cy="565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325" name="Text Box 5"/>
          <p:cNvSpPr txBox="1">
            <a:spLocks noChangeArrowheads="1"/>
          </p:cNvSpPr>
          <p:nvPr/>
        </p:nvSpPr>
        <p:spPr bwMode="auto">
          <a:xfrm>
            <a:off x="9480550" y="5373689"/>
            <a:ext cx="10719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IE" altLang="en-US"/>
              <a:t>Specifies</a:t>
            </a:r>
          </a:p>
          <a:p>
            <a:pPr eaLnBrk="1" hangingPunct="1"/>
            <a:r>
              <a:rPr lang="en-IE" altLang="en-US"/>
              <a:t>Next Hop</a:t>
            </a:r>
            <a:endParaRPr lang="en-US" altLang="en-US"/>
          </a:p>
        </p:txBody>
      </p:sp>
      <p:sp>
        <p:nvSpPr>
          <p:cNvPr id="824326" name="Line 6"/>
          <p:cNvSpPr>
            <a:spLocks noChangeShapeType="1"/>
          </p:cNvSpPr>
          <p:nvPr/>
        </p:nvSpPr>
        <p:spPr bwMode="auto">
          <a:xfrm flipH="1">
            <a:off x="9048750" y="5805488"/>
            <a:ext cx="5032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27" name="Line 7"/>
          <p:cNvSpPr>
            <a:spLocks noChangeShapeType="1"/>
          </p:cNvSpPr>
          <p:nvPr/>
        </p:nvSpPr>
        <p:spPr bwMode="auto">
          <a:xfrm flipH="1" flipV="1">
            <a:off x="9048750" y="5373688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28" name="Oval 8"/>
          <p:cNvSpPr>
            <a:spLocks noChangeArrowheads="1"/>
          </p:cNvSpPr>
          <p:nvPr/>
        </p:nvSpPr>
        <p:spPr bwMode="auto">
          <a:xfrm>
            <a:off x="2711451" y="1125539"/>
            <a:ext cx="936625" cy="13668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29" name="Oval 9"/>
          <p:cNvSpPr>
            <a:spLocks noChangeArrowheads="1"/>
          </p:cNvSpPr>
          <p:nvPr/>
        </p:nvSpPr>
        <p:spPr bwMode="auto">
          <a:xfrm>
            <a:off x="7175501" y="1052514"/>
            <a:ext cx="792163" cy="15843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3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5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6023" y="1135561"/>
            <a:ext cx="10001794" cy="5722439"/>
          </a:xfrm>
        </p:spPr>
        <p:txBody>
          <a:bodyPr/>
          <a:lstStyle/>
          <a:p>
            <a:r>
              <a:rPr lang="en-US" altLang="en-US" dirty="0"/>
              <a:t>The Difference between the 2 options is</a:t>
            </a:r>
          </a:p>
          <a:p>
            <a:pPr lvl="1"/>
            <a:r>
              <a:rPr lang="en-US" altLang="en-US" dirty="0"/>
              <a:t>Administrative distance assigned to the route</a:t>
            </a:r>
          </a:p>
          <a:p>
            <a:pPr>
              <a:spcBef>
                <a:spcPct val="100000"/>
              </a:spcBef>
            </a:pPr>
            <a:r>
              <a:rPr lang="en-US" altLang="en-US" dirty="0"/>
              <a:t>Administrative distance</a:t>
            </a:r>
          </a:p>
          <a:p>
            <a:pPr lvl="1"/>
            <a:r>
              <a:rPr lang="en-US" altLang="en-US" dirty="0"/>
              <a:t>Optional</a:t>
            </a:r>
          </a:p>
          <a:p>
            <a:pPr lvl="1"/>
            <a:r>
              <a:rPr lang="en-US" altLang="en-US" dirty="0"/>
              <a:t>Measures the reliability of the route (0 – 255)</a:t>
            </a:r>
          </a:p>
          <a:p>
            <a:pPr lvl="1"/>
            <a:r>
              <a:rPr lang="en-IE" altLang="en-US" dirty="0"/>
              <a:t>The lower the number the more reliable the route</a:t>
            </a:r>
          </a:p>
          <a:p>
            <a:pPr lvl="1"/>
            <a:r>
              <a:rPr lang="en-IE" altLang="en-US" dirty="0"/>
              <a:t>Set to 1 for next hop</a:t>
            </a:r>
          </a:p>
          <a:p>
            <a:pPr lvl="1"/>
            <a:r>
              <a:rPr lang="en-IE" altLang="en-US" dirty="0"/>
              <a:t>Set to 0 for outgoing interface</a:t>
            </a:r>
          </a:p>
          <a:p>
            <a:pPr>
              <a:spcBef>
                <a:spcPct val="100000"/>
              </a:spcBef>
            </a:pPr>
            <a:r>
              <a:rPr lang="en-IE" altLang="en-US" dirty="0"/>
              <a:t>Routers choose the route with the lowest administrative distance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05522" y="0"/>
            <a:ext cx="7073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/>
              <a:t>The Difference between the 2 options is</a:t>
            </a:r>
            <a:endParaRPr lang="en-US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074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5122"/>
          <p:cNvSpPr>
            <a:spLocks noGrp="1" noChangeArrowheads="1"/>
          </p:cNvSpPr>
          <p:nvPr>
            <p:ph type="body" idx="1"/>
          </p:nvPr>
        </p:nvSpPr>
        <p:spPr>
          <a:xfrm>
            <a:off x="1419497" y="842827"/>
            <a:ext cx="9144000" cy="5792788"/>
          </a:xfrm>
        </p:spPr>
        <p:txBody>
          <a:bodyPr/>
          <a:lstStyle/>
          <a:p>
            <a:pPr lvl="1"/>
            <a:r>
              <a:rPr lang="en-IE" altLang="en-US" sz="2200" dirty="0" err="1" smtClean="0"/>
              <a:t>ip</a:t>
            </a:r>
            <a:r>
              <a:rPr lang="en-IE" altLang="en-US" sz="2200" dirty="0" smtClean="0"/>
              <a:t> </a:t>
            </a:r>
            <a:r>
              <a:rPr lang="en-IE" altLang="en-US" sz="2200" dirty="0"/>
              <a:t>route 192.21.121.0 255.255.255.0 192.21.122.1 </a:t>
            </a:r>
            <a:r>
              <a:rPr lang="en-IE" altLang="en-US" sz="2200" u="sng" dirty="0"/>
              <a:t>130</a:t>
            </a:r>
          </a:p>
          <a:p>
            <a:r>
              <a:rPr lang="en-IE" altLang="en-US" dirty="0"/>
              <a:t>Static routes</a:t>
            </a:r>
          </a:p>
          <a:p>
            <a:pPr lvl="1"/>
            <a:r>
              <a:rPr lang="en-IE" altLang="en-US" dirty="0"/>
              <a:t>Can be used as a backup if dynamic route fails</a:t>
            </a:r>
          </a:p>
          <a:p>
            <a:pPr lvl="1"/>
            <a:r>
              <a:rPr lang="en-IE" altLang="en-US" dirty="0"/>
              <a:t>Must have higher admin no. to dynamic route</a:t>
            </a:r>
          </a:p>
          <a:p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584939" y="0"/>
            <a:ext cx="5747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altLang="en-US" sz="2800" dirty="0"/>
              <a:t>To set a static route that is not 1 or 0</a:t>
            </a:r>
            <a:endParaRPr lang="en-IE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95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406" y="0"/>
            <a:ext cx="9144000" cy="1143000"/>
          </a:xfrm>
        </p:spPr>
        <p:txBody>
          <a:bodyPr/>
          <a:lstStyle/>
          <a:p>
            <a:r>
              <a:rPr lang="en-US" altLang="en-US" sz="2800" dirty="0"/>
              <a:t> Configuring a Default Route</a:t>
            </a:r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0"/>
            <a:ext cx="9144000" cy="5257800"/>
          </a:xfrm>
        </p:spPr>
        <p:txBody>
          <a:bodyPr/>
          <a:lstStyle/>
          <a:p>
            <a:r>
              <a:rPr lang="en-US" altLang="en-US"/>
              <a:t>Default routes </a:t>
            </a:r>
          </a:p>
          <a:p>
            <a:pPr lvl="1"/>
            <a:r>
              <a:rPr lang="en-US" altLang="en-US"/>
              <a:t>Route packets with destinations that do not match any of the other routes in the routing table</a:t>
            </a:r>
          </a:p>
          <a:p>
            <a:pPr lvl="1"/>
            <a:r>
              <a:rPr lang="en-IE" altLang="en-US"/>
              <a:t>Often used for </a:t>
            </a:r>
          </a:p>
          <a:p>
            <a:pPr lvl="2"/>
            <a:r>
              <a:rPr lang="en-IE" altLang="en-US"/>
              <a:t>internet-bound traffic </a:t>
            </a:r>
          </a:p>
          <a:p>
            <a:pPr lvl="2"/>
            <a:r>
              <a:rPr lang="en-IE" altLang="en-US"/>
              <a:t>Non-directly connected networks</a:t>
            </a:r>
            <a:endParaRPr lang="en-US" altLang="en-US"/>
          </a:p>
          <a:p>
            <a:r>
              <a:rPr lang="en-IE" altLang="en-US"/>
              <a:t>Special form of a static route</a:t>
            </a:r>
          </a:p>
          <a:p>
            <a:pPr lvl="1"/>
            <a:r>
              <a:rPr lang="en-US" altLang="en-US" sz="2200"/>
              <a:t>ip route 0.0.0.0 0.0.0.0 [</a:t>
            </a:r>
            <a:r>
              <a:rPr lang="en-US" altLang="en-US" sz="2200" i="1"/>
              <a:t>next-hop-address</a:t>
            </a:r>
            <a:r>
              <a:rPr lang="en-US" altLang="en-US" sz="2200"/>
              <a:t> </a:t>
            </a:r>
            <a:r>
              <a:rPr lang="en-US" altLang="en-US" sz="2200" u="sng"/>
              <a:t>or</a:t>
            </a:r>
            <a:r>
              <a:rPr lang="en-US" altLang="en-US" sz="2200"/>
              <a:t> </a:t>
            </a:r>
            <a:r>
              <a:rPr lang="en-US" altLang="en-US" sz="2200" i="1"/>
              <a:t>outgoing if</a:t>
            </a:r>
            <a:r>
              <a:rPr lang="en-US" altLang="en-US" b="0"/>
              <a:t>]</a:t>
            </a:r>
          </a:p>
          <a:p>
            <a:pPr lvl="1"/>
            <a:r>
              <a:rPr lang="en-IE" altLang="en-US" sz="2200"/>
              <a:t>Example </a:t>
            </a:r>
            <a:r>
              <a:rPr lang="en-IE" altLang="en-US" b="0"/>
              <a:t>ip route 0.0.0.0 0.0.0.0 s0</a:t>
            </a:r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74912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2622" y="176756"/>
            <a:ext cx="10515600" cy="662782"/>
          </a:xfrm>
        </p:spPr>
        <p:txBody>
          <a:bodyPr/>
          <a:lstStyle/>
          <a:p>
            <a:r>
              <a:rPr lang="en-US" altLang="en-US" sz="2800" dirty="0"/>
              <a:t>Verifying static route configuration </a:t>
            </a:r>
          </a:p>
        </p:txBody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85000"/>
              </a:lnSpc>
            </a:pPr>
            <a:r>
              <a:rPr lang="en-US" altLang="en-US" sz="2600" b="0" dirty="0"/>
              <a:t>show running-</a:t>
            </a:r>
            <a:r>
              <a:rPr lang="en-US" altLang="en-US" sz="2600" b="0" dirty="0" err="1"/>
              <a:t>config</a:t>
            </a:r>
            <a:r>
              <a:rPr lang="en-US" altLang="en-US" sz="2600" dirty="0"/>
              <a:t> </a:t>
            </a:r>
          </a:p>
          <a:p>
            <a:pPr marL="742950" lvl="1" indent="-285750">
              <a:lnSpc>
                <a:spcPct val="85000"/>
              </a:lnSpc>
            </a:pPr>
            <a:r>
              <a:rPr lang="en-US" altLang="en-US" sz="2200" dirty="0"/>
              <a:t>Views the active configuration in RAM to verify that the static route was entered correctly </a:t>
            </a:r>
          </a:p>
          <a:p>
            <a:pPr marL="342900" indent="-342900">
              <a:lnSpc>
                <a:spcPct val="85000"/>
              </a:lnSpc>
            </a:pPr>
            <a:r>
              <a:rPr lang="en-US" altLang="en-US" sz="2600" b="0" dirty="0"/>
              <a:t>show </a:t>
            </a:r>
            <a:r>
              <a:rPr lang="en-US" altLang="en-US" sz="2600" b="0" dirty="0" err="1"/>
              <a:t>ip</a:t>
            </a:r>
            <a:r>
              <a:rPr lang="en-US" altLang="en-US" sz="2600" b="0" dirty="0"/>
              <a:t> route</a:t>
            </a:r>
          </a:p>
          <a:p>
            <a:pPr marL="742950" lvl="1" indent="-285750">
              <a:lnSpc>
                <a:spcPct val="85000"/>
              </a:lnSpc>
            </a:pPr>
            <a:r>
              <a:rPr lang="en-US" altLang="en-US" sz="2200" dirty="0"/>
              <a:t>Make sure that the static route is present in the routing table </a:t>
            </a:r>
          </a:p>
          <a:p>
            <a:pPr marL="342900" indent="-342900">
              <a:lnSpc>
                <a:spcPct val="85000"/>
              </a:lnSpc>
            </a:pPr>
            <a:r>
              <a:rPr lang="en-IE" altLang="en-US" sz="2600" dirty="0"/>
              <a:t>Ping &lt;</a:t>
            </a:r>
            <a:r>
              <a:rPr lang="en-IE" altLang="en-US" sz="2600" dirty="0" err="1"/>
              <a:t>ip</a:t>
            </a:r>
            <a:r>
              <a:rPr lang="en-IE" altLang="en-US" sz="2600" dirty="0"/>
              <a:t> address&gt; </a:t>
            </a:r>
          </a:p>
          <a:p>
            <a:pPr marL="742950" lvl="1" indent="-285750">
              <a:lnSpc>
                <a:spcPct val="85000"/>
              </a:lnSpc>
            </a:pPr>
            <a:r>
              <a:rPr lang="en-IE" altLang="en-US" sz="2200" dirty="0"/>
              <a:t>check a connection</a:t>
            </a:r>
          </a:p>
          <a:p>
            <a:pPr marL="342900" indent="-342900">
              <a:lnSpc>
                <a:spcPct val="85000"/>
              </a:lnSpc>
            </a:pPr>
            <a:r>
              <a:rPr lang="en-IE" altLang="en-US" sz="2600" dirty="0"/>
              <a:t>Traceroute &lt;</a:t>
            </a:r>
            <a:r>
              <a:rPr lang="en-IE" altLang="en-US" sz="2600" dirty="0" err="1"/>
              <a:t>ip</a:t>
            </a:r>
            <a:r>
              <a:rPr lang="en-IE" altLang="en-US" sz="2600" dirty="0"/>
              <a:t> address&gt;</a:t>
            </a:r>
          </a:p>
          <a:p>
            <a:pPr marL="742950" lvl="1" indent="-285750">
              <a:lnSpc>
                <a:spcPct val="85000"/>
              </a:lnSpc>
            </a:pPr>
            <a:r>
              <a:rPr lang="en-IE" altLang="en-US" sz="2200" dirty="0"/>
              <a:t>Shows the path to the </a:t>
            </a:r>
            <a:r>
              <a:rPr lang="en-IE" altLang="en-US" sz="2200" dirty="0" err="1"/>
              <a:t>ip</a:t>
            </a:r>
            <a:r>
              <a:rPr lang="en-IE" altLang="en-US" sz="2200" dirty="0"/>
              <a:t> address</a:t>
            </a:r>
          </a:p>
          <a:p>
            <a:pPr marL="1143000" lvl="2" indent="-228600">
              <a:lnSpc>
                <a:spcPct val="85000"/>
              </a:lnSpc>
            </a:pPr>
            <a:r>
              <a:rPr lang="en-IE" altLang="en-US" sz="2200" dirty="0"/>
              <a:t>Can be used to identify where the connection fails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5642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209801" y="1905001"/>
            <a:ext cx="595002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>
                <a:solidFill>
                  <a:schemeClr val="accent2"/>
                </a:solidFill>
              </a:rPr>
              <a:t>  0.0.0.0: default route, used only during Startup</a:t>
            </a:r>
          </a:p>
          <a:p>
            <a:pPr>
              <a:buFontTx/>
              <a:buChar char="•"/>
            </a:pPr>
            <a:endParaRPr lang="en-US" altLang="en-US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altLang="en-US">
                <a:solidFill>
                  <a:schemeClr val="accent2"/>
                </a:solidFill>
              </a:rPr>
              <a:t> 127.0.0.0: loopback, test TCP/IP for IPC on local machine</a:t>
            </a:r>
          </a:p>
          <a:p>
            <a:pPr>
              <a:buFontTx/>
              <a:buChar char="•"/>
            </a:pPr>
            <a:endParaRPr lang="en-US" altLang="en-US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altLang="en-US">
                <a:solidFill>
                  <a:schemeClr val="accent2"/>
                </a:solidFill>
              </a:rPr>
              <a:t> host all 0: this host</a:t>
            </a:r>
          </a:p>
          <a:p>
            <a:pPr>
              <a:buFontTx/>
              <a:buChar char="•"/>
            </a:pPr>
            <a:endParaRPr lang="en-US" altLang="en-US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altLang="en-US">
                <a:solidFill>
                  <a:schemeClr val="accent2"/>
                </a:solidFill>
              </a:rPr>
              <a:t> host all 1: limited broadcast (local net)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78222" y="0"/>
            <a:ext cx="30171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rgbClr val="00B0F0"/>
                </a:solidFill>
              </a:rPr>
              <a:t>Special Cases:</a:t>
            </a:r>
          </a:p>
        </p:txBody>
      </p:sp>
    </p:spTree>
    <p:extLst>
      <p:ext uri="{BB962C8B-B14F-4D97-AF65-F5344CB8AC3E}">
        <p14:creationId xmlns:p14="http://schemas.microsoft.com/office/powerpoint/2010/main" val="337485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560" y="2085015"/>
            <a:ext cx="30956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03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D:\Ben\ece697\ipadf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09600"/>
            <a:ext cx="4648200" cy="312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918326" y="800101"/>
            <a:ext cx="36743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2</a:t>
            </a:r>
            <a:r>
              <a:rPr lang="en-US" altLang="en-US" baseline="30000">
                <a:solidFill>
                  <a:schemeClr val="accent2"/>
                </a:solidFill>
              </a:rPr>
              <a:t>7</a:t>
            </a:r>
            <a:r>
              <a:rPr lang="en-US" altLang="en-US">
                <a:solidFill>
                  <a:schemeClr val="accent2"/>
                </a:solidFill>
              </a:rPr>
              <a:t>-2 = 126 networks</a:t>
            </a:r>
          </a:p>
          <a:p>
            <a:r>
              <a:rPr lang="en-US" altLang="en-US">
                <a:solidFill>
                  <a:schemeClr val="accent2"/>
                </a:solidFill>
              </a:rPr>
              <a:t>2</a:t>
            </a:r>
            <a:r>
              <a:rPr lang="en-US" altLang="en-US" baseline="30000">
                <a:solidFill>
                  <a:schemeClr val="accent2"/>
                </a:solidFill>
              </a:rPr>
              <a:t>24</a:t>
            </a:r>
            <a:r>
              <a:rPr lang="en-US" altLang="en-US">
                <a:solidFill>
                  <a:schemeClr val="accent2"/>
                </a:solidFill>
              </a:rPr>
              <a:t>-2 = 16,777,214 hosts / network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919913" y="1905001"/>
            <a:ext cx="32422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2</a:t>
            </a:r>
            <a:r>
              <a:rPr lang="en-US" altLang="en-US" baseline="30000">
                <a:solidFill>
                  <a:schemeClr val="accent2"/>
                </a:solidFill>
              </a:rPr>
              <a:t>14 </a:t>
            </a:r>
            <a:r>
              <a:rPr lang="en-US" altLang="en-US">
                <a:solidFill>
                  <a:schemeClr val="accent2"/>
                </a:solidFill>
              </a:rPr>
              <a:t>= 16,384 networks</a:t>
            </a:r>
          </a:p>
          <a:p>
            <a:r>
              <a:rPr lang="en-US" altLang="en-US">
                <a:solidFill>
                  <a:schemeClr val="accent2"/>
                </a:solidFill>
              </a:rPr>
              <a:t>2</a:t>
            </a:r>
            <a:r>
              <a:rPr lang="en-US" altLang="en-US" baseline="30000">
                <a:solidFill>
                  <a:schemeClr val="accent2"/>
                </a:solidFill>
              </a:rPr>
              <a:t>16</a:t>
            </a:r>
            <a:r>
              <a:rPr lang="en-US" altLang="en-US">
                <a:solidFill>
                  <a:schemeClr val="accent2"/>
                </a:solidFill>
              </a:rPr>
              <a:t>-2 = 65,534 hosts / network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7010401" y="2895601"/>
            <a:ext cx="28389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2</a:t>
            </a:r>
            <a:r>
              <a:rPr lang="en-US" altLang="en-US" baseline="30000">
                <a:solidFill>
                  <a:schemeClr val="accent2"/>
                </a:solidFill>
              </a:rPr>
              <a:t>21</a:t>
            </a:r>
            <a:r>
              <a:rPr lang="en-US" altLang="en-US">
                <a:solidFill>
                  <a:schemeClr val="accent2"/>
                </a:solidFill>
              </a:rPr>
              <a:t> = 2,097,152 networks</a:t>
            </a:r>
          </a:p>
          <a:p>
            <a:r>
              <a:rPr lang="en-US" altLang="en-US">
                <a:solidFill>
                  <a:schemeClr val="accent2"/>
                </a:solidFill>
              </a:rPr>
              <a:t>2</a:t>
            </a:r>
            <a:r>
              <a:rPr lang="en-US" altLang="en-US" baseline="30000">
                <a:solidFill>
                  <a:schemeClr val="accent2"/>
                </a:solidFill>
              </a:rPr>
              <a:t>8</a:t>
            </a:r>
            <a:r>
              <a:rPr lang="en-US" altLang="en-US">
                <a:solidFill>
                  <a:schemeClr val="accent2"/>
                </a:solidFill>
              </a:rPr>
              <a:t>-2 = 254 hosts / network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905000" y="571500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/8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828801" y="1600200"/>
            <a:ext cx="550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/16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1889126" y="2552700"/>
            <a:ext cx="5480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/24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1905000" y="3733801"/>
            <a:ext cx="264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Class D:  (IP Multicasting)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2438400" y="4495800"/>
            <a:ext cx="4648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3581400" y="449580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2590801" y="4495800"/>
            <a:ext cx="7075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1110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2286000" y="4114800"/>
            <a:ext cx="15504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0                   4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1905001" y="5334000"/>
            <a:ext cx="28264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Class E: (Experimental use)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2438400" y="6096000"/>
            <a:ext cx="4648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3581400" y="609600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2590800" y="6096000"/>
            <a:ext cx="710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1111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2286000" y="5715000"/>
            <a:ext cx="15504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0                   4</a:t>
            </a:r>
          </a:p>
        </p:txBody>
      </p:sp>
    </p:spTree>
    <p:extLst>
      <p:ext uri="{BB962C8B-B14F-4D97-AF65-F5344CB8AC3E}">
        <p14:creationId xmlns:p14="http://schemas.microsoft.com/office/powerpoint/2010/main" val="9738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3746500" y="4738689"/>
            <a:ext cx="7429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>
                <a:latin typeface="Times" panose="02020603050405020304" pitchFamily="18" charset="0"/>
              </a:rPr>
              <a:t>Class A</a:t>
            </a:r>
            <a:endParaRPr lang="en-US" altLang="en-US"/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6813550" y="4738689"/>
            <a:ext cx="730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>
                <a:latin typeface="Times" panose="02020603050405020304" pitchFamily="18" charset="0"/>
              </a:rPr>
              <a:t>Class B</a:t>
            </a:r>
            <a:endParaRPr lang="en-US" altLang="en-US"/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8183563" y="4738689"/>
            <a:ext cx="7429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>
                <a:latin typeface="Times" panose="02020603050405020304" pitchFamily="18" charset="0"/>
              </a:rPr>
              <a:t>Class C</a:t>
            </a:r>
            <a:endParaRPr lang="en-US" altLang="en-US"/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9150350" y="4738689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>
                <a:latin typeface="Times" panose="02020603050405020304" pitchFamily="18" charset="0"/>
              </a:rPr>
              <a:t>D</a:t>
            </a:r>
            <a:endParaRPr lang="en-US" altLang="en-US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2514600" y="4586288"/>
            <a:ext cx="73152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>
            <a:off x="6324600" y="45862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>
            <a:off x="8012113" y="45862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>
            <a:off x="9036050" y="45862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5257800" y="4052888"/>
            <a:ext cx="18735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IP Address Space</a:t>
            </a:r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 flipH="1">
            <a:off x="2514600" y="4357688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>
            <a:off x="7620000" y="4357688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auto">
          <a:xfrm>
            <a:off x="9448800" y="45862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9448800" y="47386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latin typeface="Times" panose="02020603050405020304" pitchFamily="18" charset="0"/>
              </a:rPr>
              <a:t>E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3962401" y="5272088"/>
            <a:ext cx="6783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50 %</a:t>
            </a: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6765926" y="5233988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25%</a:t>
            </a: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8213726" y="5233988"/>
            <a:ext cx="8130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12.5%</a:t>
            </a: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9051926" y="5233988"/>
            <a:ext cx="8130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6.25%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4876800" y="3595688"/>
            <a:ext cx="33350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  <a:r>
              <a:rPr lang="en-US" altLang="en-US" baseline="30000"/>
              <a:t>32</a:t>
            </a:r>
            <a:r>
              <a:rPr lang="en-US" altLang="en-US"/>
              <a:t> = 4,294,967,296 addresses</a:t>
            </a:r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392906" y="0"/>
            <a:ext cx="7450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rgbClr val="00B0F0"/>
                </a:solidFill>
                <a:latin typeface="Comic Sans MS" panose="030F0702030302020204" pitchFamily="66" charset="0"/>
              </a:rPr>
              <a:t>Partition of the </a:t>
            </a:r>
            <a:r>
              <a:rPr lang="en-US" altLang="en-US" sz="3200" dirty="0" err="1">
                <a:solidFill>
                  <a:srgbClr val="00B0F0"/>
                </a:solidFill>
                <a:latin typeface="Comic Sans MS" panose="030F0702030302020204" pitchFamily="66" charset="0"/>
              </a:rPr>
              <a:t>Classful</a:t>
            </a:r>
            <a:r>
              <a:rPr lang="en-US" altLang="en-US" sz="3200" dirty="0">
                <a:solidFill>
                  <a:srgbClr val="00B0F0"/>
                </a:solidFill>
                <a:latin typeface="Comic Sans MS" panose="030F0702030302020204" pitchFamily="66" charset="0"/>
              </a:rPr>
              <a:t> IP Addresses</a:t>
            </a:r>
            <a:endParaRPr lang="en-US" altLang="en-US" dirty="0">
              <a:solidFill>
                <a:srgbClr val="00B0F0"/>
              </a:solidFill>
            </a:endParaRPr>
          </a:p>
        </p:txBody>
      </p:sp>
      <p:pic>
        <p:nvPicPr>
          <p:cNvPr id="6179" name="Picture 35" descr="D:\Ben\ece697\ipadt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46214"/>
            <a:ext cx="5715000" cy="160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54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2it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2it" id="{BE1EC193-1C98-4A8C-B52D-D07EE5A0128F}" vid="{61FD2FDF-9BC0-4C47-8C3B-2C2ABF886B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8F35033F5910498C2A1C8F9FDCD4D0" ma:contentTypeVersion="1" ma:contentTypeDescription="Create a new document." ma:contentTypeScope="" ma:versionID="3e211b06228554f8c20c9acd7a81986d">
  <xsd:schema xmlns:xsd="http://www.w3.org/2001/XMLSchema" xmlns:xs="http://www.w3.org/2001/XMLSchema" xmlns:p="http://schemas.microsoft.com/office/2006/metadata/properties" xmlns:ns3="f0c8db2c-2f1c-4a23-a617-80c6fbe15c96" targetNamespace="http://schemas.microsoft.com/office/2006/metadata/properties" ma:root="true" ma:fieldsID="d7055a668a4a154cbe5939e885341f3f" ns3:_="">
    <xsd:import namespace="f0c8db2c-2f1c-4a23-a617-80c6fbe15c96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c8db2c-2f1c-4a23-a617-80c6fbe15c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B5AE68-9C3B-457F-AA39-F9556EB521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c8db2c-2f1c-4a23-a617-80c6fbe15c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5907FC-BB64-4265-8C08-33168371A52A}">
  <ds:schemaRefs>
    <ds:schemaRef ds:uri="f0c8db2c-2f1c-4a23-a617-80c6fbe15c96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9AB9910-BF1D-4FC0-9F2E-0061AB6CA4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in2it</Template>
  <TotalTime>4765</TotalTime>
  <Words>3100</Words>
  <Application>Microsoft Office PowerPoint</Application>
  <PresentationFormat>Widescreen</PresentationFormat>
  <Paragraphs>777</Paragraphs>
  <Slides>70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6" baseType="lpstr">
      <vt:lpstr>MS PGothic</vt:lpstr>
      <vt:lpstr>MS PGothic</vt:lpstr>
      <vt:lpstr>SimSun</vt:lpstr>
      <vt:lpstr>Arial</vt:lpstr>
      <vt:lpstr>Calibri</vt:lpstr>
      <vt:lpstr>Comic Sans MS</vt:lpstr>
      <vt:lpstr>Franklin Gothic Book</vt:lpstr>
      <vt:lpstr>Franklin Gothic Medium</vt:lpstr>
      <vt:lpstr>Gill Sans MT</vt:lpstr>
      <vt:lpstr>Symbol</vt:lpstr>
      <vt:lpstr>Times</vt:lpstr>
      <vt:lpstr>Times New Roman</vt:lpstr>
      <vt:lpstr>Tunga</vt:lpstr>
      <vt:lpstr>Wingdings</vt:lpstr>
      <vt:lpstr>in2it</vt:lpstr>
      <vt:lpstr>Bitmap Image</vt:lpstr>
      <vt:lpstr>            Training on Basic to Intermediate CCNA</vt:lpstr>
      <vt:lpstr>Training outline </vt:lpstr>
      <vt:lpstr>Layered approach </vt:lpstr>
      <vt:lpstr>IP Addressing</vt:lpstr>
      <vt:lpstr>What is IP address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OSI and TCP/IP layers</vt:lpstr>
      <vt:lpstr>Encapsulation and De-capsulation </vt:lpstr>
      <vt:lpstr>TCP and UDP </vt:lpstr>
      <vt:lpstr>Port numbers</vt:lpstr>
      <vt:lpstr>Cisco IOS</vt:lpstr>
      <vt:lpstr>Cisco IOS (Cont’d)</vt:lpstr>
      <vt:lpstr>Booting procedure of Cisco router</vt:lpstr>
      <vt:lpstr>Cisco Switch parts</vt:lpstr>
      <vt:lpstr>Command Line Interface (CLI)</vt:lpstr>
      <vt:lpstr>CLI Cont’d</vt:lpstr>
      <vt:lpstr>Interface configuration </vt:lpstr>
      <vt:lpstr>Verification </vt:lpstr>
      <vt:lpstr>Password configuration</vt:lpstr>
      <vt:lpstr>Line configuration</vt:lpstr>
      <vt:lpstr>Saving Configuration</vt:lpstr>
      <vt:lpstr>Undo a command</vt:lpstr>
      <vt:lpstr>PowerPoint Presentation</vt:lpstr>
      <vt:lpstr>Reminders </vt:lpstr>
      <vt:lpstr>VLAN</vt:lpstr>
      <vt:lpstr>Configurations of vlans</vt:lpstr>
      <vt:lpstr>Layer 2 Interface Modes </vt:lpstr>
      <vt:lpstr>Cont’d</vt:lpstr>
      <vt:lpstr>VTP</vt:lpstr>
      <vt:lpstr>Spanning Tree Protocol</vt:lpstr>
      <vt:lpstr>STP (Cont’d)</vt:lpstr>
      <vt:lpstr>Election of root bridge</vt:lpstr>
      <vt:lpstr>Example 1</vt:lpstr>
      <vt:lpstr>Example 2</vt:lpstr>
      <vt:lpstr>Example 3</vt:lpstr>
      <vt:lpstr>Configuration of STP</vt:lpstr>
      <vt:lpstr>Port states</vt:lpstr>
      <vt:lpstr>Access Control List (ACL)</vt:lpstr>
      <vt:lpstr>PowerPoint Presentation</vt:lpstr>
      <vt:lpstr>Types</vt:lpstr>
      <vt:lpstr>Configuration </vt:lpstr>
      <vt:lpstr>Configuration (cont’d) </vt:lpstr>
      <vt:lpstr>Configuration (cont’d)</vt:lpstr>
      <vt:lpstr>Applying ACL</vt:lpstr>
      <vt:lpstr>Network Address Translation(NAT)</vt:lpstr>
      <vt:lpstr>Types of NAT</vt:lpstr>
      <vt:lpstr>Configuration</vt:lpstr>
      <vt:lpstr>Configuration (Cont’d)</vt:lpstr>
      <vt:lpstr>Configuration (Cont’d)</vt:lpstr>
      <vt:lpstr>Introducing Routing </vt:lpstr>
      <vt:lpstr>Static Routing </vt:lpstr>
      <vt:lpstr>Static Routes using Outgoing Interface</vt:lpstr>
      <vt:lpstr>Static Route Using Next Hop</vt:lpstr>
      <vt:lpstr>PowerPoint Presentation</vt:lpstr>
      <vt:lpstr>PowerPoint Presentation</vt:lpstr>
      <vt:lpstr> Configuring a Default Route</vt:lpstr>
      <vt:lpstr>Verifying static route configuration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FNB SIEM</dc:title>
  <dc:creator>Anand Kumar</dc:creator>
  <cp:lastModifiedBy>Ram Prasad</cp:lastModifiedBy>
  <cp:revision>88</cp:revision>
  <dcterms:created xsi:type="dcterms:W3CDTF">2015-02-07T19:43:47Z</dcterms:created>
  <dcterms:modified xsi:type="dcterms:W3CDTF">2018-08-27T10:18:29Z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0x010100D28F35033F5910498C2A1C8F9FDCD4D0</vt:lpwstr>
  </property>
</Properties>
</file>