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28" r:id="rId2"/>
    <p:sldId id="531" r:id="rId3"/>
    <p:sldId id="529" r:id="rId4"/>
    <p:sldId id="533" r:id="rId5"/>
    <p:sldId id="532" r:id="rId6"/>
    <p:sldId id="510" r:id="rId7"/>
    <p:sldId id="511" r:id="rId8"/>
    <p:sldId id="5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>
        <p:scale>
          <a:sx n="100" d="100"/>
          <a:sy n="100" d="100"/>
        </p:scale>
        <p:origin x="936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D0283-3125-460E-8AEF-14CD46551CED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8B940-CAC4-4C81-AA8E-65C0484F3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31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n-US">
                <a:latin typeface="Arial" charset="0"/>
                <a:ea typeface="msgothic" charset="-128"/>
                <a:cs typeface="msgothic" charset="-128"/>
              </a:rPr>
              <a:t>Dashboard appearance.</a:t>
            </a:r>
          </a:p>
        </p:txBody>
      </p:sp>
    </p:spTree>
    <p:extLst>
      <p:ext uri="{BB962C8B-B14F-4D97-AF65-F5344CB8AC3E}">
        <p14:creationId xmlns:p14="http://schemas.microsoft.com/office/powerpoint/2010/main" val="122412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n-US">
                <a:latin typeface="Arial" charset="0"/>
                <a:ea typeface="msgothic" charset="-128"/>
                <a:cs typeface="msgothic" charset="-128"/>
              </a:rPr>
              <a:t>Mean tidal volume in each month and 3-month rolling averages during the periods before dashboards, during testing (May–November 2011), and after the full introduction of the display screens in November 2011.</a:t>
            </a:r>
          </a:p>
        </p:txBody>
      </p:sp>
    </p:spTree>
    <p:extLst>
      <p:ext uri="{BB962C8B-B14F-4D97-AF65-F5344CB8AC3E}">
        <p14:creationId xmlns:p14="http://schemas.microsoft.com/office/powerpoint/2010/main" val="116044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n-US">
                <a:latin typeface="Arial" charset="0"/>
                <a:ea typeface="msgothic" charset="-128"/>
                <a:cs typeface="msgothic" charset="-128"/>
              </a:rPr>
              <a:t>Tidal volume (TVe) following dashboard warning. Panels A and B show the average TVe as a function of the number of hours since TVe first crossed the warning threshold. A Shows the data split by predashboard and postdashboard, and B splits the dashboard data further into yearly postintervention periods. Averages are 50% trimmed means, and shaded regions are bootstrapped SEs. The lines are best-fit three-parameter exponential functions fit to the raw data. The black dashed line illustrates the threshold for dashboard warnings. C and D Show β weights for the best-fit lines in A and B respectively. Error bars are 95% CIs.</a:t>
            </a:r>
          </a:p>
        </p:txBody>
      </p:sp>
    </p:spTree>
    <p:extLst>
      <p:ext uri="{BB962C8B-B14F-4D97-AF65-F5344CB8AC3E}">
        <p14:creationId xmlns:p14="http://schemas.microsoft.com/office/powerpoint/2010/main" val="112204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>
                <a:latin typeface="Arial" charset="0"/>
                <a:cs typeface="msgothic" charset="0"/>
              </a:rPr>
              <a:t>Graph showing the percentage of eligible patients prescribed chlorhexidine mouthwash four times per day. The arrow indicates the inclusion of chlorhexidine on the prescribing template.</a:t>
            </a:r>
          </a:p>
        </p:txBody>
      </p:sp>
    </p:spTree>
    <p:extLst>
      <p:ext uri="{BB962C8B-B14F-4D97-AF65-F5344CB8AC3E}">
        <p14:creationId xmlns:p14="http://schemas.microsoft.com/office/powerpoint/2010/main" val="13836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>
                <a:latin typeface="Arial" charset="0"/>
                <a:cs typeface="msgothic" charset="0"/>
              </a:rPr>
              <a:t>Graph showing the delivery of hydroxyethyl starch (HES) solution to patients in the intensive care unit preintervention and postintervention. The arrow indicates the removal of Voluven 6% as an option on the prescribing template.</a:t>
            </a:r>
          </a:p>
        </p:txBody>
      </p:sp>
    </p:spTree>
    <p:extLst>
      <p:ext uri="{BB962C8B-B14F-4D97-AF65-F5344CB8AC3E}">
        <p14:creationId xmlns:p14="http://schemas.microsoft.com/office/powerpoint/2010/main" val="31569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n-US">
                <a:latin typeface="Arial" charset="0"/>
                <a:ea typeface="msgothic" charset="-128"/>
                <a:cs typeface="msgothic" charset="-128"/>
              </a:rPr>
              <a:t>Effect of defaults and starting value on mean tidal volume. Tidal volume is displayed as a function of hours the patient was on ventilation. Averages are 50% trimmed means, and shaded regions are bootstrapped SEs. The lines are best-fit lines fit to the raw data. Intercepts and slopes are shown for the best-fit lines in the main figure. Error bars are 95% CIs.</a:t>
            </a:r>
          </a:p>
        </p:txBody>
      </p:sp>
    </p:spTree>
    <p:extLst>
      <p:ext uri="{BB962C8B-B14F-4D97-AF65-F5344CB8AC3E}">
        <p14:creationId xmlns:p14="http://schemas.microsoft.com/office/powerpoint/2010/main" val="7080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0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1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3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8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DDC6-D553-45C1-9F9B-171A94F9B657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7DDB-1D17-4C38-9F61-6B548C2C1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8995" y="381641"/>
            <a:ext cx="8494012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pPr algn="ctr"/>
            <a:r>
              <a:rPr lang="en-GB" altLang="en-US" sz="1452" b="1">
                <a:latin typeface="Arial" charset="0"/>
              </a:rPr>
              <a:t>Dashboard appearance.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94" y="6205613"/>
            <a:ext cx="816565" cy="52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47" y="979304"/>
            <a:ext cx="3322428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436947" y="5972308"/>
            <a:ext cx="3918651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1089" b="1">
                <a:latin typeface="Arial" charset="0"/>
              </a:rPr>
              <a:t>Christopher P Bourdeaux et al. BMJ Open 2016;6:e010129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451" y="6613175"/>
            <a:ext cx="4931078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907">
                <a:latin typeface="Arial" charset="0"/>
              </a:rPr>
              <a:t>©2016 by British Medical Journal Publishing Group</a:t>
            </a:r>
          </a:p>
        </p:txBody>
      </p:sp>
    </p:spTree>
    <p:extLst>
      <p:ext uri="{BB962C8B-B14F-4D97-AF65-F5344CB8AC3E}">
        <p14:creationId xmlns:p14="http://schemas.microsoft.com/office/powerpoint/2010/main" val="1016891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058400" cy="64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8995" y="381641"/>
            <a:ext cx="8494012" cy="61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pPr algn="ctr"/>
            <a:r>
              <a:rPr lang="en-GB" altLang="en-US" sz="1452" b="1">
                <a:latin typeface="Arial" charset="0"/>
              </a:rPr>
              <a:t>Mean tidal volume in each month and 3-month rolling averages during the periods before dashboards, during testing (May–November 2011), and after the full introduction of the display screens in November 2011.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26" y="6283380"/>
            <a:ext cx="2534666" cy="50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31" y="1368145"/>
            <a:ext cx="7805619" cy="411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194631" y="5972308"/>
            <a:ext cx="3918652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1089" b="1">
                <a:latin typeface="Arial" charset="0"/>
              </a:rPr>
              <a:t>C. P. Bourdeaux et al. Br. J. Anaesth. 2015;115:244-251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451" y="6450439"/>
            <a:ext cx="4931078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907">
                <a:latin typeface="Arial" charset="0"/>
              </a:rPr>
              <a:t>© The Author 2015. Published by Oxford University Press on behalf of the British Journal of Anaesthesia. All rights reserved. For Permissions, please email: journals.permissions@oup.com</a:t>
            </a:r>
          </a:p>
        </p:txBody>
      </p:sp>
    </p:spTree>
    <p:extLst>
      <p:ext uri="{BB962C8B-B14F-4D97-AF65-F5344CB8AC3E}">
        <p14:creationId xmlns:p14="http://schemas.microsoft.com/office/powerpoint/2010/main" val="1900311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776629"/>
            <a:ext cx="10058400" cy="4110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5875599"/>
            <a:ext cx="9652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8995" y="381641"/>
            <a:ext cx="8494012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pPr algn="ctr"/>
            <a:r>
              <a:rPr lang="en-GB" altLang="en-US" sz="1452" b="1">
                <a:latin typeface="Arial" charset="0"/>
              </a:rPr>
              <a:t>Tidal volume (TVe) following dashboard warning.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94" y="6205613"/>
            <a:ext cx="816565" cy="52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68" y="979304"/>
            <a:ext cx="4805785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695268" y="5972308"/>
            <a:ext cx="3918652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1089" b="1">
                <a:latin typeface="Arial" charset="0"/>
              </a:rPr>
              <a:t>Christopher P Bourdeaux et al. BMJ Open 2016;6:e010129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451" y="6613175"/>
            <a:ext cx="4931078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907">
                <a:latin typeface="Arial" charset="0"/>
              </a:rPr>
              <a:t>©2016 by British Medical Journal Publishing Group</a:t>
            </a:r>
          </a:p>
        </p:txBody>
      </p:sp>
    </p:spTree>
    <p:extLst>
      <p:ext uri="{BB962C8B-B14F-4D97-AF65-F5344CB8AC3E}">
        <p14:creationId xmlns:p14="http://schemas.microsoft.com/office/powerpoint/2010/main" val="135250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9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>
                <a:latin typeface="Arial" charset="0"/>
              </a:rPr>
              <a:t>Graph showing the percentage of eligible patients prescribed chlorhexidine mouthwash four times per day.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40" y="6205612"/>
            <a:ext cx="816480" cy="52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61" y="979303"/>
            <a:ext cx="7421760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386561" y="5972307"/>
            <a:ext cx="3918240" cy="30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Bourdeaux C P et al. BMJ Qual Saf doi:10.1136/bmjqs-2013-002395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920" y="6613175"/>
            <a:ext cx="685728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Copyright © BMJ Publishing Group Ltd and the Health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9900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9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>
                <a:latin typeface="Arial" charset="0"/>
              </a:rPr>
              <a:t>Graph showing the delivery of hydroxyethyl starch (HES) solution to patients in the intensive care unit preintervention and postintervention.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40" y="6205612"/>
            <a:ext cx="816480" cy="52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40" y="979303"/>
            <a:ext cx="5806080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95841" y="5972307"/>
            <a:ext cx="3918240" cy="30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Bourdeaux C P et al. BMJ Qual Saf doi:10.1136/bmjqs-2013-002395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920" y="6613175"/>
            <a:ext cx="685728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Copyright © BMJ Publishing Group Ltd and the Health Foundation. All rights reserved.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73132" y="979304"/>
            <a:ext cx="13955" cy="83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9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848995" y="381641"/>
            <a:ext cx="8494012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pPr algn="ctr"/>
            <a:r>
              <a:rPr lang="en-GB" altLang="en-US" sz="1452" b="1">
                <a:latin typeface="Arial" charset="0"/>
              </a:rPr>
              <a:t>Effect of defaults and starting value on mean tidal volume.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94" y="6205613"/>
            <a:ext cx="816565" cy="52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13" y="979304"/>
            <a:ext cx="7772496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11913" y="5972308"/>
            <a:ext cx="3918652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1089" b="1">
                <a:latin typeface="Arial" charset="0"/>
              </a:rPr>
              <a:t>Christopher P Bourdeaux et al. BMJ Open 2016;6:e010129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21451" y="6613175"/>
            <a:ext cx="4931078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907">
                <a:latin typeface="Arial" charset="0"/>
              </a:rPr>
              <a:t>©2016 by British Medical Journal Publishing Group</a:t>
            </a:r>
          </a:p>
        </p:txBody>
      </p:sp>
    </p:spTree>
    <p:extLst>
      <p:ext uri="{BB962C8B-B14F-4D97-AF65-F5344CB8AC3E}">
        <p14:creationId xmlns:p14="http://schemas.microsoft.com/office/powerpoint/2010/main" val="599298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8863</TotalTime>
  <Words>533</Words>
  <Application>Microsoft Macintosh PowerPoint</Application>
  <PresentationFormat>Widescreen</PresentationFormat>
  <Paragraphs>24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ＭＳ Ｐゴシック</vt:lpstr>
      <vt:lpstr>msgothic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sanjoy - priyanka shah</dc:creator>
  <cp:lastModifiedBy>Chris Bourdeaux</cp:lastModifiedBy>
  <cp:revision>102</cp:revision>
  <dcterms:created xsi:type="dcterms:W3CDTF">2015-06-30T15:45:09Z</dcterms:created>
  <dcterms:modified xsi:type="dcterms:W3CDTF">2018-12-17T12:43:28Z</dcterms:modified>
</cp:coreProperties>
</file>