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463" r:id="rId2"/>
    <p:sldId id="257" r:id="rId3"/>
    <p:sldId id="258" r:id="rId4"/>
    <p:sldId id="534" r:id="rId5"/>
    <p:sldId id="548" r:id="rId6"/>
    <p:sldId id="535" r:id="rId7"/>
    <p:sldId id="536" r:id="rId8"/>
    <p:sldId id="537" r:id="rId9"/>
    <p:sldId id="538" r:id="rId10"/>
    <p:sldId id="728" r:id="rId11"/>
    <p:sldId id="539" r:id="rId12"/>
    <p:sldId id="551" r:id="rId13"/>
    <p:sldId id="717" r:id="rId14"/>
    <p:sldId id="721" r:id="rId15"/>
    <p:sldId id="722" r:id="rId16"/>
    <p:sldId id="553" r:id="rId17"/>
    <p:sldId id="555" r:id="rId18"/>
    <p:sldId id="725" r:id="rId19"/>
    <p:sldId id="723" r:id="rId20"/>
    <p:sldId id="724" r:id="rId21"/>
    <p:sldId id="719" r:id="rId22"/>
    <p:sldId id="720" r:id="rId23"/>
    <p:sldId id="546" r:id="rId24"/>
    <p:sldId id="541" r:id="rId25"/>
    <p:sldId id="547" r:id="rId26"/>
    <p:sldId id="558" r:id="rId27"/>
    <p:sldId id="559" r:id="rId28"/>
    <p:sldId id="564" r:id="rId29"/>
    <p:sldId id="565" r:id="rId30"/>
    <p:sldId id="563" r:id="rId31"/>
    <p:sldId id="566" r:id="rId32"/>
    <p:sldId id="729" r:id="rId33"/>
    <p:sldId id="730" r:id="rId34"/>
    <p:sldId id="731" r:id="rId35"/>
    <p:sldId id="732" r:id="rId36"/>
    <p:sldId id="568" r:id="rId37"/>
    <p:sldId id="567" r:id="rId38"/>
    <p:sldId id="569" r:id="rId39"/>
    <p:sldId id="571" r:id="rId40"/>
    <p:sldId id="572" r:id="rId41"/>
    <p:sldId id="573" r:id="rId42"/>
    <p:sldId id="574" r:id="rId43"/>
    <p:sldId id="575" r:id="rId44"/>
    <p:sldId id="576" r:id="rId45"/>
    <p:sldId id="577" r:id="rId46"/>
    <p:sldId id="587" r:id="rId47"/>
    <p:sldId id="581" r:id="rId48"/>
    <p:sldId id="540" r:id="rId49"/>
    <p:sldId id="596" r:id="rId50"/>
    <p:sldId id="588" r:id="rId51"/>
    <p:sldId id="583" r:id="rId52"/>
    <p:sldId id="590" r:id="rId53"/>
    <p:sldId id="591" r:id="rId54"/>
    <p:sldId id="592" r:id="rId55"/>
    <p:sldId id="593" r:id="rId56"/>
    <p:sldId id="597" r:id="rId57"/>
    <p:sldId id="544" r:id="rId58"/>
    <p:sldId id="589" r:id="rId59"/>
    <p:sldId id="709" r:id="rId60"/>
    <p:sldId id="710" r:id="rId61"/>
    <p:sldId id="711" r:id="rId62"/>
    <p:sldId id="579" r:id="rId63"/>
    <p:sldId id="594" r:id="rId64"/>
    <p:sldId id="578" r:id="rId65"/>
    <p:sldId id="712" r:id="rId66"/>
    <p:sldId id="713" r:id="rId67"/>
    <p:sldId id="714" r:id="rId68"/>
    <p:sldId id="715" r:id="rId69"/>
    <p:sldId id="716" r:id="rId70"/>
    <p:sldId id="580" r:id="rId71"/>
  </p:sldIdLst>
  <p:sldSz cx="9144000" cy="6858000" type="screen4x3"/>
  <p:notesSz cx="6858000" cy="9144000"/>
  <p:custDataLst>
    <p:tags r:id="rId7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7DEBF3-B7F4-664B-AA64-02D0E5D0D21D}">
          <p14:sldIdLst>
            <p14:sldId id="463"/>
          </p14:sldIdLst>
        </p14:section>
        <p14:section name="Overfitting" id="{0FEF06AC-3264-094E-82F6-EDC16A6BB5CA}">
          <p14:sldIdLst>
            <p14:sldId id="257"/>
            <p14:sldId id="258"/>
            <p14:sldId id="534"/>
            <p14:sldId id="548"/>
            <p14:sldId id="535"/>
            <p14:sldId id="536"/>
            <p14:sldId id="537"/>
            <p14:sldId id="538"/>
            <p14:sldId id="728"/>
            <p14:sldId id="539"/>
            <p14:sldId id="551"/>
            <p14:sldId id="717"/>
            <p14:sldId id="721"/>
            <p14:sldId id="722"/>
            <p14:sldId id="553"/>
            <p14:sldId id="555"/>
            <p14:sldId id="725"/>
            <p14:sldId id="723"/>
            <p14:sldId id="724"/>
            <p14:sldId id="719"/>
            <p14:sldId id="720"/>
            <p14:sldId id="546"/>
            <p14:sldId id="541"/>
          </p14:sldIdLst>
        </p14:section>
        <p14:section name="Validation" id="{A1E3F894-6282-8B46-9021-88944D9967D0}">
          <p14:sldIdLst>
            <p14:sldId id="547"/>
            <p14:sldId id="558"/>
            <p14:sldId id="559"/>
            <p14:sldId id="564"/>
            <p14:sldId id="565"/>
            <p14:sldId id="563"/>
            <p14:sldId id="566"/>
            <p14:sldId id="729"/>
            <p14:sldId id="730"/>
            <p14:sldId id="731"/>
            <p14:sldId id="732"/>
            <p14:sldId id="568"/>
            <p14:sldId id="567"/>
            <p14:sldId id="569"/>
            <p14:sldId id="571"/>
            <p14:sldId id="572"/>
            <p14:sldId id="573"/>
            <p14:sldId id="574"/>
            <p14:sldId id="575"/>
            <p14:sldId id="576"/>
          </p14:sldIdLst>
        </p14:section>
        <p14:section name="Regularization" id="{263F390D-983F-FC4D-9B94-AFB7BF969643}">
          <p14:sldIdLst>
            <p14:sldId id="577"/>
            <p14:sldId id="587"/>
            <p14:sldId id="581"/>
            <p14:sldId id="540"/>
            <p14:sldId id="596"/>
            <p14:sldId id="588"/>
            <p14:sldId id="583"/>
            <p14:sldId id="590"/>
            <p14:sldId id="591"/>
            <p14:sldId id="592"/>
            <p14:sldId id="593"/>
            <p14:sldId id="597"/>
            <p14:sldId id="544"/>
            <p14:sldId id="589"/>
            <p14:sldId id="709"/>
            <p14:sldId id="710"/>
            <p14:sldId id="711"/>
            <p14:sldId id="579"/>
            <p14:sldId id="594"/>
          </p14:sldIdLst>
        </p14:section>
        <p14:section name="Feature Selection" id="{52570C74-2C64-9A4D-BEB7-BEA34804B987}">
          <p14:sldIdLst>
            <p14:sldId id="578"/>
            <p14:sldId id="712"/>
            <p14:sldId id="713"/>
            <p14:sldId id="714"/>
            <p14:sldId id="715"/>
            <p14:sldId id="716"/>
            <p14:sldId id="580"/>
          </p14:sldIdLst>
        </p14:section>
      </p14:sectionLst>
    </p:ext>
    <p:ext uri="{EFAFB233-063F-42B5-8137-9DF3F51BA10A}">
      <p15:sldGuideLst xmlns:p15="http://schemas.microsoft.com/office/powerpoint/2012/main">
        <p15:guide id="1" orient="horz" pos="527" userDrawn="1">
          <p15:clr>
            <a:srgbClr val="A4A3A4"/>
          </p15:clr>
        </p15:guide>
        <p15:guide id="2" pos="5692" userDrawn="1">
          <p15:clr>
            <a:srgbClr val="A4A3A4"/>
          </p15:clr>
        </p15:guide>
        <p15:guide id="3" orient="horz" pos="1480" userDrawn="1">
          <p15:clr>
            <a:srgbClr val="A4A3A4"/>
          </p15:clr>
        </p15:guide>
        <p15:guide id="4" pos="249" userDrawn="1">
          <p15:clr>
            <a:srgbClr val="A4A3A4"/>
          </p15:clr>
        </p15:guide>
        <p15:guide id="5" orient="horz" pos="2160" userDrawn="1">
          <p15:clr>
            <a:srgbClr val="A4A3A4"/>
          </p15:clr>
        </p15:guide>
        <p15:guide id="6" pos="2880" userDrawn="1">
          <p15:clr>
            <a:srgbClr val="A4A3A4"/>
          </p15:clr>
        </p15:guide>
        <p15:guide id="7" orient="horz" pos="709">
          <p15:clr>
            <a:srgbClr val="A4A3A4"/>
          </p15:clr>
        </p15:guide>
        <p15:guide id="8" orient="horz" pos="1525">
          <p15:clr>
            <a:srgbClr val="A4A3A4"/>
          </p15:clr>
        </p15:guide>
        <p15:guide id="9" orient="horz" pos="20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зина Анна Вадимовна" initials="КА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B98A"/>
    <a:srgbClr val="D74B55"/>
    <a:srgbClr val="4D4D4D"/>
    <a:srgbClr val="466F91"/>
    <a:srgbClr val="460B91"/>
    <a:srgbClr val="B5BF8A"/>
    <a:srgbClr val="ADC1D5"/>
    <a:srgbClr val="D4D7D6"/>
    <a:srgbClr val="9CA5A2"/>
    <a:srgbClr val="98B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A092E-C46F-473A-BA57-B08131C2F8AF}" v="42" dt="2020-12-26T19:19:05.25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0444" autoAdjust="0"/>
  </p:normalViewPr>
  <p:slideViewPr>
    <p:cSldViewPr>
      <p:cViewPr varScale="1">
        <p:scale>
          <a:sx n="98" d="100"/>
          <a:sy n="98" d="100"/>
        </p:scale>
        <p:origin x="1776" y="90"/>
      </p:cViewPr>
      <p:guideLst>
        <p:guide orient="horz" pos="527"/>
        <p:guide pos="5692"/>
        <p:guide orient="horz" pos="1480"/>
        <p:guide pos="249"/>
        <p:guide orient="horz" pos="2160"/>
        <p:guide pos="2880"/>
        <p:guide orient="horz" pos="709"/>
        <p:guide orient="horz" pos="1525"/>
        <p:guide orient="horz" pos="206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B1F41B-5C57-436C-90E6-D46C969112ED}" type="datetimeFigureOut">
              <a:rPr lang="ru-RU" smtClean="0"/>
              <a:t>14.01.2021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3B4C3B-A507-4AC6-8C55-FDBC06173CE0}" type="slidenum">
              <a:rPr lang="ru-RU" smtClean="0"/>
              <a:t>‹#›</a:t>
            </a:fld>
            <a:endParaRPr lang="ru-RU"/>
          </a:p>
        </p:txBody>
      </p:sp>
    </p:spTree>
    <p:extLst>
      <p:ext uri="{BB962C8B-B14F-4D97-AF65-F5344CB8AC3E}">
        <p14:creationId xmlns:p14="http://schemas.microsoft.com/office/powerpoint/2010/main" val="90994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820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16</a:t>
            </a:fld>
            <a:endParaRPr lang="ru-RU"/>
          </a:p>
        </p:txBody>
      </p:sp>
    </p:spTree>
    <p:extLst>
      <p:ext uri="{BB962C8B-B14F-4D97-AF65-F5344CB8AC3E}">
        <p14:creationId xmlns:p14="http://schemas.microsoft.com/office/powerpoint/2010/main" val="357269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already know, that even when the model fits our training data, we can be sure, that it is a good model. We want to make sure that the model is stable. Simply speaking, if I get another sample (from exactly same distribution), and train a model one more time, I want to receive a similar result. In term of our example, what would happen is instead of blue point, I would observe green ones?</a:t>
            </a:r>
          </a:p>
        </p:txBody>
      </p:sp>
      <p:sp>
        <p:nvSpPr>
          <p:cNvPr id="4" name="Slide Number Placeholder 3"/>
          <p:cNvSpPr>
            <a:spLocks noGrp="1"/>
          </p:cNvSpPr>
          <p:nvPr>
            <p:ph type="sldNum" sz="quarter" idx="5"/>
          </p:nvPr>
        </p:nvSpPr>
        <p:spPr/>
        <p:txBody>
          <a:bodyPr/>
          <a:lstStyle/>
          <a:p>
            <a:fld id="{003B4C3B-A507-4AC6-8C55-FDBC06173CE0}" type="slidenum">
              <a:rPr lang="ru-RU" smtClean="0"/>
              <a:t>17</a:t>
            </a:fld>
            <a:endParaRPr lang="ru-RU"/>
          </a:p>
        </p:txBody>
      </p:sp>
    </p:spTree>
    <p:extLst>
      <p:ext uri="{BB962C8B-B14F-4D97-AF65-F5344CB8AC3E}">
        <p14:creationId xmlns:p14="http://schemas.microsoft.com/office/powerpoint/2010/main" val="3531705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simple mode does not change much (compare solid and dashed line, they are almost identical). But when it comes to the second model, the situation is opposite. The dashed line has almost nothing in common with the solid one. </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18</a:t>
            </a:fld>
            <a:endParaRPr lang="ru-RU"/>
          </a:p>
        </p:txBody>
      </p:sp>
    </p:spTree>
    <p:extLst>
      <p:ext uri="{BB962C8B-B14F-4D97-AF65-F5344CB8AC3E}">
        <p14:creationId xmlns:p14="http://schemas.microsoft.com/office/powerpoint/2010/main" val="372350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property of the model is called variance. Basically, it shows, how sensitive the model is to the fluctuations in the data. So the question that you can ask here, is how can measure the variance? We have seen, that we can </a:t>
            </a:r>
            <a:r>
              <a:rPr lang="en-US" dirty="0" err="1"/>
              <a:t>understant</a:t>
            </a:r>
            <a:r>
              <a:rPr lang="en-US" dirty="0"/>
              <a:t>  which model has the lower bias by looking and the MSE. </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19</a:t>
            </a:fld>
            <a:endParaRPr lang="ru-RU"/>
          </a:p>
        </p:txBody>
      </p:sp>
    </p:spTree>
    <p:extLst>
      <p:ext uri="{BB962C8B-B14F-4D97-AF65-F5344CB8AC3E}">
        <p14:creationId xmlns:p14="http://schemas.microsoft.com/office/powerpoint/2010/main" val="2869187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Turns out, that we can approximate the variance of the model by looking at MSE (or other loss function that we used) on the these new points. They are depicted in green on the graph. Let us call it test set – because it is used test how good the model predicts target variable on the new data. If the difference between MSE train and test data is large, the model is said to have large variance. </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20</a:t>
            </a:fld>
            <a:endParaRPr lang="ru-RU"/>
          </a:p>
        </p:txBody>
      </p:sp>
    </p:spTree>
    <p:extLst>
      <p:ext uri="{BB962C8B-B14F-4D97-AF65-F5344CB8AC3E}">
        <p14:creationId xmlns:p14="http://schemas.microsoft.com/office/powerpoint/2010/main" val="143749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21</a:t>
            </a:fld>
            <a:endParaRPr lang="ru-RU"/>
          </a:p>
        </p:txBody>
      </p:sp>
    </p:spTree>
    <p:extLst>
      <p:ext uri="{BB962C8B-B14F-4D97-AF65-F5344CB8AC3E}">
        <p14:creationId xmlns:p14="http://schemas.microsoft.com/office/powerpoint/2010/main" val="2781328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shown, that the expected squared error of the model on the test set the sum of the squared bias and variance. You can see it on the graph, depicted with the black line</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22</a:t>
            </a:fld>
            <a:endParaRPr lang="ru-RU"/>
          </a:p>
        </p:txBody>
      </p:sp>
    </p:spTree>
    <p:extLst>
      <p:ext uri="{BB962C8B-B14F-4D97-AF65-F5344CB8AC3E}">
        <p14:creationId xmlns:p14="http://schemas.microsoft.com/office/powerpoint/2010/main" val="803825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net video we will see, how MSE loss, that you are already familiar with can be decomposed into the sum of the squared bias and variance</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23</a:t>
            </a:fld>
            <a:endParaRPr lang="ru-RU"/>
          </a:p>
        </p:txBody>
      </p:sp>
    </p:spTree>
    <p:extLst>
      <p:ext uri="{BB962C8B-B14F-4D97-AF65-F5344CB8AC3E}">
        <p14:creationId xmlns:p14="http://schemas.microsoft.com/office/powerpoint/2010/main" val="3939317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5898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126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073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26</a:t>
            </a:fld>
            <a:endParaRPr lang="ru-RU"/>
          </a:p>
        </p:txBody>
      </p:sp>
    </p:spTree>
    <p:extLst>
      <p:ext uri="{BB962C8B-B14F-4D97-AF65-F5344CB8AC3E}">
        <p14:creationId xmlns:p14="http://schemas.microsoft.com/office/powerpoint/2010/main" val="3830883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27</a:t>
            </a:fld>
            <a:endParaRPr lang="ru-RU"/>
          </a:p>
        </p:txBody>
      </p:sp>
    </p:spTree>
    <p:extLst>
      <p:ext uri="{BB962C8B-B14F-4D97-AF65-F5344CB8AC3E}">
        <p14:creationId xmlns:p14="http://schemas.microsoft.com/office/powerpoint/2010/main" val="3790254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28</a:t>
            </a:fld>
            <a:endParaRPr lang="ru-RU"/>
          </a:p>
        </p:txBody>
      </p:sp>
    </p:spTree>
    <p:extLst>
      <p:ext uri="{BB962C8B-B14F-4D97-AF65-F5344CB8AC3E}">
        <p14:creationId xmlns:p14="http://schemas.microsoft.com/office/powerpoint/2010/main" val="123073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29</a:t>
            </a:fld>
            <a:endParaRPr lang="ru-RU"/>
          </a:p>
        </p:txBody>
      </p:sp>
    </p:spTree>
    <p:extLst>
      <p:ext uri="{BB962C8B-B14F-4D97-AF65-F5344CB8AC3E}">
        <p14:creationId xmlns:p14="http://schemas.microsoft.com/office/powerpoint/2010/main" val="33826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30</a:t>
            </a:fld>
            <a:endParaRPr lang="ru-RU"/>
          </a:p>
        </p:txBody>
      </p:sp>
    </p:spTree>
    <p:extLst>
      <p:ext uri="{BB962C8B-B14F-4D97-AF65-F5344CB8AC3E}">
        <p14:creationId xmlns:p14="http://schemas.microsoft.com/office/powerpoint/2010/main" val="185810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31</a:t>
            </a:fld>
            <a:endParaRPr lang="ru-RU"/>
          </a:p>
        </p:txBody>
      </p:sp>
    </p:spTree>
    <p:extLst>
      <p:ext uri="{BB962C8B-B14F-4D97-AF65-F5344CB8AC3E}">
        <p14:creationId xmlns:p14="http://schemas.microsoft.com/office/powerpoint/2010/main" val="2404231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32</a:t>
            </a:fld>
            <a:endParaRPr lang="ru-RU"/>
          </a:p>
        </p:txBody>
      </p:sp>
    </p:spTree>
    <p:extLst>
      <p:ext uri="{BB962C8B-B14F-4D97-AF65-F5344CB8AC3E}">
        <p14:creationId xmlns:p14="http://schemas.microsoft.com/office/powerpoint/2010/main" val="3305264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33</a:t>
            </a:fld>
            <a:endParaRPr lang="ru-RU"/>
          </a:p>
        </p:txBody>
      </p:sp>
    </p:spTree>
    <p:extLst>
      <p:ext uri="{BB962C8B-B14F-4D97-AF65-F5344CB8AC3E}">
        <p14:creationId xmlns:p14="http://schemas.microsoft.com/office/powerpoint/2010/main" val="938827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34</a:t>
            </a:fld>
            <a:endParaRPr lang="ru-RU"/>
          </a:p>
        </p:txBody>
      </p:sp>
    </p:spTree>
    <p:extLst>
      <p:ext uri="{BB962C8B-B14F-4D97-AF65-F5344CB8AC3E}">
        <p14:creationId xmlns:p14="http://schemas.microsoft.com/office/powerpoint/2010/main" val="1924647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35</a:t>
            </a:fld>
            <a:endParaRPr lang="ru-RU"/>
          </a:p>
        </p:txBody>
      </p:sp>
    </p:spTree>
    <p:extLst>
      <p:ext uri="{BB962C8B-B14F-4D97-AF65-F5344CB8AC3E}">
        <p14:creationId xmlns:p14="http://schemas.microsoft.com/office/powerpoint/2010/main" val="343407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9</a:t>
            </a:fld>
            <a:endParaRPr lang="ru-RU"/>
          </a:p>
        </p:txBody>
      </p:sp>
    </p:spTree>
    <p:extLst>
      <p:ext uri="{BB962C8B-B14F-4D97-AF65-F5344CB8AC3E}">
        <p14:creationId xmlns:p14="http://schemas.microsoft.com/office/powerpoint/2010/main" val="2332604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3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37</a:t>
            </a:fld>
            <a:endParaRPr lang="ru-RU"/>
          </a:p>
        </p:txBody>
      </p:sp>
    </p:spTree>
    <p:extLst>
      <p:ext uri="{BB962C8B-B14F-4D97-AF65-F5344CB8AC3E}">
        <p14:creationId xmlns:p14="http://schemas.microsoft.com/office/powerpoint/2010/main" val="2504109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38</a:t>
            </a:fld>
            <a:endParaRPr lang="ru-RU"/>
          </a:p>
        </p:txBody>
      </p:sp>
    </p:spTree>
    <p:extLst>
      <p:ext uri="{BB962C8B-B14F-4D97-AF65-F5344CB8AC3E}">
        <p14:creationId xmlns:p14="http://schemas.microsoft.com/office/powerpoint/2010/main" val="1471180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39</a:t>
            </a:fld>
            <a:endParaRPr lang="ru-RU"/>
          </a:p>
        </p:txBody>
      </p:sp>
    </p:spTree>
    <p:extLst>
      <p:ext uri="{BB962C8B-B14F-4D97-AF65-F5344CB8AC3E}">
        <p14:creationId xmlns:p14="http://schemas.microsoft.com/office/powerpoint/2010/main" val="1265303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40</a:t>
            </a:fld>
            <a:endParaRPr lang="ru-RU"/>
          </a:p>
        </p:txBody>
      </p:sp>
    </p:spTree>
    <p:extLst>
      <p:ext uri="{BB962C8B-B14F-4D97-AF65-F5344CB8AC3E}">
        <p14:creationId xmlns:p14="http://schemas.microsoft.com/office/powerpoint/2010/main" val="2896772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41</a:t>
            </a:fld>
            <a:endParaRPr lang="ru-RU"/>
          </a:p>
        </p:txBody>
      </p:sp>
    </p:spTree>
    <p:extLst>
      <p:ext uri="{BB962C8B-B14F-4D97-AF65-F5344CB8AC3E}">
        <p14:creationId xmlns:p14="http://schemas.microsoft.com/office/powerpoint/2010/main" val="2565550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42</a:t>
            </a:fld>
            <a:endParaRPr lang="ru-RU"/>
          </a:p>
        </p:txBody>
      </p:sp>
    </p:spTree>
    <p:extLst>
      <p:ext uri="{BB962C8B-B14F-4D97-AF65-F5344CB8AC3E}">
        <p14:creationId xmlns:p14="http://schemas.microsoft.com/office/powerpoint/2010/main" val="1448175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average all the MSE. As a result, all objects in our dataset appear at least once in the validation and train -&gt; more robust</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43</a:t>
            </a:fld>
            <a:endParaRPr lang="ru-RU"/>
          </a:p>
        </p:txBody>
      </p:sp>
    </p:spTree>
    <p:extLst>
      <p:ext uri="{BB962C8B-B14F-4D97-AF65-F5344CB8AC3E}">
        <p14:creationId xmlns:p14="http://schemas.microsoft.com/office/powerpoint/2010/main" val="71210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95116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332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a:p>
            <a:r>
              <a:rPr lang="en-US" dirty="0"/>
              <a:t>The rest of the week will be devoted to the topics, which will help us to avoid overfitting. Using validation and cross-validation will help us to compare models and evaluate their performance and generalization abilities. While regularization and feature selection methods can restrict model complexity, making it less prone to overfitting. </a:t>
            </a:r>
          </a:p>
          <a:p>
            <a:endParaRPr lang="en-US" dirty="0"/>
          </a:p>
          <a:p>
            <a:r>
              <a:rPr lang="en-US" dirty="0"/>
              <a:t>In the next video we will discuss bias-variance trade-off. The concept which will give us a more formal understanding of what is overfitting.</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10</a:t>
            </a:fld>
            <a:endParaRPr lang="ru-RU"/>
          </a:p>
        </p:txBody>
      </p:sp>
    </p:spTree>
    <p:extLst>
      <p:ext uri="{BB962C8B-B14F-4D97-AF65-F5344CB8AC3E}">
        <p14:creationId xmlns:p14="http://schemas.microsoft.com/office/powerpoint/2010/main" val="3442077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go back to our example, where we trained polynomial regression of the power 15. We observed, that the resulting model overfits: it perfectly fits our training data, but I would give you a new point from the same distribution, the model would probably completely fail. One of the symptoms of overfitting are extremely large values of the weights. In this video we will discuss, how we can make use of this observation in order to fight overfitting. The model, that we will be using for that is called regularization</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46</a:t>
            </a:fld>
            <a:endParaRPr lang="ru-RU"/>
          </a:p>
        </p:txBody>
      </p:sp>
    </p:spTree>
    <p:extLst>
      <p:ext uri="{BB962C8B-B14F-4D97-AF65-F5344CB8AC3E}">
        <p14:creationId xmlns:p14="http://schemas.microsoft.com/office/powerpoint/2010/main" val="21277588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the method is rather simple. We now that that large values of the weights in most cases means something bad – so let us train the model and in the same time penalize it for the large coefficients. The penalty is called </a:t>
            </a:r>
            <a:r>
              <a:rPr lang="en-US" dirty="0" err="1"/>
              <a:t>regularizer</a:t>
            </a:r>
            <a:r>
              <a:rPr lang="en-US" dirty="0"/>
              <a:t> – it is some function, which takes as input the vector of weights and returns a number, which tells us how big our weights are. </a:t>
            </a:r>
          </a:p>
        </p:txBody>
      </p:sp>
      <p:sp>
        <p:nvSpPr>
          <p:cNvPr id="4" name="Slide Number Placeholder 3"/>
          <p:cNvSpPr>
            <a:spLocks noGrp="1"/>
          </p:cNvSpPr>
          <p:nvPr>
            <p:ph type="sldNum" sz="quarter" idx="5"/>
          </p:nvPr>
        </p:nvSpPr>
        <p:spPr/>
        <p:txBody>
          <a:bodyPr/>
          <a:lstStyle/>
          <a:p>
            <a:fld id="{003B4C3B-A507-4AC6-8C55-FDBC06173CE0}" type="slidenum">
              <a:rPr lang="ru-RU" smtClean="0"/>
              <a:t>47</a:t>
            </a:fld>
            <a:endParaRPr lang="ru-RU"/>
          </a:p>
        </p:txBody>
      </p:sp>
    </p:spTree>
    <p:extLst>
      <p:ext uri="{BB962C8B-B14F-4D97-AF65-F5344CB8AC3E}">
        <p14:creationId xmlns:p14="http://schemas.microsoft.com/office/powerpoint/2010/main" val="1563954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add this </a:t>
            </a:r>
            <a:r>
              <a:rPr lang="en-US" dirty="0" err="1"/>
              <a:t>regularizer</a:t>
            </a:r>
            <a:r>
              <a:rPr lang="en-US" dirty="0"/>
              <a:t> to our loss function with some weight lambda and optimize the resulting function with respect to the parameters of the model. Now, we have two components in our loss: the first one measures the error of the model predictions and pushes our model to fit to the training data. The second one, instead, restricts the model. Combination of the two, results in some sense in a balance. </a:t>
            </a:r>
          </a:p>
        </p:txBody>
      </p:sp>
      <p:sp>
        <p:nvSpPr>
          <p:cNvPr id="4" name="Slide Number Placeholder 3"/>
          <p:cNvSpPr>
            <a:spLocks noGrp="1"/>
          </p:cNvSpPr>
          <p:nvPr>
            <p:ph type="sldNum" sz="quarter" idx="5"/>
          </p:nvPr>
        </p:nvSpPr>
        <p:spPr/>
        <p:txBody>
          <a:bodyPr/>
          <a:lstStyle/>
          <a:p>
            <a:fld id="{003B4C3B-A507-4AC6-8C55-FDBC06173CE0}" type="slidenum">
              <a:rPr lang="ru-RU" smtClean="0"/>
              <a:t>48</a:t>
            </a:fld>
            <a:endParaRPr lang="ru-RU"/>
          </a:p>
        </p:txBody>
      </p:sp>
    </p:spTree>
    <p:extLst>
      <p:ext uri="{BB962C8B-B14F-4D97-AF65-F5344CB8AC3E}">
        <p14:creationId xmlns:p14="http://schemas.microsoft.com/office/powerpoint/2010/main" val="39279425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 important to select regularization coefficient properly. In a few slides we will see an example of how different your results might be, depending on its values. But intuitively, it is quite clear that if lambda is very large, we will restrict out model too much and it won’t be able to learn anything reasonable. On the other hand, if it is too small – will not fight the overfitting. To choose lambda, one cannot use training set, because then the optimal lambda will be zero: it restrict out model from overfitting under the train data. Instead, we have to compare models with different values of lambda using either validation or cross-validation. </a:t>
            </a:r>
          </a:p>
        </p:txBody>
      </p:sp>
      <p:sp>
        <p:nvSpPr>
          <p:cNvPr id="4" name="Slide Number Placeholder 3"/>
          <p:cNvSpPr>
            <a:spLocks noGrp="1"/>
          </p:cNvSpPr>
          <p:nvPr>
            <p:ph type="sldNum" sz="quarter" idx="5"/>
          </p:nvPr>
        </p:nvSpPr>
        <p:spPr/>
        <p:txBody>
          <a:bodyPr/>
          <a:lstStyle/>
          <a:p>
            <a:fld id="{003B4C3B-A507-4AC6-8C55-FDBC06173CE0}" type="slidenum">
              <a:rPr lang="ru-RU" smtClean="0"/>
              <a:t>49</a:t>
            </a:fld>
            <a:endParaRPr lang="ru-RU"/>
          </a:p>
        </p:txBody>
      </p:sp>
    </p:spTree>
    <p:extLst>
      <p:ext uri="{BB962C8B-B14F-4D97-AF65-F5344CB8AC3E}">
        <p14:creationId xmlns:p14="http://schemas.microsoft.com/office/powerpoint/2010/main" val="4105453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different </a:t>
            </a:r>
            <a:r>
              <a:rPr lang="en-US" dirty="0" err="1"/>
              <a:t>regularizers</a:t>
            </a:r>
            <a:r>
              <a:rPr lang="en-US" dirty="0"/>
              <a:t>, that people use in practice. The most popular ones are L1 and L2 norms, that you can see on the slide. </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50</a:t>
            </a:fld>
            <a:endParaRPr lang="ru-RU"/>
          </a:p>
        </p:txBody>
      </p:sp>
    </p:spTree>
    <p:extLst>
      <p:ext uri="{BB962C8B-B14F-4D97-AF65-F5344CB8AC3E}">
        <p14:creationId xmlns:p14="http://schemas.microsoft.com/office/powerpoint/2010/main" val="19684312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81417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56</a:t>
            </a:fld>
            <a:endParaRPr lang="ru-RU"/>
          </a:p>
        </p:txBody>
      </p:sp>
    </p:spTree>
    <p:extLst>
      <p:ext uri="{BB962C8B-B14F-4D97-AF65-F5344CB8AC3E}">
        <p14:creationId xmlns:p14="http://schemas.microsoft.com/office/powerpoint/2010/main" val="4110454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combine MSE loss with L2 regularization, we will get the model, which is called Ridge regression. It is a very convenient model in the sense that we use MSE loss, which is differentiable, add convex </a:t>
            </a:r>
            <a:r>
              <a:rPr lang="en-US" dirty="0" err="1"/>
              <a:t>regularizer</a:t>
            </a:r>
            <a:r>
              <a:rPr lang="en-US" dirty="0"/>
              <a:t>, which makes things even better. As a results we can not only easily use GD to optimize such loss function, but also write down the closed-form solution. Remember, that when we didn’t have the regularization, solution was very similar, but it did have identity matrix times lambda. Turns out, that this additional term improves the stability of the inversion. Which is one more advantage of Ridge regression.</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57</a:t>
            </a:fld>
            <a:endParaRPr lang="ru-RU"/>
          </a:p>
        </p:txBody>
      </p:sp>
    </p:spTree>
    <p:extLst>
      <p:ext uri="{BB962C8B-B14F-4D97-AF65-F5344CB8AC3E}">
        <p14:creationId xmlns:p14="http://schemas.microsoft.com/office/powerpoint/2010/main" val="3838914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instead of L2 we combine MSE loss with L1 </a:t>
            </a:r>
            <a:r>
              <a:rPr lang="en-US" dirty="0" err="1"/>
              <a:t>regularizer</a:t>
            </a:r>
            <a:r>
              <a:rPr lang="en-US" dirty="0"/>
              <a:t>, we would obtain model, which is usually called LASSO, or Least Absolute Shrinkage and Selection Operator. Notice, that since L1 norm is a some of modules, optimization becomes slightly harder. You all know, hopefully, that absolute values are not differentiable at 0. And of course, there is not analytical solution for such </a:t>
            </a:r>
            <a:r>
              <a:rPr lang="en-US" dirty="0" err="1"/>
              <a:t>proble</a:t>
            </a:r>
            <a:r>
              <a:rPr lang="en-US" dirty="0"/>
              <a:t>. Of course, there are optimization methods, which can deal with this, but why even bother? Why can’t we just use L2 instead? Turns out, that happens because this model has quite an important property – it zeros out some of the weights completely. Not just reduce their values, line Ridge does. This which is has the word selection in its name: basically, it serves as an automatic feature selection method.</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58</a:t>
            </a:fld>
            <a:endParaRPr lang="ru-RU"/>
          </a:p>
        </p:txBody>
      </p:sp>
    </p:spTree>
    <p:extLst>
      <p:ext uri="{BB962C8B-B14F-4D97-AF65-F5344CB8AC3E}">
        <p14:creationId xmlns:p14="http://schemas.microsoft.com/office/powerpoint/2010/main" val="3607578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59</a:t>
            </a:fld>
            <a:endParaRPr lang="ru-RU"/>
          </a:p>
        </p:txBody>
      </p:sp>
    </p:spTree>
    <p:extLst>
      <p:ext uri="{BB962C8B-B14F-4D97-AF65-F5344CB8AC3E}">
        <p14:creationId xmlns:p14="http://schemas.microsoft.com/office/powerpoint/2010/main" val="12287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video we will talk about bias-variance trade-off</a:t>
            </a:r>
            <a:endParaRPr lang="ru-RU"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561789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60</a:t>
            </a:fld>
            <a:endParaRPr lang="ru-RU"/>
          </a:p>
        </p:txBody>
      </p:sp>
    </p:spTree>
    <p:extLst>
      <p:ext uri="{BB962C8B-B14F-4D97-AF65-F5344CB8AC3E}">
        <p14:creationId xmlns:p14="http://schemas.microsoft.com/office/powerpoint/2010/main" val="2994831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61</a:t>
            </a:fld>
            <a:endParaRPr lang="ru-RU"/>
          </a:p>
        </p:txBody>
      </p:sp>
    </p:spTree>
    <p:extLst>
      <p:ext uri="{BB962C8B-B14F-4D97-AF65-F5344CB8AC3E}">
        <p14:creationId xmlns:p14="http://schemas.microsoft.com/office/powerpoint/2010/main" val="3513149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861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3708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aa77dc92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aa77dc9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76683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video we will discuss feature selection methods – that is a set of techniques, which allows us to remove some feature from the dataset before (occasionally at the same time) fitting the final model. </a:t>
            </a:r>
          </a:p>
          <a:p>
            <a:pPr marL="0" lvl="0" indent="0" algn="l" rtl="0">
              <a:spcBef>
                <a:spcPts val="0"/>
              </a:spcBef>
              <a:spcAft>
                <a:spcPts val="0"/>
              </a:spcAft>
              <a:buNone/>
            </a:pPr>
            <a:r>
              <a:rPr lang="en-US" dirty="0"/>
              <a:t>But before we start with the exact methods, let me give you some motivation, why even bother about feature selection? You already know, that modern algorithms and technologies allow us to work with really huge datasets: we have efficient optimization algorithms, powerful computers. But still, removing irrelevant features might be quite useful for the following reasons:</a:t>
            </a:r>
          </a:p>
          <a:p>
            <a:pPr marL="0" lvl="0" indent="0" algn="l" rtl="0">
              <a:spcBef>
                <a:spcPts val="0"/>
              </a:spcBef>
              <a:spcAft>
                <a:spcPts val="0"/>
              </a:spcAft>
              <a:buNone/>
            </a:pPr>
            <a:r>
              <a:rPr lang="en-US" dirty="0"/>
              <a:t>1. better performing model 2. Easier to interpret 3. Runs faster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666106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0254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2087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50293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1463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example </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12</a:t>
            </a:fld>
            <a:endParaRPr lang="ru-RU"/>
          </a:p>
        </p:txBody>
      </p:sp>
    </p:spTree>
    <p:extLst>
      <p:ext uri="{BB962C8B-B14F-4D97-AF65-F5344CB8AC3E}">
        <p14:creationId xmlns:p14="http://schemas.microsoft.com/office/powerpoint/2010/main" val="5067284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aa77dc92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aa77dc9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328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we can fit polynomial of power 15. Even though the resulting model looks quite strange, we observe that it nicely fit the training data and has very low MSE</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13</a:t>
            </a:fld>
            <a:endParaRPr lang="ru-RU"/>
          </a:p>
        </p:txBody>
      </p:sp>
    </p:spTree>
    <p:extLst>
      <p:ext uri="{BB962C8B-B14F-4D97-AF65-F5344CB8AC3E}">
        <p14:creationId xmlns:p14="http://schemas.microsoft.com/office/powerpoint/2010/main" val="3188840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we can fit polynomial of power 15. Even though the resulting model looks quite strange, we observe that it nicely fit the training data and has very low MSE</a:t>
            </a:r>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14</a:t>
            </a:fld>
            <a:endParaRPr lang="ru-RU"/>
          </a:p>
        </p:txBody>
      </p:sp>
    </p:spTree>
    <p:extLst>
      <p:ext uri="{BB962C8B-B14F-4D97-AF65-F5344CB8AC3E}">
        <p14:creationId xmlns:p14="http://schemas.microsoft.com/office/powerpoint/2010/main" val="145628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ability of the model to capture relationship in the data is called Bias. Just by looking on this example we can see that as the more complex model is, the lower is bias. At the same time, lower bias does not mean that the model is definitely better</a:t>
            </a:r>
            <a:endParaRPr lang="ru-RU" dirty="0"/>
          </a:p>
          <a:p>
            <a:endParaRPr lang="ru-RU" dirty="0"/>
          </a:p>
        </p:txBody>
      </p:sp>
      <p:sp>
        <p:nvSpPr>
          <p:cNvPr id="4" name="Slide Number Placeholder 3"/>
          <p:cNvSpPr>
            <a:spLocks noGrp="1"/>
          </p:cNvSpPr>
          <p:nvPr>
            <p:ph type="sldNum" sz="quarter" idx="5"/>
          </p:nvPr>
        </p:nvSpPr>
        <p:spPr/>
        <p:txBody>
          <a:bodyPr/>
          <a:lstStyle/>
          <a:p>
            <a:fld id="{003B4C3B-A507-4AC6-8C55-FDBC06173CE0}" type="slidenum">
              <a:rPr lang="ru-RU" smtClean="0"/>
              <a:t>15</a:t>
            </a:fld>
            <a:endParaRPr lang="ru-RU"/>
          </a:p>
        </p:txBody>
      </p:sp>
    </p:spTree>
    <p:extLst>
      <p:ext uri="{BB962C8B-B14F-4D97-AF65-F5344CB8AC3E}">
        <p14:creationId xmlns:p14="http://schemas.microsoft.com/office/powerpoint/2010/main" val="22245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2175" y="2867800"/>
            <a:ext cx="85989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b="0" i="0">
                <a:latin typeface="Myriad Pro Regular"/>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4031061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0" y="0"/>
            <a:ext cx="88323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b="0" i="0">
                <a:latin typeface="Myriad Pro Regula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5" name="Google Shape;15;p4"/>
          <p:cNvSpPr txBox="1">
            <a:spLocks noGrp="1"/>
          </p:cNvSpPr>
          <p:nvPr>
            <p:ph type="body" idx="1"/>
          </p:nvPr>
        </p:nvSpPr>
        <p:spPr>
          <a:xfrm>
            <a:off x="396000" y="809875"/>
            <a:ext cx="8436000" cy="5608800"/>
          </a:xfrm>
          <a:prstGeom prst="rect">
            <a:avLst/>
          </a:prstGeom>
        </p:spPr>
        <p:txBody>
          <a:bodyPr spcFirstLastPara="1" wrap="square" lIns="91425" tIns="46800" rIns="91425" bIns="91425" anchor="t" anchorCtr="0">
            <a:noAutofit/>
          </a:bodyPr>
          <a:lstStyle>
            <a:lvl1pPr marL="457200" lvl="0" indent="-381000">
              <a:spcBef>
                <a:spcPts val="0"/>
              </a:spcBef>
              <a:spcAft>
                <a:spcPts val="0"/>
              </a:spcAft>
              <a:buSzPts val="2400"/>
              <a:buChar char="●"/>
              <a:defRPr b="0" i="0">
                <a:latin typeface="Myriad Pro Regular"/>
              </a:defRPr>
            </a:lvl1pPr>
            <a:lvl2pPr marL="914400" lvl="1" indent="-381000">
              <a:spcBef>
                <a:spcPts val="1800"/>
              </a:spcBef>
              <a:spcAft>
                <a:spcPts val="0"/>
              </a:spcAft>
              <a:buSzPts val="2400"/>
              <a:buChar char="○"/>
              <a:defRPr/>
            </a:lvl2pPr>
            <a:lvl3pPr marL="1371600" lvl="2" indent="-381000">
              <a:spcBef>
                <a:spcPts val="1800"/>
              </a:spcBef>
              <a:spcAft>
                <a:spcPts val="0"/>
              </a:spcAft>
              <a:buSzPts val="2400"/>
              <a:buChar char="■"/>
              <a:defRPr/>
            </a:lvl3pPr>
            <a:lvl4pPr marL="1828800" lvl="3" indent="-381000">
              <a:spcBef>
                <a:spcPts val="1800"/>
              </a:spcBef>
              <a:spcAft>
                <a:spcPts val="0"/>
              </a:spcAft>
              <a:buSzPts val="2400"/>
              <a:buChar char="●"/>
              <a:defRPr/>
            </a:lvl4pPr>
            <a:lvl5pPr marL="2286000" lvl="4" indent="-381000">
              <a:spcBef>
                <a:spcPts val="1800"/>
              </a:spcBef>
              <a:spcAft>
                <a:spcPts val="0"/>
              </a:spcAft>
              <a:buSzPts val="2400"/>
              <a:buChar char="○"/>
              <a:defRPr/>
            </a:lvl5pPr>
            <a:lvl6pPr marL="2743200" lvl="5" indent="-381000">
              <a:spcBef>
                <a:spcPts val="1800"/>
              </a:spcBef>
              <a:spcAft>
                <a:spcPts val="0"/>
              </a:spcAft>
              <a:buSzPts val="2400"/>
              <a:buChar char="■"/>
              <a:defRPr/>
            </a:lvl6pPr>
            <a:lvl7pPr marL="3200400" lvl="6" indent="-381000">
              <a:spcBef>
                <a:spcPts val="1800"/>
              </a:spcBef>
              <a:spcAft>
                <a:spcPts val="0"/>
              </a:spcAft>
              <a:buSzPts val="2400"/>
              <a:buChar char="●"/>
              <a:defRPr/>
            </a:lvl7pPr>
            <a:lvl8pPr marL="3657600" lvl="7" indent="-381000">
              <a:spcBef>
                <a:spcPts val="1800"/>
              </a:spcBef>
              <a:spcAft>
                <a:spcPts val="0"/>
              </a:spcAft>
              <a:buSzPts val="2400"/>
              <a:buChar char="○"/>
              <a:defRPr/>
            </a:lvl8pPr>
            <a:lvl9pPr marL="4114800" lvl="8" indent="-381000">
              <a:spcBef>
                <a:spcPts val="1800"/>
              </a:spcBef>
              <a:spcAft>
                <a:spcPts val="1800"/>
              </a:spcAft>
              <a:buSzPts val="2400"/>
              <a:buChar char="■"/>
              <a:defRPr/>
            </a:lvl9pPr>
          </a:lstStyle>
          <a:p>
            <a:endParaRPr dirty="0"/>
          </a:p>
        </p:txBody>
      </p:sp>
    </p:spTree>
    <p:extLst>
      <p:ext uri="{BB962C8B-B14F-4D97-AF65-F5344CB8AC3E}">
        <p14:creationId xmlns:p14="http://schemas.microsoft.com/office/powerpoint/2010/main" val="173361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3" name="Содержимое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B83CA53-AE35-48B9-8B85-77295771D8C3}" type="datetimeFigureOut">
              <a:rPr lang="ru-RU" smtClean="0"/>
              <a:pPr/>
              <a:t>14.01.2021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CFF65C-B071-417A-8D04-EB137278020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CA53-AE35-48B9-8B85-77295771D8C3}" type="datetimeFigureOut">
              <a:rPr lang="ru-RU" smtClean="0"/>
              <a:pPr/>
              <a:t>14.01.2021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FF65C-B071-417A-8D04-EB137278020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0.png"/><Relationship Id="rId10"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0.png"/><Relationship Id="rId10" Type="http://schemas.openxmlformats.org/officeDocument/2006/relationships/image" Target="../media/image18.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1.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10" Type="http://schemas.openxmlformats.org/officeDocument/2006/relationships/image" Target="../media/image18.png"/><Relationship Id="rId4" Type="http://schemas.openxmlformats.org/officeDocument/2006/relationships/image" Target="../media/image32.pn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6.png"/><Relationship Id="rId7"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9.png"/><Relationship Id="rId7"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51.png"/><Relationship Id="rId9" Type="http://schemas.openxmlformats.org/officeDocument/2006/relationships/image" Target="../media/image6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6.xml"/><Relationship Id="rId1" Type="http://schemas.openxmlformats.org/officeDocument/2006/relationships/slideLayout" Target="../slideLayouts/slideLayout13.xml"/><Relationship Id="rId5" Type="http://schemas.openxmlformats.org/officeDocument/2006/relationships/image" Target="../media/image81.png"/><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395536" y="109198"/>
            <a:ext cx="8648394" cy="6336704"/>
          </a:xfrm>
        </p:spPr>
        <p:txBody>
          <a:bodyPr lIns="0" tIns="0" rIns="0" bIns="0">
            <a:noAutofit/>
          </a:bodyPr>
          <a:lstStyle/>
          <a:p>
            <a:r>
              <a:rPr lang="en-GB" sz="3200" b="1" dirty="0">
                <a:solidFill>
                  <a:srgbClr val="A26D6A"/>
                </a:solidFill>
              </a:rPr>
              <a:t>Model Selection and Regularization</a:t>
            </a:r>
            <a:endParaRPr lang="ru-RU" sz="3200" b="1" dirty="0">
              <a:solidFill>
                <a:srgbClr val="A26D6A"/>
              </a:solidFill>
            </a:endParaRPr>
          </a:p>
        </p:txBody>
      </p:sp>
    </p:spTree>
    <p:extLst>
      <p:ext uri="{BB962C8B-B14F-4D97-AF65-F5344CB8AC3E}">
        <p14:creationId xmlns:p14="http://schemas.microsoft.com/office/powerpoint/2010/main" val="335500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How to avoid overfitting</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1125538"/>
            <a:ext cx="8616008" cy="5544715"/>
          </a:xfrm>
          <a:prstGeom prst="rect">
            <a:avLst/>
          </a:prstGeom>
          <a:noFill/>
          <a:ln w="28575">
            <a:noFill/>
          </a:ln>
        </p:spPr>
        <p:txBody>
          <a:bodyPr wrap="square" lIns="0" tIns="0" rIns="0" bIns="0" anchor="t">
            <a:noAutofit/>
          </a:bodyPr>
          <a:lstStyle/>
          <a:p>
            <a:pPr marL="342900" indent="-342900">
              <a:spcAft>
                <a:spcPts val="1800"/>
              </a:spcAft>
              <a:buClr>
                <a:srgbClr val="9CA5A2"/>
              </a:buClr>
              <a:buFont typeface="Arial" panose="020B0604020202020204" pitchFamily="34" charset="0"/>
              <a:buChar char="•"/>
            </a:pPr>
            <a:r>
              <a:rPr lang="en-US" sz="2400" dirty="0">
                <a:solidFill>
                  <a:srgbClr val="4D4D4D"/>
                </a:solidFill>
              </a:rPr>
              <a:t>Validation Dataset</a:t>
            </a:r>
          </a:p>
          <a:p>
            <a:pPr marL="342900" indent="-342900">
              <a:spcAft>
                <a:spcPts val="1800"/>
              </a:spcAft>
              <a:buClr>
                <a:srgbClr val="9CA5A2"/>
              </a:buClr>
              <a:buFont typeface="Arial" panose="020B0604020202020204" pitchFamily="34" charset="0"/>
              <a:buChar char="•"/>
            </a:pPr>
            <a:r>
              <a:rPr lang="en-US" sz="2400" dirty="0">
                <a:solidFill>
                  <a:srgbClr val="4D4D4D"/>
                </a:solidFill>
              </a:rPr>
              <a:t>Cross-Validation</a:t>
            </a:r>
          </a:p>
          <a:p>
            <a:pPr marL="342900" indent="-342900">
              <a:spcAft>
                <a:spcPts val="1800"/>
              </a:spcAft>
              <a:buClr>
                <a:srgbClr val="9CA5A2"/>
              </a:buClr>
              <a:buFont typeface="Arial" panose="020B0604020202020204" pitchFamily="34" charset="0"/>
              <a:buChar char="•"/>
            </a:pPr>
            <a:endParaRPr lang="en-US" sz="2400" dirty="0">
              <a:solidFill>
                <a:srgbClr val="4D4D4D"/>
              </a:solidFill>
            </a:endParaRPr>
          </a:p>
          <a:p>
            <a:pPr marL="342900" indent="-342900">
              <a:spcAft>
                <a:spcPts val="1800"/>
              </a:spcAft>
              <a:buClr>
                <a:srgbClr val="9CA5A2"/>
              </a:buClr>
              <a:buFont typeface="Arial" panose="020B0604020202020204" pitchFamily="34" charset="0"/>
              <a:buChar char="•"/>
            </a:pPr>
            <a:r>
              <a:rPr lang="en-US" sz="2400" dirty="0">
                <a:solidFill>
                  <a:srgbClr val="4D4D4D"/>
                </a:solidFill>
              </a:rPr>
              <a:t>Regularization</a:t>
            </a:r>
          </a:p>
          <a:p>
            <a:pPr marL="342900" indent="-342900">
              <a:spcAft>
                <a:spcPts val="1800"/>
              </a:spcAft>
              <a:buClr>
                <a:srgbClr val="9CA5A2"/>
              </a:buClr>
              <a:buFont typeface="Arial" panose="020B0604020202020204" pitchFamily="34" charset="0"/>
              <a:buChar char="•"/>
            </a:pPr>
            <a:r>
              <a:rPr lang="en-US" sz="2400" dirty="0">
                <a:solidFill>
                  <a:srgbClr val="4D4D4D"/>
                </a:solidFill>
              </a:rPr>
              <a:t>Feature Selection</a:t>
            </a:r>
          </a:p>
        </p:txBody>
      </p:sp>
    </p:spTree>
    <p:extLst>
      <p:ext uri="{BB962C8B-B14F-4D97-AF65-F5344CB8AC3E}">
        <p14:creationId xmlns:p14="http://schemas.microsoft.com/office/powerpoint/2010/main" val="212732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Bias-Variance trade-off</a:t>
            </a:r>
            <a:endParaRPr lang="ru-RU" dirty="0"/>
          </a:p>
        </p:txBody>
      </p:sp>
    </p:spTree>
    <p:extLst>
      <p:ext uri="{BB962C8B-B14F-4D97-AF65-F5344CB8AC3E}">
        <p14:creationId xmlns:p14="http://schemas.microsoft.com/office/powerpoint/2010/main" val="92374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task</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a:p>
            <a:pPr>
              <a:spcAft>
                <a:spcPts val="1800"/>
              </a:spcAft>
            </a:pPr>
            <a:endParaRPr lang="en-US" sz="2400" dirty="0"/>
          </a:p>
        </p:txBody>
      </p:sp>
      <p:pic>
        <p:nvPicPr>
          <p:cNvPr id="5" name="Picture 4">
            <a:extLst>
              <a:ext uri="{FF2B5EF4-FFF2-40B4-BE49-F238E27FC236}">
                <a16:creationId xmlns:a16="http://schemas.microsoft.com/office/drawing/2014/main" id="{86290A61-8DF4-424C-835A-A3B59ABF5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092" y="1600200"/>
            <a:ext cx="5486400" cy="3657600"/>
          </a:xfrm>
          <a:prstGeom prst="rect">
            <a:avLst/>
          </a:prstGeom>
        </p:spPr>
      </p:pic>
    </p:spTree>
    <p:extLst>
      <p:ext uri="{BB962C8B-B14F-4D97-AF65-F5344CB8AC3E}">
        <p14:creationId xmlns:p14="http://schemas.microsoft.com/office/powerpoint/2010/main" val="107335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Bias</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CA34528-EF64-A940-B9D2-130D633B3657}"/>
                  </a:ext>
                </a:extLst>
              </p:cNvPr>
              <p:cNvSpPr/>
              <p:nvPr/>
            </p:nvSpPr>
            <p:spPr>
              <a:xfrm>
                <a:off x="971600" y="1666104"/>
                <a:ext cx="3496010" cy="692497"/>
              </a:xfrm>
              <a:prstGeom prst="rect">
                <a:avLst/>
              </a:prstGeom>
            </p:spPr>
            <p:txBody>
              <a:bodyPr wrap="squar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0</m:t>
                          </m:r>
                        </m:sub>
                      </m:sSub>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𝑥</m:t>
                      </m:r>
                      <m:r>
                        <a:rPr lang="en-US" sz="2400" i="1">
                          <a:solidFill>
                            <a:srgbClr val="4D4D4D"/>
                          </a:solidFill>
                          <a:latin typeface="Cambria Math" panose="02040503050406030204" pitchFamily="18" charset="0"/>
                        </a:rPr>
                        <m:t> </m:t>
                      </m:r>
                    </m:oMath>
                  </m:oMathPara>
                </a14:m>
                <a:endParaRPr lang="en-US" sz="2400" dirty="0">
                  <a:solidFill>
                    <a:srgbClr val="4D4D4D"/>
                  </a:solidFill>
                  <a:latin typeface="Myriad Pro" panose="020B0503030403020204" pitchFamily="34" charset="0"/>
                </a:endParaRPr>
              </a:p>
            </p:txBody>
          </p:sp>
        </mc:Choice>
        <mc:Fallback xmlns="">
          <p:sp>
            <p:nvSpPr>
              <p:cNvPr id="12" name="Rectangle 11">
                <a:extLst>
                  <a:ext uri="{FF2B5EF4-FFF2-40B4-BE49-F238E27FC236}">
                    <a16:creationId xmlns="" xmlns:a16="http://schemas.microsoft.com/office/drawing/2014/main" xmlns:a14="http://schemas.microsoft.com/office/drawing/2010/main" id="{3CA34528-EF64-A940-B9D2-130D633B3657}"/>
                  </a:ext>
                </a:extLst>
              </p:cNvPr>
              <p:cNvSpPr>
                <a:spLocks noRot="1" noChangeAspect="1" noMove="1" noResize="1" noEditPoints="1" noAdjustHandles="1" noChangeArrowheads="1" noChangeShapeType="1" noTextEdit="1"/>
              </p:cNvSpPr>
              <p:nvPr/>
            </p:nvSpPr>
            <p:spPr>
              <a:xfrm>
                <a:off x="971600" y="1666104"/>
                <a:ext cx="3496010" cy="692497"/>
              </a:xfrm>
              <a:prstGeom prst="rect">
                <a:avLst/>
              </a:prstGeom>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9C5017A-DFCF-6A43-B093-CEC43A8895E0}"/>
                  </a:ext>
                </a:extLst>
              </p:cNvPr>
              <p:cNvSpPr txBox="1"/>
              <p:nvPr/>
            </p:nvSpPr>
            <p:spPr>
              <a:xfrm>
                <a:off x="899592" y="5087663"/>
                <a:ext cx="20072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≈238.48</m:t>
                      </m:r>
                    </m:oMath>
                  </m:oMathPara>
                </a14:m>
                <a:endParaRPr lang="ru-RU" sz="2400" dirty="0">
                  <a:solidFill>
                    <a:srgbClr val="4D4D4D"/>
                  </a:solidFill>
                </a:endParaRPr>
              </a:p>
            </p:txBody>
          </p:sp>
        </mc:Choice>
        <mc:Fallback xmlns="">
          <p:sp>
            <p:nvSpPr>
              <p:cNvPr id="8" name="TextBox 7">
                <a:extLst>
                  <a:ext uri="{FF2B5EF4-FFF2-40B4-BE49-F238E27FC236}">
                    <a16:creationId xmlns="" xmlns:a16="http://schemas.microsoft.com/office/drawing/2014/main" xmlns:a14="http://schemas.microsoft.com/office/drawing/2010/main" id="{29C5017A-DFCF-6A43-B093-CEC43A8895E0}"/>
                  </a:ext>
                </a:extLst>
              </p:cNvPr>
              <p:cNvSpPr txBox="1">
                <a:spLocks noRot="1" noChangeAspect="1" noMove="1" noResize="1" noEditPoints="1" noAdjustHandles="1" noChangeArrowheads="1" noChangeShapeType="1" noTextEdit="1"/>
              </p:cNvSpPr>
              <p:nvPr/>
            </p:nvSpPr>
            <p:spPr>
              <a:xfrm>
                <a:off x="899592" y="5087663"/>
                <a:ext cx="2007216" cy="369332"/>
              </a:xfrm>
              <a:prstGeom prst="rect">
                <a:avLst/>
              </a:prstGeom>
              <a:blipFill rotWithShape="1">
                <a:blip r:embed="rId5"/>
                <a:stretch>
                  <a:fillRect l="-3343" r="-3343" b="-8333"/>
                </a:stretch>
              </a:blipFill>
            </p:spPr>
            <p:txBody>
              <a:bodyPr/>
              <a:lstStyle/>
              <a:p>
                <a:r>
                  <a:rPr lang="ru-RU">
                    <a:noFill/>
                  </a:rPr>
                  <a:t> </a:t>
                </a:r>
              </a:p>
            </p:txBody>
          </p:sp>
        </mc:Fallback>
      </mc:AlternateContent>
      <p:pic>
        <p:nvPicPr>
          <p:cNvPr id="9" name="Picture 3">
            <a:extLst>
              <a:ext uri="{FF2B5EF4-FFF2-40B4-BE49-F238E27FC236}">
                <a16:creationId xmlns:a16="http://schemas.microsoft.com/office/drawing/2014/main" id="{939E117F-627C-4410-B2CD-75CF5A9EBE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144" y="2348880"/>
            <a:ext cx="4019848" cy="2673199"/>
          </a:xfrm>
          <a:prstGeom prst="rect">
            <a:avLst/>
          </a:prstGeom>
        </p:spPr>
      </p:pic>
    </p:spTree>
    <p:extLst>
      <p:ext uri="{BB962C8B-B14F-4D97-AF65-F5344CB8AC3E}">
        <p14:creationId xmlns:p14="http://schemas.microsoft.com/office/powerpoint/2010/main" val="406053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Bias</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BD44F45-484B-1946-9830-23F6573C676E}"/>
                  </a:ext>
                </a:extLst>
              </p:cNvPr>
              <p:cNvSpPr/>
              <p:nvPr/>
            </p:nvSpPr>
            <p:spPr>
              <a:xfrm>
                <a:off x="4676392" y="1672139"/>
                <a:ext cx="4341837" cy="696666"/>
              </a:xfrm>
              <a:prstGeom prst="rect">
                <a:avLst/>
              </a:prstGeom>
            </p:spPr>
            <p:txBody>
              <a:bodyPr wrap="squar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0</m:t>
                          </m:r>
                        </m:sub>
                      </m:sSub>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𝑥</m:t>
                      </m:r>
                      <m:r>
                        <a:rPr lang="ru-RU"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15</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15</m:t>
                          </m:r>
                        </m:sup>
                      </m:sSup>
                    </m:oMath>
                  </m:oMathPara>
                </a14:m>
                <a:endParaRPr lang="en-US" sz="2400" dirty="0">
                  <a:solidFill>
                    <a:srgbClr val="4D4D4D"/>
                  </a:solidFill>
                  <a:latin typeface="Myriad Pro" panose="020B0503030403020204" pitchFamily="34" charset="0"/>
                </a:endParaRPr>
              </a:p>
            </p:txBody>
          </p:sp>
        </mc:Choice>
        <mc:Fallback xmlns="">
          <p:sp>
            <p:nvSpPr>
              <p:cNvPr id="3" name="Rectangle 2">
                <a:extLst>
                  <a:ext uri="{FF2B5EF4-FFF2-40B4-BE49-F238E27FC236}">
                    <a16:creationId xmlns="" xmlns:a16="http://schemas.microsoft.com/office/drawing/2014/main" xmlns:a14="http://schemas.microsoft.com/office/drawing/2010/main" id="{6BD44F45-484B-1946-9830-23F6573C676E}"/>
                  </a:ext>
                </a:extLst>
              </p:cNvPr>
              <p:cNvSpPr>
                <a:spLocks noRot="1" noChangeAspect="1" noMove="1" noResize="1" noEditPoints="1" noAdjustHandles="1" noChangeArrowheads="1" noChangeShapeType="1" noTextEdit="1"/>
              </p:cNvSpPr>
              <p:nvPr/>
            </p:nvSpPr>
            <p:spPr>
              <a:xfrm>
                <a:off x="4676392" y="1672139"/>
                <a:ext cx="4341837" cy="696666"/>
              </a:xfrm>
              <a:prstGeom prst="rect">
                <a:avLst/>
              </a:prstGeom>
              <a:blipFill rotWithShape="1">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CA34528-EF64-A940-B9D2-130D633B3657}"/>
                  </a:ext>
                </a:extLst>
              </p:cNvPr>
              <p:cNvSpPr/>
              <p:nvPr/>
            </p:nvSpPr>
            <p:spPr>
              <a:xfrm>
                <a:off x="971600" y="1666104"/>
                <a:ext cx="3496010" cy="692497"/>
              </a:xfrm>
              <a:prstGeom prst="rect">
                <a:avLst/>
              </a:prstGeom>
            </p:spPr>
            <p:txBody>
              <a:bodyPr wrap="squar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0</m:t>
                          </m:r>
                        </m:sub>
                      </m:sSub>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𝑥</m:t>
                      </m:r>
                      <m:r>
                        <a:rPr lang="en-US" sz="2400" i="1">
                          <a:solidFill>
                            <a:srgbClr val="4D4D4D"/>
                          </a:solidFill>
                          <a:latin typeface="Cambria Math" panose="02040503050406030204" pitchFamily="18" charset="0"/>
                        </a:rPr>
                        <m:t> </m:t>
                      </m:r>
                    </m:oMath>
                  </m:oMathPara>
                </a14:m>
                <a:endParaRPr lang="en-US" sz="2400" dirty="0">
                  <a:solidFill>
                    <a:srgbClr val="4D4D4D"/>
                  </a:solidFill>
                  <a:latin typeface="Myriad Pro" panose="020B0503030403020204" pitchFamily="34" charset="0"/>
                </a:endParaRPr>
              </a:p>
            </p:txBody>
          </p:sp>
        </mc:Choice>
        <mc:Fallback xmlns="">
          <p:sp>
            <p:nvSpPr>
              <p:cNvPr id="12" name="Rectangle 11">
                <a:extLst>
                  <a:ext uri="{FF2B5EF4-FFF2-40B4-BE49-F238E27FC236}">
                    <a16:creationId xmlns="" xmlns:a16="http://schemas.microsoft.com/office/drawing/2014/main" xmlns:a14="http://schemas.microsoft.com/office/drawing/2010/main" id="{3CA34528-EF64-A940-B9D2-130D633B3657}"/>
                  </a:ext>
                </a:extLst>
              </p:cNvPr>
              <p:cNvSpPr>
                <a:spLocks noRot="1" noChangeAspect="1" noMove="1" noResize="1" noEditPoints="1" noAdjustHandles="1" noChangeArrowheads="1" noChangeShapeType="1" noTextEdit="1"/>
              </p:cNvSpPr>
              <p:nvPr/>
            </p:nvSpPr>
            <p:spPr>
              <a:xfrm>
                <a:off x="971600" y="1666104"/>
                <a:ext cx="3496010" cy="692497"/>
              </a:xfrm>
              <a:prstGeom prst="rect">
                <a:avLst/>
              </a:prstGeom>
              <a:blipFill rotWithShape="1">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C5017A-DFCF-6A43-B093-CEC43A8895E0}"/>
                  </a:ext>
                </a:extLst>
              </p:cNvPr>
              <p:cNvSpPr txBox="1"/>
              <p:nvPr/>
            </p:nvSpPr>
            <p:spPr>
              <a:xfrm>
                <a:off x="899592" y="5087663"/>
                <a:ext cx="20072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≈238.48</m:t>
                      </m:r>
                    </m:oMath>
                  </m:oMathPara>
                </a14:m>
                <a:endParaRPr lang="ru-RU" sz="2400" dirty="0">
                  <a:solidFill>
                    <a:srgbClr val="4D4D4D"/>
                  </a:solidFill>
                </a:endParaRPr>
              </a:p>
            </p:txBody>
          </p:sp>
        </mc:Choice>
        <mc:Fallback xmlns="">
          <p:sp>
            <p:nvSpPr>
              <p:cNvPr id="13" name="TextBox 12">
                <a:extLst>
                  <a:ext uri="{FF2B5EF4-FFF2-40B4-BE49-F238E27FC236}">
                    <a16:creationId xmlns="" xmlns:a16="http://schemas.microsoft.com/office/drawing/2014/main" xmlns:a14="http://schemas.microsoft.com/office/drawing/2010/main" id="{29C5017A-DFCF-6A43-B093-CEC43A8895E0}"/>
                  </a:ext>
                </a:extLst>
              </p:cNvPr>
              <p:cNvSpPr txBox="1">
                <a:spLocks noRot="1" noChangeAspect="1" noMove="1" noResize="1" noEditPoints="1" noAdjustHandles="1" noChangeArrowheads="1" noChangeShapeType="1" noTextEdit="1"/>
              </p:cNvSpPr>
              <p:nvPr/>
            </p:nvSpPr>
            <p:spPr>
              <a:xfrm>
                <a:off x="899592" y="5087663"/>
                <a:ext cx="2007216" cy="369332"/>
              </a:xfrm>
              <a:prstGeom prst="rect">
                <a:avLst/>
              </a:prstGeom>
              <a:blipFill rotWithShape="1">
                <a:blip r:embed="rId7"/>
                <a:stretch>
                  <a:fillRect l="-3343" r="-3343" b="-8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A49E996-A0DE-6243-9301-7770EEF9277B}"/>
                  </a:ext>
                </a:extLst>
              </p:cNvPr>
              <p:cNvSpPr txBox="1"/>
              <p:nvPr/>
            </p:nvSpPr>
            <p:spPr>
              <a:xfrm>
                <a:off x="5094323" y="5087663"/>
                <a:ext cx="1667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≈1.34</m:t>
                      </m:r>
                    </m:oMath>
                  </m:oMathPara>
                </a14:m>
                <a:endParaRPr lang="ru-RU" sz="2400" dirty="0">
                  <a:solidFill>
                    <a:srgbClr val="4D4D4D"/>
                  </a:solidFill>
                </a:endParaRPr>
              </a:p>
            </p:txBody>
          </p:sp>
        </mc:Choice>
        <mc:Fallback xmlns="">
          <p:sp>
            <p:nvSpPr>
              <p:cNvPr id="14" name="TextBox 13">
                <a:extLst>
                  <a:ext uri="{FF2B5EF4-FFF2-40B4-BE49-F238E27FC236}">
                    <a16:creationId xmlns="" xmlns:a16="http://schemas.microsoft.com/office/drawing/2014/main" xmlns:a14="http://schemas.microsoft.com/office/drawing/2010/main" id="{8A49E996-A0DE-6243-9301-7770EEF9277B}"/>
                  </a:ext>
                </a:extLst>
              </p:cNvPr>
              <p:cNvSpPr txBox="1">
                <a:spLocks noRot="1" noChangeAspect="1" noMove="1" noResize="1" noEditPoints="1" noAdjustHandles="1" noChangeArrowheads="1" noChangeShapeType="1" noTextEdit="1"/>
              </p:cNvSpPr>
              <p:nvPr/>
            </p:nvSpPr>
            <p:spPr>
              <a:xfrm>
                <a:off x="5094323" y="5087663"/>
                <a:ext cx="1667380" cy="369332"/>
              </a:xfrm>
              <a:prstGeom prst="rect">
                <a:avLst/>
              </a:prstGeom>
              <a:blipFill rotWithShape="1">
                <a:blip r:embed="rId8"/>
                <a:stretch>
                  <a:fillRect l="-4029" r="-4396" b="-8333"/>
                </a:stretch>
              </a:blipFill>
            </p:spPr>
            <p:txBody>
              <a:bodyPr/>
              <a:lstStyle/>
              <a:p>
                <a:r>
                  <a:rPr lang="ru-RU">
                    <a:noFill/>
                  </a:rPr>
                  <a:t> </a:t>
                </a:r>
              </a:p>
            </p:txBody>
          </p:sp>
        </mc:Fallback>
      </mc:AlternateContent>
      <p:pic>
        <p:nvPicPr>
          <p:cNvPr id="10" name="Picture 3">
            <a:extLst>
              <a:ext uri="{FF2B5EF4-FFF2-40B4-BE49-F238E27FC236}">
                <a16:creationId xmlns:a16="http://schemas.microsoft.com/office/drawing/2014/main" id="{3DE50A8B-5C47-4B36-BB5A-028E08916F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0144" y="2348880"/>
            <a:ext cx="4019848" cy="2673198"/>
          </a:xfrm>
          <a:prstGeom prst="rect">
            <a:avLst/>
          </a:prstGeom>
        </p:spPr>
      </p:pic>
      <p:pic>
        <p:nvPicPr>
          <p:cNvPr id="11" name="Picture 8">
            <a:extLst>
              <a:ext uri="{FF2B5EF4-FFF2-40B4-BE49-F238E27FC236}">
                <a16:creationId xmlns:a16="http://schemas.microsoft.com/office/drawing/2014/main" id="{66C4435C-F68F-4F7C-98C5-698D71CFFB8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76392" y="2362387"/>
            <a:ext cx="3999537" cy="2659692"/>
          </a:xfrm>
          <a:prstGeom prst="rect">
            <a:avLst/>
          </a:prstGeom>
        </p:spPr>
      </p:pic>
    </p:spTree>
    <p:extLst>
      <p:ext uri="{BB962C8B-B14F-4D97-AF65-F5344CB8AC3E}">
        <p14:creationId xmlns:p14="http://schemas.microsoft.com/office/powerpoint/2010/main" val="66814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Bias</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C5017A-DFCF-6A43-B093-CEC43A8895E0}"/>
                  </a:ext>
                </a:extLst>
              </p:cNvPr>
              <p:cNvSpPr txBox="1"/>
              <p:nvPr/>
            </p:nvSpPr>
            <p:spPr>
              <a:xfrm>
                <a:off x="899592" y="5087663"/>
                <a:ext cx="20072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≈238.48</m:t>
                      </m:r>
                    </m:oMath>
                  </m:oMathPara>
                </a14:m>
                <a:endParaRPr lang="ru-RU" sz="2400" dirty="0">
                  <a:solidFill>
                    <a:srgbClr val="4D4D4D"/>
                  </a:solidFill>
                </a:endParaRPr>
              </a:p>
            </p:txBody>
          </p:sp>
        </mc:Choice>
        <mc:Fallback xmlns="">
          <p:sp>
            <p:nvSpPr>
              <p:cNvPr id="10" name="TextBox 9">
                <a:extLst>
                  <a:ext uri="{FF2B5EF4-FFF2-40B4-BE49-F238E27FC236}">
                    <a16:creationId xmlns="" xmlns:a16="http://schemas.microsoft.com/office/drawing/2014/main" xmlns:a14="http://schemas.microsoft.com/office/drawing/2010/main" id="{29C5017A-DFCF-6A43-B093-CEC43A8895E0}"/>
                  </a:ext>
                </a:extLst>
              </p:cNvPr>
              <p:cNvSpPr txBox="1">
                <a:spLocks noRot="1" noChangeAspect="1" noMove="1" noResize="1" noEditPoints="1" noAdjustHandles="1" noChangeArrowheads="1" noChangeShapeType="1" noTextEdit="1"/>
              </p:cNvSpPr>
              <p:nvPr/>
            </p:nvSpPr>
            <p:spPr>
              <a:xfrm>
                <a:off x="899592" y="5087663"/>
                <a:ext cx="2007216" cy="369332"/>
              </a:xfrm>
              <a:prstGeom prst="rect">
                <a:avLst/>
              </a:prstGeom>
              <a:blipFill rotWithShape="1">
                <a:blip r:embed="rId5"/>
                <a:stretch>
                  <a:fillRect l="-3343" r="-3343" b="-8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A49E996-A0DE-6243-9301-7770EEF9277B}"/>
                  </a:ext>
                </a:extLst>
              </p:cNvPr>
              <p:cNvSpPr txBox="1"/>
              <p:nvPr/>
            </p:nvSpPr>
            <p:spPr>
              <a:xfrm>
                <a:off x="5094323" y="5087663"/>
                <a:ext cx="1667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≈1.34</m:t>
                      </m:r>
                    </m:oMath>
                  </m:oMathPara>
                </a14:m>
                <a:endParaRPr lang="ru-RU" sz="2400" dirty="0">
                  <a:solidFill>
                    <a:srgbClr val="4D4D4D"/>
                  </a:solidFill>
                </a:endParaRPr>
              </a:p>
            </p:txBody>
          </p:sp>
        </mc:Choice>
        <mc:Fallback xmlns="">
          <p:sp>
            <p:nvSpPr>
              <p:cNvPr id="11" name="TextBox 10">
                <a:extLst>
                  <a:ext uri="{FF2B5EF4-FFF2-40B4-BE49-F238E27FC236}">
                    <a16:creationId xmlns="" xmlns:a16="http://schemas.microsoft.com/office/drawing/2014/main" xmlns:a14="http://schemas.microsoft.com/office/drawing/2010/main" id="{8A49E996-A0DE-6243-9301-7770EEF9277B}"/>
                  </a:ext>
                </a:extLst>
              </p:cNvPr>
              <p:cNvSpPr txBox="1">
                <a:spLocks noRot="1" noChangeAspect="1" noMove="1" noResize="1" noEditPoints="1" noAdjustHandles="1" noChangeArrowheads="1" noChangeShapeType="1" noTextEdit="1"/>
              </p:cNvSpPr>
              <p:nvPr/>
            </p:nvSpPr>
            <p:spPr>
              <a:xfrm>
                <a:off x="5094323" y="5087663"/>
                <a:ext cx="1667380" cy="369332"/>
              </a:xfrm>
              <a:prstGeom prst="rect">
                <a:avLst/>
              </a:prstGeom>
              <a:blipFill rotWithShape="1">
                <a:blip r:embed="rId6"/>
                <a:stretch>
                  <a:fillRect l="-4029" r="-4396" b="-8333"/>
                </a:stretch>
              </a:blipFill>
            </p:spPr>
            <p:txBody>
              <a:bodyPr/>
              <a:lstStyle/>
              <a:p>
                <a:r>
                  <a:rPr lang="ru-RU">
                    <a:noFill/>
                  </a:rPr>
                  <a:t> </a:t>
                </a:r>
              </a:p>
            </p:txBody>
          </p:sp>
        </mc:Fallback>
      </mc:AlternateContent>
      <p:sp>
        <p:nvSpPr>
          <p:cNvPr id="3" name="Rectangle 2">
            <a:extLst>
              <a:ext uri="{FF2B5EF4-FFF2-40B4-BE49-F238E27FC236}">
                <a16:creationId xmlns:a16="http://schemas.microsoft.com/office/drawing/2014/main" id="{6BD44F45-484B-1946-9830-23F6573C676E}"/>
              </a:ext>
            </a:extLst>
          </p:cNvPr>
          <p:cNvSpPr/>
          <p:nvPr/>
        </p:nvSpPr>
        <p:spPr>
          <a:xfrm>
            <a:off x="5094323" y="1672139"/>
            <a:ext cx="3844965" cy="461665"/>
          </a:xfrm>
          <a:prstGeom prst="rect">
            <a:avLst/>
          </a:prstGeom>
        </p:spPr>
        <p:txBody>
          <a:bodyPr wrap="square">
            <a:spAutoFit/>
          </a:bodyPr>
          <a:lstStyle/>
          <a:p>
            <a:pPr>
              <a:spcAft>
                <a:spcPts val="1800"/>
              </a:spcAft>
            </a:pPr>
            <a:r>
              <a:rPr lang="en-US" sz="2400" dirty="0">
                <a:solidFill>
                  <a:srgbClr val="4D4D4D"/>
                </a:solidFill>
                <a:latin typeface="Myriad Pro" panose="020B0503030403020204" pitchFamily="34" charset="0"/>
              </a:rPr>
              <a:t>Low Bias</a:t>
            </a:r>
          </a:p>
        </p:txBody>
      </p:sp>
      <p:sp>
        <p:nvSpPr>
          <p:cNvPr id="12" name="Rectangle 11">
            <a:extLst>
              <a:ext uri="{FF2B5EF4-FFF2-40B4-BE49-F238E27FC236}">
                <a16:creationId xmlns:a16="http://schemas.microsoft.com/office/drawing/2014/main" id="{3CA34528-EF64-A940-B9D2-130D633B3657}"/>
              </a:ext>
            </a:extLst>
          </p:cNvPr>
          <p:cNvSpPr/>
          <p:nvPr/>
        </p:nvSpPr>
        <p:spPr>
          <a:xfrm>
            <a:off x="899592" y="1666104"/>
            <a:ext cx="3496010" cy="461665"/>
          </a:xfrm>
          <a:prstGeom prst="rect">
            <a:avLst/>
          </a:prstGeom>
        </p:spPr>
        <p:txBody>
          <a:bodyPr wrap="square">
            <a:spAutoFit/>
          </a:bodyPr>
          <a:lstStyle/>
          <a:p>
            <a:pPr>
              <a:spcAft>
                <a:spcPts val="1800"/>
              </a:spcAft>
            </a:pPr>
            <a:r>
              <a:rPr lang="en-US" sz="2400" dirty="0">
                <a:solidFill>
                  <a:srgbClr val="4D4D4D"/>
                </a:solidFill>
                <a:latin typeface="Myriad Pro" panose="020B0503030403020204" pitchFamily="34" charset="0"/>
              </a:rPr>
              <a:t>High Bias</a:t>
            </a:r>
          </a:p>
        </p:txBody>
      </p:sp>
      <p:pic>
        <p:nvPicPr>
          <p:cNvPr id="13" name="Picture 8">
            <a:extLst>
              <a:ext uri="{FF2B5EF4-FFF2-40B4-BE49-F238E27FC236}">
                <a16:creationId xmlns:a16="http://schemas.microsoft.com/office/drawing/2014/main" id="{38402AD3-A0E6-407E-B6B3-73509FBDBD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6392" y="2362387"/>
            <a:ext cx="3999537" cy="2659692"/>
          </a:xfrm>
          <a:prstGeom prst="rect">
            <a:avLst/>
          </a:prstGeom>
        </p:spPr>
      </p:pic>
      <p:pic>
        <p:nvPicPr>
          <p:cNvPr id="14" name="Picture 3">
            <a:extLst>
              <a:ext uri="{FF2B5EF4-FFF2-40B4-BE49-F238E27FC236}">
                <a16:creationId xmlns:a16="http://schemas.microsoft.com/office/drawing/2014/main" id="{5AA6E2D5-0C58-42BB-BA11-E323E8D4612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0145" y="2348880"/>
            <a:ext cx="4019846" cy="2673198"/>
          </a:xfrm>
          <a:prstGeom prst="rect">
            <a:avLst/>
          </a:prstGeom>
        </p:spPr>
      </p:pic>
    </p:spTree>
    <p:extLst>
      <p:ext uri="{BB962C8B-B14F-4D97-AF65-F5344CB8AC3E}">
        <p14:creationId xmlns:p14="http://schemas.microsoft.com/office/powerpoint/2010/main" val="276309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МАКЕТЫ\HSE\Презентации\Кузина Анна (дегри)\Иллюстрации\DAY 02__S-1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6" y="171399"/>
            <a:ext cx="9144001"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Bias</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8FF4F10-4541-1E4A-B27F-574A1A940D32}"/>
                  </a:ext>
                </a:extLst>
              </p:cNvPr>
              <p:cNvSpPr/>
              <p:nvPr/>
            </p:nvSpPr>
            <p:spPr>
              <a:xfrm>
                <a:off x="395288" y="1125538"/>
                <a:ext cx="8065144" cy="1263231"/>
              </a:xfrm>
              <a:prstGeom prst="rect">
                <a:avLst/>
              </a:prstGeom>
            </p:spPr>
            <p:txBody>
              <a:bodyPr wrap="square" lIns="0" tIns="0">
                <a:spAutoFit/>
              </a:bodyPr>
              <a:lstStyle/>
              <a:p>
                <a:pPr>
                  <a:spcAft>
                    <a:spcPts val="1500"/>
                  </a:spcAft>
                </a:pPr>
                <a:r>
                  <a:rPr lang="en-US" sz="2400" dirty="0">
                    <a:solidFill>
                      <a:srgbClr val="4D4D4D"/>
                    </a:solidFill>
                    <a:cs typeface="Times New Roman" pitchFamily="18" charset="0"/>
                  </a:rPr>
                  <a:t>Bias – inability to capture relationship in data</a:t>
                </a:r>
              </a:p>
              <a:p>
                <a:pPr>
                  <a:spcAft>
                    <a:spcPts val="1500"/>
                  </a:spcAft>
                </a:pPr>
                <a14:m>
                  <m:oMathPara xmlns:m="http://schemas.openxmlformats.org/officeDocument/2006/math">
                    <m:oMathParaPr>
                      <m:jc m:val="centerGroup"/>
                    </m:oMathParaPr>
                    <m:oMath xmlns:m="http://schemas.openxmlformats.org/officeDocument/2006/math">
                      <m:sSup>
                        <m:sSupPr>
                          <m:ctrlPr>
                            <a:rPr lang="en-US" sz="2400" i="1">
                              <a:solidFill>
                                <a:srgbClr val="4D4D4D"/>
                              </a:solidFill>
                              <a:latin typeface="Cambria Math" panose="02040503050406030204" pitchFamily="18" charset="0"/>
                              <a:cs typeface="Times New Roman" pitchFamily="18" charset="0"/>
                            </a:rPr>
                          </m:ctrlPr>
                        </m:sSupPr>
                        <m:e>
                          <m:r>
                            <a:rPr lang="en-US" sz="2400">
                              <a:solidFill>
                                <a:srgbClr val="4D4D4D"/>
                              </a:solidFill>
                              <a:latin typeface="Cambria Math" panose="02040503050406030204" pitchFamily="18" charset="0"/>
                              <a:cs typeface="Times New Roman" pitchFamily="18" charset="0"/>
                            </a:rPr>
                            <m:t>𝑏𝑖𝑎𝑠</m:t>
                          </m:r>
                        </m:e>
                        <m:sup>
                          <m:r>
                            <a:rPr lang="en-US" sz="2400">
                              <a:solidFill>
                                <a:srgbClr val="4D4D4D"/>
                              </a:solidFill>
                              <a:latin typeface="Cambria Math" panose="02040503050406030204" pitchFamily="18" charset="0"/>
                              <a:cs typeface="Times New Roman" pitchFamily="18" charset="0"/>
                            </a:rPr>
                            <m:t>2</m:t>
                          </m:r>
                        </m:sup>
                      </m:sSup>
                      <m:r>
                        <a:rPr lang="en-US" sz="2400">
                          <a:solidFill>
                            <a:srgbClr val="4D4D4D"/>
                          </a:solidFill>
                          <a:latin typeface="Cambria Math" panose="02040503050406030204" pitchFamily="18" charset="0"/>
                          <a:cs typeface="Times New Roman" pitchFamily="18" charset="0"/>
                        </a:rPr>
                        <m:t>= </m:t>
                      </m:r>
                      <m:sSup>
                        <m:sSupPr>
                          <m:ctrlPr>
                            <a:rPr lang="en-US" sz="2400" i="1">
                              <a:solidFill>
                                <a:srgbClr val="4D4D4D"/>
                              </a:solidFill>
                              <a:latin typeface="Cambria Math" panose="02040503050406030204" pitchFamily="18" charset="0"/>
                              <a:cs typeface="Times New Roman" pitchFamily="18" charset="0"/>
                            </a:rPr>
                          </m:ctrlPr>
                        </m:sSupPr>
                        <m:e>
                          <m:r>
                            <a:rPr lang="en-US" sz="2400">
                              <a:solidFill>
                                <a:srgbClr val="4D4D4D"/>
                              </a:solidFill>
                              <a:latin typeface="Cambria Math" panose="02040503050406030204" pitchFamily="18" charset="0"/>
                              <a:cs typeface="Times New Roman" pitchFamily="18" charset="0"/>
                            </a:rPr>
                            <m:t>(</m:t>
                          </m:r>
                          <m:r>
                            <a:rPr lang="en-US" sz="2400">
                              <a:solidFill>
                                <a:srgbClr val="4D4D4D"/>
                              </a:solidFill>
                              <a:latin typeface="Cambria Math" panose="02040503050406030204" pitchFamily="18" charset="0"/>
                              <a:cs typeface="Times New Roman" pitchFamily="18" charset="0"/>
                            </a:rPr>
                            <m:t>𝑦</m:t>
                          </m:r>
                          <m:r>
                            <a:rPr lang="en-US" sz="2400">
                              <a:solidFill>
                                <a:srgbClr val="4D4D4D"/>
                              </a:solidFill>
                              <a:latin typeface="Cambria Math" panose="02040503050406030204" pitchFamily="18" charset="0"/>
                              <a:cs typeface="Times New Roman" pitchFamily="18" charset="0"/>
                            </a:rPr>
                            <m:t> −</m:t>
                          </m:r>
                          <m:r>
                            <a:rPr lang="en-US" sz="2400">
                              <a:solidFill>
                                <a:srgbClr val="4D4D4D"/>
                              </a:solidFill>
                              <a:latin typeface="Cambria Math" panose="02040503050406030204" pitchFamily="18" charset="0"/>
                              <a:cs typeface="Times New Roman" pitchFamily="18" charset="0"/>
                            </a:rPr>
                            <m:t>𝔼</m:t>
                          </m:r>
                          <m:r>
                            <a:rPr lang="en-US" sz="2400">
                              <a:solidFill>
                                <a:srgbClr val="4D4D4D"/>
                              </a:solidFill>
                              <a:latin typeface="Cambria Math" panose="02040503050406030204" pitchFamily="18" charset="0"/>
                              <a:cs typeface="Times New Roman" pitchFamily="18" charset="0"/>
                            </a:rPr>
                            <m:t>𝑎</m:t>
                          </m:r>
                          <m:d>
                            <m:dPr>
                              <m:ctrlPr>
                                <a:rPr lang="en-US" sz="2400" i="1">
                                  <a:solidFill>
                                    <a:srgbClr val="4D4D4D"/>
                                  </a:solidFill>
                                  <a:latin typeface="Cambria Math" panose="02040503050406030204" pitchFamily="18" charset="0"/>
                                  <a:cs typeface="Times New Roman" pitchFamily="18" charset="0"/>
                                </a:rPr>
                              </m:ctrlPr>
                            </m:dPr>
                            <m:e>
                              <m:r>
                                <a:rPr lang="en-US" sz="2400">
                                  <a:solidFill>
                                    <a:srgbClr val="4D4D4D"/>
                                  </a:solidFill>
                                  <a:latin typeface="Cambria Math" panose="02040503050406030204" pitchFamily="18" charset="0"/>
                                  <a:cs typeface="Times New Roman" pitchFamily="18" charset="0"/>
                                </a:rPr>
                                <m:t>𝑥</m:t>
                              </m:r>
                            </m:e>
                          </m:d>
                          <m:r>
                            <a:rPr lang="en-US" sz="2400">
                              <a:solidFill>
                                <a:srgbClr val="4D4D4D"/>
                              </a:solidFill>
                              <a:latin typeface="Cambria Math" panose="02040503050406030204" pitchFamily="18" charset="0"/>
                              <a:cs typeface="Times New Roman" pitchFamily="18" charset="0"/>
                            </a:rPr>
                            <m:t>)</m:t>
                          </m:r>
                        </m:e>
                        <m:sup>
                          <m:r>
                            <a:rPr lang="en-US" sz="2400">
                              <a:solidFill>
                                <a:srgbClr val="4D4D4D"/>
                              </a:solidFill>
                              <a:latin typeface="Cambria Math" panose="02040503050406030204" pitchFamily="18" charset="0"/>
                              <a:cs typeface="Times New Roman" pitchFamily="18" charset="0"/>
                            </a:rPr>
                            <m:t>2</m:t>
                          </m:r>
                        </m:sup>
                      </m:sSup>
                    </m:oMath>
                  </m:oMathPara>
                </a14:m>
                <a:endParaRPr lang="en-US" sz="2400" dirty="0">
                  <a:solidFill>
                    <a:srgbClr val="4D4D4D"/>
                  </a:solidFill>
                  <a:cs typeface="Times New Roman" pitchFamily="18" charset="0"/>
                </a:endParaRPr>
              </a:p>
            </p:txBody>
          </p:sp>
        </mc:Choice>
        <mc:Fallback xmlns="">
          <p:sp>
            <p:nvSpPr>
              <p:cNvPr id="3" name="Rectangle 2">
                <a:extLst>
                  <a:ext uri="{FF2B5EF4-FFF2-40B4-BE49-F238E27FC236}">
                    <a16:creationId xmlns="" xmlns:a16="http://schemas.microsoft.com/office/drawing/2014/main" xmlns:a14="http://schemas.microsoft.com/office/drawing/2010/main" id="{C8FF4F10-4541-1E4A-B27F-574A1A940D32}"/>
                  </a:ext>
                </a:extLst>
              </p:cNvPr>
              <p:cNvSpPr>
                <a:spLocks noRot="1" noChangeAspect="1" noMove="1" noResize="1" noEditPoints="1" noAdjustHandles="1" noChangeArrowheads="1" noChangeShapeType="1" noTextEdit="1"/>
              </p:cNvSpPr>
              <p:nvPr/>
            </p:nvSpPr>
            <p:spPr>
              <a:xfrm>
                <a:off x="395288" y="1125538"/>
                <a:ext cx="8065144" cy="1263231"/>
              </a:xfrm>
              <a:prstGeom prst="rect">
                <a:avLst/>
              </a:prstGeom>
              <a:blipFill rotWithShape="1">
                <a:blip r:embed="rId4"/>
                <a:stretch>
                  <a:fillRect l="-2343" t="-7246"/>
                </a:stretch>
              </a:blipFill>
            </p:spPr>
            <p:txBody>
              <a:bodyPr/>
              <a:lstStyle/>
              <a:p>
                <a:r>
                  <a:rPr lang="ru-RU">
                    <a:noFill/>
                  </a:rPr>
                  <a:t> </a:t>
                </a:r>
              </a:p>
            </p:txBody>
          </p:sp>
        </mc:Fallback>
      </mc:AlternateContent>
      <p:sp>
        <p:nvSpPr>
          <p:cNvPr id="9" name="TextBox 8"/>
          <p:cNvSpPr txBox="1"/>
          <p:nvPr/>
        </p:nvSpPr>
        <p:spPr>
          <a:xfrm>
            <a:off x="7092280" y="3073449"/>
            <a:ext cx="800219" cy="461665"/>
          </a:xfrm>
          <a:prstGeom prst="rect">
            <a:avLst/>
          </a:prstGeom>
          <a:noFill/>
        </p:spPr>
        <p:txBody>
          <a:bodyPr wrap="none" rtlCol="0">
            <a:spAutoFit/>
          </a:bodyPr>
          <a:lstStyle/>
          <a:p>
            <a:r>
              <a:rPr lang="en-US" sz="2400" dirty="0">
                <a:solidFill>
                  <a:srgbClr val="4D4D4D"/>
                </a:solidFill>
              </a:rPr>
              <a:t>Bias</a:t>
            </a:r>
            <a:r>
              <a:rPr lang="en-US" sz="2400" baseline="30000" dirty="0">
                <a:solidFill>
                  <a:srgbClr val="4D4D4D"/>
                </a:solidFill>
              </a:rPr>
              <a:t>2</a:t>
            </a:r>
          </a:p>
        </p:txBody>
      </p:sp>
      <p:sp>
        <p:nvSpPr>
          <p:cNvPr id="10" name="TextBox 9"/>
          <p:cNvSpPr txBox="1"/>
          <p:nvPr/>
        </p:nvSpPr>
        <p:spPr>
          <a:xfrm>
            <a:off x="4427984" y="5611492"/>
            <a:ext cx="2530180" cy="461665"/>
          </a:xfrm>
          <a:prstGeom prst="rect">
            <a:avLst/>
          </a:prstGeom>
          <a:noFill/>
        </p:spPr>
        <p:txBody>
          <a:bodyPr wrap="none" rtlCol="0">
            <a:spAutoFit/>
          </a:bodyPr>
          <a:lstStyle/>
          <a:p>
            <a:r>
              <a:rPr lang="en-US" sz="2400" dirty="0">
                <a:solidFill>
                  <a:srgbClr val="4D4D4D"/>
                </a:solidFill>
              </a:rPr>
              <a:t>Model Complexity</a:t>
            </a:r>
            <a:endParaRPr lang="ru-RU" sz="2400" dirty="0">
              <a:solidFill>
                <a:srgbClr val="4D4D4D"/>
              </a:solidFill>
            </a:endParaRPr>
          </a:p>
        </p:txBody>
      </p:sp>
      <p:cxnSp>
        <p:nvCxnSpPr>
          <p:cNvPr id="11" name="Прямая соединительная линия 10"/>
          <p:cNvCxnSpPr/>
          <p:nvPr/>
        </p:nvCxnSpPr>
        <p:spPr>
          <a:xfrm>
            <a:off x="6732240" y="3289473"/>
            <a:ext cx="288032" cy="0"/>
          </a:xfrm>
          <a:prstGeom prst="line">
            <a:avLst/>
          </a:prstGeom>
          <a:ln w="38100">
            <a:solidFill>
              <a:srgbClr val="D74B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79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Variance</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sp>
        <p:nvSpPr>
          <p:cNvPr id="7" name="Rectangle 6">
            <a:extLst>
              <a:ext uri="{FF2B5EF4-FFF2-40B4-BE49-F238E27FC236}">
                <a16:creationId xmlns:a16="http://schemas.microsoft.com/office/drawing/2014/main" id="{1DCA7C8D-71F4-ED49-9C69-6594B241F561}"/>
              </a:ext>
            </a:extLst>
          </p:cNvPr>
          <p:cNvSpPr/>
          <p:nvPr/>
        </p:nvSpPr>
        <p:spPr>
          <a:xfrm>
            <a:off x="395288" y="1124744"/>
            <a:ext cx="8065144" cy="415498"/>
          </a:xfrm>
          <a:prstGeom prst="rect">
            <a:avLst/>
          </a:prstGeom>
        </p:spPr>
        <p:txBody>
          <a:bodyPr wrap="square" lIns="0" tIns="0">
            <a:spAutoFit/>
          </a:bodyPr>
          <a:lstStyle/>
          <a:p>
            <a:pPr>
              <a:spcAft>
                <a:spcPts val="1500"/>
              </a:spcAft>
            </a:pPr>
            <a:r>
              <a:rPr lang="en-US" sz="2400" dirty="0">
                <a:solidFill>
                  <a:srgbClr val="4D4D4D"/>
                </a:solidFill>
                <a:cs typeface="Times New Roman" pitchFamily="18" charset="0"/>
              </a:rPr>
              <a:t>How different would be the model, if we get another sample?</a:t>
            </a:r>
          </a:p>
        </p:txBody>
      </p:sp>
      <p:pic>
        <p:nvPicPr>
          <p:cNvPr id="8" name="Picture 3">
            <a:extLst>
              <a:ext uri="{FF2B5EF4-FFF2-40B4-BE49-F238E27FC236}">
                <a16:creationId xmlns:a16="http://schemas.microsoft.com/office/drawing/2014/main" id="{B9EDEB24-53A9-468F-BE4E-6D268DA703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77" y="2348880"/>
            <a:ext cx="4019848" cy="2673198"/>
          </a:xfrm>
          <a:prstGeom prst="rect">
            <a:avLst/>
          </a:prstGeom>
        </p:spPr>
      </p:pic>
      <p:pic>
        <p:nvPicPr>
          <p:cNvPr id="11" name="Picture 8">
            <a:extLst>
              <a:ext uri="{FF2B5EF4-FFF2-40B4-BE49-F238E27FC236}">
                <a16:creationId xmlns:a16="http://schemas.microsoft.com/office/drawing/2014/main" id="{BEA9F79E-C30B-494F-BAAF-5EA8733F24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8714" y="2362386"/>
            <a:ext cx="3999536" cy="2659692"/>
          </a:xfrm>
          <a:prstGeom prst="rect">
            <a:avLst/>
          </a:prstGeom>
        </p:spPr>
      </p:pic>
    </p:spTree>
    <p:extLst>
      <p:ext uri="{BB962C8B-B14F-4D97-AF65-F5344CB8AC3E}">
        <p14:creationId xmlns:p14="http://schemas.microsoft.com/office/powerpoint/2010/main" val="255260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Variance</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sp>
        <p:nvSpPr>
          <p:cNvPr id="7" name="Rectangle 6">
            <a:extLst>
              <a:ext uri="{FF2B5EF4-FFF2-40B4-BE49-F238E27FC236}">
                <a16:creationId xmlns:a16="http://schemas.microsoft.com/office/drawing/2014/main" id="{1DCA7C8D-71F4-ED49-9C69-6594B241F561}"/>
              </a:ext>
            </a:extLst>
          </p:cNvPr>
          <p:cNvSpPr/>
          <p:nvPr/>
        </p:nvSpPr>
        <p:spPr>
          <a:xfrm>
            <a:off x="395288" y="1124744"/>
            <a:ext cx="8065144" cy="415498"/>
          </a:xfrm>
          <a:prstGeom prst="rect">
            <a:avLst/>
          </a:prstGeom>
        </p:spPr>
        <p:txBody>
          <a:bodyPr wrap="square" lIns="0" tIns="0">
            <a:spAutoFit/>
          </a:bodyPr>
          <a:lstStyle/>
          <a:p>
            <a:pPr>
              <a:spcAft>
                <a:spcPts val="1500"/>
              </a:spcAft>
            </a:pPr>
            <a:r>
              <a:rPr lang="en-US" sz="2400" dirty="0">
                <a:solidFill>
                  <a:srgbClr val="4D4D4D"/>
                </a:solidFill>
                <a:cs typeface="Times New Roman" pitchFamily="18" charset="0"/>
              </a:rPr>
              <a:t>How different would be the model, if we get another sample?</a:t>
            </a:r>
          </a:p>
        </p:txBody>
      </p:sp>
      <p:pic>
        <p:nvPicPr>
          <p:cNvPr id="12" name="Picture 3">
            <a:extLst>
              <a:ext uri="{FF2B5EF4-FFF2-40B4-BE49-F238E27FC236}">
                <a16:creationId xmlns:a16="http://schemas.microsoft.com/office/drawing/2014/main" id="{F7B87C9A-8635-44C8-84EB-4C8B26B714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78" y="2348880"/>
            <a:ext cx="4019846" cy="2673198"/>
          </a:xfrm>
          <a:prstGeom prst="rect">
            <a:avLst/>
          </a:prstGeom>
        </p:spPr>
      </p:pic>
      <p:pic>
        <p:nvPicPr>
          <p:cNvPr id="13" name="Picture 8">
            <a:extLst>
              <a:ext uri="{FF2B5EF4-FFF2-40B4-BE49-F238E27FC236}">
                <a16:creationId xmlns:a16="http://schemas.microsoft.com/office/drawing/2014/main" id="{20536C03-3F91-4F20-9C1E-7417058F78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8714" y="2362386"/>
            <a:ext cx="3999536" cy="2659691"/>
          </a:xfrm>
          <a:prstGeom prst="rect">
            <a:avLst/>
          </a:prstGeom>
        </p:spPr>
      </p:pic>
    </p:spTree>
    <p:extLst>
      <p:ext uri="{BB962C8B-B14F-4D97-AF65-F5344CB8AC3E}">
        <p14:creationId xmlns:p14="http://schemas.microsoft.com/office/powerpoint/2010/main" val="163480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Variance</a:t>
            </a:r>
            <a:endParaRPr lang="ru-RU" sz="3200" b="1" dirty="0">
              <a:solidFill>
                <a:srgbClr val="A26D6A"/>
              </a:solidFill>
              <a:latin typeface="+mn-lt"/>
              <a:cs typeface="Times New Roman" pitchFamily="18" charset="0"/>
            </a:endParaRPr>
          </a:p>
        </p:txBody>
      </p:sp>
      <p:sp>
        <p:nvSpPr>
          <p:cNvPr id="9" name="Rectangle 8">
            <a:extLst>
              <a:ext uri="{FF2B5EF4-FFF2-40B4-BE49-F238E27FC236}">
                <a16:creationId xmlns:a16="http://schemas.microsoft.com/office/drawing/2014/main" id="{045C6413-65BF-6941-9211-A83BFF7D213B}"/>
              </a:ext>
            </a:extLst>
          </p:cNvPr>
          <p:cNvSpPr/>
          <p:nvPr/>
        </p:nvSpPr>
        <p:spPr>
          <a:xfrm>
            <a:off x="971600" y="1909565"/>
            <a:ext cx="3593218" cy="461665"/>
          </a:xfrm>
          <a:prstGeom prst="rect">
            <a:avLst/>
          </a:prstGeom>
        </p:spPr>
        <p:txBody>
          <a:bodyPr wrap="square">
            <a:spAutoFit/>
          </a:bodyPr>
          <a:lstStyle/>
          <a:p>
            <a:pPr>
              <a:spcAft>
                <a:spcPts val="1800"/>
              </a:spcAft>
            </a:pPr>
            <a:r>
              <a:rPr lang="en-US" sz="2400" dirty="0">
                <a:cs typeface="Times New Roman" pitchFamily="18" charset="0"/>
              </a:rPr>
              <a:t>Low Variance</a:t>
            </a:r>
            <a:endParaRPr lang="en-US" sz="2400" dirty="0"/>
          </a:p>
        </p:txBody>
      </p:sp>
      <p:sp>
        <p:nvSpPr>
          <p:cNvPr id="10" name="Rectangle 9">
            <a:extLst>
              <a:ext uri="{FF2B5EF4-FFF2-40B4-BE49-F238E27FC236}">
                <a16:creationId xmlns:a16="http://schemas.microsoft.com/office/drawing/2014/main" id="{2F15B5B8-EFE2-5147-8BA0-4026CC4698C4}"/>
              </a:ext>
            </a:extLst>
          </p:cNvPr>
          <p:cNvSpPr/>
          <p:nvPr/>
        </p:nvSpPr>
        <p:spPr>
          <a:xfrm>
            <a:off x="5105714" y="1872793"/>
            <a:ext cx="3593218" cy="461665"/>
          </a:xfrm>
          <a:prstGeom prst="rect">
            <a:avLst/>
          </a:prstGeom>
        </p:spPr>
        <p:txBody>
          <a:bodyPr wrap="square">
            <a:spAutoFit/>
          </a:bodyPr>
          <a:lstStyle/>
          <a:p>
            <a:pPr>
              <a:spcAft>
                <a:spcPts val="1800"/>
              </a:spcAft>
            </a:pPr>
            <a:r>
              <a:rPr lang="en-US" sz="2400" dirty="0">
                <a:cs typeface="Times New Roman" pitchFamily="18" charset="0"/>
              </a:rPr>
              <a:t>High Variance</a:t>
            </a:r>
            <a:endParaRPr lang="en-US" sz="2400" dirty="0"/>
          </a:p>
        </p:txBody>
      </p:sp>
      <p:sp>
        <p:nvSpPr>
          <p:cNvPr id="11" name="Rectangle 6">
            <a:extLst>
              <a:ext uri="{FF2B5EF4-FFF2-40B4-BE49-F238E27FC236}">
                <a16:creationId xmlns:a16="http://schemas.microsoft.com/office/drawing/2014/main" id="{3E259AAE-7DBE-524A-9F91-AC770495D647}"/>
              </a:ext>
            </a:extLst>
          </p:cNvPr>
          <p:cNvSpPr/>
          <p:nvPr/>
        </p:nvSpPr>
        <p:spPr>
          <a:xfrm>
            <a:off x="395287" y="1124744"/>
            <a:ext cx="8718113" cy="415498"/>
          </a:xfrm>
          <a:prstGeom prst="rect">
            <a:avLst/>
          </a:prstGeom>
        </p:spPr>
        <p:txBody>
          <a:bodyPr wrap="square" lIns="0" tIns="0">
            <a:spAutoFit/>
          </a:bodyPr>
          <a:lstStyle/>
          <a:p>
            <a:pPr>
              <a:spcAft>
                <a:spcPts val="1500"/>
              </a:spcAft>
            </a:pPr>
            <a:r>
              <a:rPr lang="en-US" sz="2400" dirty="0">
                <a:solidFill>
                  <a:srgbClr val="4D4D4D"/>
                </a:solidFill>
                <a:cs typeface="Times New Roman" pitchFamily="18" charset="0"/>
              </a:rPr>
              <a:t>Variance – sensitivity of the model to the fluctuations in the data </a:t>
            </a:r>
          </a:p>
        </p:txBody>
      </p:sp>
      <p:pic>
        <p:nvPicPr>
          <p:cNvPr id="8" name="Picture 3">
            <a:extLst>
              <a:ext uri="{FF2B5EF4-FFF2-40B4-BE49-F238E27FC236}">
                <a16:creationId xmlns:a16="http://schemas.microsoft.com/office/drawing/2014/main" id="{FF3A2785-AC4D-4398-A64A-2FE78DCAE9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78" y="2348880"/>
            <a:ext cx="4019846" cy="2673198"/>
          </a:xfrm>
          <a:prstGeom prst="rect">
            <a:avLst/>
          </a:prstGeom>
        </p:spPr>
      </p:pic>
      <p:pic>
        <p:nvPicPr>
          <p:cNvPr id="12" name="Picture 8">
            <a:extLst>
              <a:ext uri="{FF2B5EF4-FFF2-40B4-BE49-F238E27FC236}">
                <a16:creationId xmlns:a16="http://schemas.microsoft.com/office/drawing/2014/main" id="{FFF5DDE8-05A4-4D30-8582-3931C3C86F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8714" y="2362386"/>
            <a:ext cx="3999536" cy="2659691"/>
          </a:xfrm>
          <a:prstGeom prst="rect">
            <a:avLst/>
          </a:prstGeom>
        </p:spPr>
      </p:pic>
    </p:spTree>
    <p:extLst>
      <p:ext uri="{BB962C8B-B14F-4D97-AF65-F5344CB8AC3E}">
        <p14:creationId xmlns:p14="http://schemas.microsoft.com/office/powerpoint/2010/main" val="13753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GB" dirty="0"/>
              <a:t>Overfitting in linear regression</a:t>
            </a:r>
            <a:endParaRPr lang="ru-RU" dirty="0"/>
          </a:p>
        </p:txBody>
      </p:sp>
    </p:spTree>
    <p:extLst>
      <p:ext uri="{BB962C8B-B14F-4D97-AF65-F5344CB8AC3E}">
        <p14:creationId xmlns:p14="http://schemas.microsoft.com/office/powerpoint/2010/main" val="106734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example: Variance</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sp>
        <p:nvSpPr>
          <p:cNvPr id="7" name="Rectangle 6">
            <a:extLst>
              <a:ext uri="{FF2B5EF4-FFF2-40B4-BE49-F238E27FC236}">
                <a16:creationId xmlns:a16="http://schemas.microsoft.com/office/drawing/2014/main" id="{3E259AAE-7DBE-524A-9F91-AC770495D647}"/>
              </a:ext>
            </a:extLst>
          </p:cNvPr>
          <p:cNvSpPr/>
          <p:nvPr/>
        </p:nvSpPr>
        <p:spPr>
          <a:xfrm>
            <a:off x="395287" y="1124744"/>
            <a:ext cx="8718113" cy="415498"/>
          </a:xfrm>
          <a:prstGeom prst="rect">
            <a:avLst/>
          </a:prstGeom>
        </p:spPr>
        <p:txBody>
          <a:bodyPr wrap="square" lIns="0" tIns="0">
            <a:spAutoFit/>
          </a:bodyPr>
          <a:lstStyle/>
          <a:p>
            <a:pPr>
              <a:spcAft>
                <a:spcPts val="1500"/>
              </a:spcAft>
            </a:pPr>
            <a:r>
              <a:rPr lang="en-US" sz="2400" dirty="0">
                <a:solidFill>
                  <a:srgbClr val="4D4D4D"/>
                </a:solidFill>
                <a:cs typeface="Times New Roman" pitchFamily="18" charset="0"/>
              </a:rPr>
              <a:t>Variance – sensitivity of the model to the fluctuations in the data </a:t>
            </a:r>
          </a:p>
        </p:txBody>
      </p:sp>
      <p:sp>
        <p:nvSpPr>
          <p:cNvPr id="9" name="Rectangle 8">
            <a:extLst>
              <a:ext uri="{FF2B5EF4-FFF2-40B4-BE49-F238E27FC236}">
                <a16:creationId xmlns:a16="http://schemas.microsoft.com/office/drawing/2014/main" id="{045C6413-65BF-6941-9211-A83BFF7D213B}"/>
              </a:ext>
            </a:extLst>
          </p:cNvPr>
          <p:cNvSpPr/>
          <p:nvPr/>
        </p:nvSpPr>
        <p:spPr>
          <a:xfrm>
            <a:off x="971600" y="1909565"/>
            <a:ext cx="3593218" cy="461665"/>
          </a:xfrm>
          <a:prstGeom prst="rect">
            <a:avLst/>
          </a:prstGeom>
        </p:spPr>
        <p:txBody>
          <a:bodyPr wrap="square">
            <a:spAutoFit/>
          </a:bodyPr>
          <a:lstStyle/>
          <a:p>
            <a:pPr>
              <a:spcAft>
                <a:spcPts val="1800"/>
              </a:spcAft>
            </a:pPr>
            <a:r>
              <a:rPr lang="en-US" sz="2400" dirty="0">
                <a:cs typeface="Times New Roman" pitchFamily="18" charset="0"/>
              </a:rPr>
              <a:t>Low Variance</a:t>
            </a:r>
            <a:endParaRPr lang="en-US" sz="2400" dirty="0"/>
          </a:p>
        </p:txBody>
      </p:sp>
      <p:sp>
        <p:nvSpPr>
          <p:cNvPr id="10" name="Rectangle 9">
            <a:extLst>
              <a:ext uri="{FF2B5EF4-FFF2-40B4-BE49-F238E27FC236}">
                <a16:creationId xmlns:a16="http://schemas.microsoft.com/office/drawing/2014/main" id="{2F15B5B8-EFE2-5147-8BA0-4026CC4698C4}"/>
              </a:ext>
            </a:extLst>
          </p:cNvPr>
          <p:cNvSpPr/>
          <p:nvPr/>
        </p:nvSpPr>
        <p:spPr>
          <a:xfrm>
            <a:off x="5105714" y="1872793"/>
            <a:ext cx="3593218" cy="461665"/>
          </a:xfrm>
          <a:prstGeom prst="rect">
            <a:avLst/>
          </a:prstGeom>
        </p:spPr>
        <p:txBody>
          <a:bodyPr wrap="square">
            <a:spAutoFit/>
          </a:bodyPr>
          <a:lstStyle/>
          <a:p>
            <a:pPr>
              <a:spcAft>
                <a:spcPts val="1800"/>
              </a:spcAft>
            </a:pPr>
            <a:r>
              <a:rPr lang="en-US" sz="2400" dirty="0">
                <a:cs typeface="Times New Roman" pitchFamily="18" charset="0"/>
              </a:rPr>
              <a:t>High Variance</a:t>
            </a:r>
            <a:endParaRPr lang="en-US" sz="24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F035F2-73E5-A048-B348-76F6B1E0B929}"/>
                  </a:ext>
                </a:extLst>
              </p:cNvPr>
              <p:cNvSpPr txBox="1"/>
              <p:nvPr/>
            </p:nvSpPr>
            <p:spPr>
              <a:xfrm>
                <a:off x="971600" y="5087663"/>
                <a:ext cx="26174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B5BF8A"/>
                          </a:solidFill>
                          <a:latin typeface="Cambria Math" panose="02040503050406030204" pitchFamily="18" charset="0"/>
                        </a:rPr>
                        <m:t>𝑀𝑆𝐸</m:t>
                      </m:r>
                      <m:r>
                        <a:rPr lang="en-US" sz="2400" b="0" i="1" smtClean="0">
                          <a:solidFill>
                            <a:srgbClr val="B5BF8A"/>
                          </a:solidFill>
                          <a:latin typeface="Cambria Math" panose="02040503050406030204" pitchFamily="18" charset="0"/>
                        </a:rPr>
                        <m:t> </m:t>
                      </m:r>
                      <m:r>
                        <a:rPr lang="en-US" sz="2400" b="0" i="1" smtClean="0">
                          <a:solidFill>
                            <a:srgbClr val="B5BF8A"/>
                          </a:solidFill>
                          <a:latin typeface="Cambria Math" panose="02040503050406030204" pitchFamily="18" charset="0"/>
                        </a:rPr>
                        <m:t>𝑡𝑒𝑠𝑡</m:t>
                      </m:r>
                      <m:r>
                        <a:rPr lang="en-US" sz="2400" b="0" i="1" smtClean="0">
                          <a:solidFill>
                            <a:srgbClr val="B5BF8A"/>
                          </a:solidFill>
                          <a:latin typeface="Cambria Math" panose="02040503050406030204" pitchFamily="18" charset="0"/>
                          <a:ea typeface="Cambria Math" panose="02040503050406030204" pitchFamily="18" charset="0"/>
                        </a:rPr>
                        <m:t>≈632.13</m:t>
                      </m:r>
                    </m:oMath>
                  </m:oMathPara>
                </a14:m>
                <a:endParaRPr lang="ru-RU" sz="2400" dirty="0">
                  <a:solidFill>
                    <a:srgbClr val="B5BF8A"/>
                  </a:solidFill>
                </a:endParaRPr>
              </a:p>
            </p:txBody>
          </p:sp>
        </mc:Choice>
        <mc:Fallback xmlns="">
          <p:sp>
            <p:nvSpPr>
              <p:cNvPr id="13" name="TextBox 12">
                <a:extLst>
                  <a:ext uri="{FF2B5EF4-FFF2-40B4-BE49-F238E27FC236}">
                    <a16:creationId xmlns="" xmlns:a16="http://schemas.microsoft.com/office/drawing/2014/main" xmlns:a14="http://schemas.microsoft.com/office/drawing/2010/main" id="{A8F035F2-73E5-A048-B348-76F6B1E0B929}"/>
                  </a:ext>
                </a:extLst>
              </p:cNvPr>
              <p:cNvSpPr txBox="1">
                <a:spLocks noRot="1" noChangeAspect="1" noMove="1" noResize="1" noEditPoints="1" noAdjustHandles="1" noChangeArrowheads="1" noChangeShapeType="1" noTextEdit="1"/>
              </p:cNvSpPr>
              <p:nvPr/>
            </p:nvSpPr>
            <p:spPr>
              <a:xfrm>
                <a:off x="971600" y="5087663"/>
                <a:ext cx="2617448" cy="369332"/>
              </a:xfrm>
              <a:prstGeom prst="rect">
                <a:avLst/>
              </a:prstGeom>
              <a:blipFill rotWithShape="1">
                <a:blip r:embed="rId5"/>
                <a:stretch>
                  <a:fillRect l="-2326" r="-2558" b="-8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6DD396-C5AE-0149-B4CD-653ABE93A007}"/>
                  </a:ext>
                </a:extLst>
              </p:cNvPr>
              <p:cNvSpPr txBox="1"/>
              <p:nvPr/>
            </p:nvSpPr>
            <p:spPr>
              <a:xfrm>
                <a:off x="5161366" y="5087663"/>
                <a:ext cx="352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B5BF8A"/>
                          </a:solidFill>
                          <a:latin typeface="Cambria Math" panose="02040503050406030204" pitchFamily="18" charset="0"/>
                        </a:rPr>
                        <m:t>𝑀𝑆𝐸</m:t>
                      </m:r>
                      <m:r>
                        <a:rPr lang="en-US" sz="2400" b="0" i="1" smtClean="0">
                          <a:solidFill>
                            <a:srgbClr val="B5BF8A"/>
                          </a:solidFill>
                          <a:latin typeface="Cambria Math" panose="02040503050406030204" pitchFamily="18" charset="0"/>
                        </a:rPr>
                        <m:t> </m:t>
                      </m:r>
                      <m:r>
                        <a:rPr lang="en-US" sz="2400" b="0" i="1" smtClean="0">
                          <a:solidFill>
                            <a:srgbClr val="B5BF8A"/>
                          </a:solidFill>
                          <a:latin typeface="Cambria Math" panose="02040503050406030204" pitchFamily="18" charset="0"/>
                        </a:rPr>
                        <m:t>𝑡𝑒𝑠𝑡</m:t>
                      </m:r>
                      <m:r>
                        <a:rPr lang="en-US" sz="2400" b="0" i="1" smtClean="0">
                          <a:solidFill>
                            <a:srgbClr val="B5BF8A"/>
                          </a:solidFill>
                          <a:latin typeface="Cambria Math" panose="02040503050406030204" pitchFamily="18" charset="0"/>
                          <a:ea typeface="Cambria Math" panose="02040503050406030204" pitchFamily="18" charset="0"/>
                        </a:rPr>
                        <m:t>≈</m:t>
                      </m:r>
                      <m:r>
                        <m:rPr>
                          <m:nor/>
                        </m:rPr>
                        <a:rPr lang="ru-RU" sz="2400">
                          <a:solidFill>
                            <a:srgbClr val="B5BF8A"/>
                          </a:solidFill>
                        </a:rPr>
                        <m:t>540186894</m:t>
                      </m:r>
                      <m:r>
                        <a:rPr lang="en-US" sz="2400" b="0" i="1" smtClean="0">
                          <a:solidFill>
                            <a:srgbClr val="B5BF8A"/>
                          </a:solidFill>
                          <a:latin typeface="Cambria Math" panose="02040503050406030204" pitchFamily="18" charset="0"/>
                          <a:ea typeface="Cambria Math" panose="02040503050406030204" pitchFamily="18" charset="0"/>
                        </a:rPr>
                        <m:t>.34</m:t>
                      </m:r>
                    </m:oMath>
                  </m:oMathPara>
                </a14:m>
                <a:endParaRPr lang="ru-RU" sz="2400" dirty="0">
                  <a:solidFill>
                    <a:srgbClr val="B5BF8A"/>
                  </a:solidFill>
                </a:endParaRPr>
              </a:p>
            </p:txBody>
          </p:sp>
        </mc:Choice>
        <mc:Fallback xmlns="">
          <p:sp>
            <p:nvSpPr>
              <p:cNvPr id="14" name="TextBox 13">
                <a:extLst>
                  <a:ext uri="{FF2B5EF4-FFF2-40B4-BE49-F238E27FC236}">
                    <a16:creationId xmlns="" xmlns:a16="http://schemas.microsoft.com/office/drawing/2014/main" xmlns:a14="http://schemas.microsoft.com/office/drawing/2010/main" id="{7C6DD396-C5AE-0149-B4CD-653ABE93A007}"/>
                  </a:ext>
                </a:extLst>
              </p:cNvPr>
              <p:cNvSpPr txBox="1">
                <a:spLocks noRot="1" noChangeAspect="1" noMove="1" noResize="1" noEditPoints="1" noAdjustHandles="1" noChangeArrowheads="1" noChangeShapeType="1" noTextEdit="1"/>
              </p:cNvSpPr>
              <p:nvPr/>
            </p:nvSpPr>
            <p:spPr>
              <a:xfrm>
                <a:off x="5161366" y="5087663"/>
                <a:ext cx="3527953" cy="369332"/>
              </a:xfrm>
              <a:prstGeom prst="rect">
                <a:avLst/>
              </a:prstGeom>
              <a:blipFill rotWithShape="1">
                <a:blip r:embed="rId6"/>
                <a:stretch>
                  <a:fillRect l="-1557" r="-1730" b="-8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3DEAC5C-F4F5-F54D-ADD7-054570476C5A}"/>
                  </a:ext>
                </a:extLst>
              </p:cNvPr>
              <p:cNvSpPr txBox="1"/>
              <p:nvPr/>
            </p:nvSpPr>
            <p:spPr>
              <a:xfrm>
                <a:off x="971600" y="5549829"/>
                <a:ext cx="27899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66F91"/>
                          </a:solidFill>
                          <a:latin typeface="Cambria Math" panose="02040503050406030204" pitchFamily="18" charset="0"/>
                        </a:rPr>
                        <m:t>𝑀𝑆𝐸</m:t>
                      </m:r>
                      <m:r>
                        <a:rPr lang="en-US" sz="2400" b="0" i="1" smtClean="0">
                          <a:solidFill>
                            <a:srgbClr val="466F91"/>
                          </a:solidFill>
                          <a:latin typeface="Cambria Math" panose="02040503050406030204" pitchFamily="18" charset="0"/>
                        </a:rPr>
                        <m:t> </m:t>
                      </m:r>
                      <m:r>
                        <a:rPr lang="en-US" sz="2400" b="0" i="1" smtClean="0">
                          <a:solidFill>
                            <a:srgbClr val="466F91"/>
                          </a:solidFill>
                          <a:latin typeface="Cambria Math" panose="02040503050406030204" pitchFamily="18" charset="0"/>
                        </a:rPr>
                        <m:t>𝑡𝑟𝑎𝑖𝑛</m:t>
                      </m:r>
                      <m:r>
                        <a:rPr lang="en-US" sz="2400" b="0" i="1" smtClean="0">
                          <a:solidFill>
                            <a:srgbClr val="466F91"/>
                          </a:solidFill>
                          <a:latin typeface="Cambria Math" panose="02040503050406030204" pitchFamily="18" charset="0"/>
                          <a:ea typeface="Cambria Math" panose="02040503050406030204" pitchFamily="18" charset="0"/>
                        </a:rPr>
                        <m:t>≈238.48</m:t>
                      </m:r>
                    </m:oMath>
                  </m:oMathPara>
                </a14:m>
                <a:endParaRPr lang="ru-RU" sz="2400" dirty="0">
                  <a:solidFill>
                    <a:srgbClr val="466F91"/>
                  </a:solidFill>
                </a:endParaRPr>
              </a:p>
            </p:txBody>
          </p:sp>
        </mc:Choice>
        <mc:Fallback xmlns="">
          <p:sp>
            <p:nvSpPr>
              <p:cNvPr id="15" name="TextBox 14">
                <a:extLst>
                  <a:ext uri="{FF2B5EF4-FFF2-40B4-BE49-F238E27FC236}">
                    <a16:creationId xmlns="" xmlns:a16="http://schemas.microsoft.com/office/drawing/2014/main" xmlns:a14="http://schemas.microsoft.com/office/drawing/2010/main" id="{53DEAC5C-F4F5-F54D-ADD7-054570476C5A}"/>
                  </a:ext>
                </a:extLst>
              </p:cNvPr>
              <p:cNvSpPr txBox="1">
                <a:spLocks noRot="1" noChangeAspect="1" noMove="1" noResize="1" noEditPoints="1" noAdjustHandles="1" noChangeArrowheads="1" noChangeShapeType="1" noTextEdit="1"/>
              </p:cNvSpPr>
              <p:nvPr/>
            </p:nvSpPr>
            <p:spPr>
              <a:xfrm>
                <a:off x="971600" y="5549829"/>
                <a:ext cx="2789931" cy="369332"/>
              </a:xfrm>
              <a:prstGeom prst="rect">
                <a:avLst/>
              </a:prstGeom>
              <a:blipFill rotWithShape="1">
                <a:blip r:embed="rId7"/>
                <a:stretch>
                  <a:fillRect l="-2183" r="-2402" b="-819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1D96FAD-05D9-7541-80C4-4592BDDBA0F5}"/>
                  </a:ext>
                </a:extLst>
              </p:cNvPr>
              <p:cNvSpPr txBox="1"/>
              <p:nvPr/>
            </p:nvSpPr>
            <p:spPr>
              <a:xfrm>
                <a:off x="5161366" y="5549829"/>
                <a:ext cx="2450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66F91"/>
                          </a:solidFill>
                          <a:latin typeface="Cambria Math" panose="02040503050406030204" pitchFamily="18" charset="0"/>
                        </a:rPr>
                        <m:t>𝑀𝑆𝐸</m:t>
                      </m:r>
                      <m:r>
                        <a:rPr lang="en-US" sz="2400" b="0" i="1" smtClean="0">
                          <a:solidFill>
                            <a:srgbClr val="466F91"/>
                          </a:solidFill>
                          <a:latin typeface="Cambria Math" panose="02040503050406030204" pitchFamily="18" charset="0"/>
                        </a:rPr>
                        <m:t> </m:t>
                      </m:r>
                      <m:r>
                        <a:rPr lang="en-US" sz="2400" b="0" i="1" smtClean="0">
                          <a:solidFill>
                            <a:srgbClr val="466F91"/>
                          </a:solidFill>
                          <a:latin typeface="Cambria Math" panose="02040503050406030204" pitchFamily="18" charset="0"/>
                        </a:rPr>
                        <m:t>𝑡𝑟𝑎𝑖𝑛</m:t>
                      </m:r>
                      <m:r>
                        <a:rPr lang="en-US" sz="2400" b="0" i="1" smtClean="0">
                          <a:solidFill>
                            <a:srgbClr val="466F91"/>
                          </a:solidFill>
                          <a:latin typeface="Cambria Math" panose="02040503050406030204" pitchFamily="18" charset="0"/>
                          <a:ea typeface="Cambria Math" panose="02040503050406030204" pitchFamily="18" charset="0"/>
                        </a:rPr>
                        <m:t>≈1.34</m:t>
                      </m:r>
                    </m:oMath>
                  </m:oMathPara>
                </a14:m>
                <a:endParaRPr lang="ru-RU" sz="2400" dirty="0">
                  <a:solidFill>
                    <a:srgbClr val="466F91"/>
                  </a:solidFill>
                </a:endParaRPr>
              </a:p>
            </p:txBody>
          </p:sp>
        </mc:Choice>
        <mc:Fallback xmlns="">
          <p:sp>
            <p:nvSpPr>
              <p:cNvPr id="16" name="TextBox 15">
                <a:extLst>
                  <a:ext uri="{FF2B5EF4-FFF2-40B4-BE49-F238E27FC236}">
                    <a16:creationId xmlns="" xmlns:a16="http://schemas.microsoft.com/office/drawing/2014/main" xmlns:a14="http://schemas.microsoft.com/office/drawing/2010/main" id="{01D96FAD-05D9-7541-80C4-4592BDDBA0F5}"/>
                  </a:ext>
                </a:extLst>
              </p:cNvPr>
              <p:cNvSpPr txBox="1">
                <a:spLocks noRot="1" noChangeAspect="1" noMove="1" noResize="1" noEditPoints="1" noAdjustHandles="1" noChangeArrowheads="1" noChangeShapeType="1" noTextEdit="1"/>
              </p:cNvSpPr>
              <p:nvPr/>
            </p:nvSpPr>
            <p:spPr>
              <a:xfrm>
                <a:off x="5161366" y="5549829"/>
                <a:ext cx="2450093" cy="369332"/>
              </a:xfrm>
              <a:prstGeom prst="rect">
                <a:avLst/>
              </a:prstGeom>
              <a:blipFill rotWithShape="1">
                <a:blip r:embed="rId8"/>
                <a:stretch>
                  <a:fillRect l="-2736" r="-2736" b="-8197"/>
                </a:stretch>
              </a:blipFill>
            </p:spPr>
            <p:txBody>
              <a:bodyPr/>
              <a:lstStyle/>
              <a:p>
                <a:r>
                  <a:rPr lang="ru-RU">
                    <a:noFill/>
                  </a:rPr>
                  <a:t> </a:t>
                </a:r>
              </a:p>
            </p:txBody>
          </p:sp>
        </mc:Fallback>
      </mc:AlternateContent>
      <p:pic>
        <p:nvPicPr>
          <p:cNvPr id="19" name="Picture 3">
            <a:extLst>
              <a:ext uri="{FF2B5EF4-FFF2-40B4-BE49-F238E27FC236}">
                <a16:creationId xmlns:a16="http://schemas.microsoft.com/office/drawing/2014/main" id="{C5E038D4-5299-4294-AA37-828435DD3D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2077" y="2348880"/>
            <a:ext cx="4019848" cy="2673198"/>
          </a:xfrm>
          <a:prstGeom prst="rect">
            <a:avLst/>
          </a:prstGeom>
        </p:spPr>
      </p:pic>
      <p:pic>
        <p:nvPicPr>
          <p:cNvPr id="20" name="Picture 8">
            <a:extLst>
              <a:ext uri="{FF2B5EF4-FFF2-40B4-BE49-F238E27FC236}">
                <a16:creationId xmlns:a16="http://schemas.microsoft.com/office/drawing/2014/main" id="{E76F3215-50D8-4826-A401-70FE3DE2CDD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88714" y="2362386"/>
            <a:ext cx="3999536" cy="2659692"/>
          </a:xfrm>
          <a:prstGeom prst="rect">
            <a:avLst/>
          </a:prstGeom>
        </p:spPr>
      </p:pic>
    </p:spTree>
    <p:extLst>
      <p:ext uri="{BB962C8B-B14F-4D97-AF65-F5344CB8AC3E}">
        <p14:creationId xmlns:p14="http://schemas.microsoft.com/office/powerpoint/2010/main" val="95488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МАКЕТЫ\HSE\Презентации\Кузина Анна (дегри)\Иллюстрации\DAY 02__S-2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454"/>
          <a:stretch/>
        </p:blipFill>
        <p:spPr bwMode="auto">
          <a:xfrm>
            <a:off x="7020" y="171400"/>
            <a:ext cx="9144000" cy="600393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Bias-variance trade-off</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5798D1F-2E84-9C4A-B269-DA2946AFCACC}"/>
                  </a:ext>
                </a:extLst>
              </p:cNvPr>
              <p:cNvSpPr/>
              <p:nvPr/>
            </p:nvSpPr>
            <p:spPr>
              <a:xfrm>
                <a:off x="395288" y="1124744"/>
                <a:ext cx="8640762" cy="1585049"/>
              </a:xfrm>
              <a:prstGeom prst="rect">
                <a:avLst/>
              </a:prstGeom>
            </p:spPr>
            <p:txBody>
              <a:bodyPr wrap="square" lIns="0" tIns="0">
                <a:spAutoFit/>
              </a:bodyPr>
              <a:lstStyle/>
              <a:p>
                <a:pPr>
                  <a:spcAft>
                    <a:spcPts val="1500"/>
                  </a:spcAft>
                </a:pPr>
                <a:r>
                  <a:rPr lang="en-US" sz="2400" dirty="0">
                    <a:solidFill>
                      <a:srgbClr val="4D4D4D"/>
                    </a:solidFill>
                    <a:cs typeface="Times New Roman" pitchFamily="18" charset="0"/>
                  </a:rPr>
                  <a:t>Variance – sensitivity of the model to the fluctuations in the data </a:t>
                </a:r>
              </a:p>
              <a:p>
                <a:pPr>
                  <a:spcAft>
                    <a:spcPts val="1500"/>
                  </a:spcAft>
                </a:pPr>
                <a14:m>
                  <m:oMathPara xmlns:m="http://schemas.openxmlformats.org/officeDocument/2006/math">
                    <m:oMathParaPr>
                      <m:jc m:val="centerGroup"/>
                    </m:oMathParaPr>
                    <m:oMath xmlns:m="http://schemas.openxmlformats.org/officeDocument/2006/math">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𝑏𝑖𝑎𝑠</m:t>
                          </m:r>
                        </m:e>
                        <m:sup>
                          <m:r>
                            <a:rPr lang="en-US" sz="2400" i="1">
                              <a:solidFill>
                                <a:srgbClr val="4D4D4D"/>
                              </a:solidFill>
                              <a:latin typeface="Cambria Math" panose="02040503050406030204" pitchFamily="18" charset="0"/>
                            </a:rPr>
                            <m:t>2</m:t>
                          </m:r>
                        </m:sup>
                      </m:sSup>
                      <m:r>
                        <a:rPr lang="en-US" sz="2400" i="1">
                          <a:solidFill>
                            <a:srgbClr val="4D4D4D"/>
                          </a:solidFill>
                          <a:latin typeface="Cambria Math" panose="02040503050406030204" pitchFamily="18" charset="0"/>
                        </a:rPr>
                        <m:t>= </m:t>
                      </m:r>
                      <m:sSup>
                        <m:sSupPr>
                          <m:ctrlPr>
                            <a:rPr lang="en-US" sz="2400" i="1">
                              <a:solidFill>
                                <a:srgbClr val="4D4D4D"/>
                              </a:solidFill>
                              <a:latin typeface="Cambria Math" panose="02040503050406030204" pitchFamily="18" charset="0"/>
                              <a:ea typeface="Cambria Math" panose="02040503050406030204" pitchFamily="18" charset="0"/>
                            </a:rPr>
                          </m:ctrlPr>
                        </m:sSupPr>
                        <m:e>
                          <m:r>
                            <a:rPr lang="en-US" sz="2400" i="1">
                              <a:solidFill>
                                <a:srgbClr val="4D4D4D"/>
                              </a:solidFill>
                              <a:latin typeface="Cambria Math" panose="02040503050406030204" pitchFamily="18" charset="0"/>
                              <a:ea typeface="Cambria Math" panose="02040503050406030204" pitchFamily="18" charset="0"/>
                            </a:rPr>
                            <m:t>(</m:t>
                          </m:r>
                          <m:r>
                            <a:rPr lang="en-US" sz="2400" i="1">
                              <a:solidFill>
                                <a:srgbClr val="4D4D4D"/>
                              </a:solidFill>
                              <a:latin typeface="Cambria Math" panose="02040503050406030204" pitchFamily="18" charset="0"/>
                              <a:ea typeface="Cambria Math" panose="02040503050406030204" pitchFamily="18" charset="0"/>
                            </a:rPr>
                            <m:t>𝑦</m:t>
                          </m:r>
                          <m:r>
                            <a:rPr lang="en-US" sz="2400" i="1">
                              <a:solidFill>
                                <a:srgbClr val="4D4D4D"/>
                              </a:solidFill>
                              <a:latin typeface="Cambria Math" panose="02040503050406030204" pitchFamily="18" charset="0"/>
                              <a:ea typeface="Cambria Math" panose="02040503050406030204" pitchFamily="18" charset="0"/>
                            </a:rPr>
                            <m:t> −</m:t>
                          </m:r>
                          <m:r>
                            <a:rPr lang="en-US" sz="2400" i="1">
                              <a:solidFill>
                                <a:srgbClr val="4D4D4D"/>
                              </a:solidFill>
                              <a:latin typeface="Cambria Math" panose="02040503050406030204" pitchFamily="18" charset="0"/>
                              <a:ea typeface="Cambria Math" panose="02040503050406030204" pitchFamily="18" charset="0"/>
                            </a:rPr>
                            <m:t>𝔼</m:t>
                          </m:r>
                          <m:r>
                            <a:rPr lang="en-US" sz="2400" i="1">
                              <a:solidFill>
                                <a:srgbClr val="4D4D4D"/>
                              </a:solidFill>
                              <a:latin typeface="Cambria Math" panose="02040503050406030204" pitchFamily="18" charset="0"/>
                              <a:ea typeface="Cambria Math" panose="02040503050406030204" pitchFamily="18" charset="0"/>
                            </a:rPr>
                            <m:t>𝑎</m:t>
                          </m:r>
                          <m:d>
                            <m:dPr>
                              <m:ctrlPr>
                                <a:rPr lang="en-US" sz="2400" i="1">
                                  <a:solidFill>
                                    <a:srgbClr val="4D4D4D"/>
                                  </a:solidFill>
                                  <a:latin typeface="Cambria Math" panose="02040503050406030204" pitchFamily="18" charset="0"/>
                                  <a:ea typeface="Cambria Math" panose="02040503050406030204" pitchFamily="18" charset="0"/>
                                </a:rPr>
                              </m:ctrlPr>
                            </m:dPr>
                            <m:e>
                              <m:r>
                                <a:rPr lang="en-US" sz="2400" i="1">
                                  <a:solidFill>
                                    <a:srgbClr val="4D4D4D"/>
                                  </a:solidFill>
                                  <a:latin typeface="Cambria Math" panose="02040503050406030204" pitchFamily="18" charset="0"/>
                                  <a:ea typeface="Cambria Math" panose="02040503050406030204" pitchFamily="18" charset="0"/>
                                </a:rPr>
                                <m:t>𝑥</m:t>
                              </m:r>
                            </m:e>
                          </m:d>
                          <m:r>
                            <a:rPr lang="en-US" sz="2400" i="1">
                              <a:solidFill>
                                <a:srgbClr val="4D4D4D"/>
                              </a:solidFill>
                              <a:latin typeface="Cambria Math" panose="02040503050406030204" pitchFamily="18" charset="0"/>
                              <a:ea typeface="Cambria Math" panose="02040503050406030204" pitchFamily="18" charset="0"/>
                            </a:rPr>
                            <m:t>)</m:t>
                          </m:r>
                        </m:e>
                        <m:sup>
                          <m:r>
                            <a:rPr lang="en-US" sz="2400" i="1">
                              <a:solidFill>
                                <a:srgbClr val="4D4D4D"/>
                              </a:solidFill>
                              <a:latin typeface="Cambria Math" panose="02040503050406030204" pitchFamily="18" charset="0"/>
                              <a:ea typeface="Cambria Math" panose="02040503050406030204" pitchFamily="18" charset="0"/>
                            </a:rPr>
                            <m:t>2</m:t>
                          </m:r>
                        </m:sup>
                      </m:sSup>
                    </m:oMath>
                  </m:oMathPara>
                </a14:m>
                <a:endParaRPr lang="en-US" sz="2400" dirty="0">
                  <a:solidFill>
                    <a:srgbClr val="4D4D4D"/>
                  </a:solidFill>
                </a:endParaRPr>
              </a:p>
              <a:p>
                <a:pPr>
                  <a:spcAft>
                    <a:spcPts val="1500"/>
                  </a:spcAft>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𝑉𝑎𝑟𝑖𝑎𝑛𝑐𝑒</m:t>
                      </m:r>
                      <m:r>
                        <a:rPr lang="en-US"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ea typeface="Cambria Math" panose="02040503050406030204" pitchFamily="18" charset="0"/>
                        </a:rPr>
                        <m:t>𝕍</m:t>
                      </m:r>
                      <m:r>
                        <a:rPr lang="en-US" sz="2400" i="1">
                          <a:solidFill>
                            <a:srgbClr val="4D4D4D"/>
                          </a:solidFill>
                          <a:latin typeface="Cambria Math" panose="02040503050406030204" pitchFamily="18" charset="0"/>
                          <a:ea typeface="Cambria Math" panose="02040503050406030204" pitchFamily="18" charset="0"/>
                        </a:rPr>
                        <m:t>𝑎𝑟</m:t>
                      </m:r>
                      <m:r>
                        <a:rPr lang="en-US" sz="2400" i="1">
                          <a:solidFill>
                            <a:srgbClr val="4D4D4D"/>
                          </a:solidFill>
                          <a:latin typeface="Cambria Math" panose="02040503050406030204" pitchFamily="18" charset="0"/>
                          <a:ea typeface="Cambria Math" panose="02040503050406030204" pitchFamily="18" charset="0"/>
                        </a:rPr>
                        <m:t>(</m:t>
                      </m:r>
                      <m:r>
                        <a:rPr lang="en-US" sz="2400" i="1">
                          <a:solidFill>
                            <a:srgbClr val="4D4D4D"/>
                          </a:solidFill>
                          <a:latin typeface="Cambria Math" panose="02040503050406030204" pitchFamily="18" charset="0"/>
                          <a:ea typeface="Cambria Math" panose="02040503050406030204" pitchFamily="18" charset="0"/>
                        </a:rPr>
                        <m:t>𝑎</m:t>
                      </m:r>
                      <m:d>
                        <m:dPr>
                          <m:ctrlPr>
                            <a:rPr lang="en-US" sz="2400" i="1">
                              <a:solidFill>
                                <a:srgbClr val="4D4D4D"/>
                              </a:solidFill>
                              <a:latin typeface="Cambria Math" panose="02040503050406030204" pitchFamily="18" charset="0"/>
                              <a:ea typeface="Cambria Math" panose="02040503050406030204" pitchFamily="18" charset="0"/>
                            </a:rPr>
                          </m:ctrlPr>
                        </m:dPr>
                        <m:e>
                          <m:r>
                            <a:rPr lang="en-US" sz="2400" i="1">
                              <a:solidFill>
                                <a:srgbClr val="4D4D4D"/>
                              </a:solidFill>
                              <a:latin typeface="Cambria Math" panose="02040503050406030204" pitchFamily="18" charset="0"/>
                              <a:ea typeface="Cambria Math" panose="02040503050406030204" pitchFamily="18" charset="0"/>
                            </a:rPr>
                            <m:t>𝑥</m:t>
                          </m:r>
                        </m:e>
                      </m:d>
                      <m:r>
                        <a:rPr lang="en-US" sz="2400" i="1">
                          <a:solidFill>
                            <a:srgbClr val="4D4D4D"/>
                          </a:solidFill>
                          <a:latin typeface="Cambria Math" panose="02040503050406030204" pitchFamily="18" charset="0"/>
                          <a:ea typeface="Cambria Math" panose="02040503050406030204" pitchFamily="18" charset="0"/>
                        </a:rPr>
                        <m:t>)</m:t>
                      </m:r>
                    </m:oMath>
                  </m:oMathPara>
                </a14:m>
                <a:endParaRPr lang="en-US" sz="2400" dirty="0">
                  <a:solidFill>
                    <a:srgbClr val="4D4D4D"/>
                  </a:solidFill>
                </a:endParaRPr>
              </a:p>
            </p:txBody>
          </p:sp>
        </mc:Choice>
        <mc:Fallback xmlns="">
          <p:sp>
            <p:nvSpPr>
              <p:cNvPr id="20" name="Rectangle 19">
                <a:extLst>
                  <a:ext uri="{FF2B5EF4-FFF2-40B4-BE49-F238E27FC236}">
                    <a16:creationId xmlns="" xmlns:a16="http://schemas.microsoft.com/office/drawing/2014/main" xmlns:a14="http://schemas.microsoft.com/office/drawing/2010/main" id="{15798D1F-2E84-9C4A-B269-DA2946AFCACC}"/>
                  </a:ext>
                </a:extLst>
              </p:cNvPr>
              <p:cNvSpPr>
                <a:spLocks noRot="1" noChangeAspect="1" noMove="1" noResize="1" noEditPoints="1" noAdjustHandles="1" noChangeArrowheads="1" noChangeShapeType="1" noTextEdit="1"/>
              </p:cNvSpPr>
              <p:nvPr/>
            </p:nvSpPr>
            <p:spPr>
              <a:xfrm>
                <a:off x="395288" y="1124744"/>
                <a:ext cx="8640762" cy="1585049"/>
              </a:xfrm>
              <a:prstGeom prst="rect">
                <a:avLst/>
              </a:prstGeom>
              <a:blipFill rotWithShape="1">
                <a:blip r:embed="rId4"/>
                <a:stretch>
                  <a:fillRect l="-2188" t="-5769"/>
                </a:stretch>
              </a:blipFill>
            </p:spPr>
            <p:txBody>
              <a:bodyPr/>
              <a:lstStyle/>
              <a:p>
                <a:r>
                  <a:rPr lang="ru-RU">
                    <a:noFill/>
                  </a:rPr>
                  <a:t> </a:t>
                </a:r>
              </a:p>
            </p:txBody>
          </p:sp>
        </mc:Fallback>
      </mc:AlternateContent>
      <p:sp>
        <p:nvSpPr>
          <p:cNvPr id="9" name="TextBox 8"/>
          <p:cNvSpPr txBox="1"/>
          <p:nvPr/>
        </p:nvSpPr>
        <p:spPr>
          <a:xfrm>
            <a:off x="7092280" y="3073449"/>
            <a:ext cx="1279966" cy="830997"/>
          </a:xfrm>
          <a:prstGeom prst="rect">
            <a:avLst/>
          </a:prstGeom>
          <a:noFill/>
        </p:spPr>
        <p:txBody>
          <a:bodyPr wrap="none" rtlCol="0">
            <a:spAutoFit/>
          </a:bodyPr>
          <a:lstStyle/>
          <a:p>
            <a:r>
              <a:rPr lang="en-US" sz="2400" dirty="0">
                <a:solidFill>
                  <a:srgbClr val="4D4D4D"/>
                </a:solidFill>
              </a:rPr>
              <a:t>Bias</a:t>
            </a:r>
            <a:r>
              <a:rPr lang="en-US" sz="2400" baseline="30000" dirty="0">
                <a:solidFill>
                  <a:srgbClr val="4D4D4D"/>
                </a:solidFill>
              </a:rPr>
              <a:t>2</a:t>
            </a:r>
          </a:p>
          <a:p>
            <a:r>
              <a:rPr lang="en-US" sz="2400" dirty="0">
                <a:solidFill>
                  <a:srgbClr val="4D4D4D"/>
                </a:solidFill>
              </a:rPr>
              <a:t>Variance</a:t>
            </a:r>
            <a:endParaRPr lang="ru-RU" sz="2400" dirty="0">
              <a:solidFill>
                <a:srgbClr val="4D4D4D"/>
              </a:solidFill>
            </a:endParaRPr>
          </a:p>
        </p:txBody>
      </p:sp>
      <p:sp>
        <p:nvSpPr>
          <p:cNvPr id="10" name="TextBox 9"/>
          <p:cNvSpPr txBox="1"/>
          <p:nvPr/>
        </p:nvSpPr>
        <p:spPr>
          <a:xfrm>
            <a:off x="4427984" y="5611492"/>
            <a:ext cx="2530180" cy="461665"/>
          </a:xfrm>
          <a:prstGeom prst="rect">
            <a:avLst/>
          </a:prstGeom>
          <a:noFill/>
        </p:spPr>
        <p:txBody>
          <a:bodyPr wrap="none" rtlCol="0">
            <a:spAutoFit/>
          </a:bodyPr>
          <a:lstStyle/>
          <a:p>
            <a:r>
              <a:rPr lang="en-US" sz="2400" dirty="0">
                <a:solidFill>
                  <a:srgbClr val="4D4D4D"/>
                </a:solidFill>
              </a:rPr>
              <a:t>Model Complexity</a:t>
            </a:r>
            <a:endParaRPr lang="ru-RU" sz="2400" dirty="0">
              <a:solidFill>
                <a:srgbClr val="4D4D4D"/>
              </a:solidFill>
            </a:endParaRPr>
          </a:p>
        </p:txBody>
      </p:sp>
      <p:cxnSp>
        <p:nvCxnSpPr>
          <p:cNvPr id="11" name="Прямая соединительная линия 10"/>
          <p:cNvCxnSpPr/>
          <p:nvPr/>
        </p:nvCxnSpPr>
        <p:spPr>
          <a:xfrm>
            <a:off x="6732240" y="3289473"/>
            <a:ext cx="288032" cy="0"/>
          </a:xfrm>
          <a:prstGeom prst="line">
            <a:avLst/>
          </a:prstGeom>
          <a:ln w="38100">
            <a:solidFill>
              <a:srgbClr val="D74B55"/>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6732240" y="3627676"/>
            <a:ext cx="288032" cy="0"/>
          </a:xfrm>
          <a:prstGeom prst="line">
            <a:avLst/>
          </a:prstGeom>
          <a:ln w="38100">
            <a:solidFill>
              <a:srgbClr val="A1B98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736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МАКЕТЫ\HSE\Презентации\Кузина Анна (дегри)\Иллюстрации\DAY 02__S-23-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801"/>
          <a:stretch/>
        </p:blipFill>
        <p:spPr bwMode="auto">
          <a:xfrm>
            <a:off x="7296" y="171400"/>
            <a:ext cx="9144000" cy="62544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45794" y="2477256"/>
            <a:ext cx="553998" cy="712439"/>
          </a:xfrm>
          <a:prstGeom prst="rect">
            <a:avLst/>
          </a:prstGeom>
          <a:noFill/>
        </p:spPr>
        <p:txBody>
          <a:bodyPr vert="vert270" wrap="none" rtlCol="0">
            <a:spAutoFit/>
          </a:bodyPr>
          <a:lstStyle/>
          <a:p>
            <a:r>
              <a:rPr lang="en-US" sz="2400" dirty="0">
                <a:solidFill>
                  <a:srgbClr val="4D4D4D"/>
                </a:solidFill>
              </a:rPr>
              <a:t>Error</a:t>
            </a:r>
            <a:endParaRPr lang="ru-RU" sz="2400" dirty="0">
              <a:solidFill>
                <a:srgbClr val="4D4D4D"/>
              </a:solidFill>
            </a:endParaRPr>
          </a:p>
        </p:txBody>
      </p:sp>
      <p:sp>
        <p:nvSpPr>
          <p:cNvPr id="10" name="TextBox 9"/>
          <p:cNvSpPr txBox="1"/>
          <p:nvPr/>
        </p:nvSpPr>
        <p:spPr>
          <a:xfrm>
            <a:off x="7092280" y="3073449"/>
            <a:ext cx="1279966" cy="830997"/>
          </a:xfrm>
          <a:prstGeom prst="rect">
            <a:avLst/>
          </a:prstGeom>
          <a:noFill/>
        </p:spPr>
        <p:txBody>
          <a:bodyPr wrap="none" rtlCol="0">
            <a:spAutoFit/>
          </a:bodyPr>
          <a:lstStyle/>
          <a:p>
            <a:r>
              <a:rPr lang="en-US" sz="2400" dirty="0">
                <a:solidFill>
                  <a:srgbClr val="4D4D4D"/>
                </a:solidFill>
              </a:rPr>
              <a:t>Bias</a:t>
            </a:r>
            <a:r>
              <a:rPr lang="en-US" sz="2400" baseline="30000" dirty="0">
                <a:solidFill>
                  <a:srgbClr val="4D4D4D"/>
                </a:solidFill>
              </a:rPr>
              <a:t>2</a:t>
            </a:r>
          </a:p>
          <a:p>
            <a:r>
              <a:rPr lang="en-US" sz="2400" dirty="0">
                <a:solidFill>
                  <a:srgbClr val="4D4D4D"/>
                </a:solidFill>
              </a:rPr>
              <a:t>Variance</a:t>
            </a:r>
            <a:endParaRPr lang="ru-RU" sz="2400" dirty="0">
              <a:solidFill>
                <a:srgbClr val="4D4D4D"/>
              </a:solidFill>
            </a:endParaRPr>
          </a:p>
        </p:txBody>
      </p:sp>
      <p:sp>
        <p:nvSpPr>
          <p:cNvPr id="13" name="TextBox 12"/>
          <p:cNvSpPr txBox="1"/>
          <p:nvPr/>
        </p:nvSpPr>
        <p:spPr>
          <a:xfrm>
            <a:off x="4427984" y="5611492"/>
            <a:ext cx="2530180" cy="461665"/>
          </a:xfrm>
          <a:prstGeom prst="rect">
            <a:avLst/>
          </a:prstGeom>
          <a:noFill/>
        </p:spPr>
        <p:txBody>
          <a:bodyPr wrap="none" rtlCol="0">
            <a:spAutoFit/>
          </a:bodyPr>
          <a:lstStyle/>
          <a:p>
            <a:r>
              <a:rPr lang="en-US" sz="2400" dirty="0">
                <a:solidFill>
                  <a:srgbClr val="4D4D4D"/>
                </a:solidFill>
              </a:rPr>
              <a:t>Model Complexity</a:t>
            </a:r>
            <a:endParaRPr lang="ru-RU" sz="2400" dirty="0">
              <a:solidFill>
                <a:srgbClr val="4D4D4D"/>
              </a:solidFill>
            </a:endParaRPr>
          </a:p>
        </p:txBody>
      </p:sp>
      <p:cxnSp>
        <p:nvCxnSpPr>
          <p:cNvPr id="14" name="Прямая соединительная линия 13"/>
          <p:cNvCxnSpPr/>
          <p:nvPr/>
        </p:nvCxnSpPr>
        <p:spPr>
          <a:xfrm>
            <a:off x="6732240" y="3289473"/>
            <a:ext cx="288032" cy="0"/>
          </a:xfrm>
          <a:prstGeom prst="line">
            <a:avLst/>
          </a:prstGeom>
          <a:ln w="38100">
            <a:solidFill>
              <a:srgbClr val="D74B55"/>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6732240" y="3627676"/>
            <a:ext cx="288032" cy="0"/>
          </a:xfrm>
          <a:prstGeom prst="line">
            <a:avLst/>
          </a:prstGeom>
          <a:ln w="38100">
            <a:solidFill>
              <a:srgbClr val="A1B98A"/>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sp>
        <p:nvSpPr>
          <p:cNvPr id="11" name="Заголовок 1">
            <a:extLst>
              <a:ext uri="{FF2B5EF4-FFF2-40B4-BE49-F238E27FC236}">
                <a16:creationId xmlns:a16="http://schemas.microsoft.com/office/drawing/2014/main" id="{C64479D9-23A7-A446-9703-55B64893E652}"/>
              </a:ext>
            </a:extLst>
          </p:cNvPr>
          <p:cNvSpPr txBox="1">
            <a:spLocks/>
          </p:cNvSpPr>
          <p:nvPr/>
        </p:nvSpPr>
        <p:spPr>
          <a:xfrm>
            <a:off x="0" y="0"/>
            <a:ext cx="9144000" cy="620688"/>
          </a:xfrm>
          <a:prstGeom prst="rect">
            <a:avLst/>
          </a:prstGeom>
        </p:spPr>
        <p:txBody>
          <a:bodyPr vert="horz" lIns="91440" tIns="45720" rIns="0" bIns="0" rtlCol="0" anchor="t">
            <a:noAutofit/>
          </a:bodyPr>
          <a:lstStyle>
            <a:lvl1pPr>
              <a:spcBef>
                <a:spcPct val="0"/>
              </a:spcBef>
              <a:buNone/>
              <a:defRPr sz="3200" b="1">
                <a:solidFill>
                  <a:srgbClr val="A26D6A"/>
                </a:solidFill>
                <a:ea typeface="+mj-ea"/>
                <a:cs typeface="Times New Roman" pitchFamily="18" charset="0"/>
              </a:defRPr>
            </a:lvl1pPr>
          </a:lstStyle>
          <a:p>
            <a:r>
              <a:rPr lang="en-US" dirty="0"/>
              <a:t>Bias-variance trade-off</a:t>
            </a:r>
            <a:endParaRPr lang="ru-RU"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EF7F13-EE1D-BA42-935D-C87B68BCF317}"/>
                  </a:ext>
                </a:extLst>
              </p:cNvPr>
              <p:cNvSpPr txBox="1"/>
              <p:nvPr/>
            </p:nvSpPr>
            <p:spPr>
              <a:xfrm>
                <a:off x="395288" y="1124744"/>
                <a:ext cx="86407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ea typeface="Cambria Math" panose="02040503050406030204" pitchFamily="18" charset="0"/>
                            </a:rPr>
                            <m:t>𝔼</m:t>
                          </m:r>
                          <m:sSup>
                            <m:sSupPr>
                              <m:ctrlPr>
                                <a:rPr lang="en-US" sz="2400" i="1">
                                  <a:solidFill>
                                    <a:srgbClr val="4D4D4D"/>
                                  </a:solidFill>
                                  <a:latin typeface="Cambria Math" panose="02040503050406030204" pitchFamily="18" charset="0"/>
                                  <a:ea typeface="Cambria Math" panose="02040503050406030204" pitchFamily="18" charset="0"/>
                                </a:rPr>
                              </m:ctrlPr>
                            </m:sSupPr>
                            <m:e>
                              <m:r>
                                <a:rPr lang="en-US" sz="2400" b="0" i="1" smtClean="0">
                                  <a:solidFill>
                                    <a:srgbClr val="4D4D4D"/>
                                  </a:solidFill>
                                  <a:latin typeface="Cambria Math" panose="02040503050406030204" pitchFamily="18" charset="0"/>
                                  <a:ea typeface="Cambria Math" panose="02040503050406030204" pitchFamily="18" charset="0"/>
                                </a:rPr>
                                <m:t>[</m:t>
                              </m:r>
                              <m:r>
                                <a:rPr lang="en-US" sz="2400" i="1">
                                  <a:solidFill>
                                    <a:srgbClr val="4D4D4D"/>
                                  </a:solidFill>
                                  <a:latin typeface="Cambria Math" panose="02040503050406030204" pitchFamily="18" charset="0"/>
                                  <a:ea typeface="Cambria Math" panose="02040503050406030204" pitchFamily="18" charset="0"/>
                                </a:rPr>
                                <m:t>𝑦</m:t>
                              </m:r>
                              <m:r>
                                <a:rPr lang="en-US" sz="2400" i="1">
                                  <a:solidFill>
                                    <a:srgbClr val="4D4D4D"/>
                                  </a:solidFill>
                                  <a:latin typeface="Cambria Math" panose="02040503050406030204" pitchFamily="18" charset="0"/>
                                  <a:ea typeface="Cambria Math" panose="02040503050406030204" pitchFamily="18" charset="0"/>
                                </a:rPr>
                                <m:t> −</m:t>
                              </m:r>
                              <m:r>
                                <a:rPr lang="en-US" sz="2400" i="1">
                                  <a:solidFill>
                                    <a:srgbClr val="4D4D4D"/>
                                  </a:solidFill>
                                  <a:latin typeface="Cambria Math" panose="02040503050406030204" pitchFamily="18" charset="0"/>
                                  <a:ea typeface="Cambria Math" panose="02040503050406030204" pitchFamily="18" charset="0"/>
                                </a:rPr>
                                <m:t>𝑎</m:t>
                              </m:r>
                              <m:d>
                                <m:dPr>
                                  <m:ctrlPr>
                                    <a:rPr lang="en-US" sz="2400" i="1">
                                      <a:solidFill>
                                        <a:srgbClr val="4D4D4D"/>
                                      </a:solidFill>
                                      <a:latin typeface="Cambria Math" panose="02040503050406030204" pitchFamily="18" charset="0"/>
                                      <a:ea typeface="Cambria Math" panose="02040503050406030204" pitchFamily="18" charset="0"/>
                                    </a:rPr>
                                  </m:ctrlPr>
                                </m:dPr>
                                <m:e>
                                  <m:r>
                                    <a:rPr lang="en-US" sz="2400" i="1">
                                      <a:solidFill>
                                        <a:srgbClr val="4D4D4D"/>
                                      </a:solidFill>
                                      <a:latin typeface="Cambria Math" panose="02040503050406030204" pitchFamily="18" charset="0"/>
                                      <a:ea typeface="Cambria Math" panose="02040503050406030204" pitchFamily="18" charset="0"/>
                                    </a:rPr>
                                    <m:t>𝑥</m:t>
                                  </m:r>
                                </m:e>
                              </m:d>
                              <m:r>
                                <a:rPr lang="en-US" sz="2400" b="0" i="1" smtClean="0">
                                  <a:solidFill>
                                    <a:srgbClr val="4D4D4D"/>
                                  </a:solidFill>
                                  <a:latin typeface="Cambria Math" panose="02040503050406030204" pitchFamily="18" charset="0"/>
                                  <a:ea typeface="Cambria Math" panose="02040503050406030204" pitchFamily="18" charset="0"/>
                                </a:rPr>
                                <m:t>]</m:t>
                              </m:r>
                            </m:e>
                            <m:sup>
                              <m:r>
                                <a:rPr lang="en-US" sz="2400" i="1">
                                  <a:solidFill>
                                    <a:srgbClr val="4D4D4D"/>
                                  </a:solidFill>
                                  <a:latin typeface="Cambria Math" panose="02040503050406030204" pitchFamily="18" charset="0"/>
                                  <a:ea typeface="Cambria Math" panose="02040503050406030204" pitchFamily="18" charset="0"/>
                                </a:rPr>
                                <m:t>2</m:t>
                              </m:r>
                            </m:sup>
                          </m:sSup>
                          <m:r>
                            <a:rPr lang="en-US" sz="2400" b="0" i="1" smtClean="0">
                              <a:solidFill>
                                <a:srgbClr val="4D4D4D"/>
                              </a:solidFill>
                              <a:latin typeface="Cambria Math" panose="02040503050406030204" pitchFamily="18" charset="0"/>
                              <a:ea typeface="Cambria Math" panose="02040503050406030204" pitchFamily="18" charset="0"/>
                            </a:rPr>
                            <m:t>= </m:t>
                          </m:r>
                          <m:r>
                            <a:rPr lang="en-US" sz="2400" i="1">
                              <a:solidFill>
                                <a:srgbClr val="4D4D4D"/>
                              </a:solidFill>
                              <a:latin typeface="Cambria Math" panose="02040503050406030204" pitchFamily="18" charset="0"/>
                            </a:rPr>
                            <m:t>𝑏𝑖𝑎𝑠</m:t>
                          </m:r>
                        </m:e>
                        <m:sup>
                          <m:r>
                            <a:rPr lang="en-US" sz="2400" i="1">
                              <a:solidFill>
                                <a:srgbClr val="4D4D4D"/>
                              </a:solidFill>
                              <a:latin typeface="Cambria Math" panose="02040503050406030204" pitchFamily="18" charset="0"/>
                            </a:rPr>
                            <m:t>2</m:t>
                          </m:r>
                        </m:sup>
                      </m:sSup>
                      <m:r>
                        <a:rPr lang="en-US" sz="2400" b="0" i="1" smtClean="0">
                          <a:solidFill>
                            <a:srgbClr val="4D4D4D"/>
                          </a:solidFill>
                          <a:latin typeface="Cambria Math" panose="02040503050406030204" pitchFamily="18" charset="0"/>
                        </a:rPr>
                        <m:t>+</m:t>
                      </m:r>
                      <m:r>
                        <a:rPr lang="en-US" sz="2400" b="0" i="1" smtClean="0">
                          <a:solidFill>
                            <a:srgbClr val="4D4D4D"/>
                          </a:solidFill>
                          <a:latin typeface="Cambria Math" panose="02040503050406030204" pitchFamily="18" charset="0"/>
                        </a:rPr>
                        <m:t>𝑉𝑎𝑟𝑖𝑎𝑛𝑐𝑒</m:t>
                      </m:r>
                    </m:oMath>
                  </m:oMathPara>
                </a14:m>
                <a:endParaRPr lang="ru-RU" sz="2400" dirty="0">
                  <a:solidFill>
                    <a:srgbClr val="4D4D4D"/>
                  </a:solidFill>
                </a:endParaRPr>
              </a:p>
            </p:txBody>
          </p:sp>
        </mc:Choice>
        <mc:Fallback xmlns="">
          <p:sp>
            <p:nvSpPr>
              <p:cNvPr id="12" name="TextBox 11">
                <a:extLst>
                  <a:ext uri="{FF2B5EF4-FFF2-40B4-BE49-F238E27FC236}">
                    <a16:creationId xmlns="" xmlns:a16="http://schemas.microsoft.com/office/drawing/2014/main" xmlns:a14="http://schemas.microsoft.com/office/drawing/2010/main" id="{3CEF7F13-EE1D-BA42-935D-C87B68BCF317}"/>
                  </a:ext>
                </a:extLst>
              </p:cNvPr>
              <p:cNvSpPr txBox="1">
                <a:spLocks noRot="1" noChangeAspect="1" noMove="1" noResize="1" noEditPoints="1" noAdjustHandles="1" noChangeArrowheads="1" noChangeShapeType="1" noTextEdit="1"/>
              </p:cNvSpPr>
              <p:nvPr/>
            </p:nvSpPr>
            <p:spPr>
              <a:xfrm>
                <a:off x="395288" y="1124744"/>
                <a:ext cx="8640762" cy="461665"/>
              </a:xfrm>
              <a:prstGeom prst="rect">
                <a:avLst/>
              </a:prstGeom>
              <a:blipFill rotWithShape="1">
                <a:blip r:embed="rId4"/>
                <a:stretch>
                  <a:fillRect b="-20000"/>
                </a:stretch>
              </a:blipFill>
            </p:spPr>
            <p:txBody>
              <a:bodyPr/>
              <a:lstStyle/>
              <a:p>
                <a:r>
                  <a:rPr lang="ru-RU">
                    <a:noFill/>
                  </a:rPr>
                  <a:t> </a:t>
                </a:r>
              </a:p>
            </p:txBody>
          </p:sp>
        </mc:Fallback>
      </mc:AlternateContent>
    </p:spTree>
    <p:extLst>
      <p:ext uri="{BB962C8B-B14F-4D97-AF65-F5344CB8AC3E}">
        <p14:creationId xmlns:p14="http://schemas.microsoft.com/office/powerpoint/2010/main" val="1985939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МАКЕТЫ\HSE\Презентации\Кузина Анна (дегри)\Иллюстрации\DAY 02__S-23-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801"/>
          <a:stretch/>
        </p:blipFill>
        <p:spPr bwMode="auto">
          <a:xfrm>
            <a:off x="7296" y="171400"/>
            <a:ext cx="9144000" cy="625445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Bias-variance trade-off</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1124645"/>
            <a:ext cx="8616008" cy="1584275"/>
          </a:xfrm>
          <a:prstGeom prst="rect">
            <a:avLst/>
          </a:prstGeom>
          <a:noFill/>
          <a:ln w="28575">
            <a:noFill/>
          </a:ln>
        </p:spPr>
        <p:txBody>
          <a:bodyPr wrap="square" lIns="0" tIns="0" rIns="0" bIns="0" anchor="t">
            <a:noAutofit/>
          </a:bodyPr>
          <a:lstStyle/>
          <a:p>
            <a:pPr marL="342900" indent="-342900">
              <a:spcAft>
                <a:spcPts val="1800"/>
              </a:spcAft>
              <a:buClr>
                <a:srgbClr val="9CA5A2"/>
              </a:buClr>
              <a:buFont typeface="Arial" panose="020B0604020202020204" pitchFamily="34" charset="0"/>
              <a:buChar char="•"/>
            </a:pPr>
            <a:r>
              <a:rPr lang="en-US" sz="2400" dirty="0">
                <a:solidFill>
                  <a:srgbClr val="4D4D4D"/>
                </a:solidFill>
              </a:rPr>
              <a:t>Simple models may have large bias (</a:t>
            </a:r>
            <a:r>
              <a:rPr lang="en-US" sz="2400" b="1" dirty="0">
                <a:solidFill>
                  <a:srgbClr val="4D4D4D"/>
                </a:solidFill>
              </a:rPr>
              <a:t>underfitting</a:t>
            </a:r>
            <a:r>
              <a:rPr lang="en-US" sz="2400" dirty="0">
                <a:solidFill>
                  <a:srgbClr val="4D4D4D"/>
                </a:solidFill>
              </a:rPr>
              <a:t>)</a:t>
            </a:r>
          </a:p>
          <a:p>
            <a:pPr marL="342900" indent="-342900">
              <a:spcAft>
                <a:spcPts val="1800"/>
              </a:spcAft>
              <a:buClr>
                <a:srgbClr val="9CA5A2"/>
              </a:buClr>
              <a:buFont typeface="Arial" panose="020B0604020202020204" pitchFamily="34" charset="0"/>
              <a:buChar char="•"/>
            </a:pPr>
            <a:r>
              <a:rPr lang="en-US" sz="2400" dirty="0">
                <a:solidFill>
                  <a:srgbClr val="4D4D4D"/>
                </a:solidFill>
              </a:rPr>
              <a:t>Excessively complex models have large variance (</a:t>
            </a:r>
            <a:r>
              <a:rPr lang="en-US" sz="2400" b="1" dirty="0">
                <a:solidFill>
                  <a:srgbClr val="4D4D4D"/>
                </a:solidFill>
              </a:rPr>
              <a:t>overfitting</a:t>
            </a:r>
            <a:r>
              <a:rPr lang="en-US" sz="2400" dirty="0">
                <a:solidFill>
                  <a:srgbClr val="4D4D4D"/>
                </a:solidFill>
              </a:rPr>
              <a:t>)</a:t>
            </a:r>
          </a:p>
          <a:p>
            <a:pPr marL="342900" indent="-342900">
              <a:spcAft>
                <a:spcPts val="1800"/>
              </a:spcAft>
              <a:buClr>
                <a:srgbClr val="9CA5A2"/>
              </a:buClr>
              <a:buFont typeface="Arial" panose="020B0604020202020204" pitchFamily="34" charset="0"/>
              <a:buChar char="•"/>
            </a:pPr>
            <a:endParaRPr lang="en-US" sz="2400" dirty="0">
              <a:solidFill>
                <a:srgbClr val="4D4D4D"/>
              </a:solidFill>
            </a:endParaRPr>
          </a:p>
        </p:txBody>
      </p:sp>
      <p:sp>
        <p:nvSpPr>
          <p:cNvPr id="3" name="TextBox 2"/>
          <p:cNvSpPr txBox="1"/>
          <p:nvPr/>
        </p:nvSpPr>
        <p:spPr>
          <a:xfrm>
            <a:off x="2145794" y="2477256"/>
            <a:ext cx="553998" cy="712439"/>
          </a:xfrm>
          <a:prstGeom prst="rect">
            <a:avLst/>
          </a:prstGeom>
          <a:noFill/>
        </p:spPr>
        <p:txBody>
          <a:bodyPr vert="vert270" wrap="none" rtlCol="0">
            <a:spAutoFit/>
          </a:bodyPr>
          <a:lstStyle/>
          <a:p>
            <a:r>
              <a:rPr lang="en-US" sz="2400" dirty="0">
                <a:solidFill>
                  <a:srgbClr val="4D4D4D"/>
                </a:solidFill>
              </a:rPr>
              <a:t>Error</a:t>
            </a:r>
            <a:endParaRPr lang="ru-RU" sz="2400" dirty="0">
              <a:solidFill>
                <a:srgbClr val="4D4D4D"/>
              </a:solidFill>
            </a:endParaRPr>
          </a:p>
        </p:txBody>
      </p:sp>
      <p:sp>
        <p:nvSpPr>
          <p:cNvPr id="7" name="TextBox 6"/>
          <p:cNvSpPr txBox="1"/>
          <p:nvPr/>
        </p:nvSpPr>
        <p:spPr>
          <a:xfrm>
            <a:off x="7092280" y="3073449"/>
            <a:ext cx="1279966" cy="830997"/>
          </a:xfrm>
          <a:prstGeom prst="rect">
            <a:avLst/>
          </a:prstGeom>
          <a:noFill/>
        </p:spPr>
        <p:txBody>
          <a:bodyPr wrap="none" rtlCol="0">
            <a:spAutoFit/>
          </a:bodyPr>
          <a:lstStyle/>
          <a:p>
            <a:r>
              <a:rPr lang="en-US" sz="2400" dirty="0">
                <a:solidFill>
                  <a:srgbClr val="4D4D4D"/>
                </a:solidFill>
              </a:rPr>
              <a:t>Bias</a:t>
            </a:r>
            <a:r>
              <a:rPr lang="en-US" sz="2400" baseline="30000" dirty="0">
                <a:solidFill>
                  <a:srgbClr val="4D4D4D"/>
                </a:solidFill>
              </a:rPr>
              <a:t>2</a:t>
            </a:r>
          </a:p>
          <a:p>
            <a:r>
              <a:rPr lang="en-US" sz="2400" dirty="0">
                <a:solidFill>
                  <a:srgbClr val="4D4D4D"/>
                </a:solidFill>
              </a:rPr>
              <a:t>Variance</a:t>
            </a:r>
            <a:endParaRPr lang="ru-RU" sz="2400" dirty="0">
              <a:solidFill>
                <a:srgbClr val="4D4D4D"/>
              </a:solidFill>
            </a:endParaRPr>
          </a:p>
        </p:txBody>
      </p:sp>
      <p:sp>
        <p:nvSpPr>
          <p:cNvPr id="9" name="TextBox 8"/>
          <p:cNvSpPr txBox="1"/>
          <p:nvPr/>
        </p:nvSpPr>
        <p:spPr>
          <a:xfrm>
            <a:off x="4427984" y="5611492"/>
            <a:ext cx="2530180" cy="461665"/>
          </a:xfrm>
          <a:prstGeom prst="rect">
            <a:avLst/>
          </a:prstGeom>
          <a:noFill/>
        </p:spPr>
        <p:txBody>
          <a:bodyPr wrap="none" rtlCol="0">
            <a:spAutoFit/>
          </a:bodyPr>
          <a:lstStyle/>
          <a:p>
            <a:r>
              <a:rPr lang="en-US" sz="2400" dirty="0">
                <a:solidFill>
                  <a:srgbClr val="4D4D4D"/>
                </a:solidFill>
              </a:rPr>
              <a:t>Model Complexity</a:t>
            </a:r>
            <a:endParaRPr lang="ru-RU" sz="2400" dirty="0">
              <a:solidFill>
                <a:srgbClr val="4D4D4D"/>
              </a:solidFill>
            </a:endParaRPr>
          </a:p>
        </p:txBody>
      </p:sp>
      <p:cxnSp>
        <p:nvCxnSpPr>
          <p:cNvPr id="10" name="Прямая соединительная линия 9"/>
          <p:cNvCxnSpPr/>
          <p:nvPr/>
        </p:nvCxnSpPr>
        <p:spPr>
          <a:xfrm>
            <a:off x="6732240" y="3289473"/>
            <a:ext cx="288032" cy="0"/>
          </a:xfrm>
          <a:prstGeom prst="line">
            <a:avLst/>
          </a:prstGeom>
          <a:ln w="38100">
            <a:solidFill>
              <a:srgbClr val="D74B55"/>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6732240" y="3627676"/>
            <a:ext cx="288032" cy="0"/>
          </a:xfrm>
          <a:prstGeom prst="line">
            <a:avLst/>
          </a:prstGeom>
          <a:ln w="38100">
            <a:solidFill>
              <a:srgbClr val="A1B98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80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4"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Bias-Variance trade-off: Derivation</a:t>
            </a:r>
            <a:endParaRPr lang="ru-RU" dirty="0"/>
          </a:p>
        </p:txBody>
      </p:sp>
    </p:spTree>
    <p:extLst>
      <p:ext uri="{BB962C8B-B14F-4D97-AF65-F5344CB8AC3E}">
        <p14:creationId xmlns:p14="http://schemas.microsoft.com/office/powerpoint/2010/main" val="1028302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Validation</a:t>
            </a:r>
            <a:endParaRPr lang="ru-RU" dirty="0"/>
          </a:p>
        </p:txBody>
      </p:sp>
    </p:spTree>
    <p:extLst>
      <p:ext uri="{BB962C8B-B14F-4D97-AF65-F5344CB8AC3E}">
        <p14:creationId xmlns:p14="http://schemas.microsoft.com/office/powerpoint/2010/main" val="3894521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How to evaluate the model?</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00D74F-1150-724A-935D-17765994061F}"/>
                  </a:ext>
                </a:extLst>
              </p:cNvPr>
              <p:cNvSpPr txBox="1"/>
              <p:nvPr/>
            </p:nvSpPr>
            <p:spPr>
              <a:xfrm>
                <a:off x="971600" y="4653136"/>
                <a:ext cx="20072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≈238.48</m:t>
                      </m:r>
                    </m:oMath>
                  </m:oMathPara>
                </a14:m>
                <a:endParaRPr lang="ru-RU" sz="2400" dirty="0">
                  <a:solidFill>
                    <a:srgbClr val="4D4D4D"/>
                  </a:solidFill>
                </a:endParaRPr>
              </a:p>
            </p:txBody>
          </p:sp>
        </mc:Choice>
        <mc:Fallback xmlns="">
          <p:sp>
            <p:nvSpPr>
              <p:cNvPr id="8" name="TextBox 7">
                <a:extLst>
                  <a:ext uri="{FF2B5EF4-FFF2-40B4-BE49-F238E27FC236}">
                    <a16:creationId xmlns="" xmlns:a16="http://schemas.microsoft.com/office/drawing/2014/main" xmlns:a14="http://schemas.microsoft.com/office/drawing/2010/main" id="{D000D74F-1150-724A-935D-17765994061F}"/>
                  </a:ext>
                </a:extLst>
              </p:cNvPr>
              <p:cNvSpPr txBox="1">
                <a:spLocks noRot="1" noChangeAspect="1" noMove="1" noResize="1" noEditPoints="1" noAdjustHandles="1" noChangeArrowheads="1" noChangeShapeType="1" noTextEdit="1"/>
              </p:cNvSpPr>
              <p:nvPr/>
            </p:nvSpPr>
            <p:spPr>
              <a:xfrm>
                <a:off x="971600" y="4653136"/>
                <a:ext cx="2007216" cy="369332"/>
              </a:xfrm>
              <a:prstGeom prst="rect">
                <a:avLst/>
              </a:prstGeom>
              <a:blipFill rotWithShape="1">
                <a:blip r:embed="rId5"/>
                <a:stretch>
                  <a:fillRect l="-3030" r="-3333" b="-819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4BCB6A-45CE-8442-BFFC-512D422422D5}"/>
                  </a:ext>
                </a:extLst>
              </p:cNvPr>
              <p:cNvSpPr txBox="1"/>
              <p:nvPr/>
            </p:nvSpPr>
            <p:spPr>
              <a:xfrm>
                <a:off x="5161366" y="4653136"/>
                <a:ext cx="1667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≈1.34</m:t>
                      </m:r>
                    </m:oMath>
                  </m:oMathPara>
                </a14:m>
                <a:endParaRPr lang="ru-RU" sz="2400" dirty="0">
                  <a:solidFill>
                    <a:srgbClr val="4D4D4D"/>
                  </a:solidFill>
                </a:endParaRPr>
              </a:p>
            </p:txBody>
          </p:sp>
        </mc:Choice>
        <mc:Fallback xmlns="">
          <p:sp>
            <p:nvSpPr>
              <p:cNvPr id="9" name="TextBox 8">
                <a:extLst>
                  <a:ext uri="{FF2B5EF4-FFF2-40B4-BE49-F238E27FC236}">
                    <a16:creationId xmlns="" xmlns:a16="http://schemas.microsoft.com/office/drawing/2014/main" xmlns:a14="http://schemas.microsoft.com/office/drawing/2010/main" id="{EF4BCB6A-45CE-8442-BFFC-512D422422D5}"/>
                  </a:ext>
                </a:extLst>
              </p:cNvPr>
              <p:cNvSpPr txBox="1">
                <a:spLocks noRot="1" noChangeAspect="1" noMove="1" noResize="1" noEditPoints="1" noAdjustHandles="1" noChangeArrowheads="1" noChangeShapeType="1" noTextEdit="1"/>
              </p:cNvSpPr>
              <p:nvPr/>
            </p:nvSpPr>
            <p:spPr>
              <a:xfrm>
                <a:off x="5161366" y="4653136"/>
                <a:ext cx="1667380" cy="369332"/>
              </a:xfrm>
              <a:prstGeom prst="rect">
                <a:avLst/>
              </a:prstGeom>
              <a:blipFill rotWithShape="1">
                <a:blip r:embed="rId6"/>
                <a:stretch>
                  <a:fillRect l="-4029" r="-4396" b="-8197"/>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734D54AC-56FF-DC49-B1B6-F9D402216A54}"/>
              </a:ext>
            </a:extLst>
          </p:cNvPr>
          <p:cNvSpPr txBox="1"/>
          <p:nvPr/>
        </p:nvSpPr>
        <p:spPr>
          <a:xfrm>
            <a:off x="420464" y="4132748"/>
            <a:ext cx="6815832" cy="461665"/>
          </a:xfrm>
          <a:prstGeom prst="rect">
            <a:avLst/>
          </a:prstGeom>
          <a:noFill/>
        </p:spPr>
        <p:txBody>
          <a:bodyPr wrap="square" rtlCol="0">
            <a:spAutoFit/>
          </a:bodyPr>
          <a:lstStyle/>
          <a:p>
            <a:r>
              <a:rPr lang="en-US" sz="2400" dirty="0">
                <a:solidFill>
                  <a:srgbClr val="4D4D4D"/>
                </a:solidFill>
              </a:rPr>
              <a:t>Loss calculated on the data used for training</a:t>
            </a:r>
            <a:endParaRPr lang="ru-RU" sz="2400" dirty="0">
              <a:solidFill>
                <a:srgbClr val="4D4D4D"/>
              </a:solidFill>
            </a:endParaRPr>
          </a:p>
        </p:txBody>
      </p:sp>
      <p:pic>
        <p:nvPicPr>
          <p:cNvPr id="10" name="Picture 3">
            <a:extLst>
              <a:ext uri="{FF2B5EF4-FFF2-40B4-BE49-F238E27FC236}">
                <a16:creationId xmlns:a16="http://schemas.microsoft.com/office/drawing/2014/main" id="{8C191869-F4A4-4EB8-87F0-442A435A8AB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077" y="1376684"/>
            <a:ext cx="4019848" cy="2673198"/>
          </a:xfrm>
          <a:prstGeom prst="rect">
            <a:avLst/>
          </a:prstGeom>
        </p:spPr>
      </p:pic>
      <p:pic>
        <p:nvPicPr>
          <p:cNvPr id="11" name="Picture 8">
            <a:extLst>
              <a:ext uri="{FF2B5EF4-FFF2-40B4-BE49-F238E27FC236}">
                <a16:creationId xmlns:a16="http://schemas.microsoft.com/office/drawing/2014/main" id="{4819D1A7-9B6B-4915-B29C-5AC6A70AB1C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88714" y="1390190"/>
            <a:ext cx="3999536" cy="2659692"/>
          </a:xfrm>
          <a:prstGeom prst="rect">
            <a:avLst/>
          </a:prstGeom>
        </p:spPr>
      </p:pic>
    </p:spTree>
    <p:extLst>
      <p:ext uri="{BB962C8B-B14F-4D97-AF65-F5344CB8AC3E}">
        <p14:creationId xmlns:p14="http://schemas.microsoft.com/office/powerpoint/2010/main" val="3171485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How to evaluate the model?</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C5017A-DFCF-6A43-B093-CEC43A8895E0}"/>
                  </a:ext>
                </a:extLst>
              </p:cNvPr>
              <p:cNvSpPr txBox="1"/>
              <p:nvPr/>
            </p:nvSpPr>
            <p:spPr>
              <a:xfrm>
                <a:off x="971600" y="5723964"/>
                <a:ext cx="20072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≈632.13</m:t>
                      </m:r>
                    </m:oMath>
                  </m:oMathPara>
                </a14:m>
                <a:endParaRPr lang="ru-RU" sz="2400" dirty="0">
                  <a:solidFill>
                    <a:srgbClr val="4D4D4D"/>
                  </a:solidFill>
                </a:endParaRPr>
              </a:p>
            </p:txBody>
          </p:sp>
        </mc:Choice>
        <mc:Fallback xmlns="">
          <p:sp>
            <p:nvSpPr>
              <p:cNvPr id="10" name="TextBox 9">
                <a:extLst>
                  <a:ext uri="{FF2B5EF4-FFF2-40B4-BE49-F238E27FC236}">
                    <a16:creationId xmlns="" xmlns:a16="http://schemas.microsoft.com/office/drawing/2014/main" xmlns:a14="http://schemas.microsoft.com/office/drawing/2010/main" id="{29C5017A-DFCF-6A43-B093-CEC43A8895E0}"/>
                  </a:ext>
                </a:extLst>
              </p:cNvPr>
              <p:cNvSpPr txBox="1">
                <a:spLocks noRot="1" noChangeAspect="1" noMove="1" noResize="1" noEditPoints="1" noAdjustHandles="1" noChangeArrowheads="1" noChangeShapeType="1" noTextEdit="1"/>
              </p:cNvSpPr>
              <p:nvPr/>
            </p:nvSpPr>
            <p:spPr>
              <a:xfrm>
                <a:off x="971600" y="5723964"/>
                <a:ext cx="2007216" cy="369332"/>
              </a:xfrm>
              <a:prstGeom prst="rect">
                <a:avLst/>
              </a:prstGeom>
              <a:blipFill rotWithShape="1">
                <a:blip r:embed="rId3"/>
                <a:stretch>
                  <a:fillRect l="-3030" r="-3333" b="-655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A49E996-A0DE-6243-9301-7770EEF9277B}"/>
                  </a:ext>
                </a:extLst>
              </p:cNvPr>
              <p:cNvSpPr txBox="1"/>
              <p:nvPr/>
            </p:nvSpPr>
            <p:spPr>
              <a:xfrm>
                <a:off x="5161366" y="5723964"/>
                <a:ext cx="28968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m:t>
                      </m:r>
                      <m:r>
                        <m:rPr>
                          <m:nor/>
                        </m:rPr>
                        <a:rPr lang="ru-RU" sz="2400">
                          <a:solidFill>
                            <a:srgbClr val="4D4D4D"/>
                          </a:solidFill>
                        </a:rPr>
                        <m:t>540186894</m:t>
                      </m:r>
                      <m:r>
                        <a:rPr lang="en-US" sz="2400" b="0" i="1" smtClean="0">
                          <a:solidFill>
                            <a:srgbClr val="4D4D4D"/>
                          </a:solidFill>
                          <a:latin typeface="Cambria Math" panose="02040503050406030204" pitchFamily="18" charset="0"/>
                          <a:ea typeface="Cambria Math" panose="02040503050406030204" pitchFamily="18" charset="0"/>
                        </a:rPr>
                        <m:t>.34</m:t>
                      </m:r>
                    </m:oMath>
                  </m:oMathPara>
                </a14:m>
                <a:endParaRPr lang="ru-RU" sz="2400" dirty="0">
                  <a:solidFill>
                    <a:srgbClr val="4D4D4D"/>
                  </a:solidFill>
                </a:endParaRPr>
              </a:p>
            </p:txBody>
          </p:sp>
        </mc:Choice>
        <mc:Fallback xmlns="">
          <p:sp>
            <p:nvSpPr>
              <p:cNvPr id="11" name="TextBox 10">
                <a:extLst>
                  <a:ext uri="{FF2B5EF4-FFF2-40B4-BE49-F238E27FC236}">
                    <a16:creationId xmlns="" xmlns:a16="http://schemas.microsoft.com/office/drawing/2014/main" xmlns:a14="http://schemas.microsoft.com/office/drawing/2010/main" id="{8A49E996-A0DE-6243-9301-7770EEF9277B}"/>
                  </a:ext>
                </a:extLst>
              </p:cNvPr>
              <p:cNvSpPr txBox="1">
                <a:spLocks noRot="1" noChangeAspect="1" noMove="1" noResize="1" noEditPoints="1" noAdjustHandles="1" noChangeArrowheads="1" noChangeShapeType="1" noTextEdit="1"/>
              </p:cNvSpPr>
              <p:nvPr/>
            </p:nvSpPr>
            <p:spPr>
              <a:xfrm>
                <a:off x="5161366" y="5723964"/>
                <a:ext cx="2896883" cy="369332"/>
              </a:xfrm>
              <a:prstGeom prst="rect">
                <a:avLst/>
              </a:prstGeom>
              <a:blipFill rotWithShape="1">
                <a:blip r:embed="rId4"/>
                <a:stretch>
                  <a:fillRect l="-2316" r="-2316" b="-655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00D74F-1150-724A-935D-17765994061F}"/>
                  </a:ext>
                </a:extLst>
              </p:cNvPr>
              <p:cNvSpPr txBox="1"/>
              <p:nvPr/>
            </p:nvSpPr>
            <p:spPr>
              <a:xfrm>
                <a:off x="971600" y="4653136"/>
                <a:ext cx="20072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≈238.48</m:t>
                      </m:r>
                    </m:oMath>
                  </m:oMathPara>
                </a14:m>
                <a:endParaRPr lang="ru-RU" sz="2400" dirty="0">
                  <a:solidFill>
                    <a:srgbClr val="4D4D4D"/>
                  </a:solidFill>
                </a:endParaRPr>
              </a:p>
            </p:txBody>
          </p:sp>
        </mc:Choice>
        <mc:Fallback xmlns="">
          <p:sp>
            <p:nvSpPr>
              <p:cNvPr id="8" name="TextBox 7">
                <a:extLst>
                  <a:ext uri="{FF2B5EF4-FFF2-40B4-BE49-F238E27FC236}">
                    <a16:creationId xmlns="" xmlns:a16="http://schemas.microsoft.com/office/drawing/2014/main" xmlns:a14="http://schemas.microsoft.com/office/drawing/2010/main" id="{D000D74F-1150-724A-935D-17765994061F}"/>
                  </a:ext>
                </a:extLst>
              </p:cNvPr>
              <p:cNvSpPr txBox="1">
                <a:spLocks noRot="1" noChangeAspect="1" noMove="1" noResize="1" noEditPoints="1" noAdjustHandles="1" noChangeArrowheads="1" noChangeShapeType="1" noTextEdit="1"/>
              </p:cNvSpPr>
              <p:nvPr/>
            </p:nvSpPr>
            <p:spPr>
              <a:xfrm>
                <a:off x="971600" y="4653136"/>
                <a:ext cx="2007216" cy="369332"/>
              </a:xfrm>
              <a:prstGeom prst="rect">
                <a:avLst/>
              </a:prstGeom>
              <a:blipFill rotWithShape="1">
                <a:blip r:embed="rId7"/>
                <a:stretch>
                  <a:fillRect l="-3030" r="-3333" b="-819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4BCB6A-45CE-8442-BFFC-512D422422D5}"/>
                  </a:ext>
                </a:extLst>
              </p:cNvPr>
              <p:cNvSpPr txBox="1"/>
              <p:nvPr/>
            </p:nvSpPr>
            <p:spPr>
              <a:xfrm>
                <a:off x="5161366" y="4653136"/>
                <a:ext cx="1667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𝑀𝑆𝐸</m:t>
                      </m:r>
                      <m:r>
                        <a:rPr lang="en-US" sz="2400" b="0" i="1" smtClean="0">
                          <a:solidFill>
                            <a:srgbClr val="4D4D4D"/>
                          </a:solidFill>
                          <a:latin typeface="Cambria Math" panose="02040503050406030204" pitchFamily="18" charset="0"/>
                          <a:ea typeface="Cambria Math" panose="02040503050406030204" pitchFamily="18" charset="0"/>
                        </a:rPr>
                        <m:t>≈1.34</m:t>
                      </m:r>
                    </m:oMath>
                  </m:oMathPara>
                </a14:m>
                <a:endParaRPr lang="ru-RU" sz="2400" dirty="0">
                  <a:solidFill>
                    <a:srgbClr val="4D4D4D"/>
                  </a:solidFill>
                </a:endParaRPr>
              </a:p>
            </p:txBody>
          </p:sp>
        </mc:Choice>
        <mc:Fallback xmlns="">
          <p:sp>
            <p:nvSpPr>
              <p:cNvPr id="9" name="TextBox 8">
                <a:extLst>
                  <a:ext uri="{FF2B5EF4-FFF2-40B4-BE49-F238E27FC236}">
                    <a16:creationId xmlns="" xmlns:a16="http://schemas.microsoft.com/office/drawing/2014/main" xmlns:a14="http://schemas.microsoft.com/office/drawing/2010/main" id="{EF4BCB6A-45CE-8442-BFFC-512D422422D5}"/>
                  </a:ext>
                </a:extLst>
              </p:cNvPr>
              <p:cNvSpPr txBox="1">
                <a:spLocks noRot="1" noChangeAspect="1" noMove="1" noResize="1" noEditPoints="1" noAdjustHandles="1" noChangeArrowheads="1" noChangeShapeType="1" noTextEdit="1"/>
              </p:cNvSpPr>
              <p:nvPr/>
            </p:nvSpPr>
            <p:spPr>
              <a:xfrm>
                <a:off x="5161366" y="4653136"/>
                <a:ext cx="1667380" cy="369332"/>
              </a:xfrm>
              <a:prstGeom prst="rect">
                <a:avLst/>
              </a:prstGeom>
              <a:blipFill rotWithShape="1">
                <a:blip r:embed="rId8"/>
                <a:stretch>
                  <a:fillRect l="-4029" r="-4396" b="-8197"/>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734D54AC-56FF-DC49-B1B6-F9D402216A54}"/>
              </a:ext>
            </a:extLst>
          </p:cNvPr>
          <p:cNvSpPr txBox="1"/>
          <p:nvPr/>
        </p:nvSpPr>
        <p:spPr>
          <a:xfrm>
            <a:off x="420464" y="4132748"/>
            <a:ext cx="6815832" cy="461665"/>
          </a:xfrm>
          <a:prstGeom prst="rect">
            <a:avLst/>
          </a:prstGeom>
          <a:noFill/>
        </p:spPr>
        <p:txBody>
          <a:bodyPr wrap="square" rtlCol="0">
            <a:spAutoFit/>
          </a:bodyPr>
          <a:lstStyle/>
          <a:p>
            <a:r>
              <a:rPr lang="en-US" sz="2400" dirty="0">
                <a:solidFill>
                  <a:srgbClr val="4D4D4D"/>
                </a:solidFill>
              </a:rPr>
              <a:t>Loss calculated on the data used for training</a:t>
            </a:r>
            <a:endParaRPr lang="ru-RU" sz="2400" dirty="0">
              <a:solidFill>
                <a:srgbClr val="4D4D4D"/>
              </a:solidFill>
            </a:endParaRPr>
          </a:p>
        </p:txBody>
      </p:sp>
      <p:sp>
        <p:nvSpPr>
          <p:cNvPr id="13" name="TextBox 12">
            <a:extLst>
              <a:ext uri="{FF2B5EF4-FFF2-40B4-BE49-F238E27FC236}">
                <a16:creationId xmlns:a16="http://schemas.microsoft.com/office/drawing/2014/main" id="{19DCC664-6791-C449-BA4E-A8D28EF6E583}"/>
              </a:ext>
            </a:extLst>
          </p:cNvPr>
          <p:cNvSpPr txBox="1"/>
          <p:nvPr/>
        </p:nvSpPr>
        <p:spPr>
          <a:xfrm>
            <a:off x="387304" y="5225332"/>
            <a:ext cx="6815832" cy="461665"/>
          </a:xfrm>
          <a:prstGeom prst="rect">
            <a:avLst/>
          </a:prstGeom>
          <a:noFill/>
        </p:spPr>
        <p:txBody>
          <a:bodyPr wrap="square" rtlCol="0">
            <a:spAutoFit/>
          </a:bodyPr>
          <a:lstStyle/>
          <a:p>
            <a:r>
              <a:rPr lang="en-US" sz="2400" dirty="0">
                <a:solidFill>
                  <a:srgbClr val="4D4D4D"/>
                </a:solidFill>
              </a:rPr>
              <a:t>Loss calculated on the new data</a:t>
            </a:r>
            <a:endParaRPr lang="ru-RU" sz="2400" dirty="0">
              <a:solidFill>
                <a:srgbClr val="4D4D4D"/>
              </a:solidFill>
            </a:endParaRPr>
          </a:p>
        </p:txBody>
      </p:sp>
      <p:pic>
        <p:nvPicPr>
          <p:cNvPr id="14" name="Picture 3">
            <a:extLst>
              <a:ext uri="{FF2B5EF4-FFF2-40B4-BE49-F238E27FC236}">
                <a16:creationId xmlns:a16="http://schemas.microsoft.com/office/drawing/2014/main" id="{988C954E-D30E-4346-99CA-C17056D3615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2077" y="1376684"/>
            <a:ext cx="4019848" cy="2673198"/>
          </a:xfrm>
          <a:prstGeom prst="rect">
            <a:avLst/>
          </a:prstGeom>
        </p:spPr>
      </p:pic>
      <p:pic>
        <p:nvPicPr>
          <p:cNvPr id="15" name="Picture 8">
            <a:extLst>
              <a:ext uri="{FF2B5EF4-FFF2-40B4-BE49-F238E27FC236}">
                <a16:creationId xmlns:a16="http://schemas.microsoft.com/office/drawing/2014/main" id="{8C3273C2-FA9B-4A61-BB6F-33AF2AD9C62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88714" y="1390190"/>
            <a:ext cx="3999536" cy="2659692"/>
          </a:xfrm>
          <a:prstGeom prst="rect">
            <a:avLst/>
          </a:prstGeom>
        </p:spPr>
      </p:pic>
    </p:spTree>
    <p:extLst>
      <p:ext uri="{BB962C8B-B14F-4D97-AF65-F5344CB8AC3E}">
        <p14:creationId xmlns:p14="http://schemas.microsoft.com/office/powerpoint/2010/main" val="317635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a:rPr>
              <a:t>Model comparison</a:t>
            </a:r>
            <a:endParaRPr lang="ru-RU" sz="3200" b="1" dirty="0">
              <a:solidFill>
                <a:srgbClr val="A26D6A"/>
              </a:solidFill>
              <a:latin typeface="+mn-lt"/>
              <a:cs typeface="Times New Roman" pitchFamily="18" charset="0"/>
            </a:endParaRPr>
          </a:p>
        </p:txBody>
      </p:sp>
      <p:cxnSp>
        <p:nvCxnSpPr>
          <p:cNvPr id="14" name="Straight Arrow Connector 27">
            <a:extLst>
              <a:ext uri="{FF2B5EF4-FFF2-40B4-BE49-F238E27FC236}">
                <a16:creationId xmlns:a16="http://schemas.microsoft.com/office/drawing/2014/main" id="{D7705749-D5E9-F241-AC34-540B67122DC9}"/>
              </a:ext>
            </a:extLst>
          </p:cNvPr>
          <p:cNvCxnSpPr>
            <a:cxnSpLocks/>
          </p:cNvCxnSpPr>
          <p:nvPr/>
        </p:nvCxnSpPr>
        <p:spPr>
          <a:xfrm>
            <a:off x="4034781" y="4077072"/>
            <a:ext cx="1008112" cy="694491"/>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31">
            <a:extLst>
              <a:ext uri="{FF2B5EF4-FFF2-40B4-BE49-F238E27FC236}">
                <a16:creationId xmlns:a16="http://schemas.microsoft.com/office/drawing/2014/main" id="{E3C26FA1-184E-2341-921F-C4263FA92966}"/>
              </a:ext>
            </a:extLst>
          </p:cNvPr>
          <p:cNvCxnSpPr>
            <a:cxnSpLocks/>
          </p:cNvCxnSpPr>
          <p:nvPr/>
        </p:nvCxnSpPr>
        <p:spPr>
          <a:xfrm flipV="1">
            <a:off x="4034781" y="5085184"/>
            <a:ext cx="1008112" cy="792088"/>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3">
            <a:extLst>
              <a:ext uri="{FF2B5EF4-FFF2-40B4-BE49-F238E27FC236}">
                <a16:creationId xmlns:a16="http://schemas.microsoft.com/office/drawing/2014/main" id="{96ED978A-C6F5-3745-ADC7-012A2CBCA2D8}"/>
              </a:ext>
            </a:extLst>
          </p:cNvPr>
          <p:cNvSpPr/>
          <p:nvPr/>
        </p:nvSpPr>
        <p:spPr>
          <a:xfrm>
            <a:off x="683568" y="2172144"/>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available data</a:t>
            </a:r>
            <a:endParaRPr lang="ru-RU" sz="2400" dirty="0">
              <a:solidFill>
                <a:schemeClr val="tx1"/>
              </a:solidFill>
            </a:endParaRPr>
          </a:p>
        </p:txBody>
      </p:sp>
      <p:sp>
        <p:nvSpPr>
          <p:cNvPr id="19" name="Down Arrow 14">
            <a:extLst>
              <a:ext uri="{FF2B5EF4-FFF2-40B4-BE49-F238E27FC236}">
                <a16:creationId xmlns:a16="http://schemas.microsoft.com/office/drawing/2014/main" id="{CBB9091A-FC03-844A-B011-0493DB930F32}"/>
              </a:ext>
            </a:extLst>
          </p:cNvPr>
          <p:cNvSpPr/>
          <p:nvPr/>
        </p:nvSpPr>
        <p:spPr>
          <a:xfrm>
            <a:off x="2622749" y="3109622"/>
            <a:ext cx="1412032" cy="574690"/>
          </a:xfrm>
          <a:prstGeom prst="downArrow">
            <a:avLst>
              <a:gd name="adj1" fmla="val 50000"/>
              <a:gd name="adj2" fmla="val 65866"/>
            </a:avLst>
          </a:prstGeom>
          <a:solidFill>
            <a:srgbClr val="9C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a:t>
            </a:r>
            <a:endParaRPr lang="ru-RU" dirty="0">
              <a:solidFill>
                <a:schemeClr val="bg1"/>
              </a:solidFill>
            </a:endParaRPr>
          </a:p>
        </p:txBody>
      </p:sp>
      <mc:AlternateContent xmlns:mc="http://schemas.openxmlformats.org/markup-compatibility/2006" xmlns:a14="http://schemas.microsoft.com/office/drawing/2010/main">
        <mc:Choice Requires="a14">
          <p:sp>
            <p:nvSpPr>
              <p:cNvPr id="20" name="Rounded Rectangle 15">
                <a:extLst>
                  <a:ext uri="{FF2B5EF4-FFF2-40B4-BE49-F238E27FC236}">
                    <a16:creationId xmlns:a16="http://schemas.microsoft.com/office/drawing/2014/main" id="{03E818D7-4E23-4742-B3EA-A3AE0A0EDBD8}"/>
                  </a:ext>
                </a:extLst>
              </p:cNvPr>
              <p:cNvSpPr/>
              <p:nvPr/>
            </p:nvSpPr>
            <p:spPr>
              <a:xfrm>
                <a:off x="2555776" y="3795608"/>
                <a:ext cx="1623021"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𝑀𝑆𝐸</m:t>
                          </m:r>
                        </m:e>
                        <m:sub>
                          <m:r>
                            <a:rPr lang="en-US" sz="2400" i="1">
                              <a:solidFill>
                                <a:schemeClr val="tx1"/>
                              </a:solidFill>
                              <a:latin typeface="Cambria Math" panose="02040503050406030204" pitchFamily="18" charset="0"/>
                            </a:rPr>
                            <m:t>1</m:t>
                          </m:r>
                        </m:sub>
                      </m:sSub>
                    </m:oMath>
                  </m:oMathPara>
                </a14:m>
                <a:endParaRPr lang="ru-RU" sz="2400" dirty="0">
                  <a:solidFill>
                    <a:schemeClr val="tx1"/>
                  </a:solidFill>
                </a:endParaRPr>
              </a:p>
            </p:txBody>
          </p:sp>
        </mc:Choice>
        <mc:Fallback xmlns="">
          <p:sp>
            <p:nvSpPr>
              <p:cNvPr id="20" name="Rounded Rectangle 15">
                <a:extLst>
                  <a:ext uri="{FF2B5EF4-FFF2-40B4-BE49-F238E27FC236}">
                    <a16:creationId xmlns="" xmlns:a16="http://schemas.microsoft.com/office/drawing/2014/main" xmlns:a14="http://schemas.microsoft.com/office/drawing/2010/main" id="{03E818D7-4E23-4742-B3EA-A3AE0A0EDBD8}"/>
                  </a:ext>
                </a:extLst>
              </p:cNvPr>
              <p:cNvSpPr>
                <a:spLocks noRot="1" noChangeAspect="1" noMove="1" noResize="1" noEditPoints="1" noAdjustHandles="1" noChangeArrowheads="1" noChangeShapeType="1" noTextEdit="1"/>
              </p:cNvSpPr>
              <p:nvPr/>
            </p:nvSpPr>
            <p:spPr>
              <a:xfrm>
                <a:off x="2555776" y="3795608"/>
                <a:ext cx="1623021" cy="680792"/>
              </a:xfrm>
              <a:prstGeom prst="roundRect">
                <a:avLst/>
              </a:prstGeom>
              <a:blipFill rotWithShape="1">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Rounded Rectangle 22">
                <a:extLst>
                  <a:ext uri="{FF2B5EF4-FFF2-40B4-BE49-F238E27FC236}">
                    <a16:creationId xmlns:a16="http://schemas.microsoft.com/office/drawing/2014/main" id="{26376242-2D67-264B-8272-76FCC259CE52}"/>
                  </a:ext>
                </a:extLst>
              </p:cNvPr>
              <p:cNvSpPr/>
              <p:nvPr/>
            </p:nvSpPr>
            <p:spPr>
              <a:xfrm>
                <a:off x="2555776" y="4624700"/>
                <a:ext cx="1623021"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𝑀𝑆𝐸</m:t>
                          </m:r>
                        </m:e>
                        <m:sub>
                          <m:r>
                            <a:rPr lang="en-US" sz="2400" b="0" i="1" smtClean="0">
                              <a:solidFill>
                                <a:schemeClr val="tx1"/>
                              </a:solidFill>
                              <a:latin typeface="Cambria Math" panose="02040503050406030204" pitchFamily="18" charset="0"/>
                            </a:rPr>
                            <m:t>2</m:t>
                          </m:r>
                        </m:sub>
                      </m:sSub>
                    </m:oMath>
                  </m:oMathPara>
                </a14:m>
                <a:endParaRPr lang="ru-RU" sz="2400" b="1" dirty="0">
                  <a:solidFill>
                    <a:schemeClr val="tx1"/>
                  </a:solidFill>
                </a:endParaRPr>
              </a:p>
            </p:txBody>
          </p:sp>
        </mc:Choice>
        <mc:Fallback xmlns="">
          <p:sp>
            <p:nvSpPr>
              <p:cNvPr id="21" name="Rounded Rectangle 22">
                <a:extLst>
                  <a:ext uri="{FF2B5EF4-FFF2-40B4-BE49-F238E27FC236}">
                    <a16:creationId xmlns="" xmlns:a16="http://schemas.microsoft.com/office/drawing/2014/main" xmlns:a14="http://schemas.microsoft.com/office/drawing/2010/main" id="{26376242-2D67-264B-8272-76FCC259CE52}"/>
                  </a:ext>
                </a:extLst>
              </p:cNvPr>
              <p:cNvSpPr>
                <a:spLocks noRot="1" noChangeAspect="1" noMove="1" noResize="1" noEditPoints="1" noAdjustHandles="1" noChangeArrowheads="1" noChangeShapeType="1" noTextEdit="1"/>
              </p:cNvSpPr>
              <p:nvPr/>
            </p:nvSpPr>
            <p:spPr>
              <a:xfrm>
                <a:off x="2555776" y="4624700"/>
                <a:ext cx="1623021" cy="680792"/>
              </a:xfrm>
              <a:prstGeom prst="roundRect">
                <a:avLst/>
              </a:prstGeom>
              <a:blipFill rotWithShape="1">
                <a:blip r:embed="rId4"/>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Rounded Rectangle 23">
                <a:extLst>
                  <a:ext uri="{FF2B5EF4-FFF2-40B4-BE49-F238E27FC236}">
                    <a16:creationId xmlns:a16="http://schemas.microsoft.com/office/drawing/2014/main" id="{3742E198-D56E-E546-9672-BBA27A7BFEBB}"/>
                  </a:ext>
                </a:extLst>
              </p:cNvPr>
              <p:cNvSpPr/>
              <p:nvPr/>
            </p:nvSpPr>
            <p:spPr>
              <a:xfrm>
                <a:off x="2555776" y="5445224"/>
                <a:ext cx="1623021"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𝑀𝑆𝐸</m:t>
                          </m:r>
                        </m:e>
                        <m:sub>
                          <m:r>
                            <a:rPr lang="en-US" sz="2400" b="0" i="1" smtClean="0">
                              <a:solidFill>
                                <a:schemeClr val="tx1"/>
                              </a:solidFill>
                              <a:latin typeface="Cambria Math" panose="02040503050406030204" pitchFamily="18" charset="0"/>
                            </a:rPr>
                            <m:t>3</m:t>
                          </m:r>
                        </m:sub>
                      </m:sSub>
                    </m:oMath>
                  </m:oMathPara>
                </a14:m>
                <a:endParaRPr lang="ru-RU" sz="2400" dirty="0">
                  <a:solidFill>
                    <a:schemeClr val="tx1"/>
                  </a:solidFill>
                </a:endParaRPr>
              </a:p>
            </p:txBody>
          </p:sp>
        </mc:Choice>
        <mc:Fallback xmlns="">
          <p:sp>
            <p:nvSpPr>
              <p:cNvPr id="22" name="Rounded Rectangle 23">
                <a:extLst>
                  <a:ext uri="{FF2B5EF4-FFF2-40B4-BE49-F238E27FC236}">
                    <a16:creationId xmlns="" xmlns:a16="http://schemas.microsoft.com/office/drawing/2014/main" xmlns:a14="http://schemas.microsoft.com/office/drawing/2010/main" id="{3742E198-D56E-E546-9672-BBA27A7BFEBB}"/>
                  </a:ext>
                </a:extLst>
              </p:cNvPr>
              <p:cNvSpPr>
                <a:spLocks noRot="1" noChangeAspect="1" noMove="1" noResize="1" noEditPoints="1" noAdjustHandles="1" noChangeArrowheads="1" noChangeShapeType="1" noTextEdit="1"/>
              </p:cNvSpPr>
              <p:nvPr/>
            </p:nvSpPr>
            <p:spPr>
              <a:xfrm>
                <a:off x="2555776" y="5445224"/>
                <a:ext cx="1623021" cy="680792"/>
              </a:xfrm>
              <a:prstGeom prst="roundRect">
                <a:avLst/>
              </a:prstGeom>
              <a:blipFill rotWithShape="1">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Rectangle 40">
                <a:extLst>
                  <a:ext uri="{FF2B5EF4-FFF2-40B4-BE49-F238E27FC236}">
                    <a16:creationId xmlns:a16="http://schemas.microsoft.com/office/drawing/2014/main" id="{8BB2904B-95C2-9548-B34E-4245649DF01D}"/>
                  </a:ext>
                </a:extLst>
              </p:cNvPr>
              <p:cNvSpPr/>
              <p:nvPr/>
            </p:nvSpPr>
            <p:spPr>
              <a:xfrm>
                <a:off x="395288" y="1124744"/>
                <a:ext cx="7129040" cy="913070"/>
              </a:xfrm>
              <a:prstGeom prst="rect">
                <a:avLst/>
              </a:prstGeom>
            </p:spPr>
            <p:txBody>
              <a:bodyPr wrap="square" lIns="0" tIns="0">
                <a:spAutoFit/>
              </a:bodyPr>
              <a:lstStyle/>
              <a:p>
                <a:pPr marL="285750" indent="-285750">
                  <a:spcAft>
                    <a:spcPts val="1000"/>
                  </a:spcAft>
                  <a:buClr>
                    <a:srgbClr val="9CA5A2"/>
                  </a:buClr>
                  <a:buFont typeface="Arial" panose="020B0604020202020204" pitchFamily="34" charset="0"/>
                  <a:buChar char="•"/>
                </a:pPr>
                <a:r>
                  <a:rPr lang="en-US" sz="2400" dirty="0">
                    <a:solidFill>
                      <a:srgbClr val="4D4D4D"/>
                    </a:solidFill>
                  </a:rPr>
                  <a:t>Three different models: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a:solidFill>
                              <a:srgbClr val="4D4D4D"/>
                            </a:solidFill>
                            <a:latin typeface="Cambria Math" panose="02040503050406030204" pitchFamily="18" charset="0"/>
                          </a:rPr>
                          <m:t>𝑎</m:t>
                        </m:r>
                      </m:e>
                      <m:sub>
                        <m:r>
                          <a:rPr lang="en-US" sz="2400">
                            <a:solidFill>
                              <a:srgbClr val="4D4D4D"/>
                            </a:solidFill>
                            <a:latin typeface="Cambria Math" panose="02040503050406030204" pitchFamily="18" charset="0"/>
                          </a:rPr>
                          <m:t>1</m:t>
                        </m:r>
                      </m:sub>
                    </m:sSub>
                    <m:d>
                      <m:dPr>
                        <m:ctrlPr>
                          <a:rPr lang="en-US" sz="2400" i="1">
                            <a:solidFill>
                              <a:srgbClr val="4D4D4D"/>
                            </a:solidFill>
                            <a:latin typeface="Cambria Math" panose="02040503050406030204" pitchFamily="18" charset="0"/>
                          </a:rPr>
                        </m:ctrlPr>
                      </m:dPr>
                      <m:e>
                        <m:r>
                          <a:rPr lang="en-US" sz="2400">
                            <a:solidFill>
                              <a:srgbClr val="4D4D4D"/>
                            </a:solidFill>
                            <a:latin typeface="Cambria Math" panose="02040503050406030204" pitchFamily="18" charset="0"/>
                          </a:rPr>
                          <m:t>𝑥</m:t>
                        </m:r>
                      </m:e>
                    </m:d>
                  </m:oMath>
                </a14:m>
                <a:r>
                  <a:rPr lang="en-US" sz="2400" dirty="0">
                    <a:solidFill>
                      <a:srgbClr val="4D4D4D"/>
                    </a:solidFill>
                  </a:rPr>
                  <a:t>,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a:solidFill>
                              <a:srgbClr val="4D4D4D"/>
                            </a:solidFill>
                            <a:latin typeface="Cambria Math" panose="02040503050406030204" pitchFamily="18" charset="0"/>
                          </a:rPr>
                          <m:t>𝑎</m:t>
                        </m:r>
                      </m:e>
                      <m:sub>
                        <m:r>
                          <a:rPr lang="en-US" sz="2400">
                            <a:solidFill>
                              <a:srgbClr val="4D4D4D"/>
                            </a:solidFill>
                            <a:latin typeface="Cambria Math" panose="02040503050406030204" pitchFamily="18" charset="0"/>
                          </a:rPr>
                          <m:t>2</m:t>
                        </m:r>
                      </m:sub>
                    </m:sSub>
                    <m:d>
                      <m:dPr>
                        <m:ctrlPr>
                          <a:rPr lang="en-US" sz="2400" i="1">
                            <a:solidFill>
                              <a:srgbClr val="4D4D4D"/>
                            </a:solidFill>
                            <a:latin typeface="Cambria Math" panose="02040503050406030204" pitchFamily="18" charset="0"/>
                          </a:rPr>
                        </m:ctrlPr>
                      </m:dPr>
                      <m:e>
                        <m:r>
                          <a:rPr lang="en-US" sz="2400">
                            <a:solidFill>
                              <a:srgbClr val="4D4D4D"/>
                            </a:solidFill>
                            <a:latin typeface="Cambria Math" panose="02040503050406030204" pitchFamily="18" charset="0"/>
                          </a:rPr>
                          <m:t>𝑥</m:t>
                        </m:r>
                      </m:e>
                    </m:d>
                  </m:oMath>
                </a14:m>
                <a:r>
                  <a:rPr lang="en-US" sz="2400" dirty="0">
                    <a:solidFill>
                      <a:srgbClr val="4D4D4D"/>
                    </a:solidFill>
                  </a:rPr>
                  <a:t>,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a:solidFill>
                              <a:srgbClr val="4D4D4D"/>
                            </a:solidFill>
                            <a:latin typeface="Cambria Math" panose="02040503050406030204" pitchFamily="18" charset="0"/>
                          </a:rPr>
                          <m:t>𝑎</m:t>
                        </m:r>
                      </m:e>
                      <m:sub>
                        <m:r>
                          <a:rPr lang="en-US" sz="2400">
                            <a:solidFill>
                              <a:srgbClr val="4D4D4D"/>
                            </a:solidFill>
                            <a:latin typeface="Cambria Math" panose="02040503050406030204" pitchFamily="18" charset="0"/>
                          </a:rPr>
                          <m:t>2</m:t>
                        </m:r>
                      </m:sub>
                    </m:sSub>
                    <m:d>
                      <m:dPr>
                        <m:ctrlPr>
                          <a:rPr lang="en-US" sz="2400" i="1">
                            <a:solidFill>
                              <a:srgbClr val="4D4D4D"/>
                            </a:solidFill>
                            <a:latin typeface="Cambria Math" panose="02040503050406030204" pitchFamily="18" charset="0"/>
                          </a:rPr>
                        </m:ctrlPr>
                      </m:dPr>
                      <m:e>
                        <m:r>
                          <a:rPr lang="en-US" sz="2400">
                            <a:solidFill>
                              <a:srgbClr val="4D4D4D"/>
                            </a:solidFill>
                            <a:latin typeface="Cambria Math" panose="02040503050406030204" pitchFamily="18" charset="0"/>
                          </a:rPr>
                          <m:t>𝑥</m:t>
                        </m:r>
                      </m:e>
                    </m:d>
                  </m:oMath>
                </a14:m>
                <a:r>
                  <a:rPr lang="en-US" sz="2400" dirty="0">
                    <a:solidFill>
                      <a:srgbClr val="4D4D4D"/>
                    </a:solidFill>
                  </a:rPr>
                  <a:t> </a:t>
                </a:r>
              </a:p>
              <a:p>
                <a:pPr marL="285750" indent="-285750">
                  <a:spcAft>
                    <a:spcPts val="1000"/>
                  </a:spcAft>
                  <a:buClr>
                    <a:srgbClr val="9CA5A2"/>
                  </a:buClr>
                  <a:buFont typeface="Arial" panose="020B0604020202020204" pitchFamily="34" charset="0"/>
                  <a:buChar char="•"/>
                </a:pPr>
                <a:r>
                  <a:rPr lang="en-US" sz="2400" dirty="0">
                    <a:solidFill>
                      <a:srgbClr val="4D4D4D"/>
                    </a:solidFill>
                  </a:rPr>
                  <a:t>MSE loss</a:t>
                </a:r>
              </a:p>
            </p:txBody>
          </p:sp>
        </mc:Choice>
        <mc:Fallback xmlns="">
          <p:sp>
            <p:nvSpPr>
              <p:cNvPr id="27"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744"/>
                <a:ext cx="7129040" cy="913070"/>
              </a:xfrm>
              <a:prstGeom prst="rect">
                <a:avLst/>
              </a:prstGeom>
              <a:blipFill rotWithShape="1">
                <a:blip r:embed="rId6"/>
                <a:stretch>
                  <a:fillRect l="-2481" t="-10067" b="-14765"/>
                </a:stretch>
              </a:blipFill>
            </p:spPr>
            <p:txBody>
              <a:bodyPr/>
              <a:lstStyle/>
              <a:p>
                <a:r>
                  <a:rPr lang="ru-RU">
                    <a:noFill/>
                  </a:rPr>
                  <a:t> </a:t>
                </a:r>
              </a:p>
            </p:txBody>
          </p:sp>
        </mc:Fallback>
      </mc:AlternateContent>
      <p:cxnSp>
        <p:nvCxnSpPr>
          <p:cNvPr id="30" name="Прямая со стрелкой 29"/>
          <p:cNvCxnSpPr/>
          <p:nvPr/>
        </p:nvCxnSpPr>
        <p:spPr>
          <a:xfrm>
            <a:off x="4178797" y="4965096"/>
            <a:ext cx="864096" cy="0"/>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25">
            <a:extLst>
              <a:ext uri="{FF2B5EF4-FFF2-40B4-BE49-F238E27FC236}">
                <a16:creationId xmlns:a16="http://schemas.microsoft.com/office/drawing/2014/main" id="{299C232D-8359-4096-BC49-B6EFDEB8CEF7}"/>
              </a:ext>
            </a:extLst>
          </p:cNvPr>
          <p:cNvSpPr/>
          <p:nvPr/>
        </p:nvSpPr>
        <p:spPr>
          <a:xfrm>
            <a:off x="5148064" y="4077072"/>
            <a:ext cx="2140722" cy="1823729"/>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4D4D4D"/>
                </a:solidFill>
              </a:rPr>
              <a:t>Model with the lowest MSE –</a:t>
            </a:r>
            <a:r>
              <a:rPr lang="ko-KR" altLang="en-US" sz="2400" dirty="0">
                <a:solidFill>
                  <a:srgbClr val="4D4D4D"/>
                </a:solidFill>
              </a:rPr>
              <a:t> </a:t>
            </a:r>
            <a:r>
              <a:rPr lang="en-US" altLang="ko-KR" sz="2400" dirty="0">
                <a:solidFill>
                  <a:srgbClr val="4D4D4D"/>
                </a:solidFill>
              </a:rPr>
              <a:t>The</a:t>
            </a:r>
            <a:r>
              <a:rPr lang="ko-KR" altLang="en-US" sz="2400" dirty="0">
                <a:solidFill>
                  <a:srgbClr val="4D4D4D"/>
                </a:solidFill>
              </a:rPr>
              <a:t> </a:t>
            </a:r>
            <a:r>
              <a:rPr lang="en-US" altLang="ko-KR" sz="2400" dirty="0">
                <a:solidFill>
                  <a:srgbClr val="4D4D4D"/>
                </a:solidFill>
              </a:rPr>
              <a:t>best</a:t>
            </a:r>
            <a:r>
              <a:rPr lang="ko-KR" altLang="en-US" sz="2400" dirty="0">
                <a:solidFill>
                  <a:srgbClr val="4D4D4D"/>
                </a:solidFill>
              </a:rPr>
              <a:t> </a:t>
            </a:r>
            <a:r>
              <a:rPr lang="en-US" altLang="ko-KR" sz="2400" dirty="0">
                <a:solidFill>
                  <a:srgbClr val="4D4D4D"/>
                </a:solidFill>
              </a:rPr>
              <a:t>model</a:t>
            </a:r>
            <a:endParaRPr lang="ru-RU" sz="2400" dirty="0">
              <a:solidFill>
                <a:srgbClr val="4D4D4D"/>
              </a:solidFill>
            </a:endParaRPr>
          </a:p>
        </p:txBody>
      </p:sp>
    </p:spTree>
    <p:extLst>
      <p:ext uri="{BB962C8B-B14F-4D97-AF65-F5344CB8AC3E}">
        <p14:creationId xmlns:p14="http://schemas.microsoft.com/office/powerpoint/2010/main" val="1827839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D7705749-D5E9-F241-AC34-540B67122DC9}"/>
              </a:ext>
            </a:extLst>
          </p:cNvPr>
          <p:cNvCxnSpPr>
            <a:cxnSpLocks/>
          </p:cNvCxnSpPr>
          <p:nvPr/>
        </p:nvCxnSpPr>
        <p:spPr>
          <a:xfrm>
            <a:off x="4034781" y="4077072"/>
            <a:ext cx="1008112" cy="694491"/>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3C26FA1-184E-2341-921F-C4263FA92966}"/>
              </a:ext>
            </a:extLst>
          </p:cNvPr>
          <p:cNvCxnSpPr>
            <a:cxnSpLocks/>
          </p:cNvCxnSpPr>
          <p:nvPr/>
        </p:nvCxnSpPr>
        <p:spPr>
          <a:xfrm flipV="1">
            <a:off x="4034781" y="5085184"/>
            <a:ext cx="1008112" cy="792088"/>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a:rPr>
              <a:t>Model comparison</a:t>
            </a:r>
            <a:endParaRPr lang="ru-RU" sz="3200" b="1" dirty="0">
              <a:solidFill>
                <a:srgbClr val="A26D6A"/>
              </a:solidFill>
              <a:latin typeface="+mn-lt"/>
              <a:cs typeface="Times New Roman" pitchFamily="18" charset="0"/>
            </a:endParaRPr>
          </a:p>
        </p:txBody>
      </p:sp>
      <p:sp>
        <p:nvSpPr>
          <p:cNvPr id="4" name="Rounded Rectangle 3">
            <a:extLst>
              <a:ext uri="{FF2B5EF4-FFF2-40B4-BE49-F238E27FC236}">
                <a16:creationId xmlns:a16="http://schemas.microsoft.com/office/drawing/2014/main" id="{96ED978A-C6F5-3745-ADC7-012A2CBCA2D8}"/>
              </a:ext>
            </a:extLst>
          </p:cNvPr>
          <p:cNvSpPr/>
          <p:nvPr/>
        </p:nvSpPr>
        <p:spPr>
          <a:xfrm>
            <a:off x="683568" y="2172144"/>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available data</a:t>
            </a:r>
            <a:endParaRPr lang="ru-RU" sz="2400" dirty="0">
              <a:solidFill>
                <a:schemeClr val="tx1"/>
              </a:solidFill>
            </a:endParaRPr>
          </a:p>
        </p:txBody>
      </p:sp>
      <p:sp>
        <p:nvSpPr>
          <p:cNvPr id="15" name="Down Arrow 14">
            <a:extLst>
              <a:ext uri="{FF2B5EF4-FFF2-40B4-BE49-F238E27FC236}">
                <a16:creationId xmlns:a16="http://schemas.microsoft.com/office/drawing/2014/main" id="{CBB9091A-FC03-844A-B011-0493DB930F32}"/>
              </a:ext>
            </a:extLst>
          </p:cNvPr>
          <p:cNvSpPr/>
          <p:nvPr/>
        </p:nvSpPr>
        <p:spPr>
          <a:xfrm>
            <a:off x="2622749" y="3109622"/>
            <a:ext cx="1412032" cy="574690"/>
          </a:xfrm>
          <a:prstGeom prst="downArrow">
            <a:avLst>
              <a:gd name="adj1" fmla="val 50000"/>
              <a:gd name="adj2" fmla="val 65866"/>
            </a:avLst>
          </a:prstGeom>
          <a:solidFill>
            <a:srgbClr val="9C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a:t>
            </a:r>
            <a:endParaRPr lang="ru-RU" dirty="0">
              <a:solidFill>
                <a:schemeClr val="bg1"/>
              </a:solidFill>
            </a:endParaRPr>
          </a:p>
        </p:txBody>
      </p:sp>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03E818D7-4E23-4742-B3EA-A3AE0A0EDBD8}"/>
                  </a:ext>
                </a:extLst>
              </p:cNvPr>
              <p:cNvSpPr/>
              <p:nvPr/>
            </p:nvSpPr>
            <p:spPr>
              <a:xfrm>
                <a:off x="2555776" y="3795608"/>
                <a:ext cx="1623021"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𝑀𝑆𝐸</m:t>
                          </m:r>
                        </m:e>
                        <m:sub>
                          <m:r>
                            <a:rPr lang="en-US" sz="2400" i="1">
                              <a:solidFill>
                                <a:schemeClr val="tx1"/>
                              </a:solidFill>
                              <a:latin typeface="Cambria Math" panose="02040503050406030204" pitchFamily="18" charset="0"/>
                            </a:rPr>
                            <m:t>1</m:t>
                          </m:r>
                        </m:sub>
                      </m:sSub>
                    </m:oMath>
                  </m:oMathPara>
                </a14:m>
                <a:endParaRPr lang="ru-RU" sz="2400" dirty="0">
                  <a:solidFill>
                    <a:schemeClr val="tx1"/>
                  </a:solidFill>
                </a:endParaRPr>
              </a:p>
            </p:txBody>
          </p:sp>
        </mc:Choice>
        <mc:Fallback xmlns="">
          <p:sp>
            <p:nvSpPr>
              <p:cNvPr id="16" name="Rounded Rectangle 15">
                <a:extLst>
                  <a:ext uri="{FF2B5EF4-FFF2-40B4-BE49-F238E27FC236}">
                    <a16:creationId xmlns="" xmlns:a16="http://schemas.microsoft.com/office/drawing/2014/main" xmlns:a14="http://schemas.microsoft.com/office/drawing/2010/main" id="{03E818D7-4E23-4742-B3EA-A3AE0A0EDBD8}"/>
                  </a:ext>
                </a:extLst>
              </p:cNvPr>
              <p:cNvSpPr>
                <a:spLocks noRot="1" noChangeAspect="1" noMove="1" noResize="1" noEditPoints="1" noAdjustHandles="1" noChangeArrowheads="1" noChangeShapeType="1" noTextEdit="1"/>
              </p:cNvSpPr>
              <p:nvPr/>
            </p:nvSpPr>
            <p:spPr>
              <a:xfrm>
                <a:off x="2555776" y="3795608"/>
                <a:ext cx="1623021" cy="680792"/>
              </a:xfrm>
              <a:prstGeom prst="roundRect">
                <a:avLst/>
              </a:prstGeom>
              <a:blipFill rotWithShape="1">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26376242-2D67-264B-8272-76FCC259CE52}"/>
                  </a:ext>
                </a:extLst>
              </p:cNvPr>
              <p:cNvSpPr/>
              <p:nvPr/>
            </p:nvSpPr>
            <p:spPr>
              <a:xfrm>
                <a:off x="2555776" y="4624700"/>
                <a:ext cx="1623021"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𝑀𝑆𝐸</m:t>
                          </m:r>
                        </m:e>
                        <m:sub>
                          <m:r>
                            <a:rPr lang="en-US" sz="2400" b="0" i="1" smtClean="0">
                              <a:solidFill>
                                <a:schemeClr val="tx1"/>
                              </a:solidFill>
                              <a:latin typeface="Cambria Math" panose="02040503050406030204" pitchFamily="18" charset="0"/>
                            </a:rPr>
                            <m:t>2</m:t>
                          </m:r>
                        </m:sub>
                      </m:sSub>
                    </m:oMath>
                  </m:oMathPara>
                </a14:m>
                <a:endParaRPr lang="ru-RU" sz="2400" b="1" dirty="0">
                  <a:solidFill>
                    <a:schemeClr val="tx1"/>
                  </a:solidFill>
                </a:endParaRPr>
              </a:p>
            </p:txBody>
          </p:sp>
        </mc:Choice>
        <mc:Fallback xmlns="">
          <p:sp>
            <p:nvSpPr>
              <p:cNvPr id="23" name="Rounded Rectangle 22">
                <a:extLst>
                  <a:ext uri="{FF2B5EF4-FFF2-40B4-BE49-F238E27FC236}">
                    <a16:creationId xmlns="" xmlns:a16="http://schemas.microsoft.com/office/drawing/2014/main" xmlns:a14="http://schemas.microsoft.com/office/drawing/2010/main" id="{26376242-2D67-264B-8272-76FCC259CE52}"/>
                  </a:ext>
                </a:extLst>
              </p:cNvPr>
              <p:cNvSpPr>
                <a:spLocks noRot="1" noChangeAspect="1" noMove="1" noResize="1" noEditPoints="1" noAdjustHandles="1" noChangeArrowheads="1" noChangeShapeType="1" noTextEdit="1"/>
              </p:cNvSpPr>
              <p:nvPr/>
            </p:nvSpPr>
            <p:spPr>
              <a:xfrm>
                <a:off x="2555776" y="4624700"/>
                <a:ext cx="1623021" cy="680792"/>
              </a:xfrm>
              <a:prstGeom prst="roundRect">
                <a:avLst/>
              </a:prstGeom>
              <a:blipFill rotWithShape="1">
                <a:blip r:embed="rId4"/>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3742E198-D56E-E546-9672-BBA27A7BFEBB}"/>
                  </a:ext>
                </a:extLst>
              </p:cNvPr>
              <p:cNvSpPr/>
              <p:nvPr/>
            </p:nvSpPr>
            <p:spPr>
              <a:xfrm>
                <a:off x="2555776" y="5445224"/>
                <a:ext cx="1623021"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𝑀𝑆𝐸</m:t>
                          </m:r>
                        </m:e>
                        <m:sub>
                          <m:r>
                            <a:rPr lang="en-US" sz="2400" b="0" i="1" smtClean="0">
                              <a:solidFill>
                                <a:schemeClr val="tx1"/>
                              </a:solidFill>
                              <a:latin typeface="Cambria Math" panose="02040503050406030204" pitchFamily="18" charset="0"/>
                            </a:rPr>
                            <m:t>3</m:t>
                          </m:r>
                        </m:sub>
                      </m:sSub>
                    </m:oMath>
                  </m:oMathPara>
                </a14:m>
                <a:endParaRPr lang="ru-RU" sz="2400" dirty="0">
                  <a:solidFill>
                    <a:schemeClr val="tx1"/>
                  </a:solidFill>
                </a:endParaRPr>
              </a:p>
            </p:txBody>
          </p:sp>
        </mc:Choice>
        <mc:Fallback xmlns="">
          <p:sp>
            <p:nvSpPr>
              <p:cNvPr id="24" name="Rounded Rectangle 23">
                <a:extLst>
                  <a:ext uri="{FF2B5EF4-FFF2-40B4-BE49-F238E27FC236}">
                    <a16:creationId xmlns="" xmlns:a16="http://schemas.microsoft.com/office/drawing/2014/main" xmlns:a14="http://schemas.microsoft.com/office/drawing/2010/main" id="{3742E198-D56E-E546-9672-BBA27A7BFEBB}"/>
                  </a:ext>
                </a:extLst>
              </p:cNvPr>
              <p:cNvSpPr>
                <a:spLocks noRot="1" noChangeAspect="1" noMove="1" noResize="1" noEditPoints="1" noAdjustHandles="1" noChangeArrowheads="1" noChangeShapeType="1" noTextEdit="1"/>
              </p:cNvSpPr>
              <p:nvPr/>
            </p:nvSpPr>
            <p:spPr>
              <a:xfrm>
                <a:off x="2555776" y="5445224"/>
                <a:ext cx="1623021" cy="680792"/>
              </a:xfrm>
              <a:prstGeom prst="roundRect">
                <a:avLst/>
              </a:prstGeom>
              <a:blipFill rotWithShape="1">
                <a:blip r:embed="rId5"/>
                <a:stretch>
                  <a:fillRect/>
                </a:stretch>
              </a:blipFill>
              <a:ln>
                <a:noFill/>
              </a:ln>
            </p:spPr>
            <p:txBody>
              <a:bodyPr/>
              <a:lstStyle/>
              <a:p>
                <a:r>
                  <a:rPr lang="ru-RU">
                    <a:noFill/>
                  </a:rPr>
                  <a:t> </a:t>
                </a:r>
              </a:p>
            </p:txBody>
          </p:sp>
        </mc:Fallback>
      </mc:AlternateContent>
      <p:sp>
        <p:nvSpPr>
          <p:cNvPr id="59" name="Rounded Rectangle 58">
            <a:extLst>
              <a:ext uri="{FF2B5EF4-FFF2-40B4-BE49-F238E27FC236}">
                <a16:creationId xmlns:a16="http://schemas.microsoft.com/office/drawing/2014/main" id="{734093B0-2338-0E4D-B189-594580025C20}"/>
              </a:ext>
            </a:extLst>
          </p:cNvPr>
          <p:cNvSpPr/>
          <p:nvPr/>
        </p:nvSpPr>
        <p:spPr>
          <a:xfrm>
            <a:off x="7668344" y="4437112"/>
            <a:ext cx="1190973" cy="1055968"/>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Best model</a:t>
            </a:r>
            <a:endParaRPr lang="ru-RU" sz="2400" dirty="0">
              <a:solidFill>
                <a:srgbClr val="4D4D4D"/>
              </a:solidFill>
            </a:endParaRPr>
          </a:p>
        </p:txBody>
      </p:sp>
      <p:sp>
        <p:nvSpPr>
          <p:cNvPr id="61" name="Not Equal 60">
            <a:extLst>
              <a:ext uri="{FF2B5EF4-FFF2-40B4-BE49-F238E27FC236}">
                <a16:creationId xmlns:a16="http://schemas.microsoft.com/office/drawing/2014/main" id="{99B7F075-7B99-3049-B77D-5CDBD02B0E66}"/>
              </a:ext>
            </a:extLst>
          </p:cNvPr>
          <p:cNvSpPr/>
          <p:nvPr/>
        </p:nvSpPr>
        <p:spPr>
          <a:xfrm>
            <a:off x="7288786" y="4875096"/>
            <a:ext cx="379558" cy="180000"/>
          </a:xfrm>
          <a:prstGeom prst="mathNotEqual">
            <a:avLst>
              <a:gd name="adj1" fmla="val 23520"/>
              <a:gd name="adj2" fmla="val 6539718"/>
              <a:gd name="adj3" fmla="val 14310"/>
            </a:avLst>
          </a:prstGeom>
          <a:solidFill>
            <a:srgbClr val="D74B55"/>
          </a:solidFill>
          <a:ln w="31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mc:AlternateContent xmlns:mc="http://schemas.openxmlformats.org/markup-compatibility/2006" xmlns:a14="http://schemas.microsoft.com/office/drawing/2010/main">
        <mc:Choice Requires="a14">
          <p:sp>
            <p:nvSpPr>
              <p:cNvPr id="17" name="Rectangle 40">
                <a:extLst>
                  <a:ext uri="{FF2B5EF4-FFF2-40B4-BE49-F238E27FC236}">
                    <a16:creationId xmlns:a16="http://schemas.microsoft.com/office/drawing/2014/main" id="{8BB2904B-95C2-9548-B34E-4245649DF01D}"/>
                  </a:ext>
                </a:extLst>
              </p:cNvPr>
              <p:cNvSpPr/>
              <p:nvPr/>
            </p:nvSpPr>
            <p:spPr>
              <a:xfrm>
                <a:off x="395288" y="1124744"/>
                <a:ext cx="7129040" cy="913070"/>
              </a:xfrm>
              <a:prstGeom prst="rect">
                <a:avLst/>
              </a:prstGeom>
            </p:spPr>
            <p:txBody>
              <a:bodyPr wrap="square" lIns="0" tIns="0">
                <a:spAutoFit/>
              </a:bodyPr>
              <a:lstStyle/>
              <a:p>
                <a:pPr marL="285750" indent="-285750">
                  <a:spcAft>
                    <a:spcPts val="1000"/>
                  </a:spcAft>
                  <a:buClr>
                    <a:srgbClr val="9CA5A2"/>
                  </a:buClr>
                  <a:buFont typeface="Arial" panose="020B0604020202020204" pitchFamily="34" charset="0"/>
                  <a:buChar char="•"/>
                </a:pPr>
                <a:r>
                  <a:rPr lang="en-US" sz="2400" dirty="0">
                    <a:solidFill>
                      <a:srgbClr val="4D4D4D"/>
                    </a:solidFill>
                  </a:rPr>
                  <a:t>Three different models: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a:rPr>
                          <m:t>𝑎</m:t>
                        </m:r>
                      </m:e>
                      <m:sub>
                        <m:r>
                          <a:rPr lang="en-US" sz="2400" i="1">
                            <a:solidFill>
                              <a:srgbClr val="4D4D4D"/>
                            </a:solidFill>
                            <a:latin typeface="Cambria Math"/>
                          </a:rPr>
                          <m:t>1</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a:rPr>
                          <m:t>𝑥</m:t>
                        </m:r>
                      </m:e>
                    </m:d>
                  </m:oMath>
                </a14:m>
                <a:r>
                  <a:rPr lang="en-US" sz="2400" dirty="0">
                    <a:solidFill>
                      <a:srgbClr val="4D4D4D"/>
                    </a:solidFill>
                  </a:rPr>
                  <a:t>,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a:rPr>
                          <m:t>𝑎</m:t>
                        </m:r>
                      </m:e>
                      <m:sub>
                        <m:r>
                          <a:rPr lang="en-US" sz="2400" i="1">
                            <a:solidFill>
                              <a:srgbClr val="4D4D4D"/>
                            </a:solidFill>
                            <a:latin typeface="Cambria Math"/>
                          </a:rPr>
                          <m:t>2</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a:rPr>
                          <m:t>𝑥</m:t>
                        </m:r>
                      </m:e>
                    </m:d>
                  </m:oMath>
                </a14:m>
                <a:r>
                  <a:rPr lang="en-US" sz="2400" dirty="0">
                    <a:solidFill>
                      <a:srgbClr val="4D4D4D"/>
                    </a:solidFill>
                  </a:rPr>
                  <a:t>,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a:rPr>
                          <m:t>𝑎</m:t>
                        </m:r>
                      </m:e>
                      <m:sub>
                        <m:r>
                          <a:rPr lang="en-US" sz="2400" i="1">
                            <a:solidFill>
                              <a:srgbClr val="4D4D4D"/>
                            </a:solidFill>
                            <a:latin typeface="Cambria Math"/>
                          </a:rPr>
                          <m:t>2</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a:rPr>
                          <m:t>𝑥</m:t>
                        </m:r>
                      </m:e>
                    </m:d>
                  </m:oMath>
                </a14:m>
                <a:r>
                  <a:rPr lang="en-US" sz="2400" dirty="0">
                    <a:solidFill>
                      <a:srgbClr val="4D4D4D"/>
                    </a:solidFill>
                  </a:rPr>
                  <a:t> </a:t>
                </a:r>
              </a:p>
              <a:p>
                <a:pPr marL="285750" indent="-285750">
                  <a:spcAft>
                    <a:spcPts val="1000"/>
                  </a:spcAft>
                  <a:buClr>
                    <a:srgbClr val="9CA5A2"/>
                  </a:buClr>
                  <a:buFont typeface="Arial" panose="020B0604020202020204" pitchFamily="34" charset="0"/>
                  <a:buChar char="•"/>
                </a:pPr>
                <a:r>
                  <a:rPr lang="en-US" sz="2400" dirty="0">
                    <a:solidFill>
                      <a:srgbClr val="4D4D4D"/>
                    </a:solidFill>
                  </a:rPr>
                  <a:t>MSE loss</a:t>
                </a:r>
              </a:p>
            </p:txBody>
          </p:sp>
        </mc:Choice>
        <mc:Fallback xmlns="">
          <p:sp>
            <p:nvSpPr>
              <p:cNvPr id="17"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744"/>
                <a:ext cx="7129040" cy="913070"/>
              </a:xfrm>
              <a:prstGeom prst="rect">
                <a:avLst/>
              </a:prstGeom>
              <a:blipFill rotWithShape="1">
                <a:blip r:embed="rId6"/>
                <a:stretch>
                  <a:fillRect l="-2481" t="-10067" b="-14765"/>
                </a:stretch>
              </a:blipFill>
            </p:spPr>
            <p:txBody>
              <a:bodyPr/>
              <a:lstStyle/>
              <a:p>
                <a:r>
                  <a:rPr lang="ru-RU">
                    <a:noFill/>
                  </a:rPr>
                  <a:t> </a:t>
                </a:r>
              </a:p>
            </p:txBody>
          </p:sp>
        </mc:Fallback>
      </mc:AlternateContent>
      <p:cxnSp>
        <p:nvCxnSpPr>
          <p:cNvPr id="8" name="Прямая со стрелкой 7"/>
          <p:cNvCxnSpPr/>
          <p:nvPr/>
        </p:nvCxnSpPr>
        <p:spPr>
          <a:xfrm>
            <a:off x="4178797" y="4965096"/>
            <a:ext cx="864096" cy="0"/>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25">
            <a:extLst>
              <a:ext uri="{FF2B5EF4-FFF2-40B4-BE49-F238E27FC236}">
                <a16:creationId xmlns:a16="http://schemas.microsoft.com/office/drawing/2014/main" id="{4E842C7B-86F6-4262-A94B-A1CB4135DD8C}"/>
              </a:ext>
            </a:extLst>
          </p:cNvPr>
          <p:cNvSpPr/>
          <p:nvPr/>
        </p:nvSpPr>
        <p:spPr>
          <a:xfrm>
            <a:off x="5148064" y="4077072"/>
            <a:ext cx="2140722" cy="1823729"/>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4D4D4D"/>
                </a:solidFill>
              </a:rPr>
              <a:t>Model with the lowest MSE –</a:t>
            </a:r>
            <a:r>
              <a:rPr lang="ko-KR" altLang="en-US" sz="2400" dirty="0">
                <a:solidFill>
                  <a:srgbClr val="4D4D4D"/>
                </a:solidFill>
              </a:rPr>
              <a:t> </a:t>
            </a:r>
            <a:r>
              <a:rPr lang="en-US" altLang="ko-KR" sz="2400" dirty="0">
                <a:solidFill>
                  <a:srgbClr val="4D4D4D"/>
                </a:solidFill>
              </a:rPr>
              <a:t>The</a:t>
            </a:r>
            <a:r>
              <a:rPr lang="ko-KR" altLang="en-US" sz="2400" dirty="0">
                <a:solidFill>
                  <a:srgbClr val="4D4D4D"/>
                </a:solidFill>
              </a:rPr>
              <a:t> </a:t>
            </a:r>
            <a:r>
              <a:rPr lang="en-US" altLang="ko-KR" sz="2400" dirty="0">
                <a:solidFill>
                  <a:srgbClr val="4D4D4D"/>
                </a:solidFill>
              </a:rPr>
              <a:t>best</a:t>
            </a:r>
            <a:r>
              <a:rPr lang="ko-KR" altLang="en-US" sz="2400" dirty="0">
                <a:solidFill>
                  <a:srgbClr val="4D4D4D"/>
                </a:solidFill>
              </a:rPr>
              <a:t> </a:t>
            </a:r>
            <a:r>
              <a:rPr lang="en-US" altLang="ko-KR" sz="2400" dirty="0">
                <a:solidFill>
                  <a:srgbClr val="4D4D4D"/>
                </a:solidFill>
              </a:rPr>
              <a:t>model</a:t>
            </a:r>
            <a:endParaRPr lang="ru-RU" sz="2400" dirty="0">
              <a:solidFill>
                <a:srgbClr val="4D4D4D"/>
              </a:solidFill>
            </a:endParaRPr>
          </a:p>
        </p:txBody>
      </p:sp>
    </p:spTree>
    <p:extLst>
      <p:ext uri="{BB962C8B-B14F-4D97-AF65-F5344CB8AC3E}">
        <p14:creationId xmlns:p14="http://schemas.microsoft.com/office/powerpoint/2010/main" val="316750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 name="Заголовок 1"/>
          <p:cNvSpPr txBox="1">
            <a:spLocks/>
          </p:cNvSpPr>
          <p:nvPr/>
        </p:nvSpPr>
        <p:spPr>
          <a:xfrm>
            <a:off x="0" y="0"/>
            <a:ext cx="9144000" cy="620688"/>
          </a:xfrm>
          <a:prstGeom prst="rect">
            <a:avLst/>
          </a:prstGeom>
        </p:spPr>
        <p:txBody>
          <a:bodyPr vert="horz" lIns="91440" tIns="45720" rIns="0" bIns="0" rtlCol="0" anchor="t">
            <a:noAutofit/>
          </a:bodyPr>
          <a:lstStyle>
            <a:lvl1pPr>
              <a:spcBef>
                <a:spcPct val="0"/>
              </a:spcBef>
              <a:buNone/>
              <a:defRPr sz="3200" b="1">
                <a:solidFill>
                  <a:srgbClr val="A26D6A"/>
                </a:solidFill>
                <a:ea typeface="+mj-ea"/>
                <a:cs typeface="Times New Roman" pitchFamily="18" charset="0"/>
              </a:defRPr>
            </a:lvl1pPr>
          </a:lstStyle>
          <a:p>
            <a:r>
              <a:rPr lang="en-GB" dirty="0"/>
              <a:t>Week goals</a:t>
            </a:r>
            <a:endParaRPr lang="ru-RU" dirty="0"/>
          </a:p>
        </p:txBody>
      </p:sp>
      <p:sp>
        <p:nvSpPr>
          <p:cNvPr id="5" name="Прямоугольник 4"/>
          <p:cNvSpPr/>
          <p:nvPr/>
        </p:nvSpPr>
        <p:spPr>
          <a:xfrm>
            <a:off x="395288" y="1125538"/>
            <a:ext cx="8616008" cy="5255790"/>
          </a:xfrm>
          <a:prstGeom prst="rect">
            <a:avLst/>
          </a:prstGeom>
          <a:noFill/>
          <a:ln w="28575">
            <a:noFill/>
          </a:ln>
        </p:spPr>
        <p:txBody>
          <a:bodyPr wrap="square" lIns="0" tIns="0" rIns="0" bIns="0" anchor="t">
            <a:noAutofit/>
          </a:bodyPr>
          <a:lstStyle/>
          <a:p>
            <a:pPr marL="342900" indent="-342900">
              <a:spcAft>
                <a:spcPts val="1800"/>
              </a:spcAft>
              <a:buClr>
                <a:srgbClr val="9CA5A2"/>
              </a:buClr>
              <a:buChar char="•"/>
            </a:pPr>
            <a:r>
              <a:rPr lang="en-US" sz="2400" dirty="0">
                <a:solidFill>
                  <a:srgbClr val="4D4D4D"/>
                </a:solidFill>
              </a:rPr>
              <a:t>Understand concept of overfitting</a:t>
            </a:r>
            <a:br>
              <a:rPr lang="en-US" sz="2400" dirty="0">
                <a:solidFill>
                  <a:srgbClr val="4D4D4D"/>
                </a:solidFill>
              </a:rPr>
            </a:br>
            <a:endParaRPr lang="en-US" sz="2400" dirty="0">
              <a:solidFill>
                <a:srgbClr val="4D4D4D"/>
              </a:solidFill>
            </a:endParaRPr>
          </a:p>
          <a:p>
            <a:pPr marL="342900" indent="-342900">
              <a:spcAft>
                <a:spcPts val="1800"/>
              </a:spcAft>
              <a:buClr>
                <a:srgbClr val="9CA5A2"/>
              </a:buClr>
              <a:buChar char="•"/>
            </a:pPr>
            <a:r>
              <a:rPr lang="en-US" sz="2400" dirty="0">
                <a:solidFill>
                  <a:srgbClr val="4D4D4D"/>
                </a:solidFill>
              </a:rPr>
              <a:t>Be aware of bias-variance trade-off</a:t>
            </a:r>
            <a:br>
              <a:rPr lang="en-US" sz="2400" dirty="0">
                <a:solidFill>
                  <a:srgbClr val="4D4D4D"/>
                </a:solidFill>
              </a:rPr>
            </a:br>
            <a:endParaRPr lang="en-US" sz="2400" dirty="0">
              <a:solidFill>
                <a:srgbClr val="4D4D4D"/>
              </a:solidFill>
            </a:endParaRPr>
          </a:p>
          <a:p>
            <a:pPr marL="342900" indent="-342900">
              <a:spcAft>
                <a:spcPts val="1800"/>
              </a:spcAft>
              <a:buClr>
                <a:srgbClr val="9CA5A2"/>
              </a:buClr>
              <a:buChar char="•"/>
            </a:pPr>
            <a:r>
              <a:rPr lang="en-US" sz="2400" dirty="0">
                <a:solidFill>
                  <a:srgbClr val="4D4D4D"/>
                </a:solidFill>
              </a:rPr>
              <a:t>Understand validation and cross-validation techniques</a:t>
            </a:r>
            <a:br>
              <a:rPr lang="en-US" sz="2400" dirty="0">
                <a:solidFill>
                  <a:srgbClr val="4D4D4D"/>
                </a:solidFill>
              </a:rPr>
            </a:br>
            <a:endParaRPr lang="en-US" sz="2400" dirty="0">
              <a:solidFill>
                <a:srgbClr val="4D4D4D"/>
              </a:solidFill>
            </a:endParaRPr>
          </a:p>
          <a:p>
            <a:pPr marL="342900" indent="-342900">
              <a:spcAft>
                <a:spcPts val="1800"/>
              </a:spcAft>
              <a:buClr>
                <a:srgbClr val="9CA5A2"/>
              </a:buClr>
              <a:buChar char="•"/>
            </a:pPr>
            <a:r>
              <a:rPr lang="en-US" sz="2400" dirty="0">
                <a:solidFill>
                  <a:srgbClr val="4D4D4D"/>
                </a:solidFill>
              </a:rPr>
              <a:t>Use regularization with linear models</a:t>
            </a:r>
            <a:br>
              <a:rPr lang="en-US" sz="2400" dirty="0">
                <a:solidFill>
                  <a:srgbClr val="4D4D4D"/>
                </a:solidFill>
              </a:rPr>
            </a:br>
            <a:endParaRPr lang="en-US" sz="2400" dirty="0">
              <a:solidFill>
                <a:srgbClr val="4D4D4D"/>
              </a:solidFill>
            </a:endParaRPr>
          </a:p>
          <a:p>
            <a:pPr marL="342900" indent="-342900">
              <a:spcAft>
                <a:spcPts val="1800"/>
              </a:spcAft>
              <a:buClr>
                <a:srgbClr val="9CA5A2"/>
              </a:buClr>
              <a:buChar char="•"/>
            </a:pPr>
            <a:r>
              <a:rPr lang="en-US" sz="2400" dirty="0">
                <a:solidFill>
                  <a:srgbClr val="4D4D4D"/>
                </a:solidFill>
              </a:rPr>
              <a:t>Apply feature selection techniques</a:t>
            </a:r>
          </a:p>
        </p:txBody>
      </p:sp>
    </p:spTree>
    <p:extLst>
      <p:ext uri="{BB962C8B-B14F-4D97-AF65-F5344CB8AC3E}">
        <p14:creationId xmlns:p14="http://schemas.microsoft.com/office/powerpoint/2010/main" val="2881056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37">
            <a:extLst>
              <a:ext uri="{FF2B5EF4-FFF2-40B4-BE49-F238E27FC236}">
                <a16:creationId xmlns:a16="http://schemas.microsoft.com/office/drawing/2014/main" id="{EC7A12F2-C1D8-3D49-AEAB-D9737A68C2BC}"/>
              </a:ext>
            </a:extLst>
          </p:cNvPr>
          <p:cNvCxnSpPr>
            <a:cxnSpLocks/>
          </p:cNvCxnSpPr>
          <p:nvPr/>
        </p:nvCxnSpPr>
        <p:spPr>
          <a:xfrm>
            <a:off x="5508104" y="5002092"/>
            <a:ext cx="504840" cy="0"/>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39215F-FC96-7F49-A906-1D5F22E97897}"/>
              </a:ext>
            </a:extLst>
          </p:cNvPr>
          <p:cNvCxnSpPr>
            <a:cxnSpLocks/>
          </p:cNvCxnSpPr>
          <p:nvPr/>
        </p:nvCxnSpPr>
        <p:spPr>
          <a:xfrm>
            <a:off x="5508104" y="4077072"/>
            <a:ext cx="504056" cy="837088"/>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BAD2B44-6FC7-1749-B980-2973BA43163D}"/>
              </a:ext>
            </a:extLst>
          </p:cNvPr>
          <p:cNvCxnSpPr>
            <a:cxnSpLocks/>
          </p:cNvCxnSpPr>
          <p:nvPr/>
        </p:nvCxnSpPr>
        <p:spPr>
          <a:xfrm flipV="1">
            <a:off x="5508104" y="5130086"/>
            <a:ext cx="504056" cy="819194"/>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a:rPr>
              <a:t>Model comparison </a:t>
            </a:r>
            <a:endParaRPr lang="ru-RU" sz="3200" b="1" dirty="0">
              <a:solidFill>
                <a:srgbClr val="A26D6A"/>
              </a:solidFill>
              <a:latin typeface="+mn-lt"/>
              <a:cs typeface="Times New Roman" pitchFamily="18" charset="0"/>
            </a:endParaRPr>
          </a:p>
        </p:txBody>
      </p:sp>
      <p:sp>
        <p:nvSpPr>
          <p:cNvPr id="4" name="Rounded Rectangle 3">
            <a:extLst>
              <a:ext uri="{FF2B5EF4-FFF2-40B4-BE49-F238E27FC236}">
                <a16:creationId xmlns:a16="http://schemas.microsoft.com/office/drawing/2014/main" id="{96ED978A-C6F5-3745-ADC7-012A2CBCA2D8}"/>
              </a:ext>
            </a:extLst>
          </p:cNvPr>
          <p:cNvSpPr/>
          <p:nvPr/>
        </p:nvSpPr>
        <p:spPr>
          <a:xfrm>
            <a:off x="683568" y="2166432"/>
            <a:ext cx="6048672" cy="792088"/>
          </a:xfrm>
          <a:prstGeom prst="roundRect">
            <a:avLst/>
          </a:prstGeom>
          <a:solidFill>
            <a:srgbClr val="B5BA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All the available data</a:t>
            </a:r>
            <a:endParaRPr lang="ru-RU" sz="2400" dirty="0">
              <a:solidFill>
                <a:srgbClr val="4D4D4D"/>
              </a:solidFill>
            </a:endParaRPr>
          </a:p>
        </p:txBody>
      </p:sp>
      <p:sp>
        <p:nvSpPr>
          <p:cNvPr id="15" name="Down Arrow 14">
            <a:extLst>
              <a:ext uri="{FF2B5EF4-FFF2-40B4-BE49-F238E27FC236}">
                <a16:creationId xmlns:a16="http://schemas.microsoft.com/office/drawing/2014/main" id="{CBB9091A-FC03-844A-B011-0493DB930F32}"/>
              </a:ext>
            </a:extLst>
          </p:cNvPr>
          <p:cNvSpPr/>
          <p:nvPr/>
        </p:nvSpPr>
        <p:spPr>
          <a:xfrm>
            <a:off x="2072024" y="3103910"/>
            <a:ext cx="1419856" cy="574690"/>
          </a:xfrm>
          <a:prstGeom prst="downArrow">
            <a:avLst>
              <a:gd name="adj1" fmla="val 50000"/>
              <a:gd name="adj2" fmla="val 65866"/>
            </a:avLst>
          </a:prstGeom>
          <a:solidFill>
            <a:srgbClr val="9C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a:t>
            </a:r>
            <a:endParaRPr lang="ru-RU" dirty="0">
              <a:solidFill>
                <a:schemeClr val="bg1"/>
              </a:solidFill>
            </a:endParaRPr>
          </a:p>
        </p:txBody>
      </p:sp>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03E818D7-4E23-4742-B3EA-A3AE0A0EDBD8}"/>
                  </a:ext>
                </a:extLst>
              </p:cNvPr>
              <p:cNvSpPr/>
              <p:nvPr/>
            </p:nvSpPr>
            <p:spPr>
              <a:xfrm>
                <a:off x="2016406" y="3789896"/>
                <a:ext cx="1475474"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𝑎</m:t>
                          </m:r>
                        </m:e>
                        <m:sub>
                          <m:r>
                            <a:rPr lang="en-US" sz="2400" i="1">
                              <a:solidFill>
                                <a:srgbClr val="4D4D4D"/>
                              </a:solidFill>
                              <a:latin typeface="Cambria Math" panose="02040503050406030204" pitchFamily="18" charset="0"/>
                            </a:rPr>
                            <m:t>1</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oMath>
                  </m:oMathPara>
                </a14:m>
                <a:endParaRPr lang="ru-RU" sz="2400" dirty="0">
                  <a:solidFill>
                    <a:srgbClr val="4D4D4D"/>
                  </a:solidFill>
                </a:endParaRPr>
              </a:p>
            </p:txBody>
          </p:sp>
        </mc:Choice>
        <mc:Fallback xmlns="">
          <p:sp>
            <p:nvSpPr>
              <p:cNvPr id="16" name="Rounded Rectangle 15">
                <a:extLst>
                  <a:ext uri="{FF2B5EF4-FFF2-40B4-BE49-F238E27FC236}">
                    <a16:creationId xmlns="" xmlns:a16="http://schemas.microsoft.com/office/drawing/2014/main" xmlns:a14="http://schemas.microsoft.com/office/drawing/2010/main" id="{03E818D7-4E23-4742-B3EA-A3AE0A0EDBD8}"/>
                  </a:ext>
                </a:extLst>
              </p:cNvPr>
              <p:cNvSpPr>
                <a:spLocks noRot="1" noChangeAspect="1" noMove="1" noResize="1" noEditPoints="1" noAdjustHandles="1" noChangeArrowheads="1" noChangeShapeType="1" noTextEdit="1"/>
              </p:cNvSpPr>
              <p:nvPr/>
            </p:nvSpPr>
            <p:spPr>
              <a:xfrm>
                <a:off x="2016406" y="3789896"/>
                <a:ext cx="1475474" cy="680792"/>
              </a:xfrm>
              <a:prstGeom prst="roundRect">
                <a:avLst/>
              </a:prstGeom>
              <a:blipFill rotWithShape="1">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26376242-2D67-264B-8272-76FCC259CE52}"/>
                  </a:ext>
                </a:extLst>
              </p:cNvPr>
              <p:cNvSpPr/>
              <p:nvPr/>
            </p:nvSpPr>
            <p:spPr>
              <a:xfrm>
                <a:off x="2016406" y="4655984"/>
                <a:ext cx="1475474"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𝑎</m:t>
                          </m:r>
                        </m:e>
                        <m:sub>
                          <m:r>
                            <a:rPr lang="en-US" sz="2400" b="0" i="1" smtClean="0">
                              <a:solidFill>
                                <a:srgbClr val="4D4D4D"/>
                              </a:solidFill>
                              <a:latin typeface="Cambria Math" panose="02040503050406030204" pitchFamily="18" charset="0"/>
                            </a:rPr>
                            <m:t>2</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oMath>
                  </m:oMathPara>
                </a14:m>
                <a:endParaRPr lang="ru-RU" sz="2400" b="1" dirty="0">
                  <a:solidFill>
                    <a:srgbClr val="4D4D4D"/>
                  </a:solidFill>
                </a:endParaRPr>
              </a:p>
            </p:txBody>
          </p:sp>
        </mc:Choice>
        <mc:Fallback xmlns="">
          <p:sp>
            <p:nvSpPr>
              <p:cNvPr id="23" name="Rounded Rectangle 22">
                <a:extLst>
                  <a:ext uri="{FF2B5EF4-FFF2-40B4-BE49-F238E27FC236}">
                    <a16:creationId xmlns="" xmlns:a16="http://schemas.microsoft.com/office/drawing/2014/main" xmlns:a14="http://schemas.microsoft.com/office/drawing/2010/main" id="{26376242-2D67-264B-8272-76FCC259CE52}"/>
                  </a:ext>
                </a:extLst>
              </p:cNvPr>
              <p:cNvSpPr>
                <a:spLocks noRot="1" noChangeAspect="1" noMove="1" noResize="1" noEditPoints="1" noAdjustHandles="1" noChangeArrowheads="1" noChangeShapeType="1" noTextEdit="1"/>
              </p:cNvSpPr>
              <p:nvPr/>
            </p:nvSpPr>
            <p:spPr>
              <a:xfrm>
                <a:off x="2016406" y="4655984"/>
                <a:ext cx="1475474" cy="680792"/>
              </a:xfrm>
              <a:prstGeom prst="roundRect">
                <a:avLst/>
              </a:prstGeom>
              <a:blipFill rotWithShape="1">
                <a:blip r:embed="rId4"/>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3742E198-D56E-E546-9672-BBA27A7BFEBB}"/>
                  </a:ext>
                </a:extLst>
              </p:cNvPr>
              <p:cNvSpPr/>
              <p:nvPr/>
            </p:nvSpPr>
            <p:spPr>
              <a:xfrm>
                <a:off x="2016406" y="5478800"/>
                <a:ext cx="1475474"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𝑎</m:t>
                          </m:r>
                        </m:e>
                        <m:sub>
                          <m:r>
                            <a:rPr lang="en-US" sz="2400" b="0" i="1" smtClean="0">
                              <a:solidFill>
                                <a:srgbClr val="4D4D4D"/>
                              </a:solidFill>
                              <a:latin typeface="Cambria Math" panose="02040503050406030204" pitchFamily="18" charset="0"/>
                            </a:rPr>
                            <m:t>3</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oMath>
                  </m:oMathPara>
                </a14:m>
                <a:endParaRPr lang="ru-RU" sz="2400" dirty="0">
                  <a:solidFill>
                    <a:srgbClr val="4D4D4D"/>
                  </a:solidFill>
                </a:endParaRPr>
              </a:p>
            </p:txBody>
          </p:sp>
        </mc:Choice>
        <mc:Fallback xmlns="">
          <p:sp>
            <p:nvSpPr>
              <p:cNvPr id="24" name="Rounded Rectangle 23">
                <a:extLst>
                  <a:ext uri="{FF2B5EF4-FFF2-40B4-BE49-F238E27FC236}">
                    <a16:creationId xmlns="" xmlns:a16="http://schemas.microsoft.com/office/drawing/2014/main" xmlns:a14="http://schemas.microsoft.com/office/drawing/2010/main" id="{3742E198-D56E-E546-9672-BBA27A7BFEBB}"/>
                  </a:ext>
                </a:extLst>
              </p:cNvPr>
              <p:cNvSpPr>
                <a:spLocks noRot="1" noChangeAspect="1" noMove="1" noResize="1" noEditPoints="1" noAdjustHandles="1" noChangeArrowheads="1" noChangeShapeType="1" noTextEdit="1"/>
              </p:cNvSpPr>
              <p:nvPr/>
            </p:nvSpPr>
            <p:spPr>
              <a:xfrm>
                <a:off x="2016406" y="5478800"/>
                <a:ext cx="1475474" cy="680792"/>
              </a:xfrm>
              <a:prstGeom prst="roundRect">
                <a:avLst/>
              </a:prstGeom>
              <a:blipFill rotWithShape="1">
                <a:blip r:embed="rId5"/>
                <a:stretch>
                  <a:fillRect/>
                </a:stretch>
              </a:blipFill>
              <a:ln>
                <a:noFill/>
              </a:ln>
            </p:spPr>
            <p:txBody>
              <a:bodyPr/>
              <a:lstStyle/>
              <a:p>
                <a:r>
                  <a:rPr lang="ru-RU">
                    <a:noFill/>
                  </a:rPr>
                  <a:t> </a:t>
                </a:r>
              </a:p>
            </p:txBody>
          </p:sp>
        </mc:Fallback>
      </mc:AlternateContent>
      <p:sp>
        <p:nvSpPr>
          <p:cNvPr id="17" name="Rounded Rectangle 16">
            <a:extLst>
              <a:ext uri="{FF2B5EF4-FFF2-40B4-BE49-F238E27FC236}">
                <a16:creationId xmlns:a16="http://schemas.microsoft.com/office/drawing/2014/main" id="{803BFD46-D164-3B49-A14E-06FAD8EEDCAE}"/>
              </a:ext>
            </a:extLst>
          </p:cNvPr>
          <p:cNvSpPr/>
          <p:nvPr/>
        </p:nvSpPr>
        <p:spPr>
          <a:xfrm>
            <a:off x="683568" y="2166432"/>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2400" dirty="0">
                <a:solidFill>
                  <a:schemeClr val="tx1"/>
                </a:solidFill>
              </a:rPr>
              <a:t>Train Data</a:t>
            </a:r>
            <a:endParaRPr lang="ru-RU" sz="2400" dirty="0">
              <a:solidFill>
                <a:schemeClr val="tx1"/>
              </a:solidFill>
            </a:endParaRPr>
          </a:p>
        </p:txBody>
      </p:sp>
      <p:sp>
        <p:nvSpPr>
          <p:cNvPr id="18" name="Rounded Rectangle 17">
            <a:extLst>
              <a:ext uri="{FF2B5EF4-FFF2-40B4-BE49-F238E27FC236}">
                <a16:creationId xmlns:a16="http://schemas.microsoft.com/office/drawing/2014/main" id="{46C12573-688A-904A-ABEE-955CD73D8ABD}"/>
              </a:ext>
            </a:extLst>
          </p:cNvPr>
          <p:cNvSpPr/>
          <p:nvPr/>
        </p:nvSpPr>
        <p:spPr>
          <a:xfrm>
            <a:off x="4031250" y="2167119"/>
            <a:ext cx="2700990" cy="791401"/>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Validation Data</a:t>
            </a:r>
            <a:endParaRPr lang="ru-RU" sz="2400" dirty="0">
              <a:solidFill>
                <a:srgbClr val="4D4D4D"/>
              </a:solidFill>
            </a:endParaRPr>
          </a:p>
        </p:txBody>
      </p:sp>
      <mc:AlternateContent xmlns:mc="http://schemas.openxmlformats.org/markup-compatibility/2006" xmlns:a14="http://schemas.microsoft.com/office/drawing/2010/main">
        <mc:Choice Requires="a14">
          <p:sp>
            <p:nvSpPr>
              <p:cNvPr id="33" name="Rounded Rectangle 32">
                <a:extLst>
                  <a:ext uri="{FF2B5EF4-FFF2-40B4-BE49-F238E27FC236}">
                    <a16:creationId xmlns:a16="http://schemas.microsoft.com/office/drawing/2014/main" id="{E7A4ED78-806B-544C-9CCE-BF2E6DF2957A}"/>
                  </a:ext>
                </a:extLst>
              </p:cNvPr>
              <p:cNvSpPr/>
              <p:nvPr/>
            </p:nvSpPr>
            <p:spPr>
              <a:xfrm>
                <a:off x="4427984" y="3795608"/>
                <a:ext cx="1152128"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i="1">
                              <a:solidFill>
                                <a:srgbClr val="4D4D4D"/>
                              </a:solidFill>
                              <a:latin typeface="Cambria Math" panose="02040503050406030204" pitchFamily="18" charset="0"/>
                            </a:rPr>
                            <m:t>1</m:t>
                          </m:r>
                        </m:sub>
                      </m:sSub>
                    </m:oMath>
                  </m:oMathPara>
                </a14:m>
                <a:endParaRPr lang="ru-RU" sz="2400" dirty="0">
                  <a:solidFill>
                    <a:srgbClr val="4D4D4D"/>
                  </a:solidFill>
                </a:endParaRPr>
              </a:p>
            </p:txBody>
          </p:sp>
        </mc:Choice>
        <mc:Fallback xmlns="">
          <p:sp>
            <p:nvSpPr>
              <p:cNvPr id="33" name="Rounded Rectangle 32">
                <a:extLst>
                  <a:ext uri="{FF2B5EF4-FFF2-40B4-BE49-F238E27FC236}">
                    <a16:creationId xmlns="" xmlns:a16="http://schemas.microsoft.com/office/drawing/2014/main" xmlns:a14="http://schemas.microsoft.com/office/drawing/2010/main" id="{E7A4ED78-806B-544C-9CCE-BF2E6DF2957A}"/>
                  </a:ext>
                </a:extLst>
              </p:cNvPr>
              <p:cNvSpPr>
                <a:spLocks noRot="1" noChangeAspect="1" noMove="1" noResize="1" noEditPoints="1" noAdjustHandles="1" noChangeArrowheads="1" noChangeShapeType="1" noTextEdit="1"/>
              </p:cNvSpPr>
              <p:nvPr/>
            </p:nvSpPr>
            <p:spPr>
              <a:xfrm>
                <a:off x="4427984" y="3795608"/>
                <a:ext cx="1152128" cy="680792"/>
              </a:xfrm>
              <a:prstGeom prst="roundRect">
                <a:avLst/>
              </a:prstGeom>
              <a:blipFill rotWithShape="1">
                <a:blip r:embed="rId6"/>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4" name="Rounded Rectangle 33">
                <a:extLst>
                  <a:ext uri="{FF2B5EF4-FFF2-40B4-BE49-F238E27FC236}">
                    <a16:creationId xmlns:a16="http://schemas.microsoft.com/office/drawing/2014/main" id="{8791D7EE-F4B7-754D-BD55-36976E70C31F}"/>
                  </a:ext>
                </a:extLst>
              </p:cNvPr>
              <p:cNvSpPr/>
              <p:nvPr/>
            </p:nvSpPr>
            <p:spPr>
              <a:xfrm>
                <a:off x="4427984" y="4661696"/>
                <a:ext cx="1152128"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2</m:t>
                          </m:r>
                        </m:sub>
                      </m:sSub>
                    </m:oMath>
                  </m:oMathPara>
                </a14:m>
                <a:endParaRPr lang="ru-RU" sz="2400" b="1" dirty="0">
                  <a:solidFill>
                    <a:srgbClr val="4D4D4D"/>
                  </a:solidFill>
                </a:endParaRPr>
              </a:p>
            </p:txBody>
          </p:sp>
        </mc:Choice>
        <mc:Fallback xmlns="">
          <p:sp>
            <p:nvSpPr>
              <p:cNvPr id="34" name="Rounded Rectangle 33">
                <a:extLst>
                  <a:ext uri="{FF2B5EF4-FFF2-40B4-BE49-F238E27FC236}">
                    <a16:creationId xmlns="" xmlns:a16="http://schemas.microsoft.com/office/drawing/2014/main" xmlns:a14="http://schemas.microsoft.com/office/drawing/2010/main" id="{8791D7EE-F4B7-754D-BD55-36976E70C31F}"/>
                  </a:ext>
                </a:extLst>
              </p:cNvPr>
              <p:cNvSpPr>
                <a:spLocks noRot="1" noChangeAspect="1" noMove="1" noResize="1" noEditPoints="1" noAdjustHandles="1" noChangeArrowheads="1" noChangeShapeType="1" noTextEdit="1"/>
              </p:cNvSpPr>
              <p:nvPr/>
            </p:nvSpPr>
            <p:spPr>
              <a:xfrm>
                <a:off x="4427984" y="4661696"/>
                <a:ext cx="1152128" cy="680792"/>
              </a:xfrm>
              <a:prstGeom prst="roundRect">
                <a:avLst/>
              </a:prstGeom>
              <a:blipFill rotWithShape="1">
                <a:blip r:embed="rId7"/>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6F288D87-0FC6-E443-909A-358B6E69E2CB}"/>
                  </a:ext>
                </a:extLst>
              </p:cNvPr>
              <p:cNvSpPr/>
              <p:nvPr/>
            </p:nvSpPr>
            <p:spPr>
              <a:xfrm>
                <a:off x="4427984" y="5484512"/>
                <a:ext cx="1152128"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3</m:t>
                          </m:r>
                        </m:sub>
                      </m:sSub>
                    </m:oMath>
                  </m:oMathPara>
                </a14:m>
                <a:endParaRPr lang="ru-RU" sz="2400" dirty="0">
                  <a:solidFill>
                    <a:srgbClr val="4D4D4D"/>
                  </a:solidFill>
                </a:endParaRPr>
              </a:p>
            </p:txBody>
          </p:sp>
        </mc:Choice>
        <mc:Fallback xmlns="">
          <p:sp>
            <p:nvSpPr>
              <p:cNvPr id="35" name="Rounded Rectangle 34">
                <a:extLst>
                  <a:ext uri="{FF2B5EF4-FFF2-40B4-BE49-F238E27FC236}">
                    <a16:creationId xmlns="" xmlns:a16="http://schemas.microsoft.com/office/drawing/2014/main" xmlns:a14="http://schemas.microsoft.com/office/drawing/2010/main" id="{6F288D87-0FC6-E443-909A-358B6E69E2CB}"/>
                  </a:ext>
                </a:extLst>
              </p:cNvPr>
              <p:cNvSpPr>
                <a:spLocks noRot="1" noChangeAspect="1" noMove="1" noResize="1" noEditPoints="1" noAdjustHandles="1" noChangeArrowheads="1" noChangeShapeType="1" noTextEdit="1"/>
              </p:cNvSpPr>
              <p:nvPr/>
            </p:nvSpPr>
            <p:spPr>
              <a:xfrm>
                <a:off x="4427984" y="5484512"/>
                <a:ext cx="1152128" cy="680792"/>
              </a:xfrm>
              <a:prstGeom prst="roundRect">
                <a:avLst/>
              </a:prstGeom>
              <a:blipFill rotWithShape="1">
                <a:blip r:embed="rId8"/>
                <a:stretch>
                  <a:fillRect/>
                </a:stretch>
              </a:blipFill>
              <a:ln>
                <a:noFill/>
              </a:ln>
            </p:spPr>
            <p:txBody>
              <a:bodyPr/>
              <a:lstStyle/>
              <a:p>
                <a:r>
                  <a:rPr lang="ru-RU">
                    <a:noFill/>
                  </a:rPr>
                  <a:t> </a:t>
                </a:r>
              </a:p>
            </p:txBody>
          </p:sp>
        </mc:Fallback>
      </mc:AlternateContent>
      <p:sp>
        <p:nvSpPr>
          <p:cNvPr id="36" name="Down Arrow 35">
            <a:extLst>
              <a:ext uri="{FF2B5EF4-FFF2-40B4-BE49-F238E27FC236}">
                <a16:creationId xmlns:a16="http://schemas.microsoft.com/office/drawing/2014/main" id="{FC344427-9B54-5742-AF3C-3EBAFF254D4D}"/>
              </a:ext>
            </a:extLst>
          </p:cNvPr>
          <p:cNvSpPr/>
          <p:nvPr/>
        </p:nvSpPr>
        <p:spPr>
          <a:xfrm>
            <a:off x="4283968" y="3107554"/>
            <a:ext cx="1283665" cy="574690"/>
          </a:xfrm>
          <a:prstGeom prst="downArrow">
            <a:avLst>
              <a:gd name="adj1" fmla="val 50000"/>
              <a:gd name="adj2" fmla="val 65866"/>
            </a:avLst>
          </a:prstGeom>
          <a:solidFill>
            <a:srgbClr val="9C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a:t>
            </a:r>
            <a:endParaRPr lang="ru-RU" dirty="0">
              <a:solidFill>
                <a:schemeClr val="bg1"/>
              </a:solidFill>
            </a:endParaRPr>
          </a:p>
        </p:txBody>
      </p:sp>
      <mc:AlternateContent xmlns:mc="http://schemas.openxmlformats.org/markup-compatibility/2006" xmlns:a14="http://schemas.microsoft.com/office/drawing/2010/main">
        <mc:Choice Requires="a14">
          <p:sp>
            <p:nvSpPr>
              <p:cNvPr id="29" name="Rectangle 40">
                <a:extLst>
                  <a:ext uri="{FF2B5EF4-FFF2-40B4-BE49-F238E27FC236}">
                    <a16:creationId xmlns:a16="http://schemas.microsoft.com/office/drawing/2014/main" id="{8BB2904B-95C2-9548-B34E-4245649DF01D}"/>
                  </a:ext>
                </a:extLst>
              </p:cNvPr>
              <p:cNvSpPr/>
              <p:nvPr/>
            </p:nvSpPr>
            <p:spPr>
              <a:xfrm>
                <a:off x="395288" y="1124744"/>
                <a:ext cx="7129040" cy="913070"/>
              </a:xfrm>
              <a:prstGeom prst="rect">
                <a:avLst/>
              </a:prstGeom>
            </p:spPr>
            <p:txBody>
              <a:bodyPr wrap="square" lIns="0" tIns="0">
                <a:spAutoFit/>
              </a:bodyPr>
              <a:lstStyle/>
              <a:p>
                <a:pPr marL="285750" indent="-285750">
                  <a:spcAft>
                    <a:spcPts val="1000"/>
                  </a:spcAft>
                  <a:buClr>
                    <a:srgbClr val="9CA5A2"/>
                  </a:buClr>
                  <a:buFont typeface="Arial" panose="020B0604020202020204" pitchFamily="34" charset="0"/>
                  <a:buChar char="•"/>
                </a:pPr>
                <a:r>
                  <a:rPr lang="en-US" sz="2400" dirty="0">
                    <a:solidFill>
                      <a:srgbClr val="4D4D4D"/>
                    </a:solidFill>
                  </a:rPr>
                  <a:t>Three different models: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a:rPr>
                          <m:t>𝑎</m:t>
                        </m:r>
                      </m:e>
                      <m:sub>
                        <m:r>
                          <a:rPr lang="en-US" sz="2400" i="1">
                            <a:solidFill>
                              <a:srgbClr val="4D4D4D"/>
                            </a:solidFill>
                            <a:latin typeface="Cambria Math"/>
                          </a:rPr>
                          <m:t>1</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a:rPr>
                          <m:t>𝑥</m:t>
                        </m:r>
                      </m:e>
                    </m:d>
                  </m:oMath>
                </a14:m>
                <a:r>
                  <a:rPr lang="en-US" sz="2400" dirty="0">
                    <a:solidFill>
                      <a:srgbClr val="4D4D4D"/>
                    </a:solidFill>
                  </a:rPr>
                  <a:t>,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a:rPr>
                          <m:t>𝑎</m:t>
                        </m:r>
                      </m:e>
                      <m:sub>
                        <m:r>
                          <a:rPr lang="en-US" sz="2400" i="1">
                            <a:solidFill>
                              <a:srgbClr val="4D4D4D"/>
                            </a:solidFill>
                            <a:latin typeface="Cambria Math"/>
                          </a:rPr>
                          <m:t>2</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a:rPr>
                          <m:t>𝑥</m:t>
                        </m:r>
                      </m:e>
                    </m:d>
                  </m:oMath>
                </a14:m>
                <a:r>
                  <a:rPr lang="en-US" sz="2400" dirty="0">
                    <a:solidFill>
                      <a:srgbClr val="4D4D4D"/>
                    </a:solidFill>
                  </a:rPr>
                  <a:t>,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a:rPr>
                          <m:t>𝑎</m:t>
                        </m:r>
                      </m:e>
                      <m:sub>
                        <m:r>
                          <a:rPr lang="en-US" sz="2400" i="1">
                            <a:solidFill>
                              <a:srgbClr val="4D4D4D"/>
                            </a:solidFill>
                            <a:latin typeface="Cambria Math"/>
                          </a:rPr>
                          <m:t>2</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a:rPr>
                          <m:t>𝑥</m:t>
                        </m:r>
                      </m:e>
                    </m:d>
                  </m:oMath>
                </a14:m>
                <a:r>
                  <a:rPr lang="en-US" sz="2400" dirty="0">
                    <a:solidFill>
                      <a:srgbClr val="4D4D4D"/>
                    </a:solidFill>
                  </a:rPr>
                  <a:t> </a:t>
                </a:r>
              </a:p>
              <a:p>
                <a:pPr marL="285750" indent="-285750">
                  <a:spcAft>
                    <a:spcPts val="1000"/>
                  </a:spcAft>
                  <a:buClr>
                    <a:srgbClr val="9CA5A2"/>
                  </a:buClr>
                  <a:buFont typeface="Arial" panose="020B0604020202020204" pitchFamily="34" charset="0"/>
                  <a:buChar char="•"/>
                </a:pPr>
                <a:r>
                  <a:rPr lang="en-US" sz="2400" dirty="0">
                    <a:solidFill>
                      <a:srgbClr val="4D4D4D"/>
                    </a:solidFill>
                  </a:rPr>
                  <a:t>MSE loss</a:t>
                </a:r>
              </a:p>
            </p:txBody>
          </p:sp>
        </mc:Choice>
        <mc:Fallback xmlns="">
          <p:sp>
            <p:nvSpPr>
              <p:cNvPr id="29"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744"/>
                <a:ext cx="7129040" cy="913070"/>
              </a:xfrm>
              <a:prstGeom prst="rect">
                <a:avLst/>
              </a:prstGeom>
              <a:blipFill rotWithShape="1">
                <a:blip r:embed="rId9"/>
                <a:stretch>
                  <a:fillRect l="-2481" t="-10067" b="-14765"/>
                </a:stretch>
              </a:blipFill>
            </p:spPr>
            <p:txBody>
              <a:bodyPr/>
              <a:lstStyle/>
              <a:p>
                <a:r>
                  <a:rPr lang="ru-RU">
                    <a:noFill/>
                  </a:rPr>
                  <a:t> </a:t>
                </a:r>
              </a:p>
            </p:txBody>
          </p:sp>
        </mc:Fallback>
      </mc:AlternateContent>
      <p:cxnSp>
        <p:nvCxnSpPr>
          <p:cNvPr id="14" name="Прямая со стрелкой 13"/>
          <p:cNvCxnSpPr/>
          <p:nvPr/>
        </p:nvCxnSpPr>
        <p:spPr>
          <a:xfrm>
            <a:off x="3491880" y="4149080"/>
            <a:ext cx="936104" cy="0"/>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p:nvPr/>
        </p:nvCxnSpPr>
        <p:spPr>
          <a:xfrm>
            <a:off x="3491880" y="5025380"/>
            <a:ext cx="936104" cy="0"/>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a:off x="3491880" y="5857230"/>
            <a:ext cx="936104" cy="0"/>
          </a:xfrm>
          <a:prstGeom prst="straightConnector1">
            <a:avLst/>
          </a:prstGeom>
          <a:ln w="254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5">
            <a:extLst>
              <a:ext uri="{FF2B5EF4-FFF2-40B4-BE49-F238E27FC236}">
                <a16:creationId xmlns:a16="http://schemas.microsoft.com/office/drawing/2014/main" id="{F9F9DF4F-0F36-4D2D-AF35-5904DA232BF1}"/>
              </a:ext>
            </a:extLst>
          </p:cNvPr>
          <p:cNvSpPr/>
          <p:nvPr/>
        </p:nvSpPr>
        <p:spPr>
          <a:xfrm>
            <a:off x="6061498" y="4077072"/>
            <a:ext cx="2140722" cy="1823729"/>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4D4D4D"/>
                </a:solidFill>
              </a:rPr>
              <a:t>Model with the lowest MSE –</a:t>
            </a:r>
            <a:r>
              <a:rPr lang="ko-KR" altLang="en-US" sz="2400" dirty="0">
                <a:solidFill>
                  <a:srgbClr val="4D4D4D"/>
                </a:solidFill>
              </a:rPr>
              <a:t> </a:t>
            </a:r>
            <a:r>
              <a:rPr lang="en-US" altLang="ko-KR" sz="2400" dirty="0">
                <a:solidFill>
                  <a:srgbClr val="4D4D4D"/>
                </a:solidFill>
              </a:rPr>
              <a:t>The</a:t>
            </a:r>
            <a:r>
              <a:rPr lang="ko-KR" altLang="en-US" sz="2400" dirty="0">
                <a:solidFill>
                  <a:srgbClr val="4D4D4D"/>
                </a:solidFill>
              </a:rPr>
              <a:t> </a:t>
            </a:r>
            <a:r>
              <a:rPr lang="en-US" altLang="ko-KR" sz="2400" dirty="0">
                <a:solidFill>
                  <a:srgbClr val="4D4D4D"/>
                </a:solidFill>
              </a:rPr>
              <a:t>best</a:t>
            </a:r>
            <a:r>
              <a:rPr lang="ko-KR" altLang="en-US" sz="2400" dirty="0">
                <a:solidFill>
                  <a:srgbClr val="4D4D4D"/>
                </a:solidFill>
              </a:rPr>
              <a:t> </a:t>
            </a:r>
            <a:r>
              <a:rPr lang="en-US" altLang="ko-KR" sz="2400" dirty="0">
                <a:solidFill>
                  <a:srgbClr val="4D4D4D"/>
                </a:solidFill>
              </a:rPr>
              <a:t>model</a:t>
            </a:r>
            <a:endParaRPr lang="ru-RU" sz="2400" dirty="0">
              <a:solidFill>
                <a:srgbClr val="4D4D4D"/>
              </a:solidFill>
            </a:endParaRPr>
          </a:p>
        </p:txBody>
      </p:sp>
    </p:spTree>
    <p:extLst>
      <p:ext uri="{BB962C8B-B14F-4D97-AF65-F5344CB8AC3E}">
        <p14:creationId xmlns:p14="http://schemas.microsoft.com/office/powerpoint/2010/main" val="981037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How good is the validation set?</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10" name="Picture 9">
            <a:extLst>
              <a:ext uri="{FF2B5EF4-FFF2-40B4-BE49-F238E27FC236}">
                <a16:creationId xmlns:a16="http://schemas.microsoft.com/office/drawing/2014/main" id="{7A4CC389-09FF-A14E-9842-2A64C2A5F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3939985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How good is the validation set?</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5" name="Picture 8">
            <a:extLst>
              <a:ext uri="{FF2B5EF4-FFF2-40B4-BE49-F238E27FC236}">
                <a16:creationId xmlns:a16="http://schemas.microsoft.com/office/drawing/2014/main" id="{7801919D-ADE0-442F-AF95-8D3B00804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1988840"/>
            <a:ext cx="4896544" cy="3256202"/>
          </a:xfrm>
          <a:prstGeom prst="rect">
            <a:avLst/>
          </a:prstGeom>
        </p:spPr>
      </p:pic>
    </p:spTree>
    <p:extLst>
      <p:ext uri="{BB962C8B-B14F-4D97-AF65-F5344CB8AC3E}">
        <p14:creationId xmlns:p14="http://schemas.microsoft.com/office/powerpoint/2010/main" val="41316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How good is the validation set?</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8" name="Picture 8">
            <a:extLst>
              <a:ext uri="{FF2B5EF4-FFF2-40B4-BE49-F238E27FC236}">
                <a16:creationId xmlns:a16="http://schemas.microsoft.com/office/drawing/2014/main" id="{7F179397-FC4A-4D1E-8951-7E18549014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1988840"/>
            <a:ext cx="4896544" cy="3256201"/>
          </a:xfrm>
          <a:prstGeom prst="rect">
            <a:avLst/>
          </a:prstGeom>
        </p:spPr>
      </p:pic>
    </p:spTree>
    <p:extLst>
      <p:ext uri="{BB962C8B-B14F-4D97-AF65-F5344CB8AC3E}">
        <p14:creationId xmlns:p14="http://schemas.microsoft.com/office/powerpoint/2010/main" val="3186427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Do you have enough observations?</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5" name="Picture 4">
            <a:extLst>
              <a:ext uri="{FF2B5EF4-FFF2-40B4-BE49-F238E27FC236}">
                <a16:creationId xmlns:a16="http://schemas.microsoft.com/office/drawing/2014/main" id="{603DCC58-B802-AB48-8D29-A008394DA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600200"/>
            <a:ext cx="5486400" cy="3657600"/>
          </a:xfrm>
          <a:prstGeom prst="rect">
            <a:avLst/>
          </a:prstGeom>
        </p:spPr>
      </p:pic>
    </p:spTree>
    <p:extLst>
      <p:ext uri="{BB962C8B-B14F-4D97-AF65-F5344CB8AC3E}">
        <p14:creationId xmlns:p14="http://schemas.microsoft.com/office/powerpoint/2010/main" val="3901900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Do you have enough observations?</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5" name="Picture 8">
            <a:extLst>
              <a:ext uri="{FF2B5EF4-FFF2-40B4-BE49-F238E27FC236}">
                <a16:creationId xmlns:a16="http://schemas.microsoft.com/office/drawing/2014/main" id="{56EDB086-2764-4CF6-9CA1-2C00620EE9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3" y="1988840"/>
            <a:ext cx="4896542" cy="3256201"/>
          </a:xfrm>
          <a:prstGeom prst="rect">
            <a:avLst/>
          </a:prstGeom>
        </p:spPr>
      </p:pic>
    </p:spTree>
    <p:extLst>
      <p:ext uri="{BB962C8B-B14F-4D97-AF65-F5344CB8AC3E}">
        <p14:creationId xmlns:p14="http://schemas.microsoft.com/office/powerpoint/2010/main" val="3652707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Cross-Validation</a:t>
            </a:r>
            <a:endParaRPr lang="ru-RU" dirty="0"/>
          </a:p>
        </p:txBody>
      </p:sp>
    </p:spTree>
    <p:extLst>
      <p:ext uri="{BB962C8B-B14F-4D97-AF65-F5344CB8AC3E}">
        <p14:creationId xmlns:p14="http://schemas.microsoft.com/office/powerpoint/2010/main" val="1430720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a:rPr>
              <a:t>How good is the validation set?</a:t>
            </a:r>
            <a:endParaRPr lang="ru-RU" sz="3200" b="1" dirty="0">
              <a:solidFill>
                <a:srgbClr val="A26D6A"/>
              </a:solidFill>
              <a:latin typeface="+mn-lt"/>
              <a:cs typeface="Times New Roman"/>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8" name="Picture 8">
            <a:extLst>
              <a:ext uri="{FF2B5EF4-FFF2-40B4-BE49-F238E27FC236}">
                <a16:creationId xmlns:a16="http://schemas.microsoft.com/office/drawing/2014/main" id="{D9F40CE5-854E-4911-911C-A63AF16F7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2276847"/>
            <a:ext cx="3898214" cy="2592313"/>
          </a:xfrm>
          <a:prstGeom prst="rect">
            <a:avLst/>
          </a:prstGeom>
        </p:spPr>
      </p:pic>
      <p:pic>
        <p:nvPicPr>
          <p:cNvPr id="9" name="Picture 8">
            <a:extLst>
              <a:ext uri="{FF2B5EF4-FFF2-40B4-BE49-F238E27FC236}">
                <a16:creationId xmlns:a16="http://schemas.microsoft.com/office/drawing/2014/main" id="{5CD501FF-01E8-4D19-9DD8-0481BFC343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276872"/>
            <a:ext cx="3898214" cy="2592312"/>
          </a:xfrm>
          <a:prstGeom prst="rect">
            <a:avLst/>
          </a:prstGeom>
        </p:spPr>
      </p:pic>
    </p:spTree>
    <p:extLst>
      <p:ext uri="{BB962C8B-B14F-4D97-AF65-F5344CB8AC3E}">
        <p14:creationId xmlns:p14="http://schemas.microsoft.com/office/powerpoint/2010/main" val="2060718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a:extLst>
              <a:ext uri="{FF2B5EF4-FFF2-40B4-BE49-F238E27FC236}">
                <a16:creationId xmlns:a16="http://schemas.microsoft.com/office/drawing/2014/main" id="{96ED978A-C6F5-3745-ADC7-012A2CBCA2D8}"/>
              </a:ext>
            </a:extLst>
          </p:cNvPr>
          <p:cNvSpPr/>
          <p:nvPr/>
        </p:nvSpPr>
        <p:spPr>
          <a:xfrm>
            <a:off x="683568" y="2403802"/>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data</a:t>
            </a:r>
            <a:endParaRPr lang="ru-RU" sz="2400" dirty="0">
              <a:solidFill>
                <a:schemeClr val="tx1"/>
              </a:solidFill>
            </a:endParaRPr>
          </a:p>
        </p:txBody>
      </p:sp>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a:rPr>
              <a:t>The best validation is the whole dataset</a:t>
            </a:r>
            <a:endParaRPr lang="ru-RU" sz="3200" b="1" dirty="0">
              <a:solidFill>
                <a:srgbClr val="A26D6A"/>
              </a:solidFill>
              <a:latin typeface="+mn-lt"/>
              <a:cs typeface="Times New Roman"/>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mc:AlternateContent xmlns:mc="http://schemas.openxmlformats.org/markup-compatibility/2006" xmlns:a14="http://schemas.microsoft.com/office/drawing/2010/main">
        <mc:Choice Requires="a14">
          <p:sp>
            <p:nvSpPr>
              <p:cNvPr id="12" name="Rectangle 40">
                <a:extLst>
                  <a:ext uri="{FF2B5EF4-FFF2-40B4-BE49-F238E27FC236}">
                    <a16:creationId xmlns:a16="http://schemas.microsoft.com/office/drawing/2014/main" id="{8BB2904B-95C2-9548-B34E-4245649DF01D}"/>
                  </a:ext>
                </a:extLst>
              </p:cNvPr>
              <p:cNvSpPr/>
              <p:nvPr/>
            </p:nvSpPr>
            <p:spPr>
              <a:xfrm>
                <a:off x="395288" y="1124744"/>
                <a:ext cx="5904904" cy="415498"/>
              </a:xfrm>
              <a:prstGeom prst="rect">
                <a:avLst/>
              </a:prstGeom>
            </p:spPr>
            <p:txBody>
              <a:bodyPr wrap="square" lIns="0" tIns="0">
                <a:spAutoFit/>
              </a:bodyPr>
              <a:lstStyle/>
              <a:p>
                <a:pPr>
                  <a:spcAft>
                    <a:spcPts val="1800"/>
                  </a:spcAft>
                  <a:buClr>
                    <a:srgbClr val="9CA5A2"/>
                  </a:buClr>
                </a:pPr>
                <a:r>
                  <a:rPr lang="en-US" sz="2400" dirty="0">
                    <a:solidFill>
                      <a:srgbClr val="4D4D4D"/>
                    </a:solidFill>
                    <a:latin typeface="+mj-lt"/>
                  </a:rPr>
                  <a:t>Consider a model: </a:t>
                </a:r>
                <a14:m>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𝑎</m:t>
                        </m:r>
                      </m:e>
                      <m:sub>
                        <m:r>
                          <a:rPr lang="en-US" sz="2400" b="0" i="1" smtClean="0">
                            <a:solidFill>
                              <a:srgbClr val="4D4D4D"/>
                            </a:solidFill>
                            <a:latin typeface="Cambria Math" panose="02040503050406030204" pitchFamily="18" charset="0"/>
                          </a:rPr>
                          <m:t>1</m:t>
                        </m:r>
                      </m:sub>
                    </m:sSub>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oMath>
                </a14:m>
                <a:r>
                  <a:rPr lang="en-US" sz="2400" dirty="0">
                    <a:solidFill>
                      <a:srgbClr val="4D4D4D"/>
                    </a:solidFill>
                    <a:latin typeface="+mj-lt"/>
                  </a:rPr>
                  <a:t> and MSE Loss</a:t>
                </a:r>
              </a:p>
            </p:txBody>
          </p:sp>
        </mc:Choice>
        <mc:Fallback xmlns="">
          <p:sp>
            <p:nvSpPr>
              <p:cNvPr id="12"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744"/>
                <a:ext cx="5904904" cy="415498"/>
              </a:xfrm>
              <a:prstGeom prst="rect">
                <a:avLst/>
              </a:prstGeom>
              <a:blipFill rotWithShape="1">
                <a:blip r:embed="rId3"/>
                <a:stretch>
                  <a:fillRect l="-3202" t="-22059" b="-33824"/>
                </a:stretch>
              </a:blipFill>
            </p:spPr>
            <p:txBody>
              <a:bodyPr/>
              <a:lstStyle/>
              <a:p>
                <a:r>
                  <a:rPr lang="ru-RU">
                    <a:noFill/>
                  </a:rPr>
                  <a:t> </a:t>
                </a:r>
              </a:p>
            </p:txBody>
          </p:sp>
        </mc:Fallback>
      </mc:AlternateContent>
    </p:spTree>
    <p:extLst>
      <p:ext uri="{BB962C8B-B14F-4D97-AF65-F5344CB8AC3E}">
        <p14:creationId xmlns:p14="http://schemas.microsoft.com/office/powerpoint/2010/main" val="929494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r>
              <a:rPr lang="en-US" sz="3200" b="1" dirty="0">
                <a:solidFill>
                  <a:srgbClr val="A26D6A"/>
                </a:solidFill>
                <a:latin typeface="+mn-lt"/>
                <a:cs typeface="Times New Roman" pitchFamily="18" charset="0"/>
              </a:rPr>
              <a:t>The best validation is the whole dataset</a:t>
            </a:r>
            <a:endParaRPr lang="ru-RU"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BB2904B-95C2-9548-B34E-4245649DF01D}"/>
                  </a:ext>
                </a:extLst>
              </p:cNvPr>
              <p:cNvSpPr/>
              <p:nvPr/>
            </p:nvSpPr>
            <p:spPr>
              <a:xfrm>
                <a:off x="395288" y="1124744"/>
                <a:ext cx="5904904" cy="959237"/>
              </a:xfrm>
              <a:prstGeom prst="rect">
                <a:avLst/>
              </a:prstGeom>
              <a:noFill/>
              <a:ln w="28575">
                <a:noFill/>
              </a:ln>
            </p:spPr>
            <p:txBody>
              <a:bodyPr spcFirstLastPara="1" vert="horz" wrap="square" lIns="0" tIns="0" rIns="0" bIns="0" rtlCol="0" anchor="t" anchorCtr="0">
                <a:noAutofit/>
              </a:bodyPr>
              <a:lstStyle/>
              <a:p>
                <a:pPr>
                  <a:spcAft>
                    <a:spcPts val="1000"/>
                  </a:spcAft>
                  <a:buClr>
                    <a:srgbClr val="9CA5A2"/>
                  </a:buClr>
                  <a:buSzPts val="2400"/>
                </a:pPr>
                <a:r>
                  <a:rPr lang="en-US" sz="2400" dirty="0">
                    <a:solidFill>
                      <a:srgbClr val="4D4D4D"/>
                    </a:solidFill>
                  </a:rPr>
                  <a:t>Consider a model: </a:t>
                </a: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a:solidFill>
                              <a:srgbClr val="4D4D4D"/>
                            </a:solidFill>
                            <a:latin typeface="Cambria Math" panose="02040503050406030204" pitchFamily="18" charset="0"/>
                          </a:rPr>
                          <m:t>𝑎</m:t>
                        </m:r>
                      </m:e>
                      <m:sub>
                        <m:r>
                          <a:rPr lang="en-US" sz="2400">
                            <a:solidFill>
                              <a:srgbClr val="4D4D4D"/>
                            </a:solidFill>
                            <a:latin typeface="Cambria Math" panose="02040503050406030204" pitchFamily="18" charset="0"/>
                          </a:rPr>
                          <m:t>1</m:t>
                        </m:r>
                      </m:sub>
                    </m:sSub>
                    <m:d>
                      <m:dPr>
                        <m:ctrlPr>
                          <a:rPr lang="en-US" sz="2400" i="1">
                            <a:solidFill>
                              <a:srgbClr val="4D4D4D"/>
                            </a:solidFill>
                            <a:latin typeface="Cambria Math" panose="02040503050406030204" pitchFamily="18" charset="0"/>
                          </a:rPr>
                        </m:ctrlPr>
                      </m:dPr>
                      <m:e>
                        <m:r>
                          <a:rPr lang="en-US" sz="2400">
                            <a:solidFill>
                              <a:srgbClr val="4D4D4D"/>
                            </a:solidFill>
                            <a:latin typeface="Cambria Math" panose="02040503050406030204" pitchFamily="18" charset="0"/>
                          </a:rPr>
                          <m:t>𝑥</m:t>
                        </m:r>
                      </m:e>
                    </m:d>
                  </m:oMath>
                </a14:m>
                <a:r>
                  <a:rPr lang="en-US" sz="2400" dirty="0">
                    <a:solidFill>
                      <a:srgbClr val="4D4D4D"/>
                    </a:solidFill>
                  </a:rPr>
                  <a:t> and MSE Loss</a:t>
                </a:r>
              </a:p>
              <a:p>
                <a:pPr marL="342900" indent="-342900">
                  <a:spcAft>
                    <a:spcPts val="1000"/>
                  </a:spcAft>
                  <a:buClr>
                    <a:srgbClr val="9CA5A2"/>
                  </a:buClr>
                  <a:buSzPts val="2400"/>
                  <a:buFont typeface="Arial" panose="020B0604020202020204" pitchFamily="34" charset="0"/>
                  <a:buChar char="•"/>
                </a:pPr>
                <a:r>
                  <a:rPr lang="en-US" sz="2400" dirty="0">
                    <a:solidFill>
                      <a:srgbClr val="4D4D4D"/>
                    </a:solidFill>
                  </a:rPr>
                  <a:t>Split data into K equal part</a:t>
                </a:r>
              </a:p>
            </p:txBody>
          </p:sp>
        </mc:Choice>
        <mc:Fallback xmlns="">
          <p:sp>
            <p:nvSpPr>
              <p:cNvPr id="41"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744"/>
                <a:ext cx="5904904" cy="959237"/>
              </a:xfrm>
              <a:prstGeom prst="rect">
                <a:avLst/>
              </a:prstGeom>
              <a:blipFill rotWithShape="1">
                <a:blip r:embed="rId3"/>
                <a:stretch>
                  <a:fillRect l="-3202" t="-9554" b="-8917"/>
                </a:stretch>
              </a:blipFill>
              <a:ln w="28575">
                <a:noFill/>
              </a:ln>
            </p:spPr>
            <p:txBody>
              <a:bodyPr/>
              <a:lstStyle/>
              <a:p>
                <a:r>
                  <a:rPr lang="ru-RU">
                    <a:noFill/>
                  </a:rPr>
                  <a:t> </a:t>
                </a:r>
              </a:p>
            </p:txBody>
          </p:sp>
        </mc:Fallback>
      </mc:AlternateContent>
      <p:sp>
        <p:nvSpPr>
          <p:cNvPr id="11" name="Rounded Rectangle 3">
            <a:extLst>
              <a:ext uri="{FF2B5EF4-FFF2-40B4-BE49-F238E27FC236}">
                <a16:creationId xmlns:a16="http://schemas.microsoft.com/office/drawing/2014/main" id="{96ED978A-C6F5-3745-ADC7-012A2CBCA2D8}"/>
              </a:ext>
            </a:extLst>
          </p:cNvPr>
          <p:cNvSpPr/>
          <p:nvPr/>
        </p:nvSpPr>
        <p:spPr>
          <a:xfrm>
            <a:off x="683568" y="2403802"/>
            <a:ext cx="6048672" cy="79208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available data</a:t>
            </a:r>
            <a:endParaRPr lang="ru-RU" sz="2400" dirty="0">
              <a:solidFill>
                <a:schemeClr val="tx1"/>
              </a:solidFill>
            </a:endParaRPr>
          </a:p>
        </p:txBody>
      </p:sp>
      <p:sp>
        <p:nvSpPr>
          <p:cNvPr id="12" name="Rounded Rectangle 16">
            <a:extLst>
              <a:ext uri="{FF2B5EF4-FFF2-40B4-BE49-F238E27FC236}">
                <a16:creationId xmlns:a16="http://schemas.microsoft.com/office/drawing/2014/main" id="{803BFD46-D164-3B49-A14E-06FAD8EEDCAE}"/>
              </a:ext>
            </a:extLst>
          </p:cNvPr>
          <p:cNvSpPr/>
          <p:nvPr/>
        </p:nvSpPr>
        <p:spPr>
          <a:xfrm>
            <a:off x="683568" y="2403802"/>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13" name="Rounded Rectangle 6">
            <a:extLst>
              <a:ext uri="{FF2B5EF4-FFF2-40B4-BE49-F238E27FC236}">
                <a16:creationId xmlns:a16="http://schemas.microsoft.com/office/drawing/2014/main" id="{665D8D74-624D-4649-9BB4-1D1400E6B9E9}"/>
              </a:ext>
            </a:extLst>
          </p:cNvPr>
          <p:cNvSpPr/>
          <p:nvPr/>
        </p:nvSpPr>
        <p:spPr>
          <a:xfrm>
            <a:off x="683568" y="2407650"/>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1</a:t>
            </a:r>
            <a:endParaRPr lang="ru-RU" sz="2400" dirty="0">
              <a:solidFill>
                <a:srgbClr val="4D4D4D"/>
              </a:solidFill>
            </a:endParaRPr>
          </a:p>
        </p:txBody>
      </p:sp>
      <p:sp>
        <p:nvSpPr>
          <p:cNvPr id="14" name="Rounded Rectangle 8">
            <a:extLst>
              <a:ext uri="{FF2B5EF4-FFF2-40B4-BE49-F238E27FC236}">
                <a16:creationId xmlns:a16="http://schemas.microsoft.com/office/drawing/2014/main" id="{C72278FF-D233-EE4E-A2CF-0C2D379ACBE4}"/>
              </a:ext>
            </a:extLst>
          </p:cNvPr>
          <p:cNvSpPr/>
          <p:nvPr/>
        </p:nvSpPr>
        <p:spPr>
          <a:xfrm>
            <a:off x="2211598" y="2399954"/>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2</a:t>
            </a:r>
            <a:endParaRPr lang="ru-RU" sz="2400" dirty="0">
              <a:solidFill>
                <a:srgbClr val="4D4D4D"/>
              </a:solidFill>
            </a:endParaRPr>
          </a:p>
        </p:txBody>
      </p:sp>
      <p:sp>
        <p:nvSpPr>
          <p:cNvPr id="15" name="Rounded Rectangle 9">
            <a:extLst>
              <a:ext uri="{FF2B5EF4-FFF2-40B4-BE49-F238E27FC236}">
                <a16:creationId xmlns:a16="http://schemas.microsoft.com/office/drawing/2014/main" id="{031066B8-4D40-2E43-8750-76C9089D4E5C}"/>
              </a:ext>
            </a:extLst>
          </p:cNvPr>
          <p:cNvSpPr/>
          <p:nvPr/>
        </p:nvSpPr>
        <p:spPr>
          <a:xfrm>
            <a:off x="5220072" y="2399954"/>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K</a:t>
            </a:r>
            <a:endParaRPr lang="ru-RU" sz="2400" dirty="0">
              <a:solidFill>
                <a:srgbClr val="4D4D4D"/>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0182F0F-EDF8-8E46-95A6-845D52D38D81}"/>
                  </a:ext>
                </a:extLst>
              </p:cNvPr>
              <p:cNvSpPr txBox="1"/>
              <p:nvPr/>
            </p:nvSpPr>
            <p:spPr>
              <a:xfrm>
                <a:off x="4211960" y="2680499"/>
                <a:ext cx="4240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solidFill>
                            <a:srgbClr val="4D4D4D"/>
                          </a:solidFill>
                          <a:latin typeface="Cambria Math" panose="02040503050406030204" pitchFamily="18" charset="0"/>
                          <a:ea typeface="Cambria Math" panose="02040503050406030204" pitchFamily="18" charset="0"/>
                        </a:rPr>
                        <m:t>⋯</m:t>
                      </m:r>
                    </m:oMath>
                  </m:oMathPara>
                </a14:m>
                <a:endParaRPr lang="ru-RU" dirty="0">
                  <a:solidFill>
                    <a:srgbClr val="4D4D4D"/>
                  </a:solidFill>
                </a:endParaRPr>
              </a:p>
            </p:txBody>
          </p:sp>
        </mc:Choice>
        <mc:Fallback xmlns="">
          <p:sp>
            <p:nvSpPr>
              <p:cNvPr id="16" name="TextBox 15">
                <a:extLst>
                  <a:ext uri="{FF2B5EF4-FFF2-40B4-BE49-F238E27FC236}">
                    <a16:creationId xmlns="" xmlns:a16="http://schemas.microsoft.com/office/drawing/2014/main" xmlns:a14="http://schemas.microsoft.com/office/drawing/2010/main" id="{E0182F0F-EDF8-8E46-95A6-845D52D38D81}"/>
                  </a:ext>
                </a:extLst>
              </p:cNvPr>
              <p:cNvSpPr txBox="1">
                <a:spLocks noRot="1" noChangeAspect="1" noMove="1" noResize="1" noEditPoints="1" noAdjustHandles="1" noChangeArrowheads="1" noChangeShapeType="1" noTextEdit="1"/>
              </p:cNvSpPr>
              <p:nvPr/>
            </p:nvSpPr>
            <p:spPr>
              <a:xfrm>
                <a:off x="4211960" y="2680499"/>
                <a:ext cx="424084" cy="276999"/>
              </a:xfrm>
              <a:prstGeom prst="rect">
                <a:avLst/>
              </a:prstGeom>
              <a:blipFill rotWithShape="1">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5805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task</a:t>
            </a:r>
            <a:endParaRPr lang="ru-RU" sz="3200" b="1" dirty="0">
              <a:solidFill>
                <a:srgbClr val="A26D6A"/>
              </a:solidFill>
              <a:latin typeface="+mn-lt"/>
              <a:cs typeface="Times New Roman" pitchFamily="18" charset="0"/>
            </a:endParaRPr>
          </a:p>
        </p:txBody>
      </p:sp>
      <p:sp>
        <p:nvSpPr>
          <p:cNvPr id="6" name="Прямоугольник 5"/>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a:p>
            <a:pPr>
              <a:spcAft>
                <a:spcPts val="1800"/>
              </a:spcAft>
            </a:pPr>
            <a:endParaRPr lang="en-US" sz="2400" dirty="0"/>
          </a:p>
        </p:txBody>
      </p:sp>
      <p:pic>
        <p:nvPicPr>
          <p:cNvPr id="5" name="Picture 4">
            <a:extLst>
              <a:ext uri="{FF2B5EF4-FFF2-40B4-BE49-F238E27FC236}">
                <a16:creationId xmlns:a16="http://schemas.microsoft.com/office/drawing/2014/main" id="{86290A61-8DF4-424C-835A-A3B59ABF5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092" y="1600200"/>
            <a:ext cx="5486400" cy="3657600"/>
          </a:xfrm>
          <a:prstGeom prst="rect">
            <a:avLst/>
          </a:prstGeom>
        </p:spPr>
      </p:pic>
    </p:spTree>
    <p:extLst>
      <p:ext uri="{BB962C8B-B14F-4D97-AF65-F5344CB8AC3E}">
        <p14:creationId xmlns:p14="http://schemas.microsoft.com/office/powerpoint/2010/main" val="344347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r>
              <a:rPr lang="en-US" sz="3200" b="1" dirty="0">
                <a:solidFill>
                  <a:srgbClr val="A26D6A"/>
                </a:solidFill>
                <a:latin typeface="+mn-lt"/>
                <a:cs typeface="Times New Roman" pitchFamily="18" charset="0"/>
              </a:rPr>
              <a:t>The best validation is the whole dataset</a:t>
            </a:r>
            <a:endParaRPr lang="ru-RU"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BB2904B-95C2-9548-B34E-4245649DF01D}"/>
                  </a:ext>
                </a:extLst>
              </p:cNvPr>
              <p:cNvSpPr/>
              <p:nvPr/>
            </p:nvSpPr>
            <p:spPr>
              <a:xfrm>
                <a:off x="395288" y="1124645"/>
                <a:ext cx="7129040" cy="959237"/>
              </a:xfrm>
              <a:prstGeom prst="rect">
                <a:avLst/>
              </a:prstGeom>
              <a:noFill/>
              <a:ln w="28575">
                <a:noFill/>
              </a:ln>
            </p:spPr>
            <p:txBody>
              <a:bodyPr spcFirstLastPara="1" vert="horz" wrap="square" lIns="0" tIns="0" rIns="0" bIns="0" rtlCol="0" anchor="t" anchorCtr="0">
                <a:noAutofit/>
              </a:bodyPr>
              <a:lstStyle/>
              <a:p>
                <a:pPr>
                  <a:spcAft>
                    <a:spcPts val="1000"/>
                  </a:spcAft>
                  <a:buClr>
                    <a:srgbClr val="9CA5A2"/>
                  </a:buClr>
                  <a:buSzPts val="2400"/>
                </a:pPr>
                <a:r>
                  <a:rPr lang="en-US" sz="2400" dirty="0">
                    <a:solidFill>
                      <a:srgbClr val="4D4D4D"/>
                    </a:solidFill>
                  </a:rPr>
                  <a:t>Consider a model: </a:t>
                </a:r>
                <a14:m>
                  <m:oMath xmlns:m="http://schemas.openxmlformats.org/officeDocument/2006/math">
                    <m:r>
                      <a:rPr lang="en-US" sz="240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a:solidFill>
                              <a:srgbClr val="4D4D4D"/>
                            </a:solidFill>
                            <a:latin typeface="Cambria Math" panose="02040503050406030204" pitchFamily="18" charset="0"/>
                          </a:rPr>
                          <m:t>𝑥</m:t>
                        </m:r>
                      </m:e>
                    </m:d>
                  </m:oMath>
                </a14:m>
                <a:r>
                  <a:rPr lang="en-US" sz="2400" dirty="0">
                    <a:solidFill>
                      <a:srgbClr val="4D4D4D"/>
                    </a:solidFill>
                  </a:rPr>
                  <a:t> and MSE Loss</a:t>
                </a:r>
              </a:p>
              <a:p>
                <a:pPr marL="342900" indent="-342900">
                  <a:spcAft>
                    <a:spcPts val="1000"/>
                  </a:spcAft>
                  <a:buClr>
                    <a:srgbClr val="9CA5A2"/>
                  </a:buClr>
                  <a:buSzPts val="2400"/>
                  <a:buFont typeface="Arial" panose="020B0604020202020204" pitchFamily="34" charset="0"/>
                  <a:buChar char="•"/>
                </a:pPr>
                <a:r>
                  <a:rPr lang="en-US" sz="2400" dirty="0">
                    <a:solidFill>
                      <a:srgbClr val="4D4D4D"/>
                    </a:solidFill>
                  </a:rPr>
                  <a:t>Use first fold as validation and the rest as train</a:t>
                </a:r>
              </a:p>
            </p:txBody>
          </p:sp>
        </mc:Choice>
        <mc:Fallback xmlns="">
          <p:sp>
            <p:nvSpPr>
              <p:cNvPr id="41"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645"/>
                <a:ext cx="7129040" cy="959237"/>
              </a:xfrm>
              <a:prstGeom prst="rect">
                <a:avLst/>
              </a:prstGeom>
              <a:blipFill rotWithShape="1">
                <a:blip r:embed="rId3"/>
                <a:stretch>
                  <a:fillRect l="-2652" t="-8861" b="-8861"/>
                </a:stretch>
              </a:blipFill>
              <a:ln w="28575">
                <a:noFill/>
              </a:ln>
            </p:spPr>
            <p:txBody>
              <a:bodyPr/>
              <a:lstStyle/>
              <a:p>
                <a:r>
                  <a:rPr lang="ru-RU">
                    <a:noFill/>
                  </a:rPr>
                  <a:t> </a:t>
                </a:r>
              </a:p>
            </p:txBody>
          </p:sp>
        </mc:Fallback>
      </mc:AlternateContent>
      <p:sp>
        <p:nvSpPr>
          <p:cNvPr id="11" name="Down Arrow 10">
            <a:extLst>
              <a:ext uri="{FF2B5EF4-FFF2-40B4-BE49-F238E27FC236}">
                <a16:creationId xmlns:a16="http://schemas.microsoft.com/office/drawing/2014/main" id="{425F9FD8-2248-B845-B185-F2EAC4A97CD0}"/>
              </a:ext>
            </a:extLst>
          </p:cNvPr>
          <p:cNvSpPr/>
          <p:nvPr/>
        </p:nvSpPr>
        <p:spPr>
          <a:xfrm>
            <a:off x="797819" y="3362523"/>
            <a:ext cx="1283665" cy="574690"/>
          </a:xfrm>
          <a:prstGeom prst="downArrow">
            <a:avLst>
              <a:gd name="adj1" fmla="val 50000"/>
              <a:gd name="adj2" fmla="val 65866"/>
            </a:avLst>
          </a:prstGeom>
          <a:solidFill>
            <a:srgbClr val="9C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a:t>
            </a:r>
            <a:endParaRPr lang="ru-RU" dirty="0">
              <a:solidFill>
                <a:schemeClr val="bg1"/>
              </a:solidFill>
            </a:endParaRPr>
          </a:p>
        </p:txBody>
      </p:sp>
      <p:sp>
        <p:nvSpPr>
          <p:cNvPr id="13" name="Rounded Rectangle 3">
            <a:extLst>
              <a:ext uri="{FF2B5EF4-FFF2-40B4-BE49-F238E27FC236}">
                <a16:creationId xmlns:a16="http://schemas.microsoft.com/office/drawing/2014/main" id="{96ED978A-C6F5-3745-ADC7-012A2CBCA2D8}"/>
              </a:ext>
            </a:extLst>
          </p:cNvPr>
          <p:cNvSpPr/>
          <p:nvPr/>
        </p:nvSpPr>
        <p:spPr>
          <a:xfrm>
            <a:off x="683568" y="2403802"/>
            <a:ext cx="6048672" cy="79208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available data</a:t>
            </a:r>
            <a:endParaRPr lang="ru-RU" sz="2400" dirty="0">
              <a:solidFill>
                <a:schemeClr val="tx1"/>
              </a:solidFill>
            </a:endParaRPr>
          </a:p>
        </p:txBody>
      </p:sp>
      <p:sp>
        <p:nvSpPr>
          <p:cNvPr id="14" name="Rounded Rectangle 16">
            <a:extLst>
              <a:ext uri="{FF2B5EF4-FFF2-40B4-BE49-F238E27FC236}">
                <a16:creationId xmlns:a16="http://schemas.microsoft.com/office/drawing/2014/main" id="{803BFD46-D164-3B49-A14E-06FAD8EEDCAE}"/>
              </a:ext>
            </a:extLst>
          </p:cNvPr>
          <p:cNvSpPr/>
          <p:nvPr/>
        </p:nvSpPr>
        <p:spPr>
          <a:xfrm>
            <a:off x="683568" y="2403802"/>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16" name="Rounded Rectangle 6">
            <a:extLst>
              <a:ext uri="{FF2B5EF4-FFF2-40B4-BE49-F238E27FC236}">
                <a16:creationId xmlns:a16="http://schemas.microsoft.com/office/drawing/2014/main" id="{665D8D74-624D-4649-9BB4-1D1400E6B9E9}"/>
              </a:ext>
            </a:extLst>
          </p:cNvPr>
          <p:cNvSpPr/>
          <p:nvPr/>
        </p:nvSpPr>
        <p:spPr>
          <a:xfrm>
            <a:off x="683568" y="2407650"/>
            <a:ext cx="1512168" cy="792088"/>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1</a:t>
            </a:r>
            <a:endParaRPr lang="ru-RU" sz="2400" dirty="0">
              <a:solidFill>
                <a:srgbClr val="4D4D4D"/>
              </a:solidFill>
            </a:endParaRPr>
          </a:p>
        </p:txBody>
      </p:sp>
      <p:sp>
        <p:nvSpPr>
          <p:cNvPr id="18" name="Rounded Rectangle 8">
            <a:extLst>
              <a:ext uri="{FF2B5EF4-FFF2-40B4-BE49-F238E27FC236}">
                <a16:creationId xmlns:a16="http://schemas.microsoft.com/office/drawing/2014/main" id="{C72278FF-D233-EE4E-A2CF-0C2D379ACBE4}"/>
              </a:ext>
            </a:extLst>
          </p:cNvPr>
          <p:cNvSpPr/>
          <p:nvPr/>
        </p:nvSpPr>
        <p:spPr>
          <a:xfrm>
            <a:off x="2211598" y="2399954"/>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2</a:t>
            </a:r>
            <a:endParaRPr lang="ru-RU" sz="2400" dirty="0">
              <a:solidFill>
                <a:srgbClr val="4D4D4D"/>
              </a:solidFill>
            </a:endParaRPr>
          </a:p>
        </p:txBody>
      </p:sp>
      <p:sp>
        <p:nvSpPr>
          <p:cNvPr id="19" name="Rounded Rectangle 9">
            <a:extLst>
              <a:ext uri="{FF2B5EF4-FFF2-40B4-BE49-F238E27FC236}">
                <a16:creationId xmlns:a16="http://schemas.microsoft.com/office/drawing/2014/main" id="{031066B8-4D40-2E43-8750-76C9089D4E5C}"/>
              </a:ext>
            </a:extLst>
          </p:cNvPr>
          <p:cNvSpPr/>
          <p:nvPr/>
        </p:nvSpPr>
        <p:spPr>
          <a:xfrm>
            <a:off x="5220072" y="2399954"/>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K</a:t>
            </a:r>
            <a:endParaRPr lang="ru-RU" sz="2400" dirty="0">
              <a:solidFill>
                <a:srgbClr val="4D4D4D"/>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182F0F-EDF8-8E46-95A6-845D52D38D81}"/>
                  </a:ext>
                </a:extLst>
              </p:cNvPr>
              <p:cNvSpPr txBox="1"/>
              <p:nvPr/>
            </p:nvSpPr>
            <p:spPr>
              <a:xfrm>
                <a:off x="4211960" y="2680499"/>
                <a:ext cx="4240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solidFill>
                            <a:srgbClr val="4D4D4D"/>
                          </a:solidFill>
                          <a:latin typeface="Cambria Math" panose="02040503050406030204" pitchFamily="18" charset="0"/>
                          <a:ea typeface="Cambria Math" panose="02040503050406030204" pitchFamily="18" charset="0"/>
                        </a:rPr>
                        <m:t>⋯</m:t>
                      </m:r>
                    </m:oMath>
                  </m:oMathPara>
                </a14:m>
                <a:endParaRPr lang="ru-RU" dirty="0">
                  <a:solidFill>
                    <a:srgbClr val="4D4D4D"/>
                  </a:solidFill>
                </a:endParaRPr>
              </a:p>
            </p:txBody>
          </p:sp>
        </mc:Choice>
        <mc:Fallback xmlns="">
          <p:sp>
            <p:nvSpPr>
              <p:cNvPr id="20" name="TextBox 19">
                <a:extLst>
                  <a:ext uri="{FF2B5EF4-FFF2-40B4-BE49-F238E27FC236}">
                    <a16:creationId xmlns="" xmlns:a16="http://schemas.microsoft.com/office/drawing/2014/main" xmlns:a14="http://schemas.microsoft.com/office/drawing/2010/main" id="{E0182F0F-EDF8-8E46-95A6-845D52D38D81}"/>
                  </a:ext>
                </a:extLst>
              </p:cNvPr>
              <p:cNvSpPr txBox="1">
                <a:spLocks noRot="1" noChangeAspect="1" noMove="1" noResize="1" noEditPoints="1" noAdjustHandles="1" noChangeArrowheads="1" noChangeShapeType="1" noTextEdit="1"/>
              </p:cNvSpPr>
              <p:nvPr/>
            </p:nvSpPr>
            <p:spPr>
              <a:xfrm>
                <a:off x="4211960" y="2680499"/>
                <a:ext cx="424084" cy="276999"/>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Rounded Rectangle 14">
                <a:extLst>
                  <a:ext uri="{FF2B5EF4-FFF2-40B4-BE49-F238E27FC236}">
                    <a16:creationId xmlns:a16="http://schemas.microsoft.com/office/drawing/2014/main" id="{733967DC-E37A-8E4B-8DED-82C6916DD384}"/>
                  </a:ext>
                </a:extLst>
              </p:cNvPr>
              <p:cNvSpPr/>
              <p:nvPr/>
            </p:nvSpPr>
            <p:spPr>
              <a:xfrm>
                <a:off x="863587"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i="1">
                              <a:solidFill>
                                <a:srgbClr val="4D4D4D"/>
                              </a:solidFill>
                              <a:latin typeface="Cambria Math" panose="02040503050406030204" pitchFamily="18" charset="0"/>
                            </a:rPr>
                            <m:t>1</m:t>
                          </m:r>
                        </m:sub>
                      </m:sSub>
                    </m:oMath>
                  </m:oMathPara>
                </a14:m>
                <a:endParaRPr lang="ru-RU" sz="2400" dirty="0">
                  <a:solidFill>
                    <a:srgbClr val="4D4D4D"/>
                  </a:solidFill>
                </a:endParaRPr>
              </a:p>
            </p:txBody>
          </p:sp>
        </mc:Choice>
        <mc:Fallback xmlns="">
          <p:sp>
            <p:nvSpPr>
              <p:cNvPr id="21" name="Rounded Rectangle 14">
                <a:extLst>
                  <a:ext uri="{FF2B5EF4-FFF2-40B4-BE49-F238E27FC236}">
                    <a16:creationId xmlns="" xmlns:a16="http://schemas.microsoft.com/office/drawing/2014/main" xmlns:a14="http://schemas.microsoft.com/office/drawing/2010/main" id="{733967DC-E37A-8E4B-8DED-82C6916DD384}"/>
                  </a:ext>
                </a:extLst>
              </p:cNvPr>
              <p:cNvSpPr>
                <a:spLocks noRot="1" noChangeAspect="1" noMove="1" noResize="1" noEditPoints="1" noAdjustHandles="1" noChangeArrowheads="1" noChangeShapeType="1" noTextEdit="1"/>
              </p:cNvSpPr>
              <p:nvPr/>
            </p:nvSpPr>
            <p:spPr>
              <a:xfrm>
                <a:off x="863587" y="3988706"/>
                <a:ext cx="1152128" cy="680792"/>
              </a:xfrm>
              <a:prstGeom prst="roundRect">
                <a:avLst/>
              </a:prstGeom>
              <a:blipFill rotWithShape="1">
                <a:blip r:embed="rId5"/>
                <a:stretch>
                  <a:fillRect/>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233793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r>
              <a:rPr lang="en-US" sz="3200" b="1" dirty="0">
                <a:solidFill>
                  <a:srgbClr val="A26D6A"/>
                </a:solidFill>
                <a:latin typeface="+mn-lt"/>
                <a:cs typeface="Times New Roman" pitchFamily="18" charset="0"/>
              </a:rPr>
              <a:t>The best validation is the whole dataset</a:t>
            </a:r>
            <a:endParaRPr lang="ru-RU"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BB2904B-95C2-9548-B34E-4245649DF01D}"/>
                  </a:ext>
                </a:extLst>
              </p:cNvPr>
              <p:cNvSpPr/>
              <p:nvPr/>
            </p:nvSpPr>
            <p:spPr>
              <a:xfrm>
                <a:off x="395288" y="1124645"/>
                <a:ext cx="7561088" cy="959237"/>
              </a:xfrm>
              <a:prstGeom prst="rect">
                <a:avLst/>
              </a:prstGeom>
              <a:noFill/>
              <a:ln w="28575">
                <a:noFill/>
              </a:ln>
            </p:spPr>
            <p:txBody>
              <a:bodyPr spcFirstLastPara="1" vert="horz" wrap="square" lIns="0" tIns="0" rIns="0" bIns="0" rtlCol="0" anchor="t" anchorCtr="0">
                <a:noAutofit/>
              </a:bodyPr>
              <a:lstStyle/>
              <a:p>
                <a:pPr>
                  <a:spcAft>
                    <a:spcPts val="1000"/>
                  </a:spcAft>
                  <a:buClr>
                    <a:srgbClr val="9CA5A2"/>
                  </a:buClr>
                  <a:buSzPts val="2400"/>
                </a:pPr>
                <a:r>
                  <a:rPr lang="en-US" sz="2400" dirty="0">
                    <a:solidFill>
                      <a:srgbClr val="4D4D4D"/>
                    </a:solidFill>
                  </a:rPr>
                  <a:t>Consider a model: </a:t>
                </a:r>
                <a14:m>
                  <m:oMath xmlns:m="http://schemas.openxmlformats.org/officeDocument/2006/math">
                    <m:r>
                      <a:rPr lang="en-US" sz="2400">
                        <a:solidFill>
                          <a:srgbClr val="4D4D4D"/>
                        </a:solidFill>
                        <a:latin typeface="Cambria Math"/>
                      </a:rPr>
                      <m:t>𝑎</m:t>
                    </m:r>
                    <m:d>
                      <m:dPr>
                        <m:ctrlPr>
                          <a:rPr lang="en-US" sz="2400" i="1">
                            <a:solidFill>
                              <a:srgbClr val="4D4D4D"/>
                            </a:solidFill>
                            <a:latin typeface="Cambria Math" panose="02040503050406030204" pitchFamily="18" charset="0"/>
                          </a:rPr>
                        </m:ctrlPr>
                      </m:dPr>
                      <m:e>
                        <m:r>
                          <a:rPr lang="en-US" sz="2400">
                            <a:solidFill>
                              <a:srgbClr val="4D4D4D"/>
                            </a:solidFill>
                            <a:latin typeface="Cambria Math"/>
                          </a:rPr>
                          <m:t>𝑥</m:t>
                        </m:r>
                      </m:e>
                    </m:d>
                  </m:oMath>
                </a14:m>
                <a:r>
                  <a:rPr lang="en-US" sz="2400" dirty="0">
                    <a:solidFill>
                      <a:srgbClr val="4D4D4D"/>
                    </a:solidFill>
                  </a:rPr>
                  <a:t> and MSE Loss</a:t>
                </a:r>
              </a:p>
              <a:p>
                <a:pPr marL="342900" indent="-342900">
                  <a:spcAft>
                    <a:spcPts val="1000"/>
                  </a:spcAft>
                  <a:buClr>
                    <a:srgbClr val="9CA5A2"/>
                  </a:buClr>
                  <a:buSzPts val="2400"/>
                  <a:buFont typeface="Arial" panose="020B0604020202020204" pitchFamily="34" charset="0"/>
                  <a:buChar char="•"/>
                </a:pPr>
                <a:r>
                  <a:rPr lang="en-US" sz="2400" dirty="0">
                    <a:solidFill>
                      <a:srgbClr val="4D4D4D"/>
                    </a:solidFill>
                  </a:rPr>
                  <a:t>Use second fold as </a:t>
                </a:r>
                <a:r>
                  <a:rPr lang="en-US" sz="2400" b="1" dirty="0">
                    <a:solidFill>
                      <a:srgbClr val="4D4D4D"/>
                    </a:solidFill>
                  </a:rPr>
                  <a:t>validation</a:t>
                </a:r>
                <a:r>
                  <a:rPr lang="en-US" sz="2400" dirty="0">
                    <a:solidFill>
                      <a:srgbClr val="4D4D4D"/>
                    </a:solidFill>
                  </a:rPr>
                  <a:t> and the rest as </a:t>
                </a:r>
                <a:r>
                  <a:rPr lang="en-US" sz="2400" b="1" dirty="0">
                    <a:solidFill>
                      <a:srgbClr val="4D4D4D"/>
                    </a:solidFill>
                  </a:rPr>
                  <a:t>train</a:t>
                </a:r>
              </a:p>
            </p:txBody>
          </p:sp>
        </mc:Choice>
        <mc:Fallback xmlns="">
          <p:sp>
            <p:nvSpPr>
              <p:cNvPr id="41"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645"/>
                <a:ext cx="7561088" cy="959237"/>
              </a:xfrm>
              <a:prstGeom prst="rect">
                <a:avLst/>
              </a:prstGeom>
              <a:blipFill rotWithShape="1">
                <a:blip r:embed="rId3"/>
                <a:stretch>
                  <a:fillRect l="-2500" t="-8861" b="-8861"/>
                </a:stretch>
              </a:blipFill>
              <a:ln w="28575">
                <a:noFill/>
              </a:ln>
            </p:spPr>
            <p:txBody>
              <a:bodyPr/>
              <a:lstStyle/>
              <a:p>
                <a:r>
                  <a:rPr lang="ru-RU">
                    <a:noFill/>
                  </a:rPr>
                  <a:t> </a:t>
                </a:r>
              </a:p>
            </p:txBody>
          </p:sp>
        </mc:Fallback>
      </mc:AlternateContent>
      <p:sp>
        <p:nvSpPr>
          <p:cNvPr id="14" name="Down Arrow 13">
            <a:extLst>
              <a:ext uri="{FF2B5EF4-FFF2-40B4-BE49-F238E27FC236}">
                <a16:creationId xmlns:a16="http://schemas.microsoft.com/office/drawing/2014/main" id="{81153AF2-2958-CD40-8AD4-5785DED0C57D}"/>
              </a:ext>
            </a:extLst>
          </p:cNvPr>
          <p:cNvSpPr/>
          <p:nvPr/>
        </p:nvSpPr>
        <p:spPr>
          <a:xfrm>
            <a:off x="2289994" y="3362523"/>
            <a:ext cx="1283665" cy="574690"/>
          </a:xfrm>
          <a:prstGeom prst="downArrow">
            <a:avLst>
              <a:gd name="adj1" fmla="val 50000"/>
              <a:gd name="adj2" fmla="val 65866"/>
            </a:avLst>
          </a:prstGeom>
          <a:solidFill>
            <a:srgbClr val="9C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a:t>
            </a:r>
            <a:endParaRPr lang="ru-RU" dirty="0">
              <a:solidFill>
                <a:schemeClr val="bg1"/>
              </a:solidFill>
            </a:endParaRPr>
          </a:p>
        </p:txBody>
      </p:sp>
      <p:sp>
        <p:nvSpPr>
          <p:cNvPr id="18" name="Rounded Rectangle 3">
            <a:extLst>
              <a:ext uri="{FF2B5EF4-FFF2-40B4-BE49-F238E27FC236}">
                <a16:creationId xmlns:a16="http://schemas.microsoft.com/office/drawing/2014/main" id="{96ED978A-C6F5-3745-ADC7-012A2CBCA2D8}"/>
              </a:ext>
            </a:extLst>
          </p:cNvPr>
          <p:cNvSpPr/>
          <p:nvPr/>
        </p:nvSpPr>
        <p:spPr>
          <a:xfrm>
            <a:off x="683568" y="2403802"/>
            <a:ext cx="6048672" cy="79208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available data</a:t>
            </a:r>
            <a:endParaRPr lang="ru-RU" sz="2400" dirty="0">
              <a:solidFill>
                <a:schemeClr val="tx1"/>
              </a:solidFill>
            </a:endParaRPr>
          </a:p>
        </p:txBody>
      </p:sp>
      <p:sp>
        <p:nvSpPr>
          <p:cNvPr id="19" name="Rounded Rectangle 16">
            <a:extLst>
              <a:ext uri="{FF2B5EF4-FFF2-40B4-BE49-F238E27FC236}">
                <a16:creationId xmlns:a16="http://schemas.microsoft.com/office/drawing/2014/main" id="{803BFD46-D164-3B49-A14E-06FAD8EEDCAE}"/>
              </a:ext>
            </a:extLst>
          </p:cNvPr>
          <p:cNvSpPr/>
          <p:nvPr/>
        </p:nvSpPr>
        <p:spPr>
          <a:xfrm>
            <a:off x="683568" y="2403802"/>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20" name="Rounded Rectangle 6">
            <a:extLst>
              <a:ext uri="{FF2B5EF4-FFF2-40B4-BE49-F238E27FC236}">
                <a16:creationId xmlns:a16="http://schemas.microsoft.com/office/drawing/2014/main" id="{665D8D74-624D-4649-9BB4-1D1400E6B9E9}"/>
              </a:ext>
            </a:extLst>
          </p:cNvPr>
          <p:cNvSpPr/>
          <p:nvPr/>
        </p:nvSpPr>
        <p:spPr>
          <a:xfrm>
            <a:off x="683568" y="2407650"/>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1</a:t>
            </a:r>
            <a:endParaRPr lang="ru-RU" sz="2400" dirty="0">
              <a:solidFill>
                <a:srgbClr val="4D4D4D"/>
              </a:solidFill>
            </a:endParaRPr>
          </a:p>
        </p:txBody>
      </p:sp>
      <p:sp>
        <p:nvSpPr>
          <p:cNvPr id="21" name="Rounded Rectangle 8">
            <a:extLst>
              <a:ext uri="{FF2B5EF4-FFF2-40B4-BE49-F238E27FC236}">
                <a16:creationId xmlns:a16="http://schemas.microsoft.com/office/drawing/2014/main" id="{C72278FF-D233-EE4E-A2CF-0C2D379ACBE4}"/>
              </a:ext>
            </a:extLst>
          </p:cNvPr>
          <p:cNvSpPr/>
          <p:nvPr/>
        </p:nvSpPr>
        <p:spPr>
          <a:xfrm>
            <a:off x="2211598" y="2399954"/>
            <a:ext cx="1512168" cy="792088"/>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2</a:t>
            </a:r>
            <a:endParaRPr lang="ru-RU" sz="2400" dirty="0">
              <a:solidFill>
                <a:srgbClr val="4D4D4D"/>
              </a:solidFill>
            </a:endParaRPr>
          </a:p>
        </p:txBody>
      </p:sp>
      <p:sp>
        <p:nvSpPr>
          <p:cNvPr id="22" name="Rounded Rectangle 9">
            <a:extLst>
              <a:ext uri="{FF2B5EF4-FFF2-40B4-BE49-F238E27FC236}">
                <a16:creationId xmlns:a16="http://schemas.microsoft.com/office/drawing/2014/main" id="{031066B8-4D40-2E43-8750-76C9089D4E5C}"/>
              </a:ext>
            </a:extLst>
          </p:cNvPr>
          <p:cNvSpPr/>
          <p:nvPr/>
        </p:nvSpPr>
        <p:spPr>
          <a:xfrm>
            <a:off x="5220072" y="2399954"/>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K</a:t>
            </a:r>
            <a:endParaRPr lang="ru-RU" sz="2400" dirty="0">
              <a:solidFill>
                <a:srgbClr val="4D4D4D"/>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0182F0F-EDF8-8E46-95A6-845D52D38D81}"/>
                  </a:ext>
                </a:extLst>
              </p:cNvPr>
              <p:cNvSpPr txBox="1"/>
              <p:nvPr/>
            </p:nvSpPr>
            <p:spPr>
              <a:xfrm>
                <a:off x="4211960" y="2680499"/>
                <a:ext cx="4240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solidFill>
                            <a:srgbClr val="4D4D4D"/>
                          </a:solidFill>
                          <a:latin typeface="Cambria Math" panose="02040503050406030204" pitchFamily="18" charset="0"/>
                          <a:ea typeface="Cambria Math" panose="02040503050406030204" pitchFamily="18" charset="0"/>
                        </a:rPr>
                        <m:t>⋯</m:t>
                      </m:r>
                    </m:oMath>
                  </m:oMathPara>
                </a14:m>
                <a:endParaRPr lang="ru-RU" dirty="0">
                  <a:solidFill>
                    <a:srgbClr val="4D4D4D"/>
                  </a:solidFill>
                </a:endParaRPr>
              </a:p>
            </p:txBody>
          </p:sp>
        </mc:Choice>
        <mc:Fallback xmlns="">
          <p:sp>
            <p:nvSpPr>
              <p:cNvPr id="23" name="TextBox 22">
                <a:extLst>
                  <a:ext uri="{FF2B5EF4-FFF2-40B4-BE49-F238E27FC236}">
                    <a16:creationId xmlns="" xmlns:a16="http://schemas.microsoft.com/office/drawing/2014/main" xmlns:a14="http://schemas.microsoft.com/office/drawing/2010/main" id="{E0182F0F-EDF8-8E46-95A6-845D52D38D81}"/>
                  </a:ext>
                </a:extLst>
              </p:cNvPr>
              <p:cNvSpPr txBox="1">
                <a:spLocks noRot="1" noChangeAspect="1" noMove="1" noResize="1" noEditPoints="1" noAdjustHandles="1" noChangeArrowheads="1" noChangeShapeType="1" noTextEdit="1"/>
              </p:cNvSpPr>
              <p:nvPr/>
            </p:nvSpPr>
            <p:spPr>
              <a:xfrm>
                <a:off x="4211960" y="2680499"/>
                <a:ext cx="424084" cy="276999"/>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Rounded Rectangle 14">
                <a:extLst>
                  <a:ext uri="{FF2B5EF4-FFF2-40B4-BE49-F238E27FC236}">
                    <a16:creationId xmlns:a16="http://schemas.microsoft.com/office/drawing/2014/main" id="{733967DC-E37A-8E4B-8DED-82C6916DD384}"/>
                  </a:ext>
                </a:extLst>
              </p:cNvPr>
              <p:cNvSpPr/>
              <p:nvPr/>
            </p:nvSpPr>
            <p:spPr>
              <a:xfrm>
                <a:off x="863587"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i="1">
                              <a:solidFill>
                                <a:srgbClr val="4D4D4D"/>
                              </a:solidFill>
                              <a:latin typeface="Cambria Math" panose="02040503050406030204" pitchFamily="18" charset="0"/>
                            </a:rPr>
                            <m:t>1</m:t>
                          </m:r>
                        </m:sub>
                      </m:sSub>
                    </m:oMath>
                  </m:oMathPara>
                </a14:m>
                <a:endParaRPr lang="ru-RU" sz="2400" dirty="0">
                  <a:solidFill>
                    <a:srgbClr val="4D4D4D"/>
                  </a:solidFill>
                </a:endParaRPr>
              </a:p>
            </p:txBody>
          </p:sp>
        </mc:Choice>
        <mc:Fallback xmlns="">
          <p:sp>
            <p:nvSpPr>
              <p:cNvPr id="24" name="Rounded Rectangle 14">
                <a:extLst>
                  <a:ext uri="{FF2B5EF4-FFF2-40B4-BE49-F238E27FC236}">
                    <a16:creationId xmlns="" xmlns:a16="http://schemas.microsoft.com/office/drawing/2014/main" xmlns:a14="http://schemas.microsoft.com/office/drawing/2010/main" id="{733967DC-E37A-8E4B-8DED-82C6916DD384}"/>
                  </a:ext>
                </a:extLst>
              </p:cNvPr>
              <p:cNvSpPr>
                <a:spLocks noRot="1" noChangeAspect="1" noMove="1" noResize="1" noEditPoints="1" noAdjustHandles="1" noChangeArrowheads="1" noChangeShapeType="1" noTextEdit="1"/>
              </p:cNvSpPr>
              <p:nvPr/>
            </p:nvSpPr>
            <p:spPr>
              <a:xfrm>
                <a:off x="863587" y="3988706"/>
                <a:ext cx="1152128" cy="680792"/>
              </a:xfrm>
              <a:prstGeom prst="roundRect">
                <a:avLst/>
              </a:prstGeom>
              <a:blipFill rotWithShape="1">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Rounded Rectangle 15">
                <a:extLst>
                  <a:ext uri="{FF2B5EF4-FFF2-40B4-BE49-F238E27FC236}">
                    <a16:creationId xmlns:a16="http://schemas.microsoft.com/office/drawing/2014/main" id="{9F96E794-271A-4F40-8263-EAF4E09A7127}"/>
                  </a:ext>
                </a:extLst>
              </p:cNvPr>
              <p:cNvSpPr/>
              <p:nvPr/>
            </p:nvSpPr>
            <p:spPr>
              <a:xfrm>
                <a:off x="2391618"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2</m:t>
                          </m:r>
                        </m:sub>
                      </m:sSub>
                    </m:oMath>
                  </m:oMathPara>
                </a14:m>
                <a:endParaRPr lang="ru-RU" sz="2400" dirty="0">
                  <a:solidFill>
                    <a:srgbClr val="4D4D4D"/>
                  </a:solidFill>
                </a:endParaRPr>
              </a:p>
            </p:txBody>
          </p:sp>
        </mc:Choice>
        <mc:Fallback xmlns="">
          <p:sp>
            <p:nvSpPr>
              <p:cNvPr id="25" name="Rounded Rectangle 15">
                <a:extLst>
                  <a:ext uri="{FF2B5EF4-FFF2-40B4-BE49-F238E27FC236}">
                    <a16:creationId xmlns="" xmlns:a16="http://schemas.microsoft.com/office/drawing/2014/main" xmlns:a14="http://schemas.microsoft.com/office/drawing/2010/main" id="{9F96E794-271A-4F40-8263-EAF4E09A7127}"/>
                  </a:ext>
                </a:extLst>
              </p:cNvPr>
              <p:cNvSpPr>
                <a:spLocks noRot="1" noChangeAspect="1" noMove="1" noResize="1" noEditPoints="1" noAdjustHandles="1" noChangeArrowheads="1" noChangeShapeType="1" noTextEdit="1"/>
              </p:cNvSpPr>
              <p:nvPr/>
            </p:nvSpPr>
            <p:spPr>
              <a:xfrm>
                <a:off x="2391618" y="3988706"/>
                <a:ext cx="1152128" cy="680792"/>
              </a:xfrm>
              <a:prstGeom prst="roundRect">
                <a:avLst/>
              </a:prstGeom>
              <a:blipFill rotWithShape="1">
                <a:blip r:embed="rId6"/>
                <a:stretch>
                  <a:fillRect/>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1644619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r>
              <a:rPr lang="en-US" sz="3200" b="1" dirty="0">
                <a:solidFill>
                  <a:srgbClr val="A26D6A"/>
                </a:solidFill>
                <a:latin typeface="+mn-lt"/>
                <a:cs typeface="Times New Roman" pitchFamily="18" charset="0"/>
              </a:rPr>
              <a:t>The best validation is the whole dataset</a:t>
            </a:r>
            <a:endParaRPr lang="ru-RU"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BB2904B-95C2-9548-B34E-4245649DF01D}"/>
                  </a:ext>
                </a:extLst>
              </p:cNvPr>
              <p:cNvSpPr/>
              <p:nvPr/>
            </p:nvSpPr>
            <p:spPr>
              <a:xfrm>
                <a:off x="395288" y="1124645"/>
                <a:ext cx="5976912" cy="959237"/>
              </a:xfrm>
              <a:prstGeom prst="rect">
                <a:avLst/>
              </a:prstGeom>
              <a:noFill/>
              <a:ln w="28575">
                <a:noFill/>
              </a:ln>
            </p:spPr>
            <p:txBody>
              <a:bodyPr spcFirstLastPara="1" vert="horz" wrap="square" lIns="0" tIns="0" rIns="0" bIns="0" rtlCol="0" anchor="t" anchorCtr="0">
                <a:noAutofit/>
              </a:bodyPr>
              <a:lstStyle/>
              <a:p>
                <a:pPr>
                  <a:spcAft>
                    <a:spcPts val="1000"/>
                  </a:spcAft>
                  <a:buClr>
                    <a:srgbClr val="9CA5A2"/>
                  </a:buClr>
                  <a:buSzPts val="2400"/>
                </a:pPr>
                <a:r>
                  <a:rPr lang="en-US" sz="2400" dirty="0">
                    <a:solidFill>
                      <a:srgbClr val="4D4D4D"/>
                    </a:solidFill>
                  </a:rPr>
                  <a:t>Consider a model: </a:t>
                </a:r>
                <a14:m>
                  <m:oMath xmlns:m="http://schemas.openxmlformats.org/officeDocument/2006/math">
                    <m:r>
                      <a:rPr lang="en-US" sz="240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a:solidFill>
                              <a:srgbClr val="4D4D4D"/>
                            </a:solidFill>
                            <a:latin typeface="Cambria Math" panose="02040503050406030204" pitchFamily="18" charset="0"/>
                          </a:rPr>
                          <m:t>𝑥</m:t>
                        </m:r>
                      </m:e>
                    </m:d>
                  </m:oMath>
                </a14:m>
                <a:r>
                  <a:rPr lang="en-US" sz="2400" dirty="0">
                    <a:solidFill>
                      <a:srgbClr val="4D4D4D"/>
                    </a:solidFill>
                  </a:rPr>
                  <a:t> and MSE Loss</a:t>
                </a:r>
              </a:p>
              <a:p>
                <a:pPr marL="342900" indent="-342900">
                  <a:spcAft>
                    <a:spcPts val="1000"/>
                  </a:spcAft>
                  <a:buClr>
                    <a:srgbClr val="9CA5A2"/>
                  </a:buClr>
                  <a:buSzPts val="2400"/>
                  <a:buFont typeface="Arial" panose="020B0604020202020204" pitchFamily="34" charset="0"/>
                  <a:buChar char="•"/>
                </a:pPr>
                <a:r>
                  <a:rPr lang="en-US" sz="2400" dirty="0">
                    <a:solidFill>
                      <a:srgbClr val="4D4D4D"/>
                    </a:solidFill>
                  </a:rPr>
                  <a:t>Repeat K times</a:t>
                </a:r>
              </a:p>
            </p:txBody>
          </p:sp>
        </mc:Choice>
        <mc:Fallback xmlns="">
          <p:sp>
            <p:nvSpPr>
              <p:cNvPr id="41"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645"/>
                <a:ext cx="5976912" cy="959237"/>
              </a:xfrm>
              <a:prstGeom prst="rect">
                <a:avLst/>
              </a:prstGeom>
              <a:blipFill rotWithShape="1">
                <a:blip r:embed="rId3"/>
                <a:stretch>
                  <a:fillRect l="-3163" t="-8861" b="-8861"/>
                </a:stretch>
              </a:blipFill>
              <a:ln w="28575">
                <a:noFill/>
              </a:ln>
            </p:spPr>
            <p:txBody>
              <a:bodyPr/>
              <a:lstStyle/>
              <a:p>
                <a:r>
                  <a:rPr lang="ru-RU">
                    <a:noFill/>
                  </a:rPr>
                  <a:t> </a:t>
                </a:r>
              </a:p>
            </p:txBody>
          </p:sp>
        </mc:Fallback>
      </mc:AlternateContent>
      <p:sp>
        <p:nvSpPr>
          <p:cNvPr id="18" name="Down Arrow 17">
            <a:extLst>
              <a:ext uri="{FF2B5EF4-FFF2-40B4-BE49-F238E27FC236}">
                <a16:creationId xmlns:a16="http://schemas.microsoft.com/office/drawing/2014/main" id="{1C175889-8058-E54A-8880-8E083DB4DF55}"/>
              </a:ext>
            </a:extLst>
          </p:cNvPr>
          <p:cNvSpPr/>
          <p:nvPr/>
        </p:nvSpPr>
        <p:spPr>
          <a:xfrm>
            <a:off x="5334323" y="3358366"/>
            <a:ext cx="1283665" cy="574690"/>
          </a:xfrm>
          <a:prstGeom prst="downArrow">
            <a:avLst>
              <a:gd name="adj1" fmla="val 50000"/>
              <a:gd name="adj2" fmla="val 65866"/>
            </a:avLst>
          </a:prstGeom>
          <a:solidFill>
            <a:srgbClr val="9CA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a:t>
            </a:r>
            <a:endParaRPr lang="ru-RU" dirty="0">
              <a:solidFill>
                <a:schemeClr val="bg1"/>
              </a:solidFill>
            </a:endParaRPr>
          </a:p>
        </p:txBody>
      </p:sp>
      <p:sp>
        <p:nvSpPr>
          <p:cNvPr id="21" name="Rounded Rectangle 3">
            <a:extLst>
              <a:ext uri="{FF2B5EF4-FFF2-40B4-BE49-F238E27FC236}">
                <a16:creationId xmlns:a16="http://schemas.microsoft.com/office/drawing/2014/main" id="{96ED978A-C6F5-3745-ADC7-012A2CBCA2D8}"/>
              </a:ext>
            </a:extLst>
          </p:cNvPr>
          <p:cNvSpPr/>
          <p:nvPr/>
        </p:nvSpPr>
        <p:spPr>
          <a:xfrm>
            <a:off x="683568" y="2403802"/>
            <a:ext cx="6048672" cy="79208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available data</a:t>
            </a:r>
            <a:endParaRPr lang="ru-RU" sz="2400" dirty="0">
              <a:solidFill>
                <a:schemeClr val="tx1"/>
              </a:solidFill>
            </a:endParaRPr>
          </a:p>
        </p:txBody>
      </p:sp>
      <p:sp>
        <p:nvSpPr>
          <p:cNvPr id="22" name="Rounded Rectangle 16">
            <a:extLst>
              <a:ext uri="{FF2B5EF4-FFF2-40B4-BE49-F238E27FC236}">
                <a16:creationId xmlns:a16="http://schemas.microsoft.com/office/drawing/2014/main" id="{803BFD46-D164-3B49-A14E-06FAD8EEDCAE}"/>
              </a:ext>
            </a:extLst>
          </p:cNvPr>
          <p:cNvSpPr/>
          <p:nvPr/>
        </p:nvSpPr>
        <p:spPr>
          <a:xfrm>
            <a:off x="683568" y="2403802"/>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23" name="Rounded Rectangle 6">
            <a:extLst>
              <a:ext uri="{FF2B5EF4-FFF2-40B4-BE49-F238E27FC236}">
                <a16:creationId xmlns:a16="http://schemas.microsoft.com/office/drawing/2014/main" id="{665D8D74-624D-4649-9BB4-1D1400E6B9E9}"/>
              </a:ext>
            </a:extLst>
          </p:cNvPr>
          <p:cNvSpPr/>
          <p:nvPr/>
        </p:nvSpPr>
        <p:spPr>
          <a:xfrm>
            <a:off x="683568" y="2407650"/>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1</a:t>
            </a:r>
            <a:endParaRPr lang="ru-RU" sz="2400" dirty="0">
              <a:solidFill>
                <a:srgbClr val="4D4D4D"/>
              </a:solidFill>
            </a:endParaRPr>
          </a:p>
        </p:txBody>
      </p:sp>
      <p:sp>
        <p:nvSpPr>
          <p:cNvPr id="24" name="Rounded Rectangle 8">
            <a:extLst>
              <a:ext uri="{FF2B5EF4-FFF2-40B4-BE49-F238E27FC236}">
                <a16:creationId xmlns:a16="http://schemas.microsoft.com/office/drawing/2014/main" id="{C72278FF-D233-EE4E-A2CF-0C2D379ACBE4}"/>
              </a:ext>
            </a:extLst>
          </p:cNvPr>
          <p:cNvSpPr/>
          <p:nvPr/>
        </p:nvSpPr>
        <p:spPr>
          <a:xfrm>
            <a:off x="2211598" y="2399954"/>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2</a:t>
            </a:r>
            <a:endParaRPr lang="ru-RU" sz="2400" dirty="0">
              <a:solidFill>
                <a:srgbClr val="4D4D4D"/>
              </a:solidFill>
            </a:endParaRPr>
          </a:p>
        </p:txBody>
      </p:sp>
      <p:sp>
        <p:nvSpPr>
          <p:cNvPr id="25" name="Rounded Rectangle 9">
            <a:extLst>
              <a:ext uri="{FF2B5EF4-FFF2-40B4-BE49-F238E27FC236}">
                <a16:creationId xmlns:a16="http://schemas.microsoft.com/office/drawing/2014/main" id="{031066B8-4D40-2E43-8750-76C9089D4E5C}"/>
              </a:ext>
            </a:extLst>
          </p:cNvPr>
          <p:cNvSpPr/>
          <p:nvPr/>
        </p:nvSpPr>
        <p:spPr>
          <a:xfrm>
            <a:off x="5220072" y="2399954"/>
            <a:ext cx="1512168" cy="792088"/>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K</a:t>
            </a:r>
            <a:endParaRPr lang="ru-RU" sz="2400" dirty="0">
              <a:solidFill>
                <a:srgbClr val="4D4D4D"/>
              </a:solidFil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0182F0F-EDF8-8E46-95A6-845D52D38D81}"/>
                  </a:ext>
                </a:extLst>
              </p:cNvPr>
              <p:cNvSpPr txBox="1"/>
              <p:nvPr/>
            </p:nvSpPr>
            <p:spPr>
              <a:xfrm>
                <a:off x="4211960" y="2680499"/>
                <a:ext cx="4240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solidFill>
                            <a:srgbClr val="4D4D4D"/>
                          </a:solidFill>
                          <a:latin typeface="Cambria Math" panose="02040503050406030204" pitchFamily="18" charset="0"/>
                          <a:ea typeface="Cambria Math" panose="02040503050406030204" pitchFamily="18" charset="0"/>
                        </a:rPr>
                        <m:t>⋯</m:t>
                      </m:r>
                    </m:oMath>
                  </m:oMathPara>
                </a14:m>
                <a:endParaRPr lang="ru-RU" dirty="0">
                  <a:solidFill>
                    <a:srgbClr val="4D4D4D"/>
                  </a:solidFill>
                </a:endParaRPr>
              </a:p>
            </p:txBody>
          </p:sp>
        </mc:Choice>
        <mc:Fallback xmlns="">
          <p:sp>
            <p:nvSpPr>
              <p:cNvPr id="26" name="TextBox 25">
                <a:extLst>
                  <a:ext uri="{FF2B5EF4-FFF2-40B4-BE49-F238E27FC236}">
                    <a16:creationId xmlns="" xmlns:a16="http://schemas.microsoft.com/office/drawing/2014/main" xmlns:a14="http://schemas.microsoft.com/office/drawing/2010/main" id="{E0182F0F-EDF8-8E46-95A6-845D52D38D81}"/>
                  </a:ext>
                </a:extLst>
              </p:cNvPr>
              <p:cNvSpPr txBox="1">
                <a:spLocks noRot="1" noChangeAspect="1" noMove="1" noResize="1" noEditPoints="1" noAdjustHandles="1" noChangeArrowheads="1" noChangeShapeType="1" noTextEdit="1"/>
              </p:cNvSpPr>
              <p:nvPr/>
            </p:nvSpPr>
            <p:spPr>
              <a:xfrm>
                <a:off x="4211960" y="2680499"/>
                <a:ext cx="424084" cy="276999"/>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Rounded Rectangle 14">
                <a:extLst>
                  <a:ext uri="{FF2B5EF4-FFF2-40B4-BE49-F238E27FC236}">
                    <a16:creationId xmlns:a16="http://schemas.microsoft.com/office/drawing/2014/main" id="{733967DC-E37A-8E4B-8DED-82C6916DD384}"/>
                  </a:ext>
                </a:extLst>
              </p:cNvPr>
              <p:cNvSpPr/>
              <p:nvPr/>
            </p:nvSpPr>
            <p:spPr>
              <a:xfrm>
                <a:off x="863587"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i="1">
                              <a:solidFill>
                                <a:srgbClr val="4D4D4D"/>
                              </a:solidFill>
                              <a:latin typeface="Cambria Math" panose="02040503050406030204" pitchFamily="18" charset="0"/>
                            </a:rPr>
                            <m:t>1</m:t>
                          </m:r>
                        </m:sub>
                      </m:sSub>
                    </m:oMath>
                  </m:oMathPara>
                </a14:m>
                <a:endParaRPr lang="ru-RU" sz="2400" dirty="0">
                  <a:solidFill>
                    <a:srgbClr val="4D4D4D"/>
                  </a:solidFill>
                </a:endParaRPr>
              </a:p>
            </p:txBody>
          </p:sp>
        </mc:Choice>
        <mc:Fallback xmlns="">
          <p:sp>
            <p:nvSpPr>
              <p:cNvPr id="27" name="Rounded Rectangle 14">
                <a:extLst>
                  <a:ext uri="{FF2B5EF4-FFF2-40B4-BE49-F238E27FC236}">
                    <a16:creationId xmlns="" xmlns:a16="http://schemas.microsoft.com/office/drawing/2014/main" xmlns:a14="http://schemas.microsoft.com/office/drawing/2010/main" id="{733967DC-E37A-8E4B-8DED-82C6916DD384}"/>
                  </a:ext>
                </a:extLst>
              </p:cNvPr>
              <p:cNvSpPr>
                <a:spLocks noRot="1" noChangeAspect="1" noMove="1" noResize="1" noEditPoints="1" noAdjustHandles="1" noChangeArrowheads="1" noChangeShapeType="1" noTextEdit="1"/>
              </p:cNvSpPr>
              <p:nvPr/>
            </p:nvSpPr>
            <p:spPr>
              <a:xfrm>
                <a:off x="863587" y="3988706"/>
                <a:ext cx="1152128" cy="680792"/>
              </a:xfrm>
              <a:prstGeom prst="roundRect">
                <a:avLst/>
              </a:prstGeom>
              <a:blipFill rotWithShape="1">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8" name="Rounded Rectangle 15">
                <a:extLst>
                  <a:ext uri="{FF2B5EF4-FFF2-40B4-BE49-F238E27FC236}">
                    <a16:creationId xmlns:a16="http://schemas.microsoft.com/office/drawing/2014/main" id="{9F96E794-271A-4F40-8263-EAF4E09A7127}"/>
                  </a:ext>
                </a:extLst>
              </p:cNvPr>
              <p:cNvSpPr/>
              <p:nvPr/>
            </p:nvSpPr>
            <p:spPr>
              <a:xfrm>
                <a:off x="2391618"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2</m:t>
                          </m:r>
                        </m:sub>
                      </m:sSub>
                    </m:oMath>
                  </m:oMathPara>
                </a14:m>
                <a:endParaRPr lang="ru-RU" sz="2400" dirty="0">
                  <a:solidFill>
                    <a:srgbClr val="4D4D4D"/>
                  </a:solidFill>
                </a:endParaRPr>
              </a:p>
            </p:txBody>
          </p:sp>
        </mc:Choice>
        <mc:Fallback xmlns="">
          <p:sp>
            <p:nvSpPr>
              <p:cNvPr id="28" name="Rounded Rectangle 15">
                <a:extLst>
                  <a:ext uri="{FF2B5EF4-FFF2-40B4-BE49-F238E27FC236}">
                    <a16:creationId xmlns="" xmlns:a16="http://schemas.microsoft.com/office/drawing/2014/main" xmlns:a14="http://schemas.microsoft.com/office/drawing/2010/main" id="{9F96E794-271A-4F40-8263-EAF4E09A7127}"/>
                  </a:ext>
                </a:extLst>
              </p:cNvPr>
              <p:cNvSpPr>
                <a:spLocks noRot="1" noChangeAspect="1" noMove="1" noResize="1" noEditPoints="1" noAdjustHandles="1" noChangeArrowheads="1" noChangeShapeType="1" noTextEdit="1"/>
              </p:cNvSpPr>
              <p:nvPr/>
            </p:nvSpPr>
            <p:spPr>
              <a:xfrm>
                <a:off x="2391618" y="3988706"/>
                <a:ext cx="1152128" cy="680792"/>
              </a:xfrm>
              <a:prstGeom prst="roundRect">
                <a:avLst/>
              </a:prstGeom>
              <a:blipFill rotWithShape="1">
                <a:blip r:embed="rId6"/>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9" name="Rounded Rectangle 18">
                <a:extLst>
                  <a:ext uri="{FF2B5EF4-FFF2-40B4-BE49-F238E27FC236}">
                    <a16:creationId xmlns:a16="http://schemas.microsoft.com/office/drawing/2014/main" id="{153B9792-E7E3-A144-9735-089EDE151A70}"/>
                  </a:ext>
                </a:extLst>
              </p:cNvPr>
              <p:cNvSpPr/>
              <p:nvPr/>
            </p:nvSpPr>
            <p:spPr>
              <a:xfrm>
                <a:off x="5400091"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𝐾</m:t>
                          </m:r>
                        </m:sub>
                      </m:sSub>
                    </m:oMath>
                  </m:oMathPara>
                </a14:m>
                <a:endParaRPr lang="ru-RU" sz="2400" dirty="0">
                  <a:solidFill>
                    <a:srgbClr val="4D4D4D"/>
                  </a:solidFill>
                </a:endParaRPr>
              </a:p>
            </p:txBody>
          </p:sp>
        </mc:Choice>
        <mc:Fallback xmlns="">
          <p:sp>
            <p:nvSpPr>
              <p:cNvPr id="29" name="Rounded Rectangle 18">
                <a:extLst>
                  <a:ext uri="{FF2B5EF4-FFF2-40B4-BE49-F238E27FC236}">
                    <a16:creationId xmlns="" xmlns:a16="http://schemas.microsoft.com/office/drawing/2014/main" xmlns:a14="http://schemas.microsoft.com/office/drawing/2010/main" id="{153B9792-E7E3-A144-9735-089EDE151A70}"/>
                  </a:ext>
                </a:extLst>
              </p:cNvPr>
              <p:cNvSpPr>
                <a:spLocks noRot="1" noChangeAspect="1" noMove="1" noResize="1" noEditPoints="1" noAdjustHandles="1" noChangeArrowheads="1" noChangeShapeType="1" noTextEdit="1"/>
              </p:cNvSpPr>
              <p:nvPr/>
            </p:nvSpPr>
            <p:spPr>
              <a:xfrm>
                <a:off x="5400091" y="3988706"/>
                <a:ext cx="1152128" cy="680792"/>
              </a:xfrm>
              <a:prstGeom prst="roundRect">
                <a:avLst/>
              </a:prstGeom>
              <a:blipFill rotWithShape="1">
                <a:blip r:embed="rId7"/>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91A6824-A1F4-E445-900D-12389BDC3EFD}"/>
                  </a:ext>
                </a:extLst>
              </p:cNvPr>
              <p:cNvSpPr txBox="1"/>
              <p:nvPr/>
            </p:nvSpPr>
            <p:spPr>
              <a:xfrm>
                <a:off x="4211960" y="4190602"/>
                <a:ext cx="4240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solidFill>
                            <a:srgbClr val="4D4D4D"/>
                          </a:solidFill>
                          <a:latin typeface="Cambria Math" panose="02040503050406030204" pitchFamily="18" charset="0"/>
                          <a:ea typeface="Cambria Math" panose="02040503050406030204" pitchFamily="18" charset="0"/>
                        </a:rPr>
                        <m:t>⋯</m:t>
                      </m:r>
                    </m:oMath>
                  </m:oMathPara>
                </a14:m>
                <a:endParaRPr lang="ru-RU" dirty="0">
                  <a:solidFill>
                    <a:srgbClr val="4D4D4D"/>
                  </a:solidFill>
                </a:endParaRPr>
              </a:p>
            </p:txBody>
          </p:sp>
        </mc:Choice>
        <mc:Fallback xmlns="">
          <p:sp>
            <p:nvSpPr>
              <p:cNvPr id="30" name="TextBox 29">
                <a:extLst>
                  <a:ext uri="{FF2B5EF4-FFF2-40B4-BE49-F238E27FC236}">
                    <a16:creationId xmlns="" xmlns:a16="http://schemas.microsoft.com/office/drawing/2014/main" xmlns:a14="http://schemas.microsoft.com/office/drawing/2010/main" id="{191A6824-A1F4-E445-900D-12389BDC3EFD}"/>
                  </a:ext>
                </a:extLst>
              </p:cNvPr>
              <p:cNvSpPr txBox="1">
                <a:spLocks noRot="1" noChangeAspect="1" noMove="1" noResize="1" noEditPoints="1" noAdjustHandles="1" noChangeArrowheads="1" noChangeShapeType="1" noTextEdit="1"/>
              </p:cNvSpPr>
              <p:nvPr/>
            </p:nvSpPr>
            <p:spPr>
              <a:xfrm>
                <a:off x="4211960" y="4190602"/>
                <a:ext cx="424084" cy="276999"/>
              </a:xfrm>
              <a:prstGeom prst="rect">
                <a:avLst/>
              </a:prstGeom>
              <a:blipFill rotWithShape="1">
                <a:blip r:embed="rId8"/>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275868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r>
              <a:rPr lang="en-US" sz="3200" b="1" dirty="0">
                <a:solidFill>
                  <a:srgbClr val="A26D6A"/>
                </a:solidFill>
                <a:latin typeface="+mn-lt"/>
                <a:cs typeface="Times New Roman"/>
              </a:rPr>
              <a:t>The best validation is the whole dataset</a:t>
            </a:r>
            <a:endParaRPr lang="ru-RU" dirty="0">
              <a:cs typeface="Times New Roman"/>
            </a:endParaRPr>
          </a:p>
        </p:txBody>
      </p:sp>
      <p:sp>
        <p:nvSpPr>
          <p:cNvPr id="4" name="Rounded Rectangle 3">
            <a:extLst>
              <a:ext uri="{FF2B5EF4-FFF2-40B4-BE49-F238E27FC236}">
                <a16:creationId xmlns:a16="http://schemas.microsoft.com/office/drawing/2014/main" id="{96ED978A-C6F5-3745-ADC7-012A2CBCA2D8}"/>
              </a:ext>
            </a:extLst>
          </p:cNvPr>
          <p:cNvSpPr/>
          <p:nvPr/>
        </p:nvSpPr>
        <p:spPr>
          <a:xfrm>
            <a:off x="683568" y="2403802"/>
            <a:ext cx="6048672" cy="79208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the available data</a:t>
            </a:r>
            <a:endParaRPr lang="ru-RU" sz="2400" dirty="0">
              <a:solidFill>
                <a:schemeClr val="tx1"/>
              </a:solidFill>
            </a:endParaRP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BB2904B-95C2-9548-B34E-4245649DF01D}"/>
                  </a:ext>
                </a:extLst>
              </p:cNvPr>
              <p:cNvSpPr/>
              <p:nvPr/>
            </p:nvSpPr>
            <p:spPr>
              <a:xfrm>
                <a:off x="395288" y="1124645"/>
                <a:ext cx="5976912" cy="830997"/>
              </a:xfrm>
              <a:prstGeom prst="rect">
                <a:avLst/>
              </a:prstGeom>
              <a:noFill/>
              <a:ln w="28575">
                <a:noFill/>
              </a:ln>
            </p:spPr>
            <p:txBody>
              <a:bodyPr spcFirstLastPara="1" vert="horz" wrap="square" lIns="0" tIns="0" rIns="0" bIns="0" rtlCol="0" anchor="t" anchorCtr="0">
                <a:noAutofit/>
              </a:bodyPr>
              <a:lstStyle/>
              <a:p>
                <a:pPr>
                  <a:spcAft>
                    <a:spcPts val="1000"/>
                  </a:spcAft>
                  <a:buClr>
                    <a:srgbClr val="9CA5A2"/>
                  </a:buClr>
                  <a:buSzPts val="2400"/>
                </a:pPr>
                <a:r>
                  <a:rPr lang="en-US" sz="2400" dirty="0">
                    <a:solidFill>
                      <a:srgbClr val="4D4D4D"/>
                    </a:solidFill>
                  </a:rPr>
                  <a:t>Consider a model: </a:t>
                </a:r>
                <a14:m>
                  <m:oMath xmlns:m="http://schemas.openxmlformats.org/officeDocument/2006/math">
                    <m:r>
                      <a:rPr lang="en-US" sz="240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a:solidFill>
                              <a:srgbClr val="4D4D4D"/>
                            </a:solidFill>
                            <a:latin typeface="Cambria Math" panose="02040503050406030204" pitchFamily="18" charset="0"/>
                          </a:rPr>
                          <m:t>𝑥</m:t>
                        </m:r>
                      </m:e>
                    </m:d>
                  </m:oMath>
                </a14:m>
                <a:r>
                  <a:rPr lang="en-US" sz="2400" dirty="0">
                    <a:solidFill>
                      <a:srgbClr val="4D4D4D"/>
                    </a:solidFill>
                  </a:rPr>
                  <a:t> and MSE Loss</a:t>
                </a:r>
              </a:p>
              <a:p>
                <a:pPr marL="342900" indent="-342900">
                  <a:spcAft>
                    <a:spcPts val="1000"/>
                  </a:spcAft>
                  <a:buClr>
                    <a:srgbClr val="9CA5A2"/>
                  </a:buClr>
                  <a:buSzPts val="2400"/>
                  <a:buFont typeface="Arial" pitchFamily="34" charset="0"/>
                  <a:buChar char="•"/>
                </a:pPr>
                <a:r>
                  <a:rPr lang="en-US" sz="2400" dirty="0">
                    <a:solidFill>
                      <a:srgbClr val="4D4D4D"/>
                    </a:solidFill>
                  </a:rPr>
                  <a:t>Average performance over the folds</a:t>
                </a:r>
              </a:p>
            </p:txBody>
          </p:sp>
        </mc:Choice>
        <mc:Fallback xmlns="">
          <p:sp>
            <p:nvSpPr>
              <p:cNvPr id="41" name="Rectangle 40">
                <a:extLst>
                  <a:ext uri="{FF2B5EF4-FFF2-40B4-BE49-F238E27FC236}">
                    <a16:creationId xmlns="" xmlns:a16="http://schemas.microsoft.com/office/drawing/2014/main" xmlns:a14="http://schemas.microsoft.com/office/drawing/2010/main" id="{8BB2904B-95C2-9548-B34E-4245649DF01D}"/>
                  </a:ext>
                </a:extLst>
              </p:cNvPr>
              <p:cNvSpPr>
                <a:spLocks noRot="1" noChangeAspect="1" noMove="1" noResize="1" noEditPoints="1" noAdjustHandles="1" noChangeArrowheads="1" noChangeShapeType="1" noTextEdit="1"/>
              </p:cNvSpPr>
              <p:nvPr/>
            </p:nvSpPr>
            <p:spPr>
              <a:xfrm>
                <a:off x="395288" y="1124645"/>
                <a:ext cx="5976912" cy="830997"/>
              </a:xfrm>
              <a:prstGeom prst="rect">
                <a:avLst/>
              </a:prstGeom>
              <a:blipFill rotWithShape="1">
                <a:blip r:embed="rId3"/>
                <a:stretch>
                  <a:fillRect l="-3163" t="-10219" b="-25547"/>
                </a:stretch>
              </a:blipFill>
              <a:ln w="28575">
                <a:noFill/>
              </a:ln>
            </p:spPr>
            <p:txBody>
              <a:bodyPr/>
              <a:lstStyle/>
              <a:p>
                <a:r>
                  <a:rPr lang="ru-RU">
                    <a:noFill/>
                  </a:rPr>
                  <a:t> </a:t>
                </a:r>
              </a:p>
            </p:txBody>
          </p:sp>
        </mc:Fallback>
      </mc:AlternateContent>
      <p:sp>
        <p:nvSpPr>
          <p:cNvPr id="17" name="Rounded Rectangle 16">
            <a:extLst>
              <a:ext uri="{FF2B5EF4-FFF2-40B4-BE49-F238E27FC236}">
                <a16:creationId xmlns:a16="http://schemas.microsoft.com/office/drawing/2014/main" id="{803BFD46-D164-3B49-A14E-06FAD8EEDCAE}"/>
              </a:ext>
            </a:extLst>
          </p:cNvPr>
          <p:cNvSpPr/>
          <p:nvPr/>
        </p:nvSpPr>
        <p:spPr>
          <a:xfrm>
            <a:off x="683568" y="2403802"/>
            <a:ext cx="6048672" cy="792088"/>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7" name="Rounded Rectangle 6">
            <a:extLst>
              <a:ext uri="{FF2B5EF4-FFF2-40B4-BE49-F238E27FC236}">
                <a16:creationId xmlns:a16="http://schemas.microsoft.com/office/drawing/2014/main" id="{665D8D74-624D-4649-9BB4-1D1400E6B9E9}"/>
              </a:ext>
            </a:extLst>
          </p:cNvPr>
          <p:cNvSpPr/>
          <p:nvPr/>
        </p:nvSpPr>
        <p:spPr>
          <a:xfrm>
            <a:off x="683568" y="2407650"/>
            <a:ext cx="1512168" cy="792088"/>
          </a:xfrm>
          <a:prstGeom prst="roundRect">
            <a:avLst/>
          </a:prstGeom>
          <a:solidFill>
            <a:srgbClr val="D4D7D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1</a:t>
            </a:r>
            <a:endParaRPr lang="ru-RU" sz="2400" dirty="0">
              <a:solidFill>
                <a:srgbClr val="4D4D4D"/>
              </a:solidFill>
            </a:endParaRPr>
          </a:p>
        </p:txBody>
      </p:sp>
      <p:sp>
        <p:nvSpPr>
          <p:cNvPr id="9" name="Rounded Rectangle 8">
            <a:extLst>
              <a:ext uri="{FF2B5EF4-FFF2-40B4-BE49-F238E27FC236}">
                <a16:creationId xmlns:a16="http://schemas.microsoft.com/office/drawing/2014/main" id="{C72278FF-D233-EE4E-A2CF-0C2D379ACBE4}"/>
              </a:ext>
            </a:extLst>
          </p:cNvPr>
          <p:cNvSpPr/>
          <p:nvPr/>
        </p:nvSpPr>
        <p:spPr>
          <a:xfrm>
            <a:off x="2211598" y="2399954"/>
            <a:ext cx="1512168" cy="792088"/>
          </a:xfrm>
          <a:prstGeom prst="roundRect">
            <a:avLst/>
          </a:prstGeom>
          <a:solidFill>
            <a:srgbClr val="D4D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2</a:t>
            </a:r>
            <a:endParaRPr lang="ru-RU" sz="2400" dirty="0">
              <a:solidFill>
                <a:srgbClr val="4D4D4D"/>
              </a:solidFill>
            </a:endParaRPr>
          </a:p>
        </p:txBody>
      </p:sp>
      <p:sp>
        <p:nvSpPr>
          <p:cNvPr id="10" name="Rounded Rectangle 9">
            <a:extLst>
              <a:ext uri="{FF2B5EF4-FFF2-40B4-BE49-F238E27FC236}">
                <a16:creationId xmlns:a16="http://schemas.microsoft.com/office/drawing/2014/main" id="{031066B8-4D40-2E43-8750-76C9089D4E5C}"/>
              </a:ext>
            </a:extLst>
          </p:cNvPr>
          <p:cNvSpPr/>
          <p:nvPr/>
        </p:nvSpPr>
        <p:spPr>
          <a:xfrm>
            <a:off x="5220072" y="2399954"/>
            <a:ext cx="1512168" cy="792088"/>
          </a:xfrm>
          <a:prstGeom prst="roundRect">
            <a:avLst/>
          </a:prstGeom>
          <a:solidFill>
            <a:srgbClr val="B5B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D4D4D"/>
                </a:solidFill>
              </a:rPr>
              <a:t>Fold K</a:t>
            </a:r>
            <a:endParaRPr lang="ru-RU" sz="2400" dirty="0">
              <a:solidFill>
                <a:srgbClr val="4D4D4D"/>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182F0F-EDF8-8E46-95A6-845D52D38D81}"/>
                  </a:ext>
                </a:extLst>
              </p:cNvPr>
              <p:cNvSpPr txBox="1"/>
              <p:nvPr/>
            </p:nvSpPr>
            <p:spPr>
              <a:xfrm>
                <a:off x="4211960" y="2680499"/>
                <a:ext cx="4240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solidFill>
                            <a:srgbClr val="4D4D4D"/>
                          </a:solidFill>
                          <a:latin typeface="Cambria Math" panose="02040503050406030204" pitchFamily="18" charset="0"/>
                          <a:ea typeface="Cambria Math" panose="02040503050406030204" pitchFamily="18" charset="0"/>
                        </a:rPr>
                        <m:t>⋯</m:t>
                      </m:r>
                    </m:oMath>
                  </m:oMathPara>
                </a14:m>
                <a:endParaRPr lang="ru-RU" dirty="0">
                  <a:solidFill>
                    <a:srgbClr val="4D4D4D"/>
                  </a:solidFill>
                </a:endParaRPr>
              </a:p>
            </p:txBody>
          </p:sp>
        </mc:Choice>
        <mc:Fallback xmlns="">
          <p:sp>
            <p:nvSpPr>
              <p:cNvPr id="3" name="TextBox 2">
                <a:extLst>
                  <a:ext uri="{FF2B5EF4-FFF2-40B4-BE49-F238E27FC236}">
                    <a16:creationId xmlns="" xmlns:a16="http://schemas.microsoft.com/office/drawing/2014/main" xmlns:a14="http://schemas.microsoft.com/office/drawing/2010/main" id="{E0182F0F-EDF8-8E46-95A6-845D52D38D81}"/>
                  </a:ext>
                </a:extLst>
              </p:cNvPr>
              <p:cNvSpPr txBox="1">
                <a:spLocks noRot="1" noChangeAspect="1" noMove="1" noResize="1" noEditPoints="1" noAdjustHandles="1" noChangeArrowheads="1" noChangeShapeType="1" noTextEdit="1"/>
              </p:cNvSpPr>
              <p:nvPr/>
            </p:nvSpPr>
            <p:spPr>
              <a:xfrm>
                <a:off x="4211960" y="2680499"/>
                <a:ext cx="424084" cy="276999"/>
              </a:xfrm>
              <a:prstGeom prst="rect">
                <a:avLst/>
              </a:prstGeom>
              <a:blipFill rotWithShape="1">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733967DC-E37A-8E4B-8DED-82C6916DD384}"/>
                  </a:ext>
                </a:extLst>
              </p:cNvPr>
              <p:cNvSpPr/>
              <p:nvPr/>
            </p:nvSpPr>
            <p:spPr>
              <a:xfrm>
                <a:off x="863587"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i="1">
                              <a:solidFill>
                                <a:srgbClr val="4D4D4D"/>
                              </a:solidFill>
                              <a:latin typeface="Cambria Math" panose="02040503050406030204" pitchFamily="18" charset="0"/>
                            </a:rPr>
                            <m:t>1</m:t>
                          </m:r>
                        </m:sub>
                      </m:sSub>
                    </m:oMath>
                  </m:oMathPara>
                </a14:m>
                <a:endParaRPr lang="ru-RU" sz="2400" dirty="0">
                  <a:solidFill>
                    <a:srgbClr val="4D4D4D"/>
                  </a:solidFill>
                </a:endParaRPr>
              </a:p>
            </p:txBody>
          </p:sp>
        </mc:Choice>
        <mc:Fallback xmlns="">
          <p:sp>
            <p:nvSpPr>
              <p:cNvPr id="15" name="Rounded Rectangle 14">
                <a:extLst>
                  <a:ext uri="{FF2B5EF4-FFF2-40B4-BE49-F238E27FC236}">
                    <a16:creationId xmlns="" xmlns:a16="http://schemas.microsoft.com/office/drawing/2014/main" xmlns:a14="http://schemas.microsoft.com/office/drawing/2010/main" id="{733967DC-E37A-8E4B-8DED-82C6916DD384}"/>
                  </a:ext>
                </a:extLst>
              </p:cNvPr>
              <p:cNvSpPr>
                <a:spLocks noRot="1" noChangeAspect="1" noMove="1" noResize="1" noEditPoints="1" noAdjustHandles="1" noChangeArrowheads="1" noChangeShapeType="1" noTextEdit="1"/>
              </p:cNvSpPr>
              <p:nvPr/>
            </p:nvSpPr>
            <p:spPr>
              <a:xfrm>
                <a:off x="863587" y="3988706"/>
                <a:ext cx="1152128" cy="680792"/>
              </a:xfrm>
              <a:prstGeom prst="roundRect">
                <a:avLst/>
              </a:prstGeom>
              <a:blipFill rotWithShape="1">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9F96E794-271A-4F40-8263-EAF4E09A7127}"/>
                  </a:ext>
                </a:extLst>
              </p:cNvPr>
              <p:cNvSpPr/>
              <p:nvPr/>
            </p:nvSpPr>
            <p:spPr>
              <a:xfrm>
                <a:off x="2391618"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2</m:t>
                          </m:r>
                        </m:sub>
                      </m:sSub>
                    </m:oMath>
                  </m:oMathPara>
                </a14:m>
                <a:endParaRPr lang="ru-RU" sz="2400" dirty="0">
                  <a:solidFill>
                    <a:srgbClr val="4D4D4D"/>
                  </a:solidFill>
                </a:endParaRPr>
              </a:p>
            </p:txBody>
          </p:sp>
        </mc:Choice>
        <mc:Fallback xmlns="">
          <p:sp>
            <p:nvSpPr>
              <p:cNvPr id="16" name="Rounded Rectangle 15">
                <a:extLst>
                  <a:ext uri="{FF2B5EF4-FFF2-40B4-BE49-F238E27FC236}">
                    <a16:creationId xmlns="" xmlns:a16="http://schemas.microsoft.com/office/drawing/2014/main" xmlns:a14="http://schemas.microsoft.com/office/drawing/2010/main" id="{9F96E794-271A-4F40-8263-EAF4E09A7127}"/>
                  </a:ext>
                </a:extLst>
              </p:cNvPr>
              <p:cNvSpPr>
                <a:spLocks noRot="1" noChangeAspect="1" noMove="1" noResize="1" noEditPoints="1" noAdjustHandles="1" noChangeArrowheads="1" noChangeShapeType="1" noTextEdit="1"/>
              </p:cNvSpPr>
              <p:nvPr/>
            </p:nvSpPr>
            <p:spPr>
              <a:xfrm>
                <a:off x="2391618" y="3988706"/>
                <a:ext cx="1152128" cy="680792"/>
              </a:xfrm>
              <a:prstGeom prst="roundRect">
                <a:avLst/>
              </a:prstGeom>
              <a:blipFill rotWithShape="1">
                <a:blip r:embed="rId6"/>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153B9792-E7E3-A144-9735-089EDE151A70}"/>
                  </a:ext>
                </a:extLst>
              </p:cNvPr>
              <p:cNvSpPr/>
              <p:nvPr/>
            </p:nvSpPr>
            <p:spPr>
              <a:xfrm>
                <a:off x="5400091" y="3988706"/>
                <a:ext cx="1152128" cy="680792"/>
              </a:xfrm>
              <a:prstGeom prst="roundRect">
                <a:avLst/>
              </a:prstGeom>
              <a:solidFill>
                <a:srgbClr val="CCD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𝐾</m:t>
                          </m:r>
                        </m:sub>
                      </m:sSub>
                    </m:oMath>
                  </m:oMathPara>
                </a14:m>
                <a:endParaRPr lang="ru-RU" sz="2400" dirty="0">
                  <a:solidFill>
                    <a:srgbClr val="4D4D4D"/>
                  </a:solidFill>
                </a:endParaRPr>
              </a:p>
            </p:txBody>
          </p:sp>
        </mc:Choice>
        <mc:Fallback xmlns="">
          <p:sp>
            <p:nvSpPr>
              <p:cNvPr id="19" name="Rounded Rectangle 18">
                <a:extLst>
                  <a:ext uri="{FF2B5EF4-FFF2-40B4-BE49-F238E27FC236}">
                    <a16:creationId xmlns="" xmlns:a16="http://schemas.microsoft.com/office/drawing/2014/main" xmlns:a14="http://schemas.microsoft.com/office/drawing/2010/main" id="{153B9792-E7E3-A144-9735-089EDE151A70}"/>
                  </a:ext>
                </a:extLst>
              </p:cNvPr>
              <p:cNvSpPr>
                <a:spLocks noRot="1" noChangeAspect="1" noMove="1" noResize="1" noEditPoints="1" noAdjustHandles="1" noChangeArrowheads="1" noChangeShapeType="1" noTextEdit="1"/>
              </p:cNvSpPr>
              <p:nvPr/>
            </p:nvSpPr>
            <p:spPr>
              <a:xfrm>
                <a:off x="5400091" y="3988706"/>
                <a:ext cx="1152128" cy="680792"/>
              </a:xfrm>
              <a:prstGeom prst="roundRect">
                <a:avLst/>
              </a:prstGeom>
              <a:blipFill rotWithShape="1">
                <a:blip r:embed="rId7"/>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1A6824-A1F4-E445-900D-12389BDC3EFD}"/>
                  </a:ext>
                </a:extLst>
              </p:cNvPr>
              <p:cNvSpPr txBox="1"/>
              <p:nvPr/>
            </p:nvSpPr>
            <p:spPr>
              <a:xfrm>
                <a:off x="4211960" y="4190602"/>
                <a:ext cx="4240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solidFill>
                            <a:srgbClr val="4D4D4D"/>
                          </a:solidFill>
                          <a:latin typeface="Cambria Math" panose="02040503050406030204" pitchFamily="18" charset="0"/>
                          <a:ea typeface="Cambria Math" panose="02040503050406030204" pitchFamily="18" charset="0"/>
                        </a:rPr>
                        <m:t>⋯</m:t>
                      </m:r>
                    </m:oMath>
                  </m:oMathPara>
                </a14:m>
                <a:endParaRPr lang="ru-RU" dirty="0">
                  <a:solidFill>
                    <a:srgbClr val="4D4D4D"/>
                  </a:solidFill>
                </a:endParaRPr>
              </a:p>
            </p:txBody>
          </p:sp>
        </mc:Choice>
        <mc:Fallback xmlns="">
          <p:sp>
            <p:nvSpPr>
              <p:cNvPr id="20" name="TextBox 19">
                <a:extLst>
                  <a:ext uri="{FF2B5EF4-FFF2-40B4-BE49-F238E27FC236}">
                    <a16:creationId xmlns="" xmlns:a16="http://schemas.microsoft.com/office/drawing/2014/main" xmlns:a14="http://schemas.microsoft.com/office/drawing/2010/main" id="{191A6824-A1F4-E445-900D-12389BDC3EFD}"/>
                  </a:ext>
                </a:extLst>
              </p:cNvPr>
              <p:cNvSpPr txBox="1">
                <a:spLocks noRot="1" noChangeAspect="1" noMove="1" noResize="1" noEditPoints="1" noAdjustHandles="1" noChangeArrowheads="1" noChangeShapeType="1" noTextEdit="1"/>
              </p:cNvSpPr>
              <p:nvPr/>
            </p:nvSpPr>
            <p:spPr>
              <a:xfrm>
                <a:off x="4211960" y="4190602"/>
                <a:ext cx="424084" cy="276999"/>
              </a:xfrm>
              <a:prstGeom prst="rect">
                <a:avLst/>
              </a:prstGeom>
              <a:blipFill rotWithShape="1">
                <a:blip r:embed="rId8"/>
                <a:stretch>
                  <a:fillRect/>
                </a:stretch>
              </a:blipFill>
            </p:spPr>
            <p:txBody>
              <a:bodyPr/>
              <a:lstStyle/>
              <a:p>
                <a:r>
                  <a:rPr lang="ru-RU">
                    <a:noFill/>
                  </a:rPr>
                  <a:t> </a:t>
                </a:r>
              </a:p>
            </p:txBody>
          </p:sp>
        </mc:Fallback>
      </mc:AlternateContent>
      <p:sp>
        <p:nvSpPr>
          <p:cNvPr id="5" name="Right Arrow 4">
            <a:extLst>
              <a:ext uri="{FF2B5EF4-FFF2-40B4-BE49-F238E27FC236}">
                <a16:creationId xmlns:a16="http://schemas.microsoft.com/office/drawing/2014/main" id="{456E82AA-2585-9B46-876D-9C839B5B2B5A}"/>
              </a:ext>
            </a:extLst>
          </p:cNvPr>
          <p:cNvSpPr/>
          <p:nvPr/>
        </p:nvSpPr>
        <p:spPr>
          <a:xfrm>
            <a:off x="6708245" y="3933057"/>
            <a:ext cx="864096" cy="792087"/>
          </a:xfrm>
          <a:prstGeom prst="rightArrow">
            <a:avLst/>
          </a:prstGeom>
          <a:solidFill>
            <a:srgbClr val="D4D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FA36458F-07A7-E54E-95A6-233446397550}"/>
                  </a:ext>
                </a:extLst>
              </p:cNvPr>
              <p:cNvSpPr/>
              <p:nvPr/>
            </p:nvSpPr>
            <p:spPr>
              <a:xfrm>
                <a:off x="7667030" y="3988706"/>
                <a:ext cx="1152128" cy="680792"/>
              </a:xfrm>
              <a:prstGeom prst="roundRect">
                <a:avLst/>
              </a:prstGeom>
              <a:solidFill>
                <a:srgbClr val="ADC1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𝑀𝑆𝐸</m:t>
                          </m:r>
                        </m:e>
                        <m:sub>
                          <m:r>
                            <a:rPr lang="en-US" sz="2400" b="0" i="1" smtClean="0">
                              <a:solidFill>
                                <a:srgbClr val="4D4D4D"/>
                              </a:solidFill>
                              <a:latin typeface="Cambria Math" panose="02040503050406030204" pitchFamily="18" charset="0"/>
                            </a:rPr>
                            <m:t>𝐶𝑉</m:t>
                          </m:r>
                        </m:sub>
                      </m:sSub>
                    </m:oMath>
                  </m:oMathPara>
                </a14:m>
                <a:endParaRPr lang="ru-RU" sz="2400" dirty="0">
                  <a:solidFill>
                    <a:srgbClr val="4D4D4D"/>
                  </a:solidFill>
                </a:endParaRPr>
              </a:p>
            </p:txBody>
          </p:sp>
        </mc:Choice>
        <mc:Fallback xmlns="">
          <p:sp>
            <p:nvSpPr>
              <p:cNvPr id="22" name="Rounded Rectangle 21">
                <a:extLst>
                  <a:ext uri="{FF2B5EF4-FFF2-40B4-BE49-F238E27FC236}">
                    <a16:creationId xmlns="" xmlns:a16="http://schemas.microsoft.com/office/drawing/2014/main" xmlns:a14="http://schemas.microsoft.com/office/drawing/2010/main" id="{FA36458F-07A7-E54E-95A6-233446397550}"/>
                  </a:ext>
                </a:extLst>
              </p:cNvPr>
              <p:cNvSpPr>
                <a:spLocks noRot="1" noChangeAspect="1" noMove="1" noResize="1" noEditPoints="1" noAdjustHandles="1" noChangeArrowheads="1" noChangeShapeType="1" noTextEdit="1"/>
              </p:cNvSpPr>
              <p:nvPr/>
            </p:nvSpPr>
            <p:spPr>
              <a:xfrm>
                <a:off x="7667030" y="3988706"/>
                <a:ext cx="1152128" cy="680792"/>
              </a:xfrm>
              <a:prstGeom prst="roundRect">
                <a:avLst/>
              </a:prstGeom>
              <a:blipFill rotWithShape="1">
                <a:blip r:embed="rId9"/>
                <a:stretch>
                  <a:fillRect l="-1058"/>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560024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300" y="0"/>
            <a:ext cx="8832300" cy="572700"/>
          </a:xfrm>
          <a:prstGeom prst="rect">
            <a:avLst/>
          </a:prstGeom>
        </p:spPr>
        <p:txBody>
          <a:bodyPr spcFirstLastPara="1" vert="horz" wrap="square" lIns="91440" tIns="45720" rIns="0" bIns="0" rtlCol="0" anchor="t" anchorCtr="0">
            <a:noAutofit/>
          </a:bodyPr>
          <a:lstStyle/>
          <a:p>
            <a:pPr algn="l">
              <a:spcBef>
                <a:spcPct val="0"/>
              </a:spcBef>
            </a:pPr>
            <a:r>
              <a:rPr lang="en-US" sz="3200" b="1" dirty="0">
                <a:solidFill>
                  <a:srgbClr val="A26D6A"/>
                </a:solidFill>
                <a:latin typeface="+mn-lt"/>
                <a:cs typeface="Times New Roman" pitchFamily="18" charset="0"/>
              </a:rPr>
              <a:t>Summary</a:t>
            </a:r>
            <a:endParaRPr sz="3200" b="1" dirty="0">
              <a:solidFill>
                <a:srgbClr val="A26D6A"/>
              </a:solidFill>
              <a:latin typeface="+mn-lt"/>
              <a:cs typeface="Times New Roman" pitchFamily="18" charset="0"/>
            </a:endParaRPr>
          </a:p>
        </p:txBody>
      </p:sp>
      <p:sp>
        <p:nvSpPr>
          <p:cNvPr id="43" name="Google Shape;43;p11"/>
          <p:cNvSpPr txBox="1">
            <a:spLocks noGrp="1"/>
          </p:cNvSpPr>
          <p:nvPr>
            <p:ph type="body" idx="1"/>
          </p:nvPr>
        </p:nvSpPr>
        <p:spPr>
          <a:xfrm>
            <a:off x="396000" y="1125538"/>
            <a:ext cx="8640050" cy="4834544"/>
          </a:xfrm>
          <a:prstGeom prst="rect">
            <a:avLst/>
          </a:prstGeom>
          <a:noFill/>
          <a:ln w="28575">
            <a:noFill/>
          </a:ln>
        </p:spPr>
        <p:txBody>
          <a:bodyPr spcFirstLastPara="1" vert="horz" wrap="square" lIns="0" tIns="0" rIns="0" bIns="0" rtlCol="0" anchor="t" anchorCtr="0">
            <a:noAutofit/>
          </a:bodyPr>
          <a:lstStyle/>
          <a:p>
            <a:pPr marL="342900" indent="-342900">
              <a:buClr>
                <a:srgbClr val="9CA5A2"/>
              </a:buClr>
              <a:buChar char="•"/>
            </a:pPr>
            <a:r>
              <a:rPr lang="en-US" sz="2400" dirty="0">
                <a:solidFill>
                  <a:srgbClr val="4D4D4D"/>
                </a:solidFill>
                <a:latin typeface="+mn-lt"/>
              </a:rPr>
              <a:t>Overfitting and underfitting are bad for generalization of the model</a:t>
            </a:r>
          </a:p>
          <a:p>
            <a:pPr marL="342900" indent="-342900">
              <a:buClr>
                <a:srgbClr val="9CA5A2"/>
              </a:buClr>
              <a:buChar char="•"/>
            </a:pPr>
            <a:endParaRPr lang="en-US" sz="2400" dirty="0">
              <a:solidFill>
                <a:srgbClr val="4D4D4D"/>
              </a:solidFill>
              <a:latin typeface="+mn-lt"/>
            </a:endParaRPr>
          </a:p>
          <a:p>
            <a:pPr marL="342900" indent="-342900">
              <a:buClr>
                <a:srgbClr val="9CA5A2"/>
              </a:buClr>
              <a:buChar char="•"/>
            </a:pPr>
            <a:r>
              <a:rPr lang="en-US" sz="2400" dirty="0">
                <a:solidFill>
                  <a:srgbClr val="4D4D4D"/>
                </a:solidFill>
                <a:latin typeface="+mn-lt"/>
              </a:rPr>
              <a:t>We need validation to fairly compare different models and evaluate their generalization ability</a:t>
            </a:r>
          </a:p>
          <a:p>
            <a:pPr marL="342900" indent="-342900">
              <a:buClr>
                <a:srgbClr val="9CA5A2"/>
              </a:buClr>
              <a:buChar char="•"/>
            </a:pPr>
            <a:endParaRPr lang="en-US" sz="2400" dirty="0">
              <a:solidFill>
                <a:srgbClr val="4D4D4D"/>
              </a:solidFill>
              <a:latin typeface="+mn-lt"/>
            </a:endParaRPr>
          </a:p>
          <a:p>
            <a:pPr marL="342900" indent="-342900">
              <a:buClr>
                <a:srgbClr val="9CA5A2"/>
              </a:buClr>
              <a:buChar char="•"/>
            </a:pPr>
            <a:r>
              <a:rPr lang="en-US" sz="2400" dirty="0">
                <a:solidFill>
                  <a:srgbClr val="4D4D4D"/>
                </a:solidFill>
                <a:latin typeface="+mn-lt"/>
              </a:rPr>
              <a:t>Cross-Validation allows us to use the whole dataset for validation</a:t>
            </a:r>
          </a:p>
          <a:p>
            <a:pPr marL="342900" indent="-342900">
              <a:buClr>
                <a:srgbClr val="9CA5A2"/>
              </a:buClr>
              <a:buChar char="•"/>
            </a:pPr>
            <a:endParaRPr lang="en-US" sz="2400" dirty="0">
              <a:solidFill>
                <a:srgbClr val="4D4D4D"/>
              </a:solidFill>
              <a:latin typeface="+mn-lt"/>
            </a:endParaRPr>
          </a:p>
          <a:p>
            <a:pPr marL="342900" indent="-342900">
              <a:buClr>
                <a:srgbClr val="9CA5A2"/>
              </a:buClr>
              <a:buChar char="•"/>
            </a:pPr>
            <a:endParaRPr lang="en-US" sz="2400" dirty="0">
              <a:solidFill>
                <a:srgbClr val="4D4D4D"/>
              </a:solidFill>
              <a:latin typeface="+mn-lt"/>
            </a:endParaRPr>
          </a:p>
          <a:p>
            <a:pPr marL="342900" indent="-342900">
              <a:buClr>
                <a:srgbClr val="9CA5A2"/>
              </a:buClr>
              <a:buChar char="•"/>
            </a:pPr>
            <a:endParaRPr lang="en-US" sz="2400" dirty="0">
              <a:solidFill>
                <a:srgbClr val="4D4D4D"/>
              </a:solidFill>
              <a:latin typeface="+mn-lt"/>
            </a:endParaRPr>
          </a:p>
        </p:txBody>
      </p:sp>
    </p:spTree>
    <p:extLst>
      <p:ext uri="{BB962C8B-B14F-4D97-AF65-F5344CB8AC3E}">
        <p14:creationId xmlns:p14="http://schemas.microsoft.com/office/powerpoint/2010/main" val="254894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Regularization</a:t>
            </a:r>
            <a:endParaRPr lang="ru-RU" dirty="0"/>
          </a:p>
        </p:txBody>
      </p:sp>
    </p:spTree>
    <p:extLst>
      <p:ext uri="{BB962C8B-B14F-4D97-AF65-F5344CB8AC3E}">
        <p14:creationId xmlns:p14="http://schemas.microsoft.com/office/powerpoint/2010/main" val="1923997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Overfitting in Linear Regression</a:t>
            </a:r>
            <a:endParaRPr lang="ru-RU" sz="3200" b="1" dirty="0">
              <a:solidFill>
                <a:srgbClr val="A26D6A"/>
              </a:solidFill>
              <a:latin typeface="+mn-lt"/>
              <a:cs typeface="Times New Roman" pitchFamily="18" charset="0"/>
            </a:endParaRPr>
          </a:p>
        </p:txBody>
      </p:sp>
      <p:pic>
        <p:nvPicPr>
          <p:cNvPr id="6" name="Picture 8">
            <a:extLst>
              <a:ext uri="{FF2B5EF4-FFF2-40B4-BE49-F238E27FC236}">
                <a16:creationId xmlns:a16="http://schemas.microsoft.com/office/drawing/2014/main" id="{4BD7F4AB-2368-4147-9F50-A0BDD2BC9D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1974489"/>
            <a:ext cx="4896544" cy="3256202"/>
          </a:xfrm>
          <a:prstGeom prst="rect">
            <a:avLst/>
          </a:prstGeom>
        </p:spPr>
      </p:pic>
      <mc:AlternateContent xmlns:mc="http://schemas.openxmlformats.org/markup-compatibility/2006" xmlns:a14="http://schemas.microsoft.com/office/drawing/2010/main">
        <mc:Choice Requires="a14">
          <p:sp>
            <p:nvSpPr>
              <p:cNvPr id="8" name="Прямоугольник 5">
                <a:extLst>
                  <a:ext uri="{FF2B5EF4-FFF2-40B4-BE49-F238E27FC236}">
                    <a16:creationId xmlns:a16="http://schemas.microsoft.com/office/drawing/2014/main" id="{1C0D3D4E-7D0C-4030-AA8C-6911654C97B1}"/>
                  </a:ext>
                </a:extLst>
              </p:cNvPr>
              <p:cNvSpPr/>
              <p:nvPr/>
            </p:nvSpPr>
            <p:spPr>
              <a:xfrm>
                <a:off x="395288" y="1125538"/>
                <a:ext cx="8616008" cy="5544715"/>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𝑥</m:t>
                          </m:r>
                        </m:e>
                      </m:d>
                      <m:r>
                        <a:rPr lang="en-US" sz="2400" i="1">
                          <a:solidFill>
                            <a:srgbClr val="4D4D4D"/>
                          </a:solidFill>
                          <a:latin typeface="Cambria Math" charset="0"/>
                        </a:rPr>
                        <m:t>=0.5+13458922</m:t>
                      </m:r>
                      <m:r>
                        <a:rPr lang="en-US" sz="2400" i="1">
                          <a:solidFill>
                            <a:srgbClr val="4D4D4D"/>
                          </a:solidFill>
                          <a:latin typeface="Cambria Math" charset="0"/>
                        </a:rPr>
                        <m:t>𝑥</m:t>
                      </m:r>
                      <m:r>
                        <a:rPr lang="ru-RU" sz="2400" i="1">
                          <a:solidFill>
                            <a:srgbClr val="4D4D4D"/>
                          </a:solidFill>
                          <a:latin typeface="Cambria Math" charset="0"/>
                        </a:rPr>
                        <m:t>−</m:t>
                      </m:r>
                      <m:r>
                        <a:rPr lang="en-US" sz="2400" i="1">
                          <a:solidFill>
                            <a:srgbClr val="4D4D4D"/>
                          </a:solidFill>
                          <a:latin typeface="Cambria Math" charset="0"/>
                        </a:rPr>
                        <m:t>43983740</m:t>
                      </m:r>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charset="0"/>
                            </a:rPr>
                            <m:t>𝑥</m:t>
                          </m:r>
                        </m:e>
                        <m:sup>
                          <m:r>
                            <a:rPr lang="en-US" sz="2400" i="1">
                              <a:solidFill>
                                <a:srgbClr val="4D4D4D"/>
                              </a:solidFill>
                              <a:latin typeface="Cambria Math" charset="0"/>
                            </a:rPr>
                            <m:t>2</m:t>
                          </m:r>
                        </m:sup>
                      </m:sSup>
                      <m:r>
                        <a:rPr lang="en-US" sz="2400" i="1">
                          <a:solidFill>
                            <a:srgbClr val="4D4D4D"/>
                          </a:solidFill>
                          <a:latin typeface="Cambria Math" charset="0"/>
                        </a:rPr>
                        <m:t>+…</m:t>
                      </m:r>
                    </m:oMath>
                  </m:oMathPara>
                </a14:m>
                <a:endParaRPr lang="ru-RU" sz="2400" dirty="0">
                  <a:solidFill>
                    <a:srgbClr val="4D4D4D"/>
                  </a:solidFill>
                </a:endParaRPr>
              </a:p>
              <a:p>
                <a:pPr>
                  <a:spcAft>
                    <a:spcPts val="1800"/>
                  </a:spcAft>
                </a:pPr>
                <a:endParaRPr lang="en-US" sz="2400" dirty="0">
                  <a:solidFill>
                    <a:srgbClr val="4D4D4D"/>
                  </a:solidFill>
                </a:endParaRPr>
              </a:p>
            </p:txBody>
          </p:sp>
        </mc:Choice>
        <mc:Fallback xmlns="">
          <p:sp>
            <p:nvSpPr>
              <p:cNvPr id="8" name="Прямоугольник 5">
                <a:extLst>
                  <a:ext uri="{FF2B5EF4-FFF2-40B4-BE49-F238E27FC236}">
                    <a16:creationId xmlns:a16="http://schemas.microsoft.com/office/drawing/2014/main" id="{1C0D3D4E-7D0C-4030-AA8C-6911654C97B1}"/>
                  </a:ext>
                </a:extLst>
              </p:cNvPr>
              <p:cNvSpPr>
                <a:spLocks noRot="1" noChangeAspect="1" noMove="1" noResize="1" noEditPoints="1" noAdjustHandles="1" noChangeArrowheads="1" noChangeShapeType="1" noTextEdit="1"/>
              </p:cNvSpPr>
              <p:nvPr/>
            </p:nvSpPr>
            <p:spPr>
              <a:xfrm>
                <a:off x="395288" y="1125538"/>
                <a:ext cx="8616008" cy="5544715"/>
              </a:xfrm>
              <a:prstGeom prst="rect">
                <a:avLst/>
              </a:prstGeom>
              <a:blipFill>
                <a:blip r:embed="rId4"/>
                <a:stretch>
                  <a:fillRect/>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3455576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Regularization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8"/>
                <a:ext cx="8616008" cy="5544715"/>
              </a:xfrm>
              <a:prstGeom prst="rect">
                <a:avLst/>
              </a:prstGeom>
              <a:noFill/>
              <a:ln w="28575">
                <a:noFill/>
              </a:ln>
            </p:spPr>
            <p:txBody>
              <a:bodyPr wrap="square" lIns="0" tIns="0" rIns="0" bIns="0" anchor="t">
                <a:noAutofit/>
              </a:bodyPr>
              <a:lstStyle/>
              <a:p>
                <a:pPr>
                  <a:spcAft>
                    <a:spcPts val="1800"/>
                  </a:spcAft>
                </a:pPr>
                <a:r>
                  <a:rPr lang="en-US" sz="2400" b="1" dirty="0">
                    <a:solidFill>
                      <a:srgbClr val="4D4D4D"/>
                    </a:solidFill>
                  </a:rPr>
                  <a:t>Idea:</a:t>
                </a:r>
                <a:r>
                  <a:rPr lang="en-US" sz="2400" dirty="0">
                    <a:solidFill>
                      <a:srgbClr val="4D4D4D"/>
                    </a:solidFill>
                  </a:rPr>
                  <a:t> We can penalize model for large weights</a:t>
                </a:r>
              </a:p>
              <a:p>
                <a:pPr>
                  <a:spcAft>
                    <a:spcPts val="1800"/>
                  </a:spcAft>
                </a:pPr>
                <a:r>
                  <a:rPr lang="en-US" sz="2400" dirty="0">
                    <a:solidFill>
                      <a:srgbClr val="4D4D4D"/>
                    </a:solidFill>
                  </a:rPr>
                  <a:t>Consider Loss:</a:t>
                </a:r>
                <a:endParaRPr lang="en-US" sz="2400" b="0" i="1" dirty="0">
                  <a:solidFill>
                    <a:srgbClr val="4D4D4D"/>
                  </a:solidFill>
                  <a:latin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r>
                        <a:rPr lang="en-US" sz="2400" i="1">
                          <a:solidFill>
                            <a:srgbClr val="4D4D4D"/>
                          </a:solidFill>
                          <a:latin typeface="Cambria Math" panose="02040503050406030204" pitchFamily="18" charset="0"/>
                        </a:rPr>
                        <m:t>𝐿</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𝑎</m:t>
                          </m:r>
                          <m:r>
                            <a:rPr lang="en-US" sz="2400" i="1">
                              <a:solidFill>
                                <a:srgbClr val="4D4D4D"/>
                              </a:solidFill>
                              <a:latin typeface="Cambria Math" charset="0"/>
                            </a:rPr>
                            <m:t>, </m:t>
                          </m:r>
                          <m:r>
                            <a:rPr lang="en-US" sz="2400" i="1">
                              <a:solidFill>
                                <a:srgbClr val="4D4D4D"/>
                              </a:solidFill>
                              <a:latin typeface="Cambria Math" charset="0"/>
                            </a:rPr>
                            <m:t>𝑋</m:t>
                          </m:r>
                        </m:e>
                      </m:d>
                      <m:r>
                        <a:rPr lang="en-US" sz="2400" i="1">
                          <a:solidFill>
                            <a:srgbClr val="4D4D4D"/>
                          </a:solidFill>
                          <a:latin typeface="Cambria Math" charset="0"/>
                        </a:rPr>
                        <m:t>=</m:t>
                      </m:r>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oMath>
                  </m:oMathPara>
                </a14:m>
                <a:endParaRPr lang="ru-RU" sz="2400" dirty="0">
                  <a:solidFill>
                    <a:srgbClr val="4D4D4D"/>
                  </a:solidFill>
                </a:endParaRPr>
              </a:p>
              <a:p>
                <a:pPr>
                  <a:spcAft>
                    <a:spcPts val="1800"/>
                  </a:spcAft>
                </a:pPr>
                <a:r>
                  <a:rPr lang="en-US" sz="2400" dirty="0">
                    <a:solidFill>
                      <a:srgbClr val="4D4D4D"/>
                    </a:solidFill>
                  </a:rPr>
                  <a:t>And </a:t>
                </a:r>
                <a:r>
                  <a:rPr lang="en-US" sz="2400" dirty="0" err="1">
                    <a:solidFill>
                      <a:srgbClr val="4D4D4D"/>
                    </a:solidFill>
                  </a:rPr>
                  <a:t>regularizer</a:t>
                </a:r>
                <a:r>
                  <a:rPr lang="en-US" sz="2400" dirty="0">
                    <a:solidFill>
                      <a:srgbClr val="4D4D4D"/>
                    </a:solidFill>
                  </a:rPr>
                  <a:t> </a:t>
                </a:r>
                <a:r>
                  <a:rPr lang="ru-RU" sz="2400" dirty="0">
                    <a:solidFill>
                      <a:srgbClr val="4D4D4D"/>
                    </a:solidFill>
                  </a:rPr>
                  <a:t>–</a:t>
                </a:r>
                <a:r>
                  <a:rPr lang="en-US" sz="2400" dirty="0">
                    <a:solidFill>
                      <a:srgbClr val="4D4D4D"/>
                    </a:solidFill>
                  </a:rPr>
                  <a:t> function, which imposes penalty on the weights</a:t>
                </a:r>
              </a:p>
              <a:p>
                <a:pPr>
                  <a:spcAft>
                    <a:spcPts val="1800"/>
                  </a:spcAft>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𝑅</m:t>
                      </m:r>
                      <m:r>
                        <a:rPr lang="en-US" sz="2400" b="0" i="1" smtClean="0">
                          <a:solidFill>
                            <a:srgbClr val="4D4D4D"/>
                          </a:solidFill>
                          <a:latin typeface="Cambria Math" panose="02040503050406030204" pitchFamily="18" charset="0"/>
                        </a:rPr>
                        <m:t>(</m:t>
                      </m:r>
                      <m:r>
                        <a:rPr lang="en-US" sz="2400" b="0" i="1" smtClean="0">
                          <a:solidFill>
                            <a:srgbClr val="4D4D4D"/>
                          </a:solidFill>
                          <a:latin typeface="Cambria Math" panose="02040503050406030204" pitchFamily="18" charset="0"/>
                        </a:rPr>
                        <m:t>𝑤</m:t>
                      </m:r>
                      <m:r>
                        <a:rPr lang="en-US" sz="2400" b="0" i="1" smtClean="0">
                          <a:solidFill>
                            <a:srgbClr val="4D4D4D"/>
                          </a:solidFill>
                          <a:latin typeface="Cambria Math" panose="02040503050406030204" pitchFamily="18" charset="0"/>
                        </a:rPr>
                        <m:t>)</m:t>
                      </m:r>
                    </m:oMath>
                  </m:oMathPara>
                </a14:m>
                <a:endParaRPr lang="en-US" sz="2400" dirty="0">
                  <a:solidFill>
                    <a:srgbClr val="4D4D4D"/>
                  </a:solidFill>
                </a:endParaRPr>
              </a:p>
              <a:p>
                <a:pPr marL="342900" indent="-342900">
                  <a:spcAft>
                    <a:spcPts val="1800"/>
                  </a:spcAft>
                  <a:buFont typeface="Arial" panose="020B0604020202020204" pitchFamily="34" charset="0"/>
                  <a:buChar char="•"/>
                </a:pPr>
                <a:endParaRPr lang="en-US" sz="2400" dirty="0">
                  <a:solidFill>
                    <a:srgbClr val="4D4D4D"/>
                  </a:solidFill>
                </a:endParaRPr>
              </a:p>
              <a:p>
                <a:pPr marL="342900" indent="-342900">
                  <a:spcAft>
                    <a:spcPts val="1800"/>
                  </a:spcAft>
                  <a:buFont typeface="Arial" panose="020B0604020202020204" pitchFamily="34" charset="0"/>
                  <a:buChar char="•"/>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8"/>
                <a:ext cx="8616008" cy="5544715"/>
              </a:xfrm>
              <a:prstGeom prst="rect">
                <a:avLst/>
              </a:prstGeom>
              <a:blipFill>
                <a:blip r:embed="rId3"/>
                <a:stretch>
                  <a:fillRect l="-2209" t="-1598"/>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3822471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Regularization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4645"/>
                <a:ext cx="8616008" cy="5544715"/>
              </a:xfrm>
              <a:prstGeom prst="rect">
                <a:avLst/>
              </a:prstGeom>
              <a:noFill/>
              <a:ln w="28575">
                <a:noFill/>
              </a:ln>
            </p:spPr>
            <p:txBody>
              <a:bodyPr wrap="square" lIns="0" tIns="0" rIns="0" bIns="0" anchor="t">
                <a:noAutofit/>
              </a:bodyPr>
              <a:lstStyle/>
              <a:p>
                <a:pPr>
                  <a:spcAft>
                    <a:spcPts val="1800"/>
                  </a:spcAft>
                  <a:buClr>
                    <a:srgbClr val="9CA5A2"/>
                  </a:buClr>
                </a:pPr>
                <a:r>
                  <a:rPr lang="en-US" sz="2400" dirty="0">
                    <a:solidFill>
                      <a:srgbClr val="4D4D4D"/>
                    </a:solidFill>
                  </a:rPr>
                  <a:t>Reguralized Loss</a:t>
                </a:r>
                <a14:m>
                  <m:oMath xmlns:m="http://schemas.openxmlformats.org/officeDocument/2006/math">
                    <m:r>
                      <a:rPr lang="en-US" sz="2400" b="0" i="0" smtClean="0">
                        <a:solidFill>
                          <a:srgbClr val="4D4D4D"/>
                        </a:solidFill>
                        <a:latin typeface="Cambria Math" panose="02040503050406030204" pitchFamily="18" charset="0"/>
                      </a:rPr>
                      <m:t>:</m:t>
                    </m:r>
                  </m:oMath>
                </a14:m>
                <a:endParaRPr lang="en-US" sz="2400" b="0" i="0" dirty="0">
                  <a:solidFill>
                    <a:srgbClr val="4D4D4D"/>
                  </a:solidFill>
                  <a:latin typeface="Cambria Math" panose="02040503050406030204" pitchFamily="18" charset="0"/>
                </a:endParaRPr>
              </a:p>
              <a:p>
                <a:pPr>
                  <a:spcAft>
                    <a:spcPts val="1800"/>
                  </a:spcAft>
                  <a:buClr>
                    <a:srgbClr val="9CA5A2"/>
                  </a:buClr>
                </a:pPr>
                <a14:m>
                  <m:oMathPara xmlns:m="http://schemas.openxmlformats.org/officeDocument/2006/math">
                    <m:oMathParaPr>
                      <m:jc m:val="centerGroup"/>
                    </m:oMathParaPr>
                    <m:oMath xmlns:m="http://schemas.openxmlformats.org/officeDocument/2006/math">
                      <m:func>
                        <m:funcPr>
                          <m:ctrlPr>
                            <a:rPr lang="en-US" sz="2400" b="0" i="1" smtClean="0">
                              <a:solidFill>
                                <a:srgbClr val="4D4D4D"/>
                              </a:solidFill>
                              <a:latin typeface="Cambria Math" panose="02040503050406030204" pitchFamily="18" charset="0"/>
                            </a:rPr>
                          </m:ctrlPr>
                        </m:funcPr>
                        <m:fName>
                          <m:limLow>
                            <m:limLowPr>
                              <m:ctrlPr>
                                <a:rPr lang="en-US" sz="2400" b="0" i="1" smtClean="0">
                                  <a:solidFill>
                                    <a:srgbClr val="4D4D4D"/>
                                  </a:solidFill>
                                  <a:latin typeface="Cambria Math" panose="02040503050406030204" pitchFamily="18" charset="0"/>
                                </a:rPr>
                              </m:ctrlPr>
                            </m:limLowPr>
                            <m:e>
                              <m:r>
                                <m:rPr>
                                  <m:sty m:val="p"/>
                                </m:rPr>
                                <a:rPr lang="en-US" sz="2400" b="0" i="0" smtClean="0">
                                  <a:solidFill>
                                    <a:srgbClr val="4D4D4D"/>
                                  </a:solidFill>
                                  <a:latin typeface="Cambria Math" panose="02040503050406030204" pitchFamily="18" charset="0"/>
                                </a:rPr>
                                <m:t>min</m:t>
                              </m:r>
                            </m:e>
                            <m:lim>
                              <m:r>
                                <a:rPr lang="en-US" sz="2400" b="0" i="1" smtClean="0">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r>
                            <a:rPr lang="en-US" sz="2400" b="0" i="1" smtClean="0">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𝜆</m:t>
                          </m:r>
                          <m:r>
                            <a:rPr lang="en-US" sz="2400" b="0" i="1" smtClean="0">
                              <a:solidFill>
                                <a:srgbClr val="4D4D4D"/>
                              </a:solidFill>
                              <a:latin typeface="Cambria Math" panose="02040503050406030204" pitchFamily="18" charset="0"/>
                            </a:rPr>
                            <m:t>𝑅</m:t>
                          </m:r>
                          <m:r>
                            <a:rPr lang="en-US" sz="2400" b="0" i="1" smtClean="0">
                              <a:solidFill>
                                <a:srgbClr val="4D4D4D"/>
                              </a:solidFill>
                              <a:latin typeface="Cambria Math" panose="02040503050406030204" pitchFamily="18" charset="0"/>
                            </a:rPr>
                            <m:t>(</m:t>
                          </m:r>
                          <m:r>
                            <a:rPr lang="en-US" sz="2400" b="0" i="1" smtClean="0">
                              <a:solidFill>
                                <a:srgbClr val="4D4D4D"/>
                              </a:solidFill>
                              <a:latin typeface="Cambria Math" panose="02040503050406030204" pitchFamily="18" charset="0"/>
                            </a:rPr>
                            <m:t>𝑤</m:t>
                          </m:r>
                          <m:r>
                            <a:rPr lang="en-US" sz="2400" b="0" i="1" smtClean="0">
                              <a:solidFill>
                                <a:srgbClr val="4D4D4D"/>
                              </a:solidFill>
                              <a:latin typeface="Cambria Math" panose="02040503050406030204" pitchFamily="18" charset="0"/>
                            </a:rPr>
                            <m:t>)</m:t>
                          </m:r>
                        </m:e>
                      </m:func>
                    </m:oMath>
                  </m:oMathPara>
                </a14:m>
                <a:endParaRPr lang="ru-RU" sz="2400" dirty="0">
                  <a:solidFill>
                    <a:srgbClr val="4D4D4D"/>
                  </a:solidFill>
                </a:endParaRPr>
              </a:p>
              <a:p>
                <a:pPr marL="342900" indent="-342900">
                  <a:spcAft>
                    <a:spcPts val="1800"/>
                  </a:spcAft>
                  <a:buClr>
                    <a:srgbClr val="9CA5A2"/>
                  </a:buClr>
                  <a:buFont typeface="Arial" panose="020B0604020202020204" pitchFamily="34" charset="0"/>
                  <a:buChar char="•"/>
                </a:pPr>
                <a:endParaRPr lang="ru-RU" sz="2400" b="0" i="1" dirty="0">
                  <a:solidFill>
                    <a:srgbClr val="4D4D4D"/>
                  </a:solidFill>
                  <a:latin typeface="Cambria Math" panose="02040503050406030204" pitchFamily="18" charset="0"/>
                </a:endParaRPr>
              </a:p>
              <a:p>
                <a:pPr marL="342900" indent="-342900">
                  <a:spcAft>
                    <a:spcPts val="1800"/>
                  </a:spcAft>
                  <a:buClr>
                    <a:srgbClr val="9CA5A2"/>
                  </a:buClr>
                  <a:buFont typeface="Arial" panose="020B0604020202020204" pitchFamily="34" charset="0"/>
                  <a:buChar char="•"/>
                </a:pPr>
                <a14:m>
                  <m:oMath xmlns:m="http://schemas.openxmlformats.org/officeDocument/2006/math">
                    <m:r>
                      <a:rPr lang="en-US" sz="2400" b="0" i="1" smtClean="0">
                        <a:solidFill>
                          <a:srgbClr val="4D4D4D"/>
                        </a:solidFill>
                        <a:latin typeface="Cambria Math" panose="02040503050406030204" pitchFamily="18" charset="0"/>
                      </a:rPr>
                      <m:t>𝜆</m:t>
                    </m:r>
                  </m:oMath>
                </a14:m>
                <a:r>
                  <a:rPr lang="en-US" sz="2400" dirty="0">
                    <a:solidFill>
                      <a:srgbClr val="4D4D4D"/>
                    </a:solidFill>
                  </a:rPr>
                  <a:t> </a:t>
                </a:r>
                <a:r>
                  <a:rPr lang="ru-RU" sz="2400" dirty="0">
                    <a:solidFill>
                      <a:srgbClr val="4D4D4D"/>
                    </a:solidFill>
                  </a:rPr>
                  <a:t>–</a:t>
                </a:r>
                <a:r>
                  <a:rPr lang="en-US" sz="2400" dirty="0">
                    <a:solidFill>
                      <a:srgbClr val="4D4D4D"/>
                    </a:solidFill>
                  </a:rPr>
                  <a:t> regularization coefficient</a:t>
                </a:r>
                <a:endParaRPr lang="ru-RU" sz="2400" dirty="0">
                  <a:solidFill>
                    <a:srgbClr val="4D4D4D"/>
                  </a:solidFill>
                </a:endParaRPr>
              </a:p>
              <a:p>
                <a:pPr>
                  <a:spcAft>
                    <a:spcPts val="1800"/>
                  </a:spcAft>
                  <a:buClr>
                    <a:srgbClr val="9CA5A2"/>
                  </a:buClr>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4645"/>
                <a:ext cx="8616008" cy="5544715"/>
              </a:xfrm>
              <a:prstGeom prst="rect">
                <a:avLst/>
              </a:prstGeom>
              <a:blipFill rotWithShape="1">
                <a:blip r:embed="rId3"/>
                <a:stretch>
                  <a:fillRect l="-2194" t="-1538"/>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1476939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Regularization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8"/>
                <a:ext cx="8616008" cy="5544715"/>
              </a:xfrm>
              <a:prstGeom prst="rect">
                <a:avLst/>
              </a:prstGeom>
              <a:noFill/>
              <a:ln w="28575">
                <a:noFill/>
              </a:ln>
            </p:spPr>
            <p:txBody>
              <a:bodyPr wrap="square" lIns="0" tIns="0" rIns="0" bIns="0" anchor="t">
                <a:noAutofit/>
              </a:bodyPr>
              <a:lstStyle/>
              <a:p>
                <a:pPr>
                  <a:spcAft>
                    <a:spcPts val="1800"/>
                  </a:spcAft>
                  <a:buClr>
                    <a:srgbClr val="9CA5A2"/>
                  </a:buClr>
                </a:pPr>
                <a:r>
                  <a:rPr lang="en-US" sz="2400" dirty="0">
                    <a:solidFill>
                      <a:srgbClr val="4D4D4D"/>
                    </a:solidFill>
                  </a:rPr>
                  <a:t>Reguralized Loss</a:t>
                </a:r>
                <a14:m>
                  <m:oMath xmlns:m="http://schemas.openxmlformats.org/officeDocument/2006/math">
                    <m:r>
                      <a:rPr lang="en-US" sz="2400" b="0" i="0" smtClean="0">
                        <a:solidFill>
                          <a:srgbClr val="4D4D4D"/>
                        </a:solidFill>
                        <a:latin typeface="Cambria Math" panose="02040503050406030204" pitchFamily="18" charset="0"/>
                      </a:rPr>
                      <m:t>:</m:t>
                    </m:r>
                  </m:oMath>
                </a14:m>
                <a:endParaRPr lang="en-US" sz="2400" b="0" i="0" dirty="0">
                  <a:solidFill>
                    <a:srgbClr val="4D4D4D"/>
                  </a:solidFill>
                  <a:latin typeface="Cambria Math" panose="02040503050406030204" pitchFamily="18" charset="0"/>
                </a:endParaRPr>
              </a:p>
              <a:p>
                <a:pPr>
                  <a:spcAft>
                    <a:spcPts val="1800"/>
                  </a:spcAft>
                  <a:buClr>
                    <a:srgbClr val="9CA5A2"/>
                  </a:buClr>
                </a:pPr>
                <a14:m>
                  <m:oMathPara xmlns:m="http://schemas.openxmlformats.org/officeDocument/2006/math">
                    <m:oMathParaPr>
                      <m:jc m:val="centerGroup"/>
                    </m:oMathParaPr>
                    <m:oMath xmlns:m="http://schemas.openxmlformats.org/officeDocument/2006/math">
                      <m:func>
                        <m:funcPr>
                          <m:ctrlPr>
                            <a:rPr lang="en-US" sz="2400" b="0" i="1" smtClean="0">
                              <a:solidFill>
                                <a:srgbClr val="4D4D4D"/>
                              </a:solidFill>
                              <a:latin typeface="Cambria Math" panose="02040503050406030204" pitchFamily="18" charset="0"/>
                            </a:rPr>
                          </m:ctrlPr>
                        </m:funcPr>
                        <m:fName>
                          <m:limLow>
                            <m:limLowPr>
                              <m:ctrlPr>
                                <a:rPr lang="en-US" sz="2400" b="0" i="1" smtClean="0">
                                  <a:solidFill>
                                    <a:srgbClr val="4D4D4D"/>
                                  </a:solidFill>
                                  <a:latin typeface="Cambria Math" panose="02040503050406030204" pitchFamily="18" charset="0"/>
                                </a:rPr>
                              </m:ctrlPr>
                            </m:limLowPr>
                            <m:e>
                              <m:r>
                                <m:rPr>
                                  <m:sty m:val="p"/>
                                </m:rPr>
                                <a:rPr lang="en-US" sz="2400" b="0" i="0" smtClean="0">
                                  <a:solidFill>
                                    <a:srgbClr val="4D4D4D"/>
                                  </a:solidFill>
                                  <a:latin typeface="Cambria Math" panose="02040503050406030204" pitchFamily="18" charset="0"/>
                                </a:rPr>
                                <m:t>min</m:t>
                              </m:r>
                            </m:e>
                            <m:lim>
                              <m:r>
                                <a:rPr lang="en-US" sz="2400" b="0" i="1" smtClean="0">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r>
                            <a:rPr lang="en-US" sz="2400" b="0" i="1" smtClean="0">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𝜆</m:t>
                          </m:r>
                          <m:r>
                            <a:rPr lang="en-US" sz="2400" b="0" i="1" smtClean="0">
                              <a:solidFill>
                                <a:srgbClr val="4D4D4D"/>
                              </a:solidFill>
                              <a:latin typeface="Cambria Math" panose="02040503050406030204" pitchFamily="18" charset="0"/>
                            </a:rPr>
                            <m:t>𝑅</m:t>
                          </m:r>
                          <m:r>
                            <a:rPr lang="en-US" sz="2400" b="0" i="1" smtClean="0">
                              <a:solidFill>
                                <a:srgbClr val="4D4D4D"/>
                              </a:solidFill>
                              <a:latin typeface="Cambria Math" panose="02040503050406030204" pitchFamily="18" charset="0"/>
                            </a:rPr>
                            <m:t>(</m:t>
                          </m:r>
                          <m:r>
                            <a:rPr lang="en-US" sz="2400" b="0" i="1" smtClean="0">
                              <a:solidFill>
                                <a:srgbClr val="4D4D4D"/>
                              </a:solidFill>
                              <a:latin typeface="Cambria Math" panose="02040503050406030204" pitchFamily="18" charset="0"/>
                            </a:rPr>
                            <m:t>𝑤</m:t>
                          </m:r>
                          <m:r>
                            <a:rPr lang="en-US" sz="2400" b="0" i="1" smtClean="0">
                              <a:solidFill>
                                <a:srgbClr val="4D4D4D"/>
                              </a:solidFill>
                              <a:latin typeface="Cambria Math" panose="02040503050406030204" pitchFamily="18" charset="0"/>
                            </a:rPr>
                            <m:t>)</m:t>
                          </m:r>
                        </m:e>
                      </m:func>
                    </m:oMath>
                  </m:oMathPara>
                </a14:m>
                <a:endParaRPr lang="ru-RU" sz="2400" dirty="0">
                  <a:solidFill>
                    <a:srgbClr val="4D4D4D"/>
                  </a:solidFill>
                </a:endParaRPr>
              </a:p>
              <a:p>
                <a:pPr marL="342900" indent="-342900">
                  <a:spcAft>
                    <a:spcPts val="1800"/>
                  </a:spcAft>
                  <a:buClr>
                    <a:srgbClr val="9CA5A2"/>
                  </a:buClr>
                  <a:buFont typeface="Arial" panose="020B0604020202020204" pitchFamily="34" charset="0"/>
                  <a:buChar char="•"/>
                </a:pPr>
                <a:endParaRPr lang="ru-RU" sz="2400" b="0" i="1" dirty="0">
                  <a:solidFill>
                    <a:srgbClr val="4D4D4D"/>
                  </a:solidFill>
                  <a:latin typeface="Cambria Math" panose="02040503050406030204" pitchFamily="18" charset="0"/>
                </a:endParaRPr>
              </a:p>
              <a:p>
                <a:pPr marL="342900" indent="-342900">
                  <a:spcAft>
                    <a:spcPts val="1800"/>
                  </a:spcAft>
                  <a:buClr>
                    <a:srgbClr val="9CA5A2"/>
                  </a:buClr>
                  <a:buFont typeface="Arial" panose="020B0604020202020204" pitchFamily="34" charset="0"/>
                  <a:buChar char="•"/>
                </a:pPr>
                <a14:m>
                  <m:oMath xmlns:m="http://schemas.openxmlformats.org/officeDocument/2006/math">
                    <m:r>
                      <a:rPr lang="en-US" sz="2400" b="0" i="1" smtClean="0">
                        <a:solidFill>
                          <a:srgbClr val="4D4D4D"/>
                        </a:solidFill>
                        <a:latin typeface="Cambria Math" panose="02040503050406030204" pitchFamily="18" charset="0"/>
                      </a:rPr>
                      <m:t>𝜆</m:t>
                    </m:r>
                  </m:oMath>
                </a14:m>
                <a:r>
                  <a:rPr lang="en-US" sz="2400" dirty="0">
                    <a:solidFill>
                      <a:srgbClr val="4D4D4D"/>
                    </a:solidFill>
                  </a:rPr>
                  <a:t> </a:t>
                </a:r>
                <a:r>
                  <a:rPr lang="ru-RU" sz="2400" dirty="0">
                    <a:solidFill>
                      <a:srgbClr val="4D4D4D"/>
                    </a:solidFill>
                  </a:rPr>
                  <a:t>–</a:t>
                </a:r>
                <a:r>
                  <a:rPr lang="en-US" sz="2400" dirty="0">
                    <a:solidFill>
                      <a:srgbClr val="4D4D4D"/>
                    </a:solidFill>
                  </a:rPr>
                  <a:t> regularization coefficient</a:t>
                </a:r>
                <a:endParaRPr lang="ru-RU" sz="2400" dirty="0">
                  <a:solidFill>
                    <a:srgbClr val="4D4D4D"/>
                  </a:solidFill>
                </a:endParaRPr>
              </a:p>
              <a:p>
                <a:pPr marL="342900" indent="-342900">
                  <a:spcAft>
                    <a:spcPts val="1800"/>
                  </a:spcAft>
                  <a:buClr>
                    <a:srgbClr val="9CA5A2"/>
                  </a:buClr>
                  <a:buFont typeface="Arial" panose="020B0604020202020204" pitchFamily="34" charset="0"/>
                  <a:buChar char="•"/>
                </a:pPr>
                <a:r>
                  <a:rPr lang="en-US" sz="2400" dirty="0">
                    <a:solidFill>
                      <a:srgbClr val="4D4D4D"/>
                    </a:solidFill>
                  </a:rPr>
                  <a:t>Use Validation or Cross-Validation to select optimal </a:t>
                </a:r>
                <a14:m>
                  <m:oMath xmlns:m="http://schemas.openxmlformats.org/officeDocument/2006/math">
                    <m:r>
                      <a:rPr lang="en-US" sz="2400" i="1">
                        <a:solidFill>
                          <a:srgbClr val="4D4D4D"/>
                        </a:solidFill>
                        <a:latin typeface="Cambria Math" panose="02040503050406030204" pitchFamily="18" charset="0"/>
                      </a:rPr>
                      <m:t>𝜆</m:t>
                    </m:r>
                  </m:oMath>
                </a14:m>
                <a:endParaRPr lang="en-US" sz="2400" dirty="0">
                  <a:solidFill>
                    <a:srgbClr val="4D4D4D"/>
                  </a:solidFill>
                </a:endParaRPr>
              </a:p>
              <a:p>
                <a:pPr marL="342900" indent="-342900">
                  <a:spcAft>
                    <a:spcPts val="1800"/>
                  </a:spcAft>
                  <a:buClr>
                    <a:srgbClr val="9CA5A2"/>
                  </a:buClr>
                  <a:buFont typeface="Arial" panose="020B0604020202020204" pitchFamily="34" charset="0"/>
                  <a:buChar char="•"/>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8"/>
                <a:ext cx="8616008" cy="5544715"/>
              </a:xfrm>
              <a:prstGeom prst="rect">
                <a:avLst/>
              </a:prstGeom>
              <a:blipFill rotWithShape="1">
                <a:blip r:embed="rId3"/>
                <a:stretch>
                  <a:fillRect l="-2194" t="-1650"/>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27401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task</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8"/>
                <a:ext cx="8616008" cy="5544715"/>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𝑎</m:t>
                      </m:r>
                      <m:d>
                        <m:dPr>
                          <m:ctrlPr>
                            <a:rPr lang="en-US" sz="2400" b="0" i="1" smtClean="0">
                              <a:solidFill>
                                <a:srgbClr val="4D4D4D"/>
                              </a:solidFill>
                              <a:latin typeface="Cambria Math" panose="02040503050406030204" pitchFamily="18" charset="0"/>
                            </a:rPr>
                          </m:ctrlPr>
                        </m:dPr>
                        <m:e>
                          <m:r>
                            <a:rPr lang="en-US" sz="2400" b="0" i="1" smtClean="0">
                              <a:solidFill>
                                <a:srgbClr val="4D4D4D"/>
                              </a:solidFill>
                              <a:latin typeface="Cambria Math" panose="02040503050406030204" pitchFamily="18" charset="0"/>
                            </a:rPr>
                            <m:t>𝑥</m:t>
                          </m:r>
                        </m:e>
                      </m:d>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0</m:t>
                          </m:r>
                        </m:sub>
                      </m:sSub>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1</m:t>
                          </m:r>
                        </m:sub>
                      </m:sSub>
                      <m:r>
                        <a:rPr lang="en-US" sz="2400" b="0" i="1" smtClean="0">
                          <a:solidFill>
                            <a:srgbClr val="4D4D4D"/>
                          </a:solidFill>
                          <a:latin typeface="Cambria Math" panose="02040503050406030204" pitchFamily="18" charset="0"/>
                        </a:rPr>
                        <m:t>𝑥</m:t>
                      </m:r>
                      <m:r>
                        <a:rPr lang="en-US" sz="2400" b="0" i="1" smtClean="0">
                          <a:solidFill>
                            <a:srgbClr val="4D4D4D"/>
                          </a:solidFill>
                          <a:latin typeface="Cambria Math" panose="02040503050406030204" pitchFamily="18" charset="0"/>
                        </a:rPr>
                        <m:t> </m:t>
                      </m:r>
                    </m:oMath>
                  </m:oMathPara>
                </a14:m>
                <a:endParaRPr lang="en-US" sz="2400" dirty="0">
                  <a:solidFill>
                    <a:srgbClr val="4D4D4D"/>
                  </a:solidFill>
                </a:endParaRPr>
              </a:p>
              <a:p>
                <a:pPr>
                  <a:spcAft>
                    <a:spcPts val="1800"/>
                  </a:spcAft>
                </a:pPr>
                <a:endParaRPr lang="en-US" sz="2400" dirty="0">
                  <a:solidFill>
                    <a:srgbClr val="4D4D4D"/>
                  </a:solidFill>
                </a:endParaRPr>
              </a:p>
              <a:p>
                <a:pPr>
                  <a:spcAft>
                    <a:spcPts val="1800"/>
                  </a:spcAft>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8"/>
                <a:ext cx="8616008" cy="5544715"/>
              </a:xfrm>
              <a:prstGeom prst="rect">
                <a:avLst/>
              </a:prstGeom>
              <a:blipFill rotWithShape="1">
                <a:blip r:embed="rId2"/>
                <a:stretch>
                  <a:fillRect/>
                </a:stretch>
              </a:blipFill>
              <a:ln w="28575">
                <a:noFill/>
              </a:ln>
            </p:spPr>
            <p:txBody>
              <a:bodyPr/>
              <a:lstStyle/>
              <a:p>
                <a:r>
                  <a:rPr lang="ru-RU">
                    <a:noFill/>
                  </a:rPr>
                  <a:t> </a:t>
                </a:r>
              </a:p>
            </p:txBody>
          </p:sp>
        </mc:Fallback>
      </mc:AlternateContent>
      <p:pic>
        <p:nvPicPr>
          <p:cNvPr id="7" name="Picture 4">
            <a:extLst>
              <a:ext uri="{FF2B5EF4-FFF2-40B4-BE49-F238E27FC236}">
                <a16:creationId xmlns:a16="http://schemas.microsoft.com/office/drawing/2014/main" id="{1A726B33-DA35-4FF0-A760-8D3BAF2F9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1972998"/>
            <a:ext cx="4896544" cy="3256202"/>
          </a:xfrm>
          <a:prstGeom prst="rect">
            <a:avLst/>
          </a:prstGeom>
        </p:spPr>
      </p:pic>
    </p:spTree>
    <p:extLst>
      <p:ext uri="{BB962C8B-B14F-4D97-AF65-F5344CB8AC3E}">
        <p14:creationId xmlns:p14="http://schemas.microsoft.com/office/powerpoint/2010/main" val="98577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What is a </a:t>
            </a:r>
            <a:r>
              <a:rPr lang="en-US" sz="3200" b="1" dirty="0" err="1">
                <a:solidFill>
                  <a:srgbClr val="A26D6A"/>
                </a:solidFill>
                <a:latin typeface="+mn-lt"/>
                <a:cs typeface="Times New Roman" pitchFamily="18" charset="0"/>
              </a:rPr>
              <a:t>regularizer</a:t>
            </a:r>
            <a:r>
              <a:rPr lang="en-US" sz="3200" b="1" dirty="0">
                <a:solidFill>
                  <a:srgbClr val="A26D6A"/>
                </a:solidFill>
                <a:latin typeface="+mn-lt"/>
                <a:cs typeface="Times New Roman" pitchFamily="18" charset="0"/>
              </a:rPr>
              <a:t>?</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9"/>
                <a:ext cx="8616008" cy="5255790"/>
              </a:xfrm>
              <a:prstGeom prst="rect">
                <a:avLst/>
              </a:prstGeom>
              <a:noFill/>
              <a:ln w="28575">
                <a:noFill/>
              </a:ln>
            </p:spPr>
            <p:txBody>
              <a:bodyPr wrap="square" lIns="0" tIns="0" rIns="0" bIns="0" anchor="t">
                <a:noAutofit/>
              </a:bodyPr>
              <a:lstStyle/>
              <a:p>
                <a:pPr marL="342900" indent="-342900">
                  <a:spcAft>
                    <a:spcPts val="1800"/>
                  </a:spcAft>
                  <a:buClr>
                    <a:srgbClr val="9CA5A2"/>
                  </a:buClr>
                  <a:buFont typeface="Arial" panose="020B0604020202020204" pitchFamily="34" charset="0"/>
                  <a:buChar char="•"/>
                </a:pPr>
                <a:r>
                  <a:rPr lang="en-US" sz="2400" dirty="0">
                    <a:solidFill>
                      <a:srgbClr val="4D4D4D"/>
                    </a:solidFill>
                  </a:rPr>
                  <a:t>The </a:t>
                </a:r>
                <a14:m>
                  <m:oMath xmlns:m="http://schemas.openxmlformats.org/officeDocument/2006/math">
                    <m:r>
                      <a:rPr lang="en-US" sz="2400" b="0" i="1" smtClean="0">
                        <a:solidFill>
                          <a:srgbClr val="4D4D4D"/>
                        </a:solidFill>
                        <a:latin typeface="Cambria Math" panose="02040503050406030204" pitchFamily="18" charset="0"/>
                      </a:rPr>
                      <m:t>𝐹</m:t>
                    </m:r>
                  </m:oMath>
                </a14:m>
                <a:r>
                  <a:rPr lang="en-US" sz="2400" dirty="0">
                    <a:solidFill>
                      <a:srgbClr val="4D4D4D"/>
                    </a:solidFill>
                  </a:rPr>
                  <a:t>unction, which imposes penalty on the weights</a:t>
                </a:r>
              </a:p>
              <a:p>
                <a:pPr marL="342900" indent="-342900">
                  <a:spcAft>
                    <a:spcPts val="1800"/>
                  </a:spcAft>
                  <a:buClr>
                    <a:srgbClr val="9CA5A2"/>
                  </a:buClr>
                  <a:buFont typeface="Arial" panose="020B0604020202020204" pitchFamily="34" charset="0"/>
                  <a:buChar char="•"/>
                </a:pPr>
                <a:r>
                  <a:rPr lang="en-US" sz="2400" dirty="0">
                    <a:solidFill>
                      <a:srgbClr val="4D4D4D"/>
                    </a:solidFill>
                  </a:rPr>
                  <a:t>Popular </a:t>
                </a:r>
                <a:r>
                  <a:rPr lang="en-US" sz="2400" dirty="0" err="1">
                    <a:solidFill>
                      <a:srgbClr val="4D4D4D"/>
                    </a:solidFill>
                  </a:rPr>
                  <a:t>regularizers</a:t>
                </a:r>
                <a:r>
                  <a:rPr lang="en-US" sz="2400" dirty="0">
                    <a:solidFill>
                      <a:srgbClr val="4D4D4D"/>
                    </a:solidFill>
                  </a:rPr>
                  <a:t>:</a:t>
                </a:r>
              </a:p>
              <a:p>
                <a:pPr>
                  <a:spcAft>
                    <a:spcPts val="1800"/>
                  </a:spcAft>
                  <a:buClr>
                    <a:srgbClr val="9CA5A2"/>
                  </a:buClr>
                </a:pP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𝐿</m:t>
                        </m:r>
                      </m:e>
                      <m:sub>
                        <m:r>
                          <a:rPr lang="en-US" sz="2400" i="1">
                            <a:solidFill>
                              <a:srgbClr val="4D4D4D"/>
                            </a:solidFill>
                            <a:latin typeface="Cambria Math" panose="02040503050406030204" pitchFamily="18" charset="0"/>
                          </a:rPr>
                          <m:t>2</m:t>
                        </m:r>
                      </m:sub>
                    </m:sSub>
                  </m:oMath>
                </a14:m>
                <a:r>
                  <a:rPr lang="en-US" sz="2400" dirty="0">
                    <a:solidFill>
                      <a:srgbClr val="4D4D4D"/>
                    </a:solidFill>
                  </a:rPr>
                  <a:t>-norm</a:t>
                </a:r>
                <a:r>
                  <a:rPr lang="ru-RU" sz="2400" dirty="0">
                    <a:solidFill>
                      <a:srgbClr val="4D4D4D"/>
                    </a:solidFill>
                  </a:rPr>
                  <a:t> </a:t>
                </a:r>
                <a:endParaRPr lang="en-US" sz="2400" b="0" i="1" dirty="0">
                  <a:solidFill>
                    <a:srgbClr val="4D4D4D"/>
                  </a:solidFill>
                  <a:latin typeface="Cambria Math" panose="02040503050406030204" pitchFamily="18" charset="0"/>
                </a:endParaRPr>
              </a:p>
              <a:p>
                <a:pPr>
                  <a:spcAft>
                    <a:spcPts val="1800"/>
                  </a:spcAft>
                  <a:buClr>
                    <a:srgbClr val="9CA5A2"/>
                  </a:buClr>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𝑅</m:t>
                      </m:r>
                      <m:d>
                        <m:dPr>
                          <m:ctrlPr>
                            <a:rPr lang="en-US" sz="2400" b="0" i="1" smtClean="0">
                              <a:solidFill>
                                <a:srgbClr val="4D4D4D"/>
                              </a:solidFill>
                              <a:latin typeface="Cambria Math" panose="02040503050406030204" pitchFamily="18" charset="0"/>
                            </a:rPr>
                          </m:ctrlPr>
                        </m:dPr>
                        <m:e>
                          <m:r>
                            <a:rPr lang="en-US" sz="2400" b="0" i="1" smtClean="0">
                              <a:solidFill>
                                <a:srgbClr val="4D4D4D"/>
                              </a:solidFill>
                              <a:latin typeface="Cambria Math" panose="02040503050406030204" pitchFamily="18" charset="0"/>
                            </a:rPr>
                            <m:t>𝑤</m:t>
                          </m:r>
                        </m:e>
                      </m:d>
                      <m:r>
                        <a:rPr lang="en-US" sz="2400" b="0" i="1" smtClean="0">
                          <a:solidFill>
                            <a:srgbClr val="4D4D4D"/>
                          </a:solidFill>
                          <a:latin typeface="Cambria Math" panose="02040503050406030204" pitchFamily="18" charset="0"/>
                        </a:rPr>
                        <m:t>= </m:t>
                      </m:r>
                      <m:sSubSup>
                        <m:sSubSupPr>
                          <m:ctrlPr>
                            <a:rPr lang="en-US" sz="2400" b="0" i="1" smtClean="0">
                              <a:solidFill>
                                <a:srgbClr val="4D4D4D"/>
                              </a:solidFill>
                              <a:latin typeface="Cambria Math" panose="02040503050406030204" pitchFamily="18" charset="0"/>
                            </a:rPr>
                          </m:ctrlPr>
                        </m:sSubSupPr>
                        <m:e>
                          <m:d>
                            <m:dPr>
                              <m:begChr m:val="‖"/>
                              <m:endChr m:val="‖"/>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e>
                        <m:sub>
                          <m:r>
                            <a:rPr lang="en-US" sz="2400" b="0" i="1" smtClean="0">
                              <a:solidFill>
                                <a:srgbClr val="4D4D4D"/>
                              </a:solidFill>
                              <a:latin typeface="Cambria Math" panose="02040503050406030204" pitchFamily="18" charset="0"/>
                            </a:rPr>
                            <m:t>2</m:t>
                          </m:r>
                        </m:sub>
                        <m:sup>
                          <m:r>
                            <a:rPr lang="en-US" sz="2400" b="0" i="1" smtClean="0">
                              <a:solidFill>
                                <a:srgbClr val="4D4D4D"/>
                              </a:solidFill>
                              <a:latin typeface="Cambria Math" panose="02040503050406030204" pitchFamily="18" charset="0"/>
                            </a:rPr>
                            <m:t>2</m:t>
                          </m:r>
                        </m:sup>
                      </m:sSubSup>
                      <m:r>
                        <a:rPr lang="en-US" sz="2400" i="1">
                          <a:solidFill>
                            <a:srgbClr val="4D4D4D"/>
                          </a:solidFill>
                          <a:latin typeface="Cambria Math" panose="02040503050406030204" pitchFamily="18" charset="0"/>
                        </a:rPr>
                        <m:t>=</m:t>
                      </m:r>
                      <m:nary>
                        <m:naryPr>
                          <m:chr m:val="∑"/>
                          <m:ctrlPr>
                            <a:rPr lang="en-US" sz="2400" i="1">
                              <a:solidFill>
                                <a:srgbClr val="4D4D4D"/>
                              </a:solidFill>
                              <a:latin typeface="Cambria Math" panose="02040503050406030204" pitchFamily="18" charset="0"/>
                            </a:rPr>
                          </m:ctrlPr>
                        </m:naryPr>
                        <m:sub>
                          <m:r>
                            <m:rPr>
                              <m:brk m:alnAt="23"/>
                            </m:rPr>
                            <a:rPr lang="en-US" sz="2400" i="1">
                              <a:solidFill>
                                <a:srgbClr val="4D4D4D"/>
                              </a:solidFill>
                              <a:latin typeface="Cambria Math" panose="02040503050406030204" pitchFamily="18" charset="0"/>
                            </a:rPr>
                            <m:t>𝑗</m:t>
                          </m:r>
                          <m:r>
                            <a:rPr lang="en-US" sz="2400" i="1">
                              <a:solidFill>
                                <a:srgbClr val="4D4D4D"/>
                              </a:solidFill>
                              <a:latin typeface="Cambria Math" panose="02040503050406030204" pitchFamily="18" charset="0"/>
                            </a:rPr>
                            <m:t>=1</m:t>
                          </m:r>
                        </m:sub>
                        <m:sup>
                          <m:r>
                            <a:rPr lang="en-US" sz="2400" i="1">
                              <a:solidFill>
                                <a:srgbClr val="4D4D4D"/>
                              </a:solidFill>
                              <a:latin typeface="Cambria Math" panose="02040503050406030204" pitchFamily="18" charset="0"/>
                            </a:rPr>
                            <m:t>𝑑</m:t>
                          </m:r>
                        </m:sup>
                        <m:e>
                          <m:sSubSup>
                            <m:sSubSupPr>
                              <m:ctrlPr>
                                <a:rPr lang="en-US" sz="2400" i="1">
                                  <a:solidFill>
                                    <a:srgbClr val="4D4D4D"/>
                                  </a:solidFill>
                                  <a:latin typeface="Cambria Math" panose="02040503050406030204" pitchFamily="18" charset="0"/>
                                </a:rPr>
                              </m:ctrlPr>
                            </m:sSubSupPr>
                            <m:e>
                              <m:r>
                                <a:rPr lang="en-US" sz="2400" b="0" i="1" smtClean="0">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𝑗</m:t>
                              </m:r>
                            </m:sub>
                            <m:sup>
                              <m:r>
                                <a:rPr lang="en-US" sz="2400" i="1">
                                  <a:solidFill>
                                    <a:srgbClr val="4D4D4D"/>
                                  </a:solidFill>
                                  <a:latin typeface="Cambria Math" panose="02040503050406030204" pitchFamily="18" charset="0"/>
                                </a:rPr>
                                <m:t>2</m:t>
                              </m:r>
                            </m:sup>
                          </m:sSubSup>
                        </m:e>
                      </m:nary>
                    </m:oMath>
                  </m:oMathPara>
                </a14:m>
                <a:br>
                  <a:rPr lang="en-US" sz="2400" i="1" dirty="0">
                    <a:solidFill>
                      <a:srgbClr val="4D4D4D"/>
                    </a:solidFill>
                    <a:latin typeface="Cambria Math" panose="02040503050406030204" pitchFamily="18" charset="0"/>
                  </a:rPr>
                </a:br>
                <a14:m>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𝐿</m:t>
                        </m:r>
                      </m:e>
                      <m:sub>
                        <m:r>
                          <a:rPr lang="en-US" sz="2400" b="0" i="1" smtClean="0">
                            <a:solidFill>
                              <a:srgbClr val="4D4D4D"/>
                            </a:solidFill>
                            <a:latin typeface="Cambria Math" panose="02040503050406030204" pitchFamily="18" charset="0"/>
                          </a:rPr>
                          <m:t>1</m:t>
                        </m:r>
                      </m:sub>
                    </m:sSub>
                  </m:oMath>
                </a14:m>
                <a:r>
                  <a:rPr lang="en-US" sz="2400" dirty="0">
                    <a:solidFill>
                      <a:srgbClr val="4D4D4D"/>
                    </a:solidFill>
                  </a:rPr>
                  <a:t>-norm</a:t>
                </a:r>
                <a:r>
                  <a:rPr lang="ru-RU" sz="2400" dirty="0">
                    <a:solidFill>
                      <a:srgbClr val="4D4D4D"/>
                    </a:solidFill>
                  </a:rPr>
                  <a:t> </a:t>
                </a:r>
                <a:endParaRPr lang="en-US" sz="2400" i="1" dirty="0">
                  <a:solidFill>
                    <a:srgbClr val="4D4D4D"/>
                  </a:solidFill>
                  <a:latin typeface="Cambria Math" panose="02040503050406030204" pitchFamily="18" charset="0"/>
                </a:endParaRPr>
              </a:p>
              <a:p>
                <a:pPr>
                  <a:spcAft>
                    <a:spcPts val="1800"/>
                  </a:spcAft>
                  <a:buClr>
                    <a:srgbClr val="9CA5A2"/>
                  </a:buClr>
                </a:pPr>
                <a14:m>
                  <m:oMathPara xmlns:m="http://schemas.openxmlformats.org/officeDocument/2006/math">
                    <m:oMathParaPr>
                      <m:jc m:val="centerGroup"/>
                    </m:oMathParaPr>
                    <m:oMath xmlns:m="http://schemas.openxmlformats.org/officeDocument/2006/math">
                      <m:r>
                        <a:rPr lang="en-US" sz="2400" i="1">
                          <a:solidFill>
                            <a:srgbClr val="4D4D4D"/>
                          </a:solidFill>
                          <a:latin typeface="Cambria Math" panose="02040503050406030204" pitchFamily="18" charset="0"/>
                        </a:rPr>
                        <m:t>𝑅</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r>
                        <a:rPr lang="en-US" sz="2400" i="1">
                          <a:solidFill>
                            <a:srgbClr val="4D4D4D"/>
                          </a:solidFill>
                          <a:latin typeface="Cambria Math" panose="02040503050406030204" pitchFamily="18" charset="0"/>
                        </a:rPr>
                        <m:t>=</m:t>
                      </m:r>
                      <m:sSub>
                        <m:sSubPr>
                          <m:ctrlPr>
                            <a:rPr lang="ru-RU" sz="2400" i="1">
                              <a:solidFill>
                                <a:srgbClr val="4D4D4D"/>
                              </a:solidFill>
                              <a:latin typeface="Cambria Math" panose="02040503050406030204" pitchFamily="18" charset="0"/>
                            </a:rPr>
                          </m:ctrlPr>
                        </m:sSubPr>
                        <m:e>
                          <m:d>
                            <m:dPr>
                              <m:begChr m:val="‖"/>
                              <m:endChr m:val="‖"/>
                              <m:ctrlPr>
                                <a:rPr lang="en-US" sz="2400" i="1">
                                  <a:solidFill>
                                    <a:srgbClr val="4D4D4D"/>
                                  </a:solidFill>
                                  <a:latin typeface="Cambria Math" panose="02040503050406030204" pitchFamily="18" charset="0"/>
                                </a:rPr>
                              </m:ctrlPr>
                            </m:dPr>
                            <m:e>
                              <m:r>
                                <a:rPr lang="en-US" sz="2400" b="0" i="1" smtClean="0">
                                  <a:solidFill>
                                    <a:srgbClr val="4D4D4D"/>
                                  </a:solidFill>
                                  <a:latin typeface="Cambria Math" panose="02040503050406030204" pitchFamily="18" charset="0"/>
                                </a:rPr>
                                <m:t>𝑤</m:t>
                              </m:r>
                            </m:e>
                          </m:d>
                        </m:e>
                        <m:sub>
                          <m:r>
                            <a:rPr lang="ru-RU"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m:t>
                      </m:r>
                      <m:nary>
                        <m:naryPr>
                          <m:chr m:val="∑"/>
                          <m:ctrlPr>
                            <a:rPr lang="en-US" sz="2400" i="1">
                              <a:solidFill>
                                <a:srgbClr val="4D4D4D"/>
                              </a:solidFill>
                              <a:latin typeface="Cambria Math" panose="02040503050406030204" pitchFamily="18" charset="0"/>
                            </a:rPr>
                          </m:ctrlPr>
                        </m:naryPr>
                        <m:sub>
                          <m:r>
                            <m:rPr>
                              <m:brk m:alnAt="23"/>
                            </m:rPr>
                            <a:rPr lang="en-US" sz="2400" i="1">
                              <a:solidFill>
                                <a:srgbClr val="4D4D4D"/>
                              </a:solidFill>
                              <a:latin typeface="Cambria Math" panose="02040503050406030204" pitchFamily="18" charset="0"/>
                            </a:rPr>
                            <m:t>𝑗</m:t>
                          </m:r>
                          <m:r>
                            <a:rPr lang="en-US" sz="2400" i="1">
                              <a:solidFill>
                                <a:srgbClr val="4D4D4D"/>
                              </a:solidFill>
                              <a:latin typeface="Cambria Math" panose="02040503050406030204" pitchFamily="18" charset="0"/>
                            </a:rPr>
                            <m:t>=1</m:t>
                          </m:r>
                        </m:sub>
                        <m:sup>
                          <m:r>
                            <a:rPr lang="en-US" sz="2400" i="1">
                              <a:solidFill>
                                <a:srgbClr val="4D4D4D"/>
                              </a:solidFill>
                              <a:latin typeface="Cambria Math" panose="02040503050406030204" pitchFamily="18" charset="0"/>
                            </a:rPr>
                            <m:t>𝑑</m:t>
                          </m:r>
                        </m:sup>
                        <m:e>
                          <m:d>
                            <m:dPr>
                              <m:begChr m:val="|"/>
                              <m:endChr m:val="|"/>
                              <m:ctrlPr>
                                <a:rPr lang="en-US" sz="2400" i="1">
                                  <a:solidFill>
                                    <a:srgbClr val="4D4D4D"/>
                                  </a:solidFill>
                                  <a:latin typeface="Cambria Math" panose="02040503050406030204" pitchFamily="18" charset="0"/>
                                </a:rPr>
                              </m:ctrlPr>
                            </m:dPr>
                            <m:e>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𝑗</m:t>
                                  </m:r>
                                </m:sub>
                              </m:sSub>
                            </m:e>
                          </m:d>
                        </m:e>
                      </m:nary>
                    </m:oMath>
                  </m:oMathPara>
                </a14:m>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9"/>
                <a:ext cx="8616008" cy="5255790"/>
              </a:xfrm>
              <a:prstGeom prst="rect">
                <a:avLst/>
              </a:prstGeom>
              <a:blipFill>
                <a:blip r:embed="rId3"/>
                <a:stretch>
                  <a:fillRect l="-2062" t="-1687" b="-20723"/>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676942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Effect of Regularization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Прямоугольник 6"/>
              <p:cNvSpPr/>
              <p:nvPr/>
            </p:nvSpPr>
            <p:spPr>
              <a:xfrm>
                <a:off x="395288" y="1125539"/>
                <a:ext cx="8616008" cy="1871413"/>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0</m:t>
                          </m:r>
                        </m:sub>
                      </m:sSub>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𝑥</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2</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2</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3</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3</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4</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4</m:t>
                          </m:r>
                        </m:sup>
                      </m:sSup>
                      <m:r>
                        <a:rPr lang="ru-RU"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15</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15</m:t>
                          </m:r>
                        </m:sup>
                      </m:sSup>
                    </m:oMath>
                  </m:oMathPara>
                </a14:m>
                <a:endParaRPr lang="ru-RU" sz="2400" dirty="0">
                  <a:solidFill>
                    <a:srgbClr val="4D4D4D"/>
                  </a:solidFill>
                </a:endParaRPr>
              </a:p>
              <a:p>
                <a:pPr>
                  <a:spcAft>
                    <a:spcPts val="1800"/>
                  </a:spcAft>
                </a:pPr>
                <a14:m>
                  <m:oMathPara xmlns:m="http://schemas.openxmlformats.org/officeDocument/2006/math">
                    <m:oMathParaPr>
                      <m:jc m:val="centerGroup"/>
                    </m:oMathParaPr>
                    <m:oMath xmlns:m="http://schemas.openxmlformats.org/officeDocument/2006/math">
                      <m:func>
                        <m:funcPr>
                          <m:ctrlPr>
                            <a:rPr lang="en-US" sz="2400" i="1">
                              <a:solidFill>
                                <a:srgbClr val="4D4D4D"/>
                              </a:solidFill>
                              <a:latin typeface="Cambria Math" panose="02040503050406030204" pitchFamily="18" charset="0"/>
                            </a:rPr>
                          </m:ctrlPr>
                        </m:funcPr>
                        <m:fName>
                          <m:limLow>
                            <m:limLowPr>
                              <m:ctrlPr>
                                <a:rPr lang="en-US" sz="2400" i="1">
                                  <a:solidFill>
                                    <a:srgbClr val="4D4D4D"/>
                                  </a:solidFill>
                                  <a:latin typeface="Cambria Math" panose="02040503050406030204" pitchFamily="18" charset="0"/>
                                </a:rPr>
                              </m:ctrlPr>
                            </m:limLowPr>
                            <m:e>
                              <m:r>
                                <m:rPr>
                                  <m:sty m:val="p"/>
                                </m:rPr>
                                <a:rPr lang="en-US" sz="2400">
                                  <a:solidFill>
                                    <a:srgbClr val="4D4D4D"/>
                                  </a:solidFill>
                                  <a:latin typeface="Cambria Math" panose="02040503050406030204" pitchFamily="18" charset="0"/>
                                </a:rPr>
                                <m:t>min</m:t>
                              </m:r>
                            </m:e>
                            <m:lim>
                              <m:r>
                                <a:rPr lang="en-US" sz="2400" i="1">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e>
                      </m:func>
                    </m:oMath>
                  </m:oMathPara>
                </a14:m>
                <a:endParaRPr lang="en-US" sz="2400" dirty="0">
                  <a:solidFill>
                    <a:srgbClr val="4D4D4D"/>
                  </a:solidFill>
                </a:endParaRPr>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395288" y="1125539"/>
                <a:ext cx="8616008" cy="1871413"/>
              </a:xfrm>
              <a:prstGeom prst="rect">
                <a:avLst/>
              </a:prstGeom>
              <a:blipFill rotWithShape="1">
                <a:blip r:embed="rId3"/>
                <a:stretch>
                  <a:fillRect/>
                </a:stretch>
              </a:blipFill>
              <a:ln w="28575">
                <a:noFill/>
              </a:ln>
            </p:spPr>
            <p:txBody>
              <a:bodyPr/>
              <a:lstStyle/>
              <a:p>
                <a:r>
                  <a:rPr lang="ru-RU">
                    <a:noFill/>
                  </a:rPr>
                  <a:t> </a:t>
                </a:r>
              </a:p>
            </p:txBody>
          </p:sp>
        </mc:Fallback>
      </mc:AlternateContent>
      <p:pic>
        <p:nvPicPr>
          <p:cNvPr id="6" name="Picture 4">
            <a:extLst>
              <a:ext uri="{FF2B5EF4-FFF2-40B4-BE49-F238E27FC236}">
                <a16:creationId xmlns:a16="http://schemas.microsoft.com/office/drawing/2014/main" id="{514B214C-2D48-4DDF-B096-D5DC623B16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3068960"/>
            <a:ext cx="4896544" cy="3256202"/>
          </a:xfrm>
          <a:prstGeom prst="rect">
            <a:avLst/>
          </a:prstGeom>
        </p:spPr>
      </p:pic>
    </p:spTree>
    <p:extLst>
      <p:ext uri="{BB962C8B-B14F-4D97-AF65-F5344CB8AC3E}">
        <p14:creationId xmlns:p14="http://schemas.microsoft.com/office/powerpoint/2010/main" val="432504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Effect of Regularization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5" name="Прямоугольник 4"/>
              <p:cNvSpPr/>
              <p:nvPr/>
            </p:nvSpPr>
            <p:spPr>
              <a:xfrm>
                <a:off x="395288" y="1125539"/>
                <a:ext cx="8616008" cy="1871413"/>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0</m:t>
                          </m:r>
                        </m:sub>
                      </m:sSub>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𝑥</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2</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2</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3</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3</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4</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4</m:t>
                          </m:r>
                        </m:sup>
                      </m:sSup>
                      <m:r>
                        <a:rPr lang="ru-RU"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15</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15</m:t>
                          </m:r>
                        </m:sup>
                      </m:sSup>
                    </m:oMath>
                  </m:oMathPara>
                </a14:m>
                <a:endParaRPr lang="ru-RU" sz="2400" dirty="0">
                  <a:solidFill>
                    <a:srgbClr val="4D4D4D"/>
                  </a:solidFill>
                </a:endParaRPr>
              </a:p>
              <a:p>
                <a:pPr>
                  <a:spcAft>
                    <a:spcPts val="1800"/>
                  </a:spcAft>
                </a:pPr>
                <a14:m>
                  <m:oMathPara xmlns:m="http://schemas.openxmlformats.org/officeDocument/2006/math">
                    <m:oMathParaPr>
                      <m:jc m:val="centerGroup"/>
                    </m:oMathParaPr>
                    <m:oMath xmlns:m="http://schemas.openxmlformats.org/officeDocument/2006/math">
                      <m:func>
                        <m:funcPr>
                          <m:ctrlPr>
                            <a:rPr lang="en-US" sz="2400" i="1">
                              <a:solidFill>
                                <a:srgbClr val="4D4D4D"/>
                              </a:solidFill>
                              <a:latin typeface="Cambria Math" panose="02040503050406030204" pitchFamily="18" charset="0"/>
                            </a:rPr>
                          </m:ctrlPr>
                        </m:funcPr>
                        <m:fName>
                          <m:limLow>
                            <m:limLowPr>
                              <m:ctrlPr>
                                <a:rPr lang="en-US" sz="2400" i="1">
                                  <a:solidFill>
                                    <a:srgbClr val="4D4D4D"/>
                                  </a:solidFill>
                                  <a:latin typeface="Cambria Math" panose="02040503050406030204" pitchFamily="18" charset="0"/>
                                </a:rPr>
                              </m:ctrlPr>
                            </m:limLowPr>
                            <m:e>
                              <m:r>
                                <m:rPr>
                                  <m:sty m:val="p"/>
                                </m:rPr>
                                <a:rPr lang="en-US" sz="2400">
                                  <a:solidFill>
                                    <a:srgbClr val="4D4D4D"/>
                                  </a:solidFill>
                                  <a:latin typeface="Cambria Math" panose="02040503050406030204" pitchFamily="18" charset="0"/>
                                </a:rPr>
                                <m:t>min</m:t>
                              </m:r>
                            </m:e>
                            <m:lim>
                              <m:r>
                                <a:rPr lang="en-US" sz="2400" i="1">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r>
                            <a:rPr lang="ru-RU" sz="2400" i="1">
                              <a:solidFill>
                                <a:srgbClr val="4D4D4D"/>
                              </a:solidFill>
                              <a:latin typeface="Cambria Math" panose="02040503050406030204" pitchFamily="18" charset="0"/>
                            </a:rPr>
                            <m:t>+</m:t>
                          </m:r>
                          <m:r>
                            <a:rPr lang="ru-RU" sz="2400" i="1" smtClean="0">
                              <a:solidFill>
                                <a:srgbClr val="D7554B"/>
                              </a:solidFill>
                              <a:latin typeface="Cambria Math" panose="02040503050406030204" pitchFamily="18" charset="0"/>
                            </a:rPr>
                            <m:t>0</m:t>
                          </m:r>
                          <m:r>
                            <a:rPr lang="en-US" sz="2400" i="1">
                              <a:solidFill>
                                <a:srgbClr val="D7554B"/>
                              </a:solidFill>
                              <a:latin typeface="Cambria Math" panose="02040503050406030204" pitchFamily="18" charset="0"/>
                            </a:rPr>
                            <m:t>.01</m:t>
                          </m:r>
                          <m:sSubSup>
                            <m:sSubSupPr>
                              <m:ctrlPr>
                                <a:rPr lang="en-US" sz="2400" i="1">
                                  <a:solidFill>
                                    <a:srgbClr val="4D4D4D"/>
                                  </a:solidFill>
                                  <a:latin typeface="Cambria Math" panose="02040503050406030204" pitchFamily="18" charset="0"/>
                                </a:rPr>
                              </m:ctrlPr>
                            </m:sSubSupPr>
                            <m:e>
                              <m:d>
                                <m:dPr>
                                  <m:begChr m:val="‖"/>
                                  <m:endChr m:val="‖"/>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e>
                            <m:sub>
                              <m:r>
                                <a:rPr lang="en-US" sz="2400" i="1">
                                  <a:solidFill>
                                    <a:srgbClr val="4D4D4D"/>
                                  </a:solidFill>
                                  <a:latin typeface="Cambria Math" panose="02040503050406030204" pitchFamily="18" charset="0"/>
                                </a:rPr>
                                <m:t>2</m:t>
                              </m:r>
                            </m:sub>
                            <m:sup>
                              <m:r>
                                <a:rPr lang="en-US" sz="2400" i="1">
                                  <a:solidFill>
                                    <a:srgbClr val="4D4D4D"/>
                                  </a:solidFill>
                                  <a:latin typeface="Cambria Math" panose="02040503050406030204" pitchFamily="18" charset="0"/>
                                </a:rPr>
                                <m:t>2</m:t>
                              </m:r>
                            </m:sup>
                          </m:sSubSup>
                        </m:e>
                      </m:func>
                    </m:oMath>
                  </m:oMathPara>
                </a14:m>
                <a:endParaRPr lang="en-US" sz="2400" dirty="0">
                  <a:solidFill>
                    <a:srgbClr val="4D4D4D"/>
                  </a:solidFill>
                </a:endParaRP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395288" y="1125539"/>
                <a:ext cx="8616008" cy="1871413"/>
              </a:xfrm>
              <a:prstGeom prst="rect">
                <a:avLst/>
              </a:prstGeom>
              <a:blipFill rotWithShape="1">
                <a:blip r:embed="rId3"/>
                <a:stretch>
                  <a:fillRect/>
                </a:stretch>
              </a:blipFill>
              <a:ln w="28575">
                <a:noFill/>
              </a:ln>
            </p:spPr>
            <p:txBody>
              <a:bodyPr/>
              <a:lstStyle/>
              <a:p>
                <a:r>
                  <a:rPr lang="ru-RU">
                    <a:noFill/>
                  </a:rPr>
                  <a:t> </a:t>
                </a:r>
              </a:p>
            </p:txBody>
          </p:sp>
        </mc:Fallback>
      </mc:AlternateContent>
      <p:pic>
        <p:nvPicPr>
          <p:cNvPr id="6" name="Picture 4">
            <a:extLst>
              <a:ext uri="{FF2B5EF4-FFF2-40B4-BE49-F238E27FC236}">
                <a16:creationId xmlns:a16="http://schemas.microsoft.com/office/drawing/2014/main" id="{9E0ED9AC-1FFF-40B0-89C1-6B597052B3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3068960"/>
            <a:ext cx="4896544" cy="3256201"/>
          </a:xfrm>
          <a:prstGeom prst="rect">
            <a:avLst/>
          </a:prstGeom>
        </p:spPr>
      </p:pic>
    </p:spTree>
    <p:extLst>
      <p:ext uri="{BB962C8B-B14F-4D97-AF65-F5344CB8AC3E}">
        <p14:creationId xmlns:p14="http://schemas.microsoft.com/office/powerpoint/2010/main" val="188127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Effect of Regularization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5" name="Прямоугольник 4"/>
              <p:cNvSpPr/>
              <p:nvPr/>
            </p:nvSpPr>
            <p:spPr>
              <a:xfrm>
                <a:off x="395288" y="1125539"/>
                <a:ext cx="8616008" cy="1871413"/>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0</m:t>
                          </m:r>
                        </m:sub>
                      </m:sSub>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𝑥</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2</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2</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3</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3</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4</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4</m:t>
                          </m:r>
                        </m:sup>
                      </m:sSup>
                      <m:r>
                        <a:rPr lang="ru-RU"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15</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15</m:t>
                          </m:r>
                        </m:sup>
                      </m:sSup>
                    </m:oMath>
                  </m:oMathPara>
                </a14:m>
                <a:endParaRPr lang="ru-RU" sz="2400" dirty="0">
                  <a:solidFill>
                    <a:srgbClr val="4D4D4D"/>
                  </a:solidFill>
                </a:endParaRPr>
              </a:p>
              <a:p>
                <a:pPr>
                  <a:spcAft>
                    <a:spcPts val="1800"/>
                  </a:spcAft>
                </a:pPr>
                <a14:m>
                  <m:oMathPara xmlns:m="http://schemas.openxmlformats.org/officeDocument/2006/math">
                    <m:oMathParaPr>
                      <m:jc m:val="centerGroup"/>
                    </m:oMathParaPr>
                    <m:oMath xmlns:m="http://schemas.openxmlformats.org/officeDocument/2006/math">
                      <m:func>
                        <m:funcPr>
                          <m:ctrlPr>
                            <a:rPr lang="en-US" sz="2400" i="1">
                              <a:solidFill>
                                <a:srgbClr val="4D4D4D"/>
                              </a:solidFill>
                              <a:latin typeface="Cambria Math" panose="02040503050406030204" pitchFamily="18" charset="0"/>
                            </a:rPr>
                          </m:ctrlPr>
                        </m:funcPr>
                        <m:fName>
                          <m:limLow>
                            <m:limLowPr>
                              <m:ctrlPr>
                                <a:rPr lang="en-US" sz="2400" i="1">
                                  <a:solidFill>
                                    <a:srgbClr val="4D4D4D"/>
                                  </a:solidFill>
                                  <a:latin typeface="Cambria Math" panose="02040503050406030204" pitchFamily="18" charset="0"/>
                                </a:rPr>
                              </m:ctrlPr>
                            </m:limLowPr>
                            <m:e>
                              <m:r>
                                <m:rPr>
                                  <m:sty m:val="p"/>
                                </m:rPr>
                                <a:rPr lang="en-US" sz="2400">
                                  <a:solidFill>
                                    <a:srgbClr val="4D4D4D"/>
                                  </a:solidFill>
                                  <a:latin typeface="Cambria Math" panose="02040503050406030204" pitchFamily="18" charset="0"/>
                                </a:rPr>
                                <m:t>min</m:t>
                              </m:r>
                            </m:e>
                            <m:lim>
                              <m:r>
                                <a:rPr lang="en-US" sz="2400" i="1">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r>
                            <a:rPr lang="ru-RU" sz="2400" i="1">
                              <a:solidFill>
                                <a:srgbClr val="4D4D4D"/>
                              </a:solidFill>
                              <a:latin typeface="Cambria Math" panose="02040503050406030204" pitchFamily="18" charset="0"/>
                            </a:rPr>
                            <m:t>+</m:t>
                          </m:r>
                          <m:r>
                            <a:rPr lang="en-US" sz="2400" i="1" smtClean="0">
                              <a:solidFill>
                                <a:srgbClr val="D7554B"/>
                              </a:solidFill>
                              <a:latin typeface="Cambria Math" panose="02040503050406030204" pitchFamily="18" charset="0"/>
                            </a:rPr>
                            <m:t>1</m:t>
                          </m:r>
                          <m:sSubSup>
                            <m:sSubSupPr>
                              <m:ctrlPr>
                                <a:rPr lang="en-US" sz="2400" i="1">
                                  <a:solidFill>
                                    <a:srgbClr val="4D4D4D"/>
                                  </a:solidFill>
                                  <a:latin typeface="Cambria Math" panose="02040503050406030204" pitchFamily="18" charset="0"/>
                                </a:rPr>
                              </m:ctrlPr>
                            </m:sSubSupPr>
                            <m:e>
                              <m:d>
                                <m:dPr>
                                  <m:begChr m:val="‖"/>
                                  <m:endChr m:val="‖"/>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e>
                            <m:sub>
                              <m:r>
                                <a:rPr lang="en-US" sz="2400" i="1">
                                  <a:solidFill>
                                    <a:srgbClr val="4D4D4D"/>
                                  </a:solidFill>
                                  <a:latin typeface="Cambria Math" panose="02040503050406030204" pitchFamily="18" charset="0"/>
                                </a:rPr>
                                <m:t>2</m:t>
                              </m:r>
                            </m:sub>
                            <m:sup>
                              <m:r>
                                <a:rPr lang="en-US" sz="2400" i="1">
                                  <a:solidFill>
                                    <a:srgbClr val="4D4D4D"/>
                                  </a:solidFill>
                                  <a:latin typeface="Cambria Math" panose="02040503050406030204" pitchFamily="18" charset="0"/>
                                </a:rPr>
                                <m:t>2</m:t>
                              </m:r>
                            </m:sup>
                          </m:sSubSup>
                        </m:e>
                      </m:func>
                    </m:oMath>
                  </m:oMathPara>
                </a14:m>
                <a:endParaRPr lang="en-US" sz="2400" dirty="0">
                  <a:solidFill>
                    <a:srgbClr val="4D4D4D"/>
                  </a:solidFill>
                </a:endParaRP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395288" y="1125539"/>
                <a:ext cx="8616008" cy="1871413"/>
              </a:xfrm>
              <a:prstGeom prst="rect">
                <a:avLst/>
              </a:prstGeom>
              <a:blipFill rotWithShape="1">
                <a:blip r:embed="rId3"/>
                <a:stretch>
                  <a:fillRect/>
                </a:stretch>
              </a:blipFill>
              <a:ln w="28575">
                <a:noFill/>
              </a:ln>
            </p:spPr>
            <p:txBody>
              <a:bodyPr/>
              <a:lstStyle/>
              <a:p>
                <a:r>
                  <a:rPr lang="ru-RU">
                    <a:noFill/>
                  </a:rPr>
                  <a:t> </a:t>
                </a:r>
              </a:p>
            </p:txBody>
          </p:sp>
        </mc:Fallback>
      </mc:AlternateContent>
      <p:pic>
        <p:nvPicPr>
          <p:cNvPr id="6" name="Picture 4">
            <a:extLst>
              <a:ext uri="{FF2B5EF4-FFF2-40B4-BE49-F238E27FC236}">
                <a16:creationId xmlns:a16="http://schemas.microsoft.com/office/drawing/2014/main" id="{ED7D83D4-FE5B-412D-AF50-A2FC838A83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3068960"/>
            <a:ext cx="4896544" cy="3256201"/>
          </a:xfrm>
          <a:prstGeom prst="rect">
            <a:avLst/>
          </a:prstGeom>
        </p:spPr>
      </p:pic>
    </p:spTree>
    <p:extLst>
      <p:ext uri="{BB962C8B-B14F-4D97-AF65-F5344CB8AC3E}">
        <p14:creationId xmlns:p14="http://schemas.microsoft.com/office/powerpoint/2010/main" val="2678887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Effect of Regularization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7" name="Прямоугольник 6"/>
              <p:cNvSpPr/>
              <p:nvPr/>
            </p:nvSpPr>
            <p:spPr>
              <a:xfrm>
                <a:off x="395288" y="1125539"/>
                <a:ext cx="8616008" cy="1871413"/>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panose="02040503050406030204" pitchFamily="18"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𝑥</m:t>
                          </m:r>
                        </m:e>
                      </m:d>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0</m:t>
                          </m:r>
                        </m:sub>
                      </m:sSub>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𝑥</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2</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2</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3</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3</m:t>
                          </m:r>
                        </m:sup>
                      </m:sSup>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4</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4</m:t>
                          </m:r>
                        </m:sup>
                      </m:sSup>
                      <m:r>
                        <a:rPr lang="ru-RU"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15</m:t>
                          </m:r>
                        </m:sub>
                      </m:sSub>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panose="02040503050406030204" pitchFamily="18" charset="0"/>
                            </a:rPr>
                            <m:t>𝑥</m:t>
                          </m:r>
                        </m:e>
                        <m:sup>
                          <m:r>
                            <a:rPr lang="en-US" sz="2400" i="1">
                              <a:solidFill>
                                <a:srgbClr val="4D4D4D"/>
                              </a:solidFill>
                              <a:latin typeface="Cambria Math" panose="02040503050406030204" pitchFamily="18" charset="0"/>
                            </a:rPr>
                            <m:t>15</m:t>
                          </m:r>
                        </m:sup>
                      </m:sSup>
                    </m:oMath>
                  </m:oMathPara>
                </a14:m>
                <a:endParaRPr lang="ru-RU" sz="2400" dirty="0">
                  <a:solidFill>
                    <a:srgbClr val="4D4D4D"/>
                  </a:solidFill>
                </a:endParaRPr>
              </a:p>
              <a:p>
                <a:pPr>
                  <a:spcAft>
                    <a:spcPts val="1800"/>
                  </a:spcAft>
                </a:pPr>
                <a14:m>
                  <m:oMathPara xmlns:m="http://schemas.openxmlformats.org/officeDocument/2006/math">
                    <m:oMathParaPr>
                      <m:jc m:val="centerGroup"/>
                    </m:oMathParaPr>
                    <m:oMath xmlns:m="http://schemas.openxmlformats.org/officeDocument/2006/math">
                      <m:func>
                        <m:funcPr>
                          <m:ctrlPr>
                            <a:rPr lang="en-US" sz="2400" i="1">
                              <a:solidFill>
                                <a:srgbClr val="4D4D4D"/>
                              </a:solidFill>
                              <a:latin typeface="Cambria Math" panose="02040503050406030204" pitchFamily="18" charset="0"/>
                            </a:rPr>
                          </m:ctrlPr>
                        </m:funcPr>
                        <m:fName>
                          <m:limLow>
                            <m:limLowPr>
                              <m:ctrlPr>
                                <a:rPr lang="en-US" sz="2400" i="1">
                                  <a:solidFill>
                                    <a:srgbClr val="4D4D4D"/>
                                  </a:solidFill>
                                  <a:latin typeface="Cambria Math" panose="02040503050406030204" pitchFamily="18" charset="0"/>
                                </a:rPr>
                              </m:ctrlPr>
                            </m:limLowPr>
                            <m:e>
                              <m:r>
                                <m:rPr>
                                  <m:sty m:val="p"/>
                                </m:rPr>
                                <a:rPr lang="en-US" sz="2400">
                                  <a:solidFill>
                                    <a:srgbClr val="4D4D4D"/>
                                  </a:solidFill>
                                  <a:latin typeface="Cambria Math" panose="02040503050406030204" pitchFamily="18" charset="0"/>
                                </a:rPr>
                                <m:t>min</m:t>
                              </m:r>
                            </m:e>
                            <m:lim>
                              <m:r>
                                <a:rPr lang="en-US" sz="2400" i="1">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r>
                            <a:rPr lang="ru-RU" sz="2400" i="1">
                              <a:solidFill>
                                <a:srgbClr val="4D4D4D"/>
                              </a:solidFill>
                              <a:latin typeface="Cambria Math" panose="02040503050406030204" pitchFamily="18" charset="0"/>
                            </a:rPr>
                            <m:t>+</m:t>
                          </m:r>
                          <m:r>
                            <a:rPr lang="en-US" sz="2400" i="1" smtClean="0">
                              <a:solidFill>
                                <a:srgbClr val="D7554B"/>
                              </a:solidFill>
                              <a:latin typeface="Cambria Math" panose="02040503050406030204" pitchFamily="18" charset="0"/>
                            </a:rPr>
                            <m:t>100</m:t>
                          </m:r>
                          <m:sSubSup>
                            <m:sSubSupPr>
                              <m:ctrlPr>
                                <a:rPr lang="en-US" sz="2400" i="1">
                                  <a:solidFill>
                                    <a:srgbClr val="4D4D4D"/>
                                  </a:solidFill>
                                  <a:latin typeface="Cambria Math" panose="02040503050406030204" pitchFamily="18" charset="0"/>
                                </a:rPr>
                              </m:ctrlPr>
                            </m:sSubSupPr>
                            <m:e>
                              <m:d>
                                <m:dPr>
                                  <m:begChr m:val="‖"/>
                                  <m:endChr m:val="‖"/>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e>
                            <m:sub>
                              <m:r>
                                <a:rPr lang="en-US" sz="2400" i="1">
                                  <a:solidFill>
                                    <a:srgbClr val="4D4D4D"/>
                                  </a:solidFill>
                                  <a:latin typeface="Cambria Math" panose="02040503050406030204" pitchFamily="18" charset="0"/>
                                </a:rPr>
                                <m:t>2</m:t>
                              </m:r>
                            </m:sub>
                            <m:sup>
                              <m:r>
                                <a:rPr lang="en-US" sz="2400" i="1">
                                  <a:solidFill>
                                    <a:srgbClr val="4D4D4D"/>
                                  </a:solidFill>
                                  <a:latin typeface="Cambria Math" panose="02040503050406030204" pitchFamily="18" charset="0"/>
                                </a:rPr>
                                <m:t>2</m:t>
                              </m:r>
                            </m:sup>
                          </m:sSubSup>
                        </m:e>
                      </m:func>
                    </m:oMath>
                  </m:oMathPara>
                </a14:m>
                <a:endParaRPr lang="en-US" sz="2400" dirty="0">
                  <a:solidFill>
                    <a:srgbClr val="4D4D4D"/>
                  </a:solidFill>
                </a:endParaRPr>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395288" y="1125539"/>
                <a:ext cx="8616008" cy="1871413"/>
              </a:xfrm>
              <a:prstGeom prst="rect">
                <a:avLst/>
              </a:prstGeom>
              <a:blipFill rotWithShape="1">
                <a:blip r:embed="rId3"/>
                <a:stretch>
                  <a:fillRect/>
                </a:stretch>
              </a:blipFill>
              <a:ln w="28575">
                <a:noFill/>
              </a:ln>
            </p:spPr>
            <p:txBody>
              <a:bodyPr/>
              <a:lstStyle/>
              <a:p>
                <a:r>
                  <a:rPr lang="ru-RU">
                    <a:noFill/>
                  </a:rPr>
                  <a:t> </a:t>
                </a:r>
              </a:p>
            </p:txBody>
          </p:sp>
        </mc:Fallback>
      </mc:AlternateContent>
      <p:pic>
        <p:nvPicPr>
          <p:cNvPr id="6" name="Picture 4">
            <a:extLst>
              <a:ext uri="{FF2B5EF4-FFF2-40B4-BE49-F238E27FC236}">
                <a16:creationId xmlns:a16="http://schemas.microsoft.com/office/drawing/2014/main" id="{E6E7B6E0-3E32-4F3E-8F01-30F1DCBD4B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3068960"/>
            <a:ext cx="4896544" cy="3256201"/>
          </a:xfrm>
          <a:prstGeom prst="rect">
            <a:avLst/>
          </a:prstGeom>
        </p:spPr>
      </p:pic>
    </p:spTree>
    <p:extLst>
      <p:ext uri="{BB962C8B-B14F-4D97-AF65-F5344CB8AC3E}">
        <p14:creationId xmlns:p14="http://schemas.microsoft.com/office/powerpoint/2010/main" val="2229304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Lasso and Ridge Regression</a:t>
            </a:r>
            <a:endParaRPr lang="ru-RU" dirty="0"/>
          </a:p>
        </p:txBody>
      </p:sp>
    </p:spTree>
    <p:extLst>
      <p:ext uri="{BB962C8B-B14F-4D97-AF65-F5344CB8AC3E}">
        <p14:creationId xmlns:p14="http://schemas.microsoft.com/office/powerpoint/2010/main" val="4214938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What is a </a:t>
            </a:r>
            <a:r>
              <a:rPr lang="en-US" sz="3200" b="1" dirty="0" err="1">
                <a:solidFill>
                  <a:srgbClr val="A26D6A"/>
                </a:solidFill>
                <a:latin typeface="+mn-lt"/>
                <a:cs typeface="Times New Roman" pitchFamily="18" charset="0"/>
              </a:rPr>
              <a:t>regularizer</a:t>
            </a:r>
            <a:r>
              <a:rPr lang="en-US" sz="3200" b="1" dirty="0">
                <a:solidFill>
                  <a:srgbClr val="A26D6A"/>
                </a:solidFill>
                <a:latin typeface="+mn-lt"/>
                <a:cs typeface="Times New Roman" pitchFamily="18" charset="0"/>
              </a:rPr>
              <a:t>?</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8"/>
                <a:ext cx="8616008" cy="5544715"/>
              </a:xfrm>
              <a:prstGeom prst="rect">
                <a:avLst/>
              </a:prstGeom>
              <a:noFill/>
              <a:ln w="28575">
                <a:noFill/>
              </a:ln>
            </p:spPr>
            <p:txBody>
              <a:bodyPr wrap="square" lIns="0" tIns="0" rIns="0" bIns="0" anchor="t">
                <a:noAutofit/>
              </a:bodyPr>
              <a:lstStyle/>
              <a:p>
                <a:pPr marL="342900" indent="-342900">
                  <a:spcAft>
                    <a:spcPts val="1800"/>
                  </a:spcAft>
                  <a:buClr>
                    <a:srgbClr val="9CA5A2"/>
                  </a:buClr>
                  <a:buFont typeface="Arial" panose="020B0604020202020204" pitchFamily="34" charset="0"/>
                  <a:buChar char="•"/>
                </a:pPr>
                <a:r>
                  <a:rPr lang="en-US" sz="2400" b="0" dirty="0">
                    <a:solidFill>
                      <a:srgbClr val="4D4D4D"/>
                    </a:solidFill>
                  </a:rPr>
                  <a:t>The </a:t>
                </a:r>
                <a14:m>
                  <m:oMath xmlns:m="http://schemas.openxmlformats.org/officeDocument/2006/math">
                    <m:r>
                      <a:rPr lang="en-US" sz="2400" b="0" i="1" smtClean="0">
                        <a:solidFill>
                          <a:srgbClr val="4D4D4D"/>
                        </a:solidFill>
                        <a:latin typeface="Cambria Math" panose="02040503050406030204" pitchFamily="18" charset="0"/>
                      </a:rPr>
                      <m:t>𝐹</m:t>
                    </m:r>
                  </m:oMath>
                </a14:m>
                <a:r>
                  <a:rPr lang="en-US" sz="2400" dirty="0">
                    <a:solidFill>
                      <a:srgbClr val="4D4D4D"/>
                    </a:solidFill>
                  </a:rPr>
                  <a:t>unction, which imposes penalty on the weights</a:t>
                </a:r>
              </a:p>
              <a:p>
                <a:pPr marL="342900" indent="-342900">
                  <a:spcAft>
                    <a:spcPts val="1800"/>
                  </a:spcAft>
                  <a:buClr>
                    <a:srgbClr val="9CA5A2"/>
                  </a:buClr>
                  <a:buFont typeface="Arial" panose="020B0604020202020204" pitchFamily="34" charset="0"/>
                  <a:buChar char="•"/>
                </a:pPr>
                <a:r>
                  <a:rPr lang="en-US" sz="2400" dirty="0">
                    <a:solidFill>
                      <a:srgbClr val="4D4D4D"/>
                    </a:solidFill>
                  </a:rPr>
                  <a:t>Popular </a:t>
                </a:r>
                <a:r>
                  <a:rPr lang="en-US" sz="2400" dirty="0" err="1">
                    <a:solidFill>
                      <a:srgbClr val="4D4D4D"/>
                    </a:solidFill>
                  </a:rPr>
                  <a:t>regularizers</a:t>
                </a:r>
                <a:r>
                  <a:rPr lang="en-US" sz="2400" dirty="0">
                    <a:solidFill>
                      <a:srgbClr val="4D4D4D"/>
                    </a:solidFill>
                  </a:rPr>
                  <a:t>:</a:t>
                </a:r>
              </a:p>
              <a:p>
                <a:pPr>
                  <a:spcAft>
                    <a:spcPts val="1800"/>
                  </a:spcAft>
                  <a:buClr>
                    <a:srgbClr val="9CA5A2"/>
                  </a:buClr>
                </a:pPr>
                <a14:m>
                  <m:oMath xmlns:m="http://schemas.openxmlformats.org/officeDocument/2006/math">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𝐿</m:t>
                        </m:r>
                      </m:e>
                      <m:sub>
                        <m:r>
                          <a:rPr lang="en-US" sz="2400" i="1">
                            <a:solidFill>
                              <a:srgbClr val="4D4D4D"/>
                            </a:solidFill>
                            <a:latin typeface="Cambria Math" panose="02040503050406030204" pitchFamily="18" charset="0"/>
                          </a:rPr>
                          <m:t>2</m:t>
                        </m:r>
                      </m:sub>
                    </m:sSub>
                  </m:oMath>
                </a14:m>
                <a:r>
                  <a:rPr lang="en-US" sz="2400" dirty="0">
                    <a:solidFill>
                      <a:srgbClr val="4D4D4D"/>
                    </a:solidFill>
                  </a:rPr>
                  <a:t>-norm</a:t>
                </a:r>
                <a:r>
                  <a:rPr lang="ru-RU" sz="2400" dirty="0">
                    <a:solidFill>
                      <a:srgbClr val="4D4D4D"/>
                    </a:solidFill>
                  </a:rPr>
                  <a:t> </a:t>
                </a:r>
                <a:endParaRPr lang="en-US" sz="2400" b="0" i="1" dirty="0">
                  <a:solidFill>
                    <a:srgbClr val="4D4D4D"/>
                  </a:solidFill>
                  <a:latin typeface="Cambria Math" panose="02040503050406030204" pitchFamily="18" charset="0"/>
                </a:endParaRPr>
              </a:p>
              <a:p>
                <a:pPr>
                  <a:spcAft>
                    <a:spcPts val="1800"/>
                  </a:spcAft>
                  <a:buClr>
                    <a:srgbClr val="9CA5A2"/>
                  </a:buClr>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𝑅</m:t>
                      </m:r>
                      <m:d>
                        <m:dPr>
                          <m:ctrlPr>
                            <a:rPr lang="en-US" sz="2400" b="0" i="1" smtClean="0">
                              <a:solidFill>
                                <a:srgbClr val="4D4D4D"/>
                              </a:solidFill>
                              <a:latin typeface="Cambria Math" panose="02040503050406030204" pitchFamily="18" charset="0"/>
                            </a:rPr>
                          </m:ctrlPr>
                        </m:dPr>
                        <m:e>
                          <m:r>
                            <a:rPr lang="en-US" sz="2400" b="0" i="1" smtClean="0">
                              <a:solidFill>
                                <a:srgbClr val="4D4D4D"/>
                              </a:solidFill>
                              <a:latin typeface="Cambria Math" panose="02040503050406030204" pitchFamily="18" charset="0"/>
                            </a:rPr>
                            <m:t>𝑤</m:t>
                          </m:r>
                        </m:e>
                      </m:d>
                      <m:r>
                        <a:rPr lang="en-US" sz="2400" b="0" i="1" smtClean="0">
                          <a:solidFill>
                            <a:srgbClr val="4D4D4D"/>
                          </a:solidFill>
                          <a:latin typeface="Cambria Math" panose="02040503050406030204" pitchFamily="18" charset="0"/>
                        </a:rPr>
                        <m:t>= </m:t>
                      </m:r>
                      <m:sSubSup>
                        <m:sSubSupPr>
                          <m:ctrlPr>
                            <a:rPr lang="en-US" sz="2400" b="0" i="1" smtClean="0">
                              <a:solidFill>
                                <a:srgbClr val="4D4D4D"/>
                              </a:solidFill>
                              <a:latin typeface="Cambria Math" panose="02040503050406030204" pitchFamily="18" charset="0"/>
                            </a:rPr>
                          </m:ctrlPr>
                        </m:sSubSupPr>
                        <m:e>
                          <m:d>
                            <m:dPr>
                              <m:begChr m:val="‖"/>
                              <m:endChr m:val="‖"/>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e>
                        <m:sub>
                          <m:r>
                            <a:rPr lang="en-US" sz="2400" b="0" i="1" smtClean="0">
                              <a:solidFill>
                                <a:srgbClr val="4D4D4D"/>
                              </a:solidFill>
                              <a:latin typeface="Cambria Math" panose="02040503050406030204" pitchFamily="18" charset="0"/>
                            </a:rPr>
                            <m:t>2</m:t>
                          </m:r>
                        </m:sub>
                        <m:sup>
                          <m:r>
                            <a:rPr lang="en-US" sz="2400" b="0" i="1" smtClean="0">
                              <a:solidFill>
                                <a:srgbClr val="4D4D4D"/>
                              </a:solidFill>
                              <a:latin typeface="Cambria Math" panose="02040503050406030204" pitchFamily="18" charset="0"/>
                            </a:rPr>
                            <m:t>2</m:t>
                          </m:r>
                        </m:sup>
                      </m:sSubSup>
                      <m:r>
                        <a:rPr lang="en-US" sz="2400" i="1">
                          <a:solidFill>
                            <a:srgbClr val="4D4D4D"/>
                          </a:solidFill>
                          <a:latin typeface="Cambria Math" panose="02040503050406030204" pitchFamily="18" charset="0"/>
                        </a:rPr>
                        <m:t>=</m:t>
                      </m:r>
                      <m:nary>
                        <m:naryPr>
                          <m:chr m:val="∑"/>
                          <m:ctrlPr>
                            <a:rPr lang="en-US" sz="2400" i="1">
                              <a:solidFill>
                                <a:srgbClr val="4D4D4D"/>
                              </a:solidFill>
                              <a:latin typeface="Cambria Math" panose="02040503050406030204" pitchFamily="18" charset="0"/>
                            </a:rPr>
                          </m:ctrlPr>
                        </m:naryPr>
                        <m:sub>
                          <m:r>
                            <m:rPr>
                              <m:brk m:alnAt="23"/>
                            </m:rPr>
                            <a:rPr lang="en-US" sz="2400" i="1">
                              <a:solidFill>
                                <a:srgbClr val="4D4D4D"/>
                              </a:solidFill>
                              <a:latin typeface="Cambria Math" panose="02040503050406030204" pitchFamily="18" charset="0"/>
                            </a:rPr>
                            <m:t>𝑗</m:t>
                          </m:r>
                          <m:r>
                            <a:rPr lang="en-US" sz="2400" i="1">
                              <a:solidFill>
                                <a:srgbClr val="4D4D4D"/>
                              </a:solidFill>
                              <a:latin typeface="Cambria Math" panose="02040503050406030204" pitchFamily="18" charset="0"/>
                            </a:rPr>
                            <m:t>=1</m:t>
                          </m:r>
                        </m:sub>
                        <m:sup>
                          <m:r>
                            <a:rPr lang="en-US" sz="2400" i="1">
                              <a:solidFill>
                                <a:srgbClr val="4D4D4D"/>
                              </a:solidFill>
                              <a:latin typeface="Cambria Math" panose="02040503050406030204" pitchFamily="18" charset="0"/>
                            </a:rPr>
                            <m:t>𝑑</m:t>
                          </m:r>
                        </m:sup>
                        <m:e>
                          <m:sSubSup>
                            <m:sSubSupPr>
                              <m:ctrlPr>
                                <a:rPr lang="en-US" sz="2400" i="1">
                                  <a:solidFill>
                                    <a:srgbClr val="4D4D4D"/>
                                  </a:solidFill>
                                  <a:latin typeface="Cambria Math" panose="02040503050406030204" pitchFamily="18" charset="0"/>
                                </a:rPr>
                              </m:ctrlPr>
                            </m:sSubSupPr>
                            <m:e>
                              <m:r>
                                <a:rPr lang="en-US" sz="2400" b="0" i="1" smtClean="0">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𝑗</m:t>
                              </m:r>
                            </m:sub>
                            <m:sup>
                              <m:r>
                                <a:rPr lang="en-US" sz="2400" i="1">
                                  <a:solidFill>
                                    <a:srgbClr val="4D4D4D"/>
                                  </a:solidFill>
                                  <a:latin typeface="Cambria Math" panose="02040503050406030204" pitchFamily="18" charset="0"/>
                                </a:rPr>
                                <m:t>2</m:t>
                              </m:r>
                            </m:sup>
                          </m:sSubSup>
                        </m:e>
                      </m:nary>
                    </m:oMath>
                  </m:oMathPara>
                </a14:m>
                <a:br>
                  <a:rPr lang="en-US" sz="2400" i="1" dirty="0">
                    <a:solidFill>
                      <a:srgbClr val="4D4D4D"/>
                    </a:solidFill>
                    <a:latin typeface="Cambria Math" panose="02040503050406030204" pitchFamily="18" charset="0"/>
                  </a:rPr>
                </a:br>
                <a14:m>
                  <m:oMath xmlns:m="http://schemas.openxmlformats.org/officeDocument/2006/math">
                    <m:sSub>
                      <m:sSubPr>
                        <m:ctrlPr>
                          <a:rPr lang="en-US" sz="2400" i="1" smtClean="0">
                            <a:solidFill>
                              <a:srgbClr val="4D4D4D"/>
                            </a:solidFill>
                            <a:latin typeface="Cambria Math" panose="02040503050406030204" pitchFamily="18" charset="0"/>
                          </a:rPr>
                        </m:ctrlPr>
                      </m:sSubPr>
                      <m:e>
                        <m:r>
                          <a:rPr lang="en-US" sz="2400" i="1">
                            <a:solidFill>
                              <a:srgbClr val="4D4D4D"/>
                            </a:solidFill>
                            <a:latin typeface="Cambria Math" panose="02040503050406030204" pitchFamily="18" charset="0"/>
                          </a:rPr>
                          <m:t>𝐿</m:t>
                        </m:r>
                      </m:e>
                      <m:sub>
                        <m:r>
                          <a:rPr lang="en-US" sz="2400" b="0" i="1" smtClean="0">
                            <a:solidFill>
                              <a:srgbClr val="4D4D4D"/>
                            </a:solidFill>
                            <a:latin typeface="Cambria Math" panose="02040503050406030204" pitchFamily="18" charset="0"/>
                          </a:rPr>
                          <m:t>1</m:t>
                        </m:r>
                      </m:sub>
                    </m:sSub>
                  </m:oMath>
                </a14:m>
                <a:r>
                  <a:rPr lang="en-US" sz="2400" dirty="0">
                    <a:solidFill>
                      <a:srgbClr val="4D4D4D"/>
                    </a:solidFill>
                  </a:rPr>
                  <a:t>-norm</a:t>
                </a:r>
                <a:r>
                  <a:rPr lang="ru-RU" sz="2400" dirty="0">
                    <a:solidFill>
                      <a:srgbClr val="4D4D4D"/>
                    </a:solidFill>
                  </a:rPr>
                  <a:t> </a:t>
                </a:r>
                <a:endParaRPr lang="en-US" sz="2400" i="1" dirty="0">
                  <a:solidFill>
                    <a:srgbClr val="4D4D4D"/>
                  </a:solidFill>
                  <a:latin typeface="Cambria Math" panose="02040503050406030204" pitchFamily="18" charset="0"/>
                </a:endParaRPr>
              </a:p>
              <a:p>
                <a:pPr>
                  <a:spcAft>
                    <a:spcPts val="1800"/>
                  </a:spcAft>
                  <a:buClr>
                    <a:srgbClr val="9CA5A2"/>
                  </a:buClr>
                </a:pPr>
                <a14:m>
                  <m:oMathPara xmlns:m="http://schemas.openxmlformats.org/officeDocument/2006/math">
                    <m:oMathParaPr>
                      <m:jc m:val="centerGroup"/>
                    </m:oMathParaPr>
                    <m:oMath xmlns:m="http://schemas.openxmlformats.org/officeDocument/2006/math">
                      <m:r>
                        <a:rPr lang="en-US" sz="2400" i="1">
                          <a:solidFill>
                            <a:srgbClr val="4D4D4D"/>
                          </a:solidFill>
                          <a:latin typeface="Cambria Math" panose="02040503050406030204" pitchFamily="18" charset="0"/>
                        </a:rPr>
                        <m:t>𝑅</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r>
                        <a:rPr lang="en-US" sz="2400" i="1">
                          <a:solidFill>
                            <a:srgbClr val="4D4D4D"/>
                          </a:solidFill>
                          <a:latin typeface="Cambria Math" panose="02040503050406030204" pitchFamily="18" charset="0"/>
                        </a:rPr>
                        <m:t>=</m:t>
                      </m:r>
                      <m:sSub>
                        <m:sSubPr>
                          <m:ctrlPr>
                            <a:rPr lang="ru-RU" sz="2400" i="1">
                              <a:solidFill>
                                <a:srgbClr val="4D4D4D"/>
                              </a:solidFill>
                              <a:latin typeface="Cambria Math" panose="02040503050406030204" pitchFamily="18" charset="0"/>
                            </a:rPr>
                          </m:ctrlPr>
                        </m:sSubPr>
                        <m:e>
                          <m:d>
                            <m:dPr>
                              <m:begChr m:val="‖"/>
                              <m:endChr m:val="‖"/>
                              <m:ctrlPr>
                                <a:rPr lang="en-US" sz="2400" i="1">
                                  <a:solidFill>
                                    <a:srgbClr val="4D4D4D"/>
                                  </a:solidFill>
                                  <a:latin typeface="Cambria Math" panose="02040503050406030204" pitchFamily="18" charset="0"/>
                                </a:rPr>
                              </m:ctrlPr>
                            </m:dPr>
                            <m:e>
                              <m:r>
                                <a:rPr lang="en-US" sz="2400" b="0" i="1" smtClean="0">
                                  <a:solidFill>
                                    <a:srgbClr val="4D4D4D"/>
                                  </a:solidFill>
                                  <a:latin typeface="Cambria Math" panose="02040503050406030204" pitchFamily="18" charset="0"/>
                                </a:rPr>
                                <m:t>𝑤</m:t>
                              </m:r>
                            </m:e>
                          </m:d>
                        </m:e>
                        <m:sub>
                          <m:r>
                            <a:rPr lang="ru-RU" sz="2400" i="1">
                              <a:solidFill>
                                <a:srgbClr val="4D4D4D"/>
                              </a:solidFill>
                              <a:latin typeface="Cambria Math" panose="02040503050406030204" pitchFamily="18" charset="0"/>
                            </a:rPr>
                            <m:t>1</m:t>
                          </m:r>
                        </m:sub>
                      </m:sSub>
                      <m:r>
                        <a:rPr lang="en-US" sz="2400" i="1">
                          <a:solidFill>
                            <a:srgbClr val="4D4D4D"/>
                          </a:solidFill>
                          <a:latin typeface="Cambria Math" panose="02040503050406030204" pitchFamily="18" charset="0"/>
                        </a:rPr>
                        <m:t>=</m:t>
                      </m:r>
                      <m:nary>
                        <m:naryPr>
                          <m:chr m:val="∑"/>
                          <m:ctrlPr>
                            <a:rPr lang="en-US" sz="2400" i="1">
                              <a:solidFill>
                                <a:srgbClr val="4D4D4D"/>
                              </a:solidFill>
                              <a:latin typeface="Cambria Math" panose="02040503050406030204" pitchFamily="18" charset="0"/>
                            </a:rPr>
                          </m:ctrlPr>
                        </m:naryPr>
                        <m:sub>
                          <m:r>
                            <m:rPr>
                              <m:brk m:alnAt="23"/>
                            </m:rPr>
                            <a:rPr lang="en-US" sz="2400" i="1">
                              <a:solidFill>
                                <a:srgbClr val="4D4D4D"/>
                              </a:solidFill>
                              <a:latin typeface="Cambria Math" panose="02040503050406030204" pitchFamily="18" charset="0"/>
                            </a:rPr>
                            <m:t>𝑗</m:t>
                          </m:r>
                          <m:r>
                            <a:rPr lang="en-US" sz="2400" i="1">
                              <a:solidFill>
                                <a:srgbClr val="4D4D4D"/>
                              </a:solidFill>
                              <a:latin typeface="Cambria Math" panose="02040503050406030204" pitchFamily="18" charset="0"/>
                            </a:rPr>
                            <m:t>=1</m:t>
                          </m:r>
                        </m:sub>
                        <m:sup>
                          <m:r>
                            <a:rPr lang="en-US" sz="2400" i="1">
                              <a:solidFill>
                                <a:srgbClr val="4D4D4D"/>
                              </a:solidFill>
                              <a:latin typeface="Cambria Math" panose="02040503050406030204" pitchFamily="18" charset="0"/>
                            </a:rPr>
                            <m:t>𝑑</m:t>
                          </m:r>
                        </m:sup>
                        <m:e>
                          <m:d>
                            <m:dPr>
                              <m:begChr m:val="|"/>
                              <m:endChr m:val="|"/>
                              <m:ctrlPr>
                                <a:rPr lang="en-US" sz="2400" i="1">
                                  <a:solidFill>
                                    <a:srgbClr val="4D4D4D"/>
                                  </a:solidFill>
                                  <a:latin typeface="Cambria Math" panose="02040503050406030204" pitchFamily="18" charset="0"/>
                                </a:rPr>
                              </m:ctrlPr>
                            </m:dPr>
                            <m:e>
                              <m:sSub>
                                <m:sSubPr>
                                  <m:ctrlPr>
                                    <a:rPr lang="en-US" sz="240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i="1">
                                      <a:solidFill>
                                        <a:srgbClr val="4D4D4D"/>
                                      </a:solidFill>
                                      <a:latin typeface="Cambria Math" panose="02040503050406030204" pitchFamily="18" charset="0"/>
                                    </a:rPr>
                                    <m:t>𝑗</m:t>
                                  </m:r>
                                </m:sub>
                              </m:sSub>
                            </m:e>
                          </m:d>
                        </m:e>
                      </m:nary>
                    </m:oMath>
                  </m:oMathPara>
                </a14:m>
                <a:endParaRPr lang="en-US" sz="2400" dirty="0">
                  <a:solidFill>
                    <a:srgbClr val="4D4D4D"/>
                  </a:solidFill>
                </a:endParaRPr>
              </a:p>
              <a:p>
                <a:pPr marL="342900" indent="-342900">
                  <a:spcAft>
                    <a:spcPts val="1800"/>
                  </a:spcAft>
                  <a:buClr>
                    <a:srgbClr val="9CA5A2"/>
                  </a:buClr>
                  <a:buFont typeface="Arial" panose="020B0604020202020204" pitchFamily="34" charset="0"/>
                  <a:buChar char="•"/>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8"/>
                <a:ext cx="8616008" cy="5544715"/>
              </a:xfrm>
              <a:prstGeom prst="rect">
                <a:avLst/>
              </a:prstGeom>
              <a:blipFill>
                <a:blip r:embed="rId3"/>
                <a:stretch>
                  <a:fillRect l="-2062" t="-1598" b="-14384"/>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763431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Ridge Regression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4645"/>
                <a:ext cx="8616008" cy="4104555"/>
              </a:xfrm>
              <a:prstGeom prst="rect">
                <a:avLst/>
              </a:prstGeom>
              <a:noFill/>
              <a:ln w="28575">
                <a:noFill/>
              </a:ln>
            </p:spPr>
            <p:txBody>
              <a:bodyPr wrap="square" lIns="0" tIns="0" rIns="0" bIns="0" anchor="t">
                <a:noAutofit/>
              </a:bodyPr>
              <a:lstStyle/>
              <a:p>
                <a:pPr>
                  <a:spcAft>
                    <a:spcPts val="1800"/>
                  </a:spcAft>
                  <a:buClr>
                    <a:srgbClr val="9CA5A2"/>
                  </a:buClr>
                </a:pPr>
                <a14:m>
                  <m:oMathPara xmlns:m="http://schemas.openxmlformats.org/officeDocument/2006/math">
                    <m:oMathParaPr>
                      <m:jc m:val="centerGroup"/>
                    </m:oMathParaPr>
                    <m:oMath xmlns:m="http://schemas.openxmlformats.org/officeDocument/2006/math">
                      <m:func>
                        <m:funcPr>
                          <m:ctrlPr>
                            <a:rPr lang="en-US" sz="2400" i="1" smtClean="0">
                              <a:solidFill>
                                <a:srgbClr val="4D4D4D"/>
                              </a:solidFill>
                              <a:latin typeface="Cambria Math" panose="02040503050406030204" pitchFamily="18" charset="0"/>
                            </a:rPr>
                          </m:ctrlPr>
                        </m:funcPr>
                        <m:fName>
                          <m:limLow>
                            <m:limLowPr>
                              <m:ctrlPr>
                                <a:rPr lang="en-US" sz="2400" i="1">
                                  <a:solidFill>
                                    <a:srgbClr val="4D4D4D"/>
                                  </a:solidFill>
                                  <a:latin typeface="Cambria Math" panose="02040503050406030204" pitchFamily="18" charset="0"/>
                                </a:rPr>
                              </m:ctrlPr>
                            </m:limLowPr>
                            <m:e>
                              <m:r>
                                <m:rPr>
                                  <m:sty m:val="p"/>
                                </m:rPr>
                                <a:rPr lang="en-US" sz="2400">
                                  <a:solidFill>
                                    <a:srgbClr val="4D4D4D"/>
                                  </a:solidFill>
                                  <a:latin typeface="Cambria Math" panose="02040503050406030204" pitchFamily="18" charset="0"/>
                                </a:rPr>
                                <m:t>min</m:t>
                              </m:r>
                            </m:e>
                            <m:lim>
                              <m:r>
                                <a:rPr lang="en-US" sz="2400" i="1">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r>
                            <a:rPr lang="en-US"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𝜆</m:t>
                          </m:r>
                          <m:sSubSup>
                            <m:sSubSupPr>
                              <m:ctrlPr>
                                <a:rPr lang="en-US" sz="2400" i="1">
                                  <a:solidFill>
                                    <a:srgbClr val="4D4D4D"/>
                                  </a:solidFill>
                                  <a:latin typeface="Cambria Math" panose="02040503050406030204" pitchFamily="18" charset="0"/>
                                </a:rPr>
                              </m:ctrlPr>
                            </m:sSubSupPr>
                            <m:e>
                              <m:d>
                                <m:dPr>
                                  <m:begChr m:val="‖"/>
                                  <m:endChr m:val="‖"/>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e>
                            <m:sub>
                              <m:r>
                                <a:rPr lang="en-US" sz="2400" i="1">
                                  <a:solidFill>
                                    <a:srgbClr val="4D4D4D"/>
                                  </a:solidFill>
                                  <a:latin typeface="Cambria Math" panose="02040503050406030204" pitchFamily="18" charset="0"/>
                                </a:rPr>
                                <m:t>2</m:t>
                              </m:r>
                            </m:sub>
                            <m:sup>
                              <m:r>
                                <a:rPr lang="en-US" sz="2400" i="1">
                                  <a:solidFill>
                                    <a:srgbClr val="4D4D4D"/>
                                  </a:solidFill>
                                  <a:latin typeface="Cambria Math" panose="02040503050406030204" pitchFamily="18" charset="0"/>
                                </a:rPr>
                                <m:t>2</m:t>
                              </m:r>
                            </m:sup>
                          </m:sSubSup>
                        </m:e>
                      </m:func>
                    </m:oMath>
                  </m:oMathPara>
                </a14:m>
                <a:endParaRPr lang="ru-RU" sz="2400" b="0" i="1" dirty="0">
                  <a:solidFill>
                    <a:srgbClr val="4D4D4D"/>
                  </a:solidFill>
                  <a:latin typeface="Cambria Math" panose="02040503050406030204" pitchFamily="18" charset="0"/>
                </a:endParaRPr>
              </a:p>
              <a:p>
                <a:pPr marL="342900" indent="-342900">
                  <a:spcAft>
                    <a:spcPts val="1800"/>
                  </a:spcAft>
                  <a:buClr>
                    <a:srgbClr val="9CA5A2"/>
                  </a:buClr>
                  <a:buFont typeface="Arial" panose="020B0604020202020204" pitchFamily="34" charset="0"/>
                  <a:buChar char="•"/>
                </a:pPr>
                <a:r>
                  <a:rPr lang="en-US" sz="2400" dirty="0">
                    <a:solidFill>
                      <a:srgbClr val="4D4D4D"/>
                    </a:solidFill>
                  </a:rPr>
                  <a:t>Has analytical Solution</a:t>
                </a:r>
                <a:r>
                  <a:rPr lang="ru-RU" sz="2400" dirty="0">
                    <a:solidFill>
                      <a:srgbClr val="4D4D4D"/>
                    </a:solidFill>
                  </a:rPr>
                  <a:t>:</a:t>
                </a:r>
              </a:p>
              <a:p>
                <a:pPr>
                  <a:spcAft>
                    <a:spcPts val="1800"/>
                  </a:spcAft>
                  <a:buClr>
                    <a:srgbClr val="9CA5A2"/>
                  </a:buClr>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𝑤</m:t>
                      </m:r>
                      <m:r>
                        <a:rPr lang="en-US" sz="2400" b="0" i="1" smtClean="0">
                          <a:solidFill>
                            <a:srgbClr val="4D4D4D"/>
                          </a:solidFill>
                          <a:latin typeface="Cambria Math" panose="02040503050406030204" pitchFamily="18" charset="0"/>
                        </a:rPr>
                        <m:t>=</m:t>
                      </m:r>
                      <m:sSup>
                        <m:sSupPr>
                          <m:ctrlPr>
                            <a:rPr lang="en-US" sz="2400" b="0" i="1" smtClean="0">
                              <a:solidFill>
                                <a:srgbClr val="4D4D4D"/>
                              </a:solidFill>
                              <a:latin typeface="Cambria Math" panose="02040503050406030204" pitchFamily="18" charset="0"/>
                            </a:rPr>
                          </m:ctrlPr>
                        </m:sSupPr>
                        <m:e>
                          <m:d>
                            <m:dPr>
                              <m:ctrlPr>
                                <a:rPr lang="en-US" sz="2400" b="0" i="1" smtClean="0">
                                  <a:solidFill>
                                    <a:srgbClr val="4D4D4D"/>
                                  </a:solidFill>
                                  <a:latin typeface="Cambria Math" panose="02040503050406030204" pitchFamily="18" charset="0"/>
                                </a:rPr>
                              </m:ctrlPr>
                            </m:dPr>
                            <m:e>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𝑋</m:t>
                                  </m:r>
                                </m:e>
                                <m:sup>
                                  <m:r>
                                    <a:rPr lang="en-US" sz="2400" b="0" i="1" smtClean="0">
                                      <a:solidFill>
                                        <a:srgbClr val="4D4D4D"/>
                                      </a:solidFill>
                                      <a:latin typeface="Cambria Math" panose="02040503050406030204" pitchFamily="18" charset="0"/>
                                    </a:rPr>
                                    <m:t>𝑇</m:t>
                                  </m:r>
                                </m:sup>
                              </m:sSup>
                              <m:r>
                                <a:rPr lang="en-US" sz="2400" b="0" i="1" smtClean="0">
                                  <a:solidFill>
                                    <a:srgbClr val="4D4D4D"/>
                                  </a:solidFill>
                                  <a:latin typeface="Cambria Math" panose="02040503050406030204" pitchFamily="18" charset="0"/>
                                </a:rPr>
                                <m:t>𝑋</m:t>
                              </m:r>
                              <m:r>
                                <a:rPr lang="en-US" sz="2400" b="0" i="1" smtClean="0">
                                  <a:solidFill>
                                    <a:srgbClr val="4D4D4D"/>
                                  </a:solidFill>
                                  <a:latin typeface="Cambria Math" panose="02040503050406030204" pitchFamily="18" charset="0"/>
                                </a:rPr>
                                <m:t>+</m:t>
                              </m:r>
                              <m:r>
                                <a:rPr lang="en-US" sz="2400" b="0" i="1" smtClean="0">
                                  <a:solidFill>
                                    <a:srgbClr val="4D4D4D"/>
                                  </a:solidFill>
                                  <a:latin typeface="Cambria Math" panose="02040503050406030204" pitchFamily="18" charset="0"/>
                                </a:rPr>
                                <m:t>𝜆</m:t>
                              </m:r>
                              <m:r>
                                <a:rPr lang="en-US" sz="2400" b="0" i="1" smtClean="0">
                                  <a:solidFill>
                                    <a:srgbClr val="4D4D4D"/>
                                  </a:solidFill>
                                  <a:latin typeface="Cambria Math" panose="02040503050406030204" pitchFamily="18" charset="0"/>
                                </a:rPr>
                                <m:t>𝐼</m:t>
                              </m:r>
                            </m:e>
                          </m:d>
                        </m:e>
                        <m:sup>
                          <m:r>
                            <a:rPr lang="en-US" sz="2400" b="0" i="1" smtClean="0">
                              <a:solidFill>
                                <a:srgbClr val="4D4D4D"/>
                              </a:solidFill>
                              <a:latin typeface="Cambria Math" panose="02040503050406030204" pitchFamily="18" charset="0"/>
                            </a:rPr>
                            <m:t>−1</m:t>
                          </m:r>
                        </m:sup>
                      </m:sSup>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𝑋</m:t>
                          </m:r>
                        </m:e>
                        <m:sup>
                          <m:r>
                            <a:rPr lang="en-US" sz="2400" b="0" i="1" smtClean="0">
                              <a:solidFill>
                                <a:srgbClr val="4D4D4D"/>
                              </a:solidFill>
                              <a:latin typeface="Cambria Math" panose="02040503050406030204" pitchFamily="18" charset="0"/>
                            </a:rPr>
                            <m:t>𝑇</m:t>
                          </m:r>
                        </m:sup>
                      </m:sSup>
                      <m:r>
                        <a:rPr lang="en-US" sz="2400" b="0" i="1" smtClean="0">
                          <a:solidFill>
                            <a:srgbClr val="4D4D4D"/>
                          </a:solidFill>
                          <a:latin typeface="Cambria Math" panose="02040503050406030204" pitchFamily="18" charset="0"/>
                        </a:rPr>
                        <m:t>𝑦</m:t>
                      </m:r>
                    </m:oMath>
                  </m:oMathPara>
                </a14:m>
                <a:endParaRPr lang="en-US" sz="2400" dirty="0">
                  <a:solidFill>
                    <a:srgbClr val="4D4D4D"/>
                  </a:solidFill>
                </a:endParaRPr>
              </a:p>
              <a:p>
                <a:pPr marL="342900" indent="-342900">
                  <a:spcAft>
                    <a:spcPts val="1800"/>
                  </a:spcAft>
                  <a:buClr>
                    <a:srgbClr val="9CA5A2"/>
                  </a:buClr>
                  <a:buFont typeface="Arial" panose="020B0604020202020204" pitchFamily="34" charset="0"/>
                  <a:buChar char="•"/>
                </a:pPr>
                <a:r>
                  <a:rPr lang="en-US" sz="2400" dirty="0">
                    <a:solidFill>
                      <a:srgbClr val="4D4D4D"/>
                    </a:solidFill>
                  </a:rPr>
                  <a:t>Has shrinkage effect on weights</a:t>
                </a: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4645"/>
                <a:ext cx="8616008" cy="4104555"/>
              </a:xfrm>
              <a:prstGeom prst="rect">
                <a:avLst/>
              </a:prstGeom>
              <a:blipFill rotWithShape="1">
                <a:blip r:embed="rId3"/>
                <a:stretch>
                  <a:fillRect l="-2052"/>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3026257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Lasso Regression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9"/>
                <a:ext cx="8616008" cy="3887638"/>
              </a:xfrm>
              <a:prstGeom prst="rect">
                <a:avLst/>
              </a:prstGeom>
              <a:noFill/>
              <a:ln w="28575">
                <a:noFill/>
              </a:ln>
            </p:spPr>
            <p:txBody>
              <a:bodyPr wrap="square" lIns="0" tIns="0" rIns="0" bIns="0" anchor="t">
                <a:noAutofit/>
              </a:bodyPr>
              <a:lstStyle/>
              <a:p>
                <a:pPr>
                  <a:spcAft>
                    <a:spcPts val="1800"/>
                  </a:spcAft>
                  <a:buClr>
                    <a:srgbClr val="9CA5A2"/>
                  </a:buClr>
                </a:pPr>
                <a14:m>
                  <m:oMathPara xmlns:m="http://schemas.openxmlformats.org/officeDocument/2006/math">
                    <m:oMathParaPr>
                      <m:jc m:val="centerGroup"/>
                    </m:oMathParaPr>
                    <m:oMath xmlns:m="http://schemas.openxmlformats.org/officeDocument/2006/math">
                      <m:func>
                        <m:funcPr>
                          <m:ctrlPr>
                            <a:rPr lang="en-US" sz="2400" i="1" smtClean="0">
                              <a:solidFill>
                                <a:srgbClr val="4D4D4D"/>
                              </a:solidFill>
                              <a:latin typeface="Cambria Math" panose="02040503050406030204" pitchFamily="18" charset="0"/>
                            </a:rPr>
                          </m:ctrlPr>
                        </m:funcPr>
                        <m:fName>
                          <m:limLow>
                            <m:limLowPr>
                              <m:ctrlPr>
                                <a:rPr lang="en-US" sz="2400" i="1">
                                  <a:solidFill>
                                    <a:srgbClr val="4D4D4D"/>
                                  </a:solidFill>
                                  <a:latin typeface="Cambria Math" panose="02040503050406030204" pitchFamily="18" charset="0"/>
                                </a:rPr>
                              </m:ctrlPr>
                            </m:limLowPr>
                            <m:e>
                              <m:r>
                                <m:rPr>
                                  <m:sty m:val="p"/>
                                </m:rPr>
                                <a:rPr lang="en-US" sz="2400">
                                  <a:solidFill>
                                    <a:srgbClr val="4D4D4D"/>
                                  </a:solidFill>
                                  <a:latin typeface="Cambria Math" panose="02040503050406030204" pitchFamily="18" charset="0"/>
                                </a:rPr>
                                <m:t>min</m:t>
                              </m:r>
                            </m:e>
                            <m:lim>
                              <m:r>
                                <a:rPr lang="en-US" sz="2400" i="1">
                                  <a:solidFill>
                                    <a:srgbClr val="4D4D4D"/>
                                  </a:solidFill>
                                  <a:latin typeface="Cambria Math" panose="02040503050406030204" pitchFamily="18" charset="0"/>
                                </a:rPr>
                                <m:t>𝑤</m:t>
                              </m:r>
                            </m:lim>
                          </m:limLow>
                        </m:fName>
                        <m:e>
                          <m:f>
                            <m:fPr>
                              <m:ctrlPr>
                                <a:rPr lang="bg-BG" sz="2400" i="1">
                                  <a:solidFill>
                                    <a:srgbClr val="4D4D4D"/>
                                  </a:solidFill>
                                  <a:latin typeface="Cambria Math" panose="02040503050406030204" pitchFamily="18" charset="0"/>
                                </a:rPr>
                              </m:ctrlPr>
                            </m:fPr>
                            <m:num>
                              <m:r>
                                <a:rPr lang="en-US" sz="2400" i="1">
                                  <a:solidFill>
                                    <a:srgbClr val="4D4D4D"/>
                                  </a:solidFill>
                                  <a:latin typeface="Cambria Math" charset="0"/>
                                </a:rPr>
                                <m:t>1</m:t>
                              </m:r>
                            </m:num>
                            <m:den>
                              <m:r>
                                <a:rPr lang="en-US" sz="2400" i="1">
                                  <a:solidFill>
                                    <a:srgbClr val="4D4D4D"/>
                                  </a:solidFill>
                                  <a:latin typeface="Cambria Math" panose="02040503050406030204" pitchFamily="18" charset="0"/>
                                </a:rPr>
                                <m:t>𝑁</m:t>
                              </m:r>
                            </m:den>
                          </m:f>
                          <m:nary>
                            <m:naryPr>
                              <m:chr m:val="∑"/>
                              <m:ctrlPr>
                                <a:rPr lang="is-IS" sz="2400" i="1">
                                  <a:solidFill>
                                    <a:srgbClr val="4D4D4D"/>
                                  </a:solidFill>
                                  <a:latin typeface="Cambria Math" panose="02040503050406030204" pitchFamily="18" charset="0"/>
                                </a:rPr>
                              </m:ctrlPr>
                            </m:naryPr>
                            <m:sub>
                              <m:r>
                                <a:rPr lang="en-US" sz="2400" i="1">
                                  <a:solidFill>
                                    <a:srgbClr val="4D4D4D"/>
                                  </a:solidFill>
                                  <a:latin typeface="Cambria Math" panose="02040503050406030204" pitchFamily="18" charset="0"/>
                                </a:rPr>
                                <m:t>𝑛</m:t>
                              </m:r>
                              <m:r>
                                <a:rPr lang="en-US" sz="2400" i="1">
                                  <a:solidFill>
                                    <a:srgbClr val="4D4D4D"/>
                                  </a:solidFill>
                                  <a:latin typeface="Cambria Math" charset="0"/>
                                </a:rPr>
                                <m:t>=1</m:t>
                              </m:r>
                            </m:sub>
                            <m:sup>
                              <m:r>
                                <a:rPr lang="en-US" sz="2400" i="1">
                                  <a:solidFill>
                                    <a:srgbClr val="4D4D4D"/>
                                  </a:solidFill>
                                  <a:latin typeface="Cambria Math" panose="02040503050406030204" pitchFamily="18" charset="0"/>
                                  <a:ea typeface="Cambria Math" charset="0"/>
                                  <a:cs typeface="Cambria Math" charset="0"/>
                                </a:rPr>
                                <m:t>𝑁</m:t>
                              </m:r>
                            </m:sup>
                            <m:e>
                              <m:sSup>
                                <m:sSupPr>
                                  <m:ctrlPr>
                                    <a:rPr lang="en-US" sz="2400" i="1">
                                      <a:solidFill>
                                        <a:srgbClr val="4D4D4D"/>
                                      </a:solidFill>
                                      <a:latin typeface="Cambria Math" panose="02040503050406030204" pitchFamily="18" charset="0"/>
                                    </a:rPr>
                                  </m:ctrlPr>
                                </m:sSupPr>
                                <m:e>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𝑎</m:t>
                                      </m:r>
                                      <m:d>
                                        <m:dPr>
                                          <m:ctrlPr>
                                            <a:rPr lang="en-US" sz="2400" i="1">
                                              <a:solidFill>
                                                <a:srgbClr val="4D4D4D"/>
                                              </a:solidFill>
                                              <a:latin typeface="Cambria Math" panose="02040503050406030204" pitchFamily="18" charset="0"/>
                                            </a:rPr>
                                          </m:ctrlPr>
                                        </m:dPr>
                                        <m:e>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𝑥</m:t>
                                              </m:r>
                                            </m:e>
                                            <m:sub>
                                              <m:r>
                                                <a:rPr lang="en-US" sz="2400" i="1">
                                                  <a:solidFill>
                                                    <a:srgbClr val="4D4D4D"/>
                                                  </a:solidFill>
                                                  <a:latin typeface="Cambria Math" panose="02040503050406030204" pitchFamily="18" charset="0"/>
                                                </a:rPr>
                                                <m:t>𝑛</m:t>
                                              </m:r>
                                            </m:sub>
                                          </m:sSub>
                                        </m:e>
                                      </m:d>
                                      <m:r>
                                        <a:rPr lang="en-US" sz="2400" i="1">
                                          <a:solidFill>
                                            <a:srgbClr val="4D4D4D"/>
                                          </a:solidFill>
                                          <a:latin typeface="Cambria Math" charset="0"/>
                                        </a:rPr>
                                        <m:t>−</m:t>
                                      </m:r>
                                      <m:sSub>
                                        <m:sSubPr>
                                          <m:ctrlPr>
                                            <a:rPr lang="en-US" sz="2400" i="1">
                                              <a:solidFill>
                                                <a:srgbClr val="4D4D4D"/>
                                              </a:solidFill>
                                              <a:latin typeface="Cambria Math" panose="02040503050406030204" pitchFamily="18" charset="0"/>
                                            </a:rPr>
                                          </m:ctrlPr>
                                        </m:sSubPr>
                                        <m:e>
                                          <m:r>
                                            <a:rPr lang="en-US" sz="2400" i="1">
                                              <a:solidFill>
                                                <a:srgbClr val="4D4D4D"/>
                                              </a:solidFill>
                                              <a:latin typeface="Cambria Math" charset="0"/>
                                            </a:rPr>
                                            <m:t>𝑦</m:t>
                                          </m:r>
                                        </m:e>
                                        <m:sub>
                                          <m:r>
                                            <a:rPr lang="en-US" sz="2400" i="1">
                                              <a:solidFill>
                                                <a:srgbClr val="4D4D4D"/>
                                              </a:solidFill>
                                              <a:latin typeface="Cambria Math" panose="02040503050406030204" pitchFamily="18" charset="0"/>
                                            </a:rPr>
                                            <m:t>𝑛</m:t>
                                          </m:r>
                                        </m:sub>
                                      </m:sSub>
                                    </m:e>
                                  </m:d>
                                </m:e>
                                <m:sup>
                                  <m:r>
                                    <a:rPr lang="en-US" sz="2400" i="1">
                                      <a:solidFill>
                                        <a:srgbClr val="4D4D4D"/>
                                      </a:solidFill>
                                      <a:latin typeface="Cambria Math" charset="0"/>
                                    </a:rPr>
                                    <m:t>2</m:t>
                                  </m:r>
                                </m:sup>
                              </m:sSup>
                            </m:e>
                          </m:nary>
                          <m:r>
                            <a:rPr lang="en-US" sz="2400" i="1">
                              <a:solidFill>
                                <a:srgbClr val="4D4D4D"/>
                              </a:solidFill>
                              <a:latin typeface="Cambria Math" panose="02040503050406030204" pitchFamily="18" charset="0"/>
                            </a:rPr>
                            <m:t>+</m:t>
                          </m:r>
                          <m:r>
                            <a:rPr lang="en-US" sz="2400" i="1">
                              <a:solidFill>
                                <a:srgbClr val="4D4D4D"/>
                              </a:solidFill>
                              <a:latin typeface="Cambria Math" panose="02040503050406030204" pitchFamily="18" charset="0"/>
                            </a:rPr>
                            <m:t>𝜆</m:t>
                          </m:r>
                          <m:sSub>
                            <m:sSubPr>
                              <m:ctrlPr>
                                <a:rPr lang="ru-RU" sz="2400" i="1">
                                  <a:solidFill>
                                    <a:srgbClr val="4D4D4D"/>
                                  </a:solidFill>
                                  <a:latin typeface="Cambria Math" panose="02040503050406030204" pitchFamily="18" charset="0"/>
                                </a:rPr>
                              </m:ctrlPr>
                            </m:sSubPr>
                            <m:e>
                              <m:d>
                                <m:dPr>
                                  <m:begChr m:val="‖"/>
                                  <m:endChr m:val="‖"/>
                                  <m:ctrlPr>
                                    <a:rPr lang="en-US" sz="2400" i="1">
                                      <a:solidFill>
                                        <a:srgbClr val="4D4D4D"/>
                                      </a:solidFill>
                                      <a:latin typeface="Cambria Math" panose="02040503050406030204" pitchFamily="18" charset="0"/>
                                    </a:rPr>
                                  </m:ctrlPr>
                                </m:dPr>
                                <m:e>
                                  <m:r>
                                    <a:rPr lang="en-US" sz="2400" i="1">
                                      <a:solidFill>
                                        <a:srgbClr val="4D4D4D"/>
                                      </a:solidFill>
                                      <a:latin typeface="Cambria Math" panose="02040503050406030204" pitchFamily="18" charset="0"/>
                                    </a:rPr>
                                    <m:t>𝑤</m:t>
                                  </m:r>
                                </m:e>
                              </m:d>
                            </m:e>
                            <m:sub>
                              <m:r>
                                <a:rPr lang="ru-RU" sz="2400" i="1">
                                  <a:solidFill>
                                    <a:srgbClr val="4D4D4D"/>
                                  </a:solidFill>
                                  <a:latin typeface="Cambria Math" panose="02040503050406030204" pitchFamily="18" charset="0"/>
                                </a:rPr>
                                <m:t>1</m:t>
                              </m:r>
                            </m:sub>
                          </m:sSub>
                        </m:e>
                      </m:func>
                    </m:oMath>
                  </m:oMathPara>
                </a14:m>
                <a:endParaRPr lang="ru-RU" sz="2400" b="0" i="1" dirty="0">
                  <a:solidFill>
                    <a:srgbClr val="4D4D4D"/>
                  </a:solidFill>
                  <a:latin typeface="Cambria Math" panose="02040503050406030204" pitchFamily="18" charset="0"/>
                </a:endParaRPr>
              </a:p>
              <a:p>
                <a:pPr>
                  <a:spcAft>
                    <a:spcPts val="1800"/>
                  </a:spcAft>
                  <a:buClr>
                    <a:srgbClr val="9CA5A2"/>
                  </a:buClr>
                </a:pPr>
                <a:r>
                  <a:rPr lang="en-US" sz="2400" dirty="0">
                    <a:solidFill>
                      <a:srgbClr val="4D4D4D"/>
                    </a:solidFill>
                  </a:rPr>
                  <a:t>LASSO (Least Absolute Shrinkage and Selection Operator)</a:t>
                </a:r>
              </a:p>
              <a:p>
                <a:pPr marL="342900" indent="-342900">
                  <a:spcAft>
                    <a:spcPts val="1800"/>
                  </a:spcAft>
                  <a:buClr>
                    <a:srgbClr val="9CA5A2"/>
                  </a:buClr>
                  <a:buFont typeface="Arial" panose="020B0604020202020204" pitchFamily="34" charset="0"/>
                  <a:buChar char="•"/>
                </a:pPr>
                <a:r>
                  <a:rPr lang="en-US" sz="2400" dirty="0">
                    <a:solidFill>
                      <a:srgbClr val="4D4D4D"/>
                    </a:solidFill>
                  </a:rPr>
                  <a:t>No analytical solution</a:t>
                </a:r>
              </a:p>
              <a:p>
                <a:pPr marL="342900" indent="-342900">
                  <a:spcAft>
                    <a:spcPts val="1800"/>
                  </a:spcAft>
                  <a:buClr>
                    <a:srgbClr val="9CA5A2"/>
                  </a:buClr>
                  <a:buFont typeface="Arial" panose="020B0604020202020204" pitchFamily="34" charset="0"/>
                  <a:buChar char="•"/>
                </a:pPr>
                <a:r>
                  <a:rPr lang="en-US" sz="2400" dirty="0">
                    <a:solidFill>
                      <a:srgbClr val="4D4D4D"/>
                    </a:solidFill>
                  </a:rPr>
                  <a:t>Some weights zero out (selection)</a:t>
                </a:r>
              </a:p>
              <a:p>
                <a:pPr>
                  <a:spcAft>
                    <a:spcPts val="1800"/>
                  </a:spcAft>
                  <a:buClr>
                    <a:srgbClr val="9CA5A2"/>
                  </a:buClr>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9"/>
                <a:ext cx="8616008" cy="3887638"/>
              </a:xfrm>
              <a:prstGeom prst="rect">
                <a:avLst/>
              </a:prstGeom>
              <a:blipFill rotWithShape="1">
                <a:blip r:embed="rId3"/>
                <a:stretch>
                  <a:fillRect l="-2194"/>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1863046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Prediction of Diabetes Progression</a:t>
            </a:r>
            <a:endParaRPr lang="ru-RU" sz="3200" b="1" dirty="0">
              <a:solidFill>
                <a:srgbClr val="A26D6A"/>
              </a:solidFill>
              <a:latin typeface="+mn-lt"/>
              <a:cs typeface="Times New Roman" pitchFamily="18" charset="0"/>
            </a:endParaRPr>
          </a:p>
        </p:txBody>
      </p:sp>
      <p:sp>
        <p:nvSpPr>
          <p:cNvPr id="3" name="Rectangle 2">
            <a:extLst>
              <a:ext uri="{FF2B5EF4-FFF2-40B4-BE49-F238E27FC236}">
                <a16:creationId xmlns:a16="http://schemas.microsoft.com/office/drawing/2014/main" id="{4EBDB615-562B-0643-BA1B-F13431F07F28}"/>
              </a:ext>
            </a:extLst>
          </p:cNvPr>
          <p:cNvSpPr/>
          <p:nvPr/>
        </p:nvSpPr>
        <p:spPr>
          <a:xfrm>
            <a:off x="395288" y="1125538"/>
            <a:ext cx="7561088" cy="3862596"/>
          </a:xfrm>
          <a:prstGeom prst="rect">
            <a:avLst/>
          </a:prstGeom>
          <a:noFill/>
          <a:ln w="28575">
            <a:noFill/>
          </a:ln>
        </p:spPr>
        <p:txBody>
          <a:bodyPr spcFirstLastPara="1" vert="horz" wrap="square" lIns="0" tIns="0" rIns="0" bIns="0" rtlCol="0" anchor="t" anchorCtr="0">
            <a:noAutofit/>
          </a:bodyPr>
          <a:lstStyle/>
          <a:p>
            <a:pPr>
              <a:buClr>
                <a:srgbClr val="9CA5A2"/>
              </a:buClr>
              <a:buSzPts val="2400"/>
            </a:pPr>
            <a:r>
              <a:rPr lang="en-US" sz="2400" b="1" dirty="0">
                <a:solidFill>
                  <a:srgbClr val="4D4D4D"/>
                </a:solidFill>
              </a:rPr>
              <a:t>Target</a:t>
            </a:r>
            <a:r>
              <a:rPr lang="en-US" sz="2400" dirty="0">
                <a:solidFill>
                  <a:srgbClr val="4D4D4D"/>
                </a:solidFill>
              </a:rPr>
              <a:t> </a:t>
            </a:r>
            <a:r>
              <a:rPr lang="ru-RU" sz="2400" dirty="0">
                <a:solidFill>
                  <a:srgbClr val="4D4D4D"/>
                </a:solidFill>
              </a:rPr>
              <a:t>–</a:t>
            </a:r>
            <a:r>
              <a:rPr lang="en-US" sz="2400" dirty="0">
                <a:solidFill>
                  <a:srgbClr val="4D4D4D"/>
                </a:solidFill>
              </a:rPr>
              <a:t> quantitative measure of disease progression one year after baseline </a:t>
            </a:r>
          </a:p>
          <a:p>
            <a:pPr marL="342900" indent="-342900">
              <a:buClr>
                <a:srgbClr val="9CA5A2"/>
              </a:buClr>
              <a:buSzPts val="2400"/>
              <a:buFont typeface="Arial" panose="020B0604020202020204" pitchFamily="34" charset="0"/>
              <a:buChar char="•"/>
            </a:pPr>
            <a:endParaRPr lang="en-US" sz="2400" dirty="0">
              <a:solidFill>
                <a:srgbClr val="4D4D4D"/>
              </a:solidFill>
            </a:endParaRPr>
          </a:p>
          <a:p>
            <a:pPr>
              <a:spcAft>
                <a:spcPts val="1200"/>
              </a:spcAft>
              <a:buClr>
                <a:srgbClr val="9CA5A2"/>
              </a:buClr>
              <a:buSzPts val="2400"/>
            </a:pPr>
            <a:r>
              <a:rPr lang="en-US" sz="2400" b="1" dirty="0">
                <a:solidFill>
                  <a:srgbClr val="4D4D4D"/>
                </a:solidFill>
              </a:rPr>
              <a:t>10 Features</a:t>
            </a:r>
          </a:p>
          <a:p>
            <a:pPr marL="342900" indent="-342900">
              <a:spcAft>
                <a:spcPts val="1200"/>
              </a:spcAft>
              <a:buClr>
                <a:srgbClr val="9CA5A2"/>
              </a:buClr>
              <a:buSzPts val="2400"/>
              <a:buFont typeface="Arial" panose="020B0604020202020204" pitchFamily="34" charset="0"/>
              <a:buChar char="•"/>
            </a:pPr>
            <a:r>
              <a:rPr lang="en-US" sz="2400" dirty="0">
                <a:solidFill>
                  <a:srgbClr val="4D4D4D"/>
                </a:solidFill>
              </a:rPr>
              <a:t>Age </a:t>
            </a:r>
          </a:p>
          <a:p>
            <a:pPr marL="342900" indent="-342900">
              <a:spcAft>
                <a:spcPts val="1200"/>
              </a:spcAft>
              <a:buClr>
                <a:srgbClr val="9CA5A2"/>
              </a:buClr>
              <a:buSzPts val="2400"/>
              <a:buFont typeface="Arial" panose="020B0604020202020204" pitchFamily="34" charset="0"/>
              <a:buChar char="•"/>
            </a:pPr>
            <a:r>
              <a:rPr lang="en-US" sz="2400" dirty="0">
                <a:solidFill>
                  <a:srgbClr val="4D4D4D"/>
                </a:solidFill>
              </a:rPr>
              <a:t>Sex  </a:t>
            </a:r>
          </a:p>
          <a:p>
            <a:pPr marL="342900" indent="-342900">
              <a:spcAft>
                <a:spcPts val="1200"/>
              </a:spcAft>
              <a:buClr>
                <a:srgbClr val="9CA5A2"/>
              </a:buClr>
              <a:buSzPts val="2400"/>
              <a:buFont typeface="Arial" panose="020B0604020202020204" pitchFamily="34" charset="0"/>
              <a:buChar char="•"/>
            </a:pPr>
            <a:r>
              <a:rPr lang="en-US" sz="2400" dirty="0">
                <a:solidFill>
                  <a:srgbClr val="4D4D4D"/>
                </a:solidFill>
              </a:rPr>
              <a:t>Body mass index </a:t>
            </a:r>
          </a:p>
          <a:p>
            <a:pPr marL="342900" indent="-342900">
              <a:spcAft>
                <a:spcPts val="1200"/>
              </a:spcAft>
              <a:buClr>
                <a:srgbClr val="9CA5A2"/>
              </a:buClr>
              <a:buSzPts val="2400"/>
              <a:buFont typeface="Arial" panose="020B0604020202020204" pitchFamily="34" charset="0"/>
              <a:buChar char="•"/>
            </a:pPr>
            <a:r>
              <a:rPr lang="en-US" sz="2400" dirty="0">
                <a:solidFill>
                  <a:srgbClr val="4D4D4D"/>
                </a:solidFill>
              </a:rPr>
              <a:t>Average blood pressure </a:t>
            </a:r>
          </a:p>
          <a:p>
            <a:pPr marL="342900" indent="-342900">
              <a:spcAft>
                <a:spcPts val="1200"/>
              </a:spcAft>
              <a:buClr>
                <a:srgbClr val="9CA5A2"/>
              </a:buClr>
              <a:buSzPts val="2400"/>
              <a:buFont typeface="Arial" panose="020B0604020202020204" pitchFamily="34" charset="0"/>
              <a:buChar char="•"/>
            </a:pPr>
            <a:r>
              <a:rPr lang="en-US" sz="2400" dirty="0">
                <a:solidFill>
                  <a:srgbClr val="4D4D4D"/>
                </a:solidFill>
              </a:rPr>
              <a:t>Six Blood Serum Measurements (S1, S2, S3, S4, S5, S6)</a:t>
            </a:r>
            <a:br>
              <a:rPr lang="en-US" sz="2400" dirty="0">
                <a:solidFill>
                  <a:srgbClr val="4D4D4D"/>
                </a:solidFill>
              </a:rPr>
            </a:br>
            <a:endParaRPr lang="ru-RU" sz="2400" dirty="0">
              <a:solidFill>
                <a:srgbClr val="4D4D4D"/>
              </a:solidFill>
            </a:endParaRPr>
          </a:p>
        </p:txBody>
      </p:sp>
      <p:sp>
        <p:nvSpPr>
          <p:cNvPr id="7" name="Прямоугольник 5">
            <a:extLst>
              <a:ext uri="{FF2B5EF4-FFF2-40B4-BE49-F238E27FC236}">
                <a16:creationId xmlns:a16="http://schemas.microsoft.com/office/drawing/2014/main" id="{02CD949E-755F-6C43-947F-C12AA75CB891}"/>
              </a:ext>
            </a:extLst>
          </p:cNvPr>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spTree>
    <p:extLst>
      <p:ext uri="{BB962C8B-B14F-4D97-AF65-F5344CB8AC3E}">
        <p14:creationId xmlns:p14="http://schemas.microsoft.com/office/powerpoint/2010/main" val="81292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task</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8"/>
                <a:ext cx="8616008" cy="5544715"/>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𝑎</m:t>
                      </m:r>
                      <m:d>
                        <m:dPr>
                          <m:ctrlPr>
                            <a:rPr lang="en-US" sz="2400" b="0" i="1" smtClean="0">
                              <a:solidFill>
                                <a:srgbClr val="4D4D4D"/>
                              </a:solidFill>
                              <a:latin typeface="Cambria Math" panose="02040503050406030204" pitchFamily="18" charset="0"/>
                            </a:rPr>
                          </m:ctrlPr>
                        </m:dPr>
                        <m:e>
                          <m:r>
                            <a:rPr lang="en-US" sz="2400" b="0" i="1" smtClean="0">
                              <a:solidFill>
                                <a:srgbClr val="4D4D4D"/>
                              </a:solidFill>
                              <a:latin typeface="Cambria Math" panose="02040503050406030204" pitchFamily="18" charset="0"/>
                            </a:rPr>
                            <m:t>𝑥</m:t>
                          </m:r>
                        </m:e>
                      </m:d>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0</m:t>
                          </m:r>
                        </m:sub>
                      </m:sSub>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1</m:t>
                          </m:r>
                        </m:sub>
                      </m:sSub>
                      <m:r>
                        <a:rPr lang="en-US" sz="2400" b="0" i="1" smtClean="0">
                          <a:solidFill>
                            <a:srgbClr val="4D4D4D"/>
                          </a:solidFill>
                          <a:latin typeface="Cambria Math" panose="02040503050406030204" pitchFamily="18" charset="0"/>
                        </a:rPr>
                        <m:t>𝑥</m:t>
                      </m:r>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2</m:t>
                          </m:r>
                        </m:sub>
                      </m:sSub>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𝑥</m:t>
                          </m:r>
                        </m:e>
                        <m:sup>
                          <m:r>
                            <a:rPr lang="en-US" sz="2400" b="0" i="1" smtClean="0">
                              <a:solidFill>
                                <a:srgbClr val="4D4D4D"/>
                              </a:solidFill>
                              <a:latin typeface="Cambria Math" panose="02040503050406030204" pitchFamily="18" charset="0"/>
                            </a:rPr>
                            <m:t>2</m:t>
                          </m:r>
                        </m:sup>
                      </m:sSup>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3</m:t>
                          </m:r>
                        </m:sub>
                      </m:sSub>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𝑥</m:t>
                          </m:r>
                        </m:e>
                        <m:sup>
                          <m:r>
                            <a:rPr lang="en-US" sz="2400" b="0" i="1" smtClean="0">
                              <a:solidFill>
                                <a:srgbClr val="4D4D4D"/>
                              </a:solidFill>
                              <a:latin typeface="Cambria Math" panose="02040503050406030204" pitchFamily="18" charset="0"/>
                            </a:rPr>
                            <m:t>3</m:t>
                          </m:r>
                        </m:sup>
                      </m:sSup>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4</m:t>
                          </m:r>
                        </m:sub>
                      </m:sSub>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𝑥</m:t>
                          </m:r>
                        </m:e>
                        <m:sup>
                          <m:r>
                            <a:rPr lang="en-US" sz="2400" b="0" i="1" smtClean="0">
                              <a:solidFill>
                                <a:srgbClr val="4D4D4D"/>
                              </a:solidFill>
                              <a:latin typeface="Cambria Math" panose="02040503050406030204" pitchFamily="18" charset="0"/>
                            </a:rPr>
                            <m:t>4</m:t>
                          </m:r>
                        </m:sup>
                      </m:sSup>
                    </m:oMath>
                  </m:oMathPara>
                </a14:m>
                <a:endParaRPr lang="en-US" sz="2400" dirty="0">
                  <a:solidFill>
                    <a:srgbClr val="4D4D4D"/>
                  </a:solidFill>
                </a:endParaRPr>
              </a:p>
              <a:p>
                <a:pPr>
                  <a:spcAft>
                    <a:spcPts val="1800"/>
                  </a:spcAft>
                </a:pPr>
                <a:endParaRPr lang="en-US" sz="2400" dirty="0">
                  <a:solidFill>
                    <a:srgbClr val="4D4D4D"/>
                  </a:solidFill>
                </a:endParaRPr>
              </a:p>
              <a:p>
                <a:pPr>
                  <a:spcAft>
                    <a:spcPts val="1800"/>
                  </a:spcAft>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8"/>
                <a:ext cx="8616008" cy="5544715"/>
              </a:xfrm>
              <a:prstGeom prst="rect">
                <a:avLst/>
              </a:prstGeom>
              <a:blipFill rotWithShape="1">
                <a:blip r:embed="rId2"/>
                <a:stretch>
                  <a:fillRect/>
                </a:stretch>
              </a:blipFill>
              <a:ln w="28575">
                <a:noFill/>
              </a:ln>
            </p:spPr>
            <p:txBody>
              <a:bodyPr/>
              <a:lstStyle/>
              <a:p>
                <a:r>
                  <a:rPr lang="ru-RU">
                    <a:noFill/>
                  </a:rPr>
                  <a:t> </a:t>
                </a:r>
              </a:p>
            </p:txBody>
          </p:sp>
        </mc:Fallback>
      </mc:AlternateContent>
      <p:pic>
        <p:nvPicPr>
          <p:cNvPr id="5" name="Picture 3">
            <a:extLst>
              <a:ext uri="{FF2B5EF4-FFF2-40B4-BE49-F238E27FC236}">
                <a16:creationId xmlns:a16="http://schemas.microsoft.com/office/drawing/2014/main" id="{581410E6-6705-4248-A111-2A7C8BC207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1972998"/>
            <a:ext cx="4896544" cy="3256202"/>
          </a:xfrm>
          <a:prstGeom prst="rect">
            <a:avLst/>
          </a:prstGeom>
        </p:spPr>
      </p:pic>
    </p:spTree>
    <p:extLst>
      <p:ext uri="{BB962C8B-B14F-4D97-AF65-F5344CB8AC3E}">
        <p14:creationId xmlns:p14="http://schemas.microsoft.com/office/powerpoint/2010/main" val="3117730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Prediction of Diabetes Progression</a:t>
            </a:r>
            <a:endParaRPr lang="ru-RU" sz="3200" b="1" dirty="0">
              <a:solidFill>
                <a:srgbClr val="A26D6A"/>
              </a:solidFill>
              <a:latin typeface="+mn-lt"/>
              <a:cs typeface="Times New Roman" pitchFamily="18" charset="0"/>
            </a:endParaRPr>
          </a:p>
        </p:txBody>
      </p:sp>
      <p:sp>
        <p:nvSpPr>
          <p:cNvPr id="7" name="Прямоугольник 5">
            <a:extLst>
              <a:ext uri="{FF2B5EF4-FFF2-40B4-BE49-F238E27FC236}">
                <a16:creationId xmlns:a16="http://schemas.microsoft.com/office/drawing/2014/main" id="{02CD949E-755F-6C43-947F-C12AA75CB891}"/>
              </a:ext>
            </a:extLst>
          </p:cNvPr>
          <p:cNvSpPr/>
          <p:nvPr/>
        </p:nvSpPr>
        <p:spPr>
          <a:xfrm>
            <a:off x="395288" y="836613"/>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sp>
        <p:nvSpPr>
          <p:cNvPr id="8" name="Прямоугольник 5">
            <a:extLst>
              <a:ext uri="{FF2B5EF4-FFF2-40B4-BE49-F238E27FC236}">
                <a16:creationId xmlns:a16="http://schemas.microsoft.com/office/drawing/2014/main" id="{02CD949E-755F-6C43-947F-C12AA75CB891}"/>
              </a:ext>
            </a:extLst>
          </p:cNvPr>
          <p:cNvSpPr/>
          <p:nvPr/>
        </p:nvSpPr>
        <p:spPr>
          <a:xfrm>
            <a:off x="395288" y="1124645"/>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9" name="Picture 15">
            <a:extLst>
              <a:ext uri="{FF2B5EF4-FFF2-40B4-BE49-F238E27FC236}">
                <a16:creationId xmlns:a16="http://schemas.microsoft.com/office/drawing/2014/main" id="{0B7AEDA1-A341-4498-90E6-BB2E4AFC8B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988840"/>
            <a:ext cx="7776864" cy="1648902"/>
          </a:xfrm>
          <a:prstGeom prst="rect">
            <a:avLst/>
          </a:prstGeom>
        </p:spPr>
      </p:pic>
      <mc:AlternateContent xmlns:mc="http://schemas.openxmlformats.org/markup-compatibility/2006" xmlns:a14="http://schemas.microsoft.com/office/drawing/2010/main">
        <mc:Choice Requires="a14">
          <p:sp>
            <p:nvSpPr>
              <p:cNvPr id="11" name="Rectangle 2">
                <a:extLst>
                  <a:ext uri="{FF2B5EF4-FFF2-40B4-BE49-F238E27FC236}">
                    <a16:creationId xmlns:a16="http://schemas.microsoft.com/office/drawing/2014/main" id="{925EACC1-0BC1-4171-920E-89EB71EEAB88}"/>
                  </a:ext>
                </a:extLst>
              </p:cNvPr>
              <p:cNvSpPr/>
              <p:nvPr/>
            </p:nvSpPr>
            <p:spPr>
              <a:xfrm>
                <a:off x="395288" y="1124744"/>
                <a:ext cx="7561088" cy="2262158"/>
              </a:xfrm>
              <a:prstGeom prst="rect">
                <a:avLst/>
              </a:prstGeom>
            </p:spPr>
            <p:txBody>
              <a:bodyPr wrap="square" lIns="0" tIns="0">
                <a:spAutoFit/>
              </a:bodyPr>
              <a:lstStyle/>
              <a:p>
                <a:r>
                  <a:rPr lang="en-US" sz="2400" dirty="0">
                    <a:solidFill>
                      <a:srgbClr val="4D4D4D"/>
                    </a:solidFill>
                  </a:rPr>
                  <a:t>Coefficients after training with different values of </a:t>
                </a:r>
                <a14:m>
                  <m:oMath xmlns:m="http://schemas.openxmlformats.org/officeDocument/2006/math">
                    <m:r>
                      <a:rPr lang="en-US" sz="2400" i="1">
                        <a:solidFill>
                          <a:srgbClr val="4D4D4D"/>
                        </a:solidFill>
                        <a:latin typeface="Cambria Math" panose="02040503050406030204" pitchFamily="18" charset="0"/>
                      </a:rPr>
                      <m:t>𝜆</m:t>
                    </m:r>
                  </m:oMath>
                </a14:m>
                <a:r>
                  <a:rPr lang="en-US" sz="2400" dirty="0">
                    <a:solidFill>
                      <a:srgbClr val="4D4D4D"/>
                    </a:solidFill>
                  </a:rPr>
                  <a:t> </a:t>
                </a:r>
              </a:p>
              <a:p>
                <a:r>
                  <a:rPr lang="en-US" sz="2400" b="1" dirty="0">
                    <a:solidFill>
                      <a:srgbClr val="4D4D4D"/>
                    </a:solidFill>
                  </a:rPr>
                  <a:t>Lasso:</a:t>
                </a:r>
              </a:p>
              <a:p>
                <a:endParaRPr lang="en-US" sz="2400" b="1" dirty="0">
                  <a:solidFill>
                    <a:srgbClr val="4D4D4D"/>
                  </a:solidFill>
                </a:endParaRPr>
              </a:p>
              <a:p>
                <a:endParaRPr lang="en-US" sz="2400" b="1" dirty="0">
                  <a:solidFill>
                    <a:srgbClr val="4D4D4D"/>
                  </a:solidFill>
                </a:endParaRPr>
              </a:p>
              <a:p>
                <a:endParaRPr lang="en-US" sz="2400" b="1" dirty="0">
                  <a:solidFill>
                    <a:srgbClr val="4D4D4D"/>
                  </a:solidFill>
                </a:endParaRPr>
              </a:p>
              <a:p>
                <a:endParaRPr lang="en-US" sz="2400" b="1" dirty="0">
                  <a:solidFill>
                    <a:srgbClr val="4D4D4D"/>
                  </a:solidFill>
                </a:endParaRPr>
              </a:p>
            </p:txBody>
          </p:sp>
        </mc:Choice>
        <mc:Fallback xmlns="">
          <p:sp>
            <p:nvSpPr>
              <p:cNvPr id="11" name="Rectangle 2">
                <a:extLst>
                  <a:ext uri="{FF2B5EF4-FFF2-40B4-BE49-F238E27FC236}">
                    <a16:creationId xmlns:a16="http://schemas.microsoft.com/office/drawing/2014/main" id="{925EACC1-0BC1-4171-920E-89EB71EEAB88}"/>
                  </a:ext>
                </a:extLst>
              </p:cNvPr>
              <p:cNvSpPr>
                <a:spLocks noRot="1" noChangeAspect="1" noMove="1" noResize="1" noEditPoints="1" noAdjustHandles="1" noChangeArrowheads="1" noChangeShapeType="1" noTextEdit="1"/>
              </p:cNvSpPr>
              <p:nvPr/>
            </p:nvSpPr>
            <p:spPr>
              <a:xfrm>
                <a:off x="395288" y="1124744"/>
                <a:ext cx="7561088" cy="2262158"/>
              </a:xfrm>
              <a:prstGeom prst="rect">
                <a:avLst/>
              </a:prstGeom>
              <a:blipFill>
                <a:blip r:embed="rId4"/>
                <a:stretch>
                  <a:fillRect l="-2500" t="-4043"/>
                </a:stretch>
              </a:blipFill>
            </p:spPr>
            <p:txBody>
              <a:bodyPr/>
              <a:lstStyle/>
              <a:p>
                <a:r>
                  <a:rPr lang="ru-RU">
                    <a:noFill/>
                  </a:rPr>
                  <a:t> </a:t>
                </a:r>
              </a:p>
            </p:txBody>
          </p:sp>
        </mc:Fallback>
      </mc:AlternateContent>
    </p:spTree>
    <p:extLst>
      <p:ext uri="{BB962C8B-B14F-4D97-AF65-F5344CB8AC3E}">
        <p14:creationId xmlns:p14="http://schemas.microsoft.com/office/powerpoint/2010/main" val="4173854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spcFirstLastPara="1" vert="horz" wrap="square" lIns="91440" tIns="45720" rIns="0" bIns="0" rtlCol="0" anchor="t" anchorCtr="0">
            <a:noAutofit/>
          </a:bodyPr>
          <a:lstStyle/>
          <a:p>
            <a:pPr algn="l">
              <a:buSzPts val="3200"/>
            </a:pPr>
            <a:r>
              <a:rPr lang="en-US" sz="3200" b="1" dirty="0">
                <a:solidFill>
                  <a:srgbClr val="A26D6A"/>
                </a:solidFill>
                <a:latin typeface="+mn-lt"/>
                <a:cs typeface="Times New Roman" pitchFamily="18" charset="0"/>
              </a:rPr>
              <a:t>Prediction of Diabetes Progression</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EBDB615-562B-0643-BA1B-F13431F07F28}"/>
                  </a:ext>
                </a:extLst>
              </p:cNvPr>
              <p:cNvSpPr/>
              <p:nvPr/>
            </p:nvSpPr>
            <p:spPr>
              <a:xfrm>
                <a:off x="395288" y="1124744"/>
                <a:ext cx="7561088" cy="3416320"/>
              </a:xfrm>
              <a:prstGeom prst="rect">
                <a:avLst/>
              </a:prstGeom>
            </p:spPr>
            <p:txBody>
              <a:bodyPr wrap="square" lIns="0" tIns="0">
                <a:spAutoFit/>
              </a:bodyPr>
              <a:lstStyle/>
              <a:p>
                <a:r>
                  <a:rPr lang="en-US" sz="2400" dirty="0">
                    <a:solidFill>
                      <a:srgbClr val="4D4D4D"/>
                    </a:solidFill>
                  </a:rPr>
                  <a:t>Coefficients after training with different values of </a:t>
                </a:r>
                <a14:m>
                  <m:oMath xmlns:m="http://schemas.openxmlformats.org/officeDocument/2006/math">
                    <m:r>
                      <a:rPr lang="en-US" sz="2400" i="1">
                        <a:solidFill>
                          <a:srgbClr val="4D4D4D"/>
                        </a:solidFill>
                        <a:latin typeface="Cambria Math" panose="02040503050406030204" pitchFamily="18" charset="0"/>
                      </a:rPr>
                      <m:t>𝜆</m:t>
                    </m:r>
                  </m:oMath>
                </a14:m>
                <a:r>
                  <a:rPr lang="en-US" sz="2400" dirty="0">
                    <a:solidFill>
                      <a:srgbClr val="4D4D4D"/>
                    </a:solidFill>
                  </a:rPr>
                  <a:t> </a:t>
                </a:r>
              </a:p>
              <a:p>
                <a:r>
                  <a:rPr lang="en-US" sz="2400" b="1" dirty="0">
                    <a:solidFill>
                      <a:srgbClr val="4D4D4D"/>
                    </a:solidFill>
                  </a:rPr>
                  <a:t>Lasso:</a:t>
                </a:r>
              </a:p>
              <a:p>
                <a:endParaRPr lang="en-US" sz="2400" b="1" dirty="0">
                  <a:solidFill>
                    <a:srgbClr val="4D4D4D"/>
                  </a:solidFill>
                </a:endParaRPr>
              </a:p>
              <a:p>
                <a:endParaRPr lang="en-US" sz="2400" b="1" dirty="0">
                  <a:solidFill>
                    <a:srgbClr val="4D4D4D"/>
                  </a:solidFill>
                </a:endParaRPr>
              </a:p>
              <a:p>
                <a:endParaRPr lang="en-US" sz="2400" b="1" dirty="0">
                  <a:solidFill>
                    <a:srgbClr val="4D4D4D"/>
                  </a:solidFill>
                </a:endParaRPr>
              </a:p>
              <a:p>
                <a:endParaRPr lang="en-US" sz="2400" b="1" dirty="0">
                  <a:solidFill>
                    <a:srgbClr val="4D4D4D"/>
                  </a:solidFill>
                </a:endParaRPr>
              </a:p>
              <a:p>
                <a:endParaRPr lang="en-US" sz="2400" b="1" dirty="0">
                  <a:solidFill>
                    <a:srgbClr val="4D4D4D"/>
                  </a:solidFill>
                </a:endParaRPr>
              </a:p>
              <a:p>
                <a:endParaRPr lang="en-US" sz="2400" b="1" dirty="0">
                  <a:solidFill>
                    <a:srgbClr val="4D4D4D"/>
                  </a:solidFill>
                </a:endParaRPr>
              </a:p>
              <a:p>
                <a:r>
                  <a:rPr lang="en-US" sz="2400" b="1" dirty="0">
                    <a:solidFill>
                      <a:srgbClr val="4D4D4D"/>
                    </a:solidFill>
                  </a:rPr>
                  <a:t>Ridge:</a:t>
                </a:r>
                <a:endParaRPr lang="ru-RU" sz="2400" b="1" dirty="0">
                  <a:solidFill>
                    <a:srgbClr val="4D4D4D"/>
                  </a:solidFill>
                </a:endParaRPr>
              </a:p>
            </p:txBody>
          </p:sp>
        </mc:Choice>
        <mc:Fallback xmlns="">
          <p:sp>
            <p:nvSpPr>
              <p:cNvPr id="3" name="Rectangle 2">
                <a:extLst>
                  <a:ext uri="{FF2B5EF4-FFF2-40B4-BE49-F238E27FC236}">
                    <a16:creationId xmlns="" xmlns:a16="http://schemas.microsoft.com/office/drawing/2014/main" xmlns:a14="http://schemas.microsoft.com/office/drawing/2010/main" id="{4EBDB615-562B-0643-BA1B-F13431F07F28}"/>
                  </a:ext>
                </a:extLst>
              </p:cNvPr>
              <p:cNvSpPr>
                <a:spLocks noRot="1" noChangeAspect="1" noMove="1" noResize="1" noEditPoints="1" noAdjustHandles="1" noChangeArrowheads="1" noChangeShapeType="1" noTextEdit="1"/>
              </p:cNvSpPr>
              <p:nvPr/>
            </p:nvSpPr>
            <p:spPr>
              <a:xfrm>
                <a:off x="395288" y="1124744"/>
                <a:ext cx="7561088" cy="3416320"/>
              </a:xfrm>
              <a:prstGeom prst="rect">
                <a:avLst/>
              </a:prstGeom>
              <a:blipFill rotWithShape="1">
                <a:blip r:embed="rId3"/>
                <a:stretch>
                  <a:fillRect l="-2500" t="-2679" b="-1964"/>
                </a:stretch>
              </a:blipFill>
            </p:spPr>
            <p:txBody>
              <a:bodyPr/>
              <a:lstStyle/>
              <a:p>
                <a:r>
                  <a:rPr lang="ru-RU">
                    <a:noFill/>
                  </a:rPr>
                  <a:t> </a:t>
                </a:r>
              </a:p>
            </p:txBody>
          </p:sp>
        </mc:Fallback>
      </mc:AlternateContent>
      <p:sp>
        <p:nvSpPr>
          <p:cNvPr id="7" name="Прямоугольник 5">
            <a:extLst>
              <a:ext uri="{FF2B5EF4-FFF2-40B4-BE49-F238E27FC236}">
                <a16:creationId xmlns:a16="http://schemas.microsoft.com/office/drawing/2014/main" id="{02CD949E-755F-6C43-947F-C12AA75CB891}"/>
              </a:ext>
            </a:extLst>
          </p:cNvPr>
          <p:cNvSpPr/>
          <p:nvPr/>
        </p:nvSpPr>
        <p:spPr>
          <a:xfrm>
            <a:off x="395288" y="1124645"/>
            <a:ext cx="8616008" cy="5544715"/>
          </a:xfrm>
          <a:prstGeom prst="rect">
            <a:avLst/>
          </a:prstGeom>
          <a:noFill/>
          <a:ln w="28575">
            <a:noFill/>
          </a:ln>
        </p:spPr>
        <p:txBody>
          <a:bodyPr wrap="square" lIns="0" tIns="0" rIns="0" bIns="0" anchor="t">
            <a:noAutofit/>
          </a:bodyPr>
          <a:lstStyle/>
          <a:p>
            <a:pPr>
              <a:spcAft>
                <a:spcPts val="1800"/>
              </a:spcAft>
            </a:pPr>
            <a:endParaRPr lang="en-US" sz="2400" dirty="0"/>
          </a:p>
        </p:txBody>
      </p:sp>
      <p:pic>
        <p:nvPicPr>
          <p:cNvPr id="8" name="Picture 15">
            <a:extLst>
              <a:ext uri="{FF2B5EF4-FFF2-40B4-BE49-F238E27FC236}">
                <a16:creationId xmlns:a16="http://schemas.microsoft.com/office/drawing/2014/main" id="{96058848-F73D-4CE9-9361-4436CE06EA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1988840"/>
            <a:ext cx="7776864" cy="1648902"/>
          </a:xfrm>
          <a:prstGeom prst="rect">
            <a:avLst/>
          </a:prstGeom>
        </p:spPr>
      </p:pic>
      <p:pic>
        <p:nvPicPr>
          <p:cNvPr id="10" name="Picture 15">
            <a:extLst>
              <a:ext uri="{FF2B5EF4-FFF2-40B4-BE49-F238E27FC236}">
                <a16:creationId xmlns:a16="http://schemas.microsoft.com/office/drawing/2014/main" id="{555C5BFE-54C1-4B84-B2C6-47F57B1D3E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328" y="4515984"/>
            <a:ext cx="7776859" cy="1648902"/>
          </a:xfrm>
          <a:prstGeom prst="rect">
            <a:avLst/>
          </a:prstGeom>
        </p:spPr>
      </p:pic>
    </p:spTree>
    <p:extLst>
      <p:ext uri="{BB962C8B-B14F-4D97-AF65-F5344CB8AC3E}">
        <p14:creationId xmlns:p14="http://schemas.microsoft.com/office/powerpoint/2010/main" val="3663891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300" y="0"/>
            <a:ext cx="8832300" cy="572700"/>
          </a:xfrm>
          <a:prstGeom prst="rect">
            <a:avLst/>
          </a:prstGeom>
        </p:spPr>
        <p:txBody>
          <a:bodyPr spcFirstLastPara="1" vert="horz" wrap="square" lIns="91440" tIns="45720" rIns="0" bIns="0" rtlCol="0" anchor="t" anchorCtr="0">
            <a:noAutofit/>
          </a:bodyPr>
          <a:lstStyle/>
          <a:p>
            <a:pPr algn="l">
              <a:spcBef>
                <a:spcPct val="0"/>
              </a:spcBef>
            </a:pPr>
            <a:r>
              <a:rPr lang="en-US" sz="3200" b="1" dirty="0">
                <a:solidFill>
                  <a:srgbClr val="A26D6A"/>
                </a:solidFill>
                <a:latin typeface="+mn-lt"/>
                <a:cs typeface="Times New Roman" pitchFamily="18" charset="0"/>
              </a:rPr>
              <a:t>Summary</a:t>
            </a:r>
            <a:endParaRPr sz="3200" b="1" dirty="0">
              <a:solidFill>
                <a:srgbClr val="A26D6A"/>
              </a:solidFill>
              <a:latin typeface="+mn-lt"/>
              <a:cs typeface="Times New Roman" pitchFamily="18" charset="0"/>
            </a:endParaRPr>
          </a:p>
        </p:txBody>
      </p:sp>
      <p:sp>
        <p:nvSpPr>
          <p:cNvPr id="43" name="Google Shape;43;p11"/>
          <p:cNvSpPr txBox="1">
            <a:spLocks noGrp="1"/>
          </p:cNvSpPr>
          <p:nvPr>
            <p:ph type="body" idx="1"/>
          </p:nvPr>
        </p:nvSpPr>
        <p:spPr>
          <a:xfrm>
            <a:off x="396000" y="1125538"/>
            <a:ext cx="8436000" cy="4834544"/>
          </a:xfrm>
          <a:prstGeom prst="rect">
            <a:avLst/>
          </a:prstGeom>
          <a:noFill/>
          <a:ln w="28575">
            <a:noFill/>
          </a:ln>
        </p:spPr>
        <p:txBody>
          <a:bodyPr spcFirstLastPara="1" vert="horz" wrap="square" lIns="0" tIns="0" rIns="0" bIns="0" rtlCol="0" anchor="t" anchorCtr="0">
            <a:noAutofit/>
          </a:bodyPr>
          <a:lstStyle/>
          <a:p>
            <a:pPr marL="342900" indent="-342900">
              <a:buClr>
                <a:srgbClr val="9CA5A2"/>
              </a:buClr>
              <a:buFont typeface="Arial" panose="020B0604020202020204" pitchFamily="34" charset="0"/>
              <a:buChar char="•"/>
            </a:pPr>
            <a:r>
              <a:rPr lang="en-US" sz="2400" dirty="0">
                <a:solidFill>
                  <a:srgbClr val="4D4D4D"/>
                </a:solidFill>
                <a:latin typeface="+mn-lt"/>
              </a:rPr>
              <a:t>Large weights </a:t>
            </a:r>
            <a:r>
              <a:rPr lang="ru-RU" sz="2400" dirty="0">
                <a:solidFill>
                  <a:srgbClr val="4D4D4D"/>
                </a:solidFill>
                <a:latin typeface="+mn-lt"/>
              </a:rPr>
              <a:t>–</a:t>
            </a:r>
            <a:r>
              <a:rPr lang="en-US" sz="2400" dirty="0">
                <a:solidFill>
                  <a:srgbClr val="4D4D4D"/>
                </a:solidFill>
                <a:latin typeface="+mn-lt"/>
              </a:rPr>
              <a:t> one of the symptoms of overfitting in linear regression</a:t>
            </a:r>
          </a:p>
          <a:p>
            <a:pPr marL="342900" indent="-342900">
              <a:buClr>
                <a:srgbClr val="9CA5A2"/>
              </a:buClr>
              <a:buFont typeface="Arial" panose="020B0604020202020204" pitchFamily="34" charset="0"/>
              <a:buChar char="•"/>
            </a:pPr>
            <a:endParaRPr lang="en-US" sz="2400" dirty="0">
              <a:solidFill>
                <a:srgbClr val="4D4D4D"/>
              </a:solidFill>
              <a:latin typeface="+mn-lt"/>
            </a:endParaRPr>
          </a:p>
          <a:p>
            <a:pPr marL="342900" indent="-342900">
              <a:buClr>
                <a:srgbClr val="9CA5A2"/>
              </a:buClr>
              <a:buFont typeface="Arial" panose="020B0604020202020204" pitchFamily="34" charset="0"/>
              <a:buChar char="•"/>
            </a:pPr>
            <a:r>
              <a:rPr lang="en-US" sz="2400" dirty="0">
                <a:solidFill>
                  <a:srgbClr val="4D4D4D"/>
                </a:solidFill>
                <a:latin typeface="+mn-lt"/>
              </a:rPr>
              <a:t>We can add a function to the loss, which penalizes model for large weights. It is called regularization</a:t>
            </a:r>
          </a:p>
          <a:p>
            <a:pPr marL="342900" indent="-342900">
              <a:buClr>
                <a:srgbClr val="9CA5A2"/>
              </a:buClr>
              <a:buFont typeface="Arial" panose="020B0604020202020204" pitchFamily="34" charset="0"/>
              <a:buChar char="•"/>
            </a:pPr>
            <a:endParaRPr lang="en-US" sz="2400" dirty="0">
              <a:solidFill>
                <a:srgbClr val="4D4D4D"/>
              </a:solidFill>
              <a:latin typeface="+mn-lt"/>
            </a:endParaRPr>
          </a:p>
          <a:p>
            <a:pPr marL="342900" indent="-342900">
              <a:buClr>
                <a:srgbClr val="9CA5A2"/>
              </a:buClr>
              <a:buFont typeface="Arial" panose="020B0604020202020204" pitchFamily="34" charset="0"/>
              <a:buChar char="•"/>
            </a:pPr>
            <a:r>
              <a:rPr lang="en-US" sz="2400" dirty="0">
                <a:solidFill>
                  <a:srgbClr val="4D4D4D"/>
                </a:solidFill>
                <a:latin typeface="+mn-lt"/>
              </a:rPr>
              <a:t>Both Lasso and Ridge regression have shrinkage effect</a:t>
            </a:r>
          </a:p>
          <a:p>
            <a:pPr marL="342900" indent="-342900">
              <a:buClr>
                <a:srgbClr val="9CA5A2"/>
              </a:buClr>
              <a:buFont typeface="Arial" panose="020B0604020202020204" pitchFamily="34" charset="0"/>
              <a:buChar char="•"/>
            </a:pPr>
            <a:endParaRPr lang="en-US" sz="2400" dirty="0">
              <a:solidFill>
                <a:srgbClr val="4D4D4D"/>
              </a:solidFill>
              <a:latin typeface="+mn-lt"/>
            </a:endParaRPr>
          </a:p>
          <a:p>
            <a:pPr marL="342900" indent="-342900">
              <a:buClr>
                <a:srgbClr val="9CA5A2"/>
              </a:buClr>
              <a:buFont typeface="Arial" panose="020B0604020202020204" pitchFamily="34" charset="0"/>
              <a:buChar char="•"/>
            </a:pPr>
            <a:r>
              <a:rPr lang="en-US" sz="2400" dirty="0">
                <a:solidFill>
                  <a:srgbClr val="4D4D4D"/>
                </a:solidFill>
                <a:latin typeface="+mn-lt"/>
              </a:rPr>
              <a:t>Lasso performs automatic feature selection</a:t>
            </a:r>
            <a:endParaRPr sz="2400" dirty="0">
              <a:solidFill>
                <a:srgbClr val="4D4D4D"/>
              </a:solidFill>
              <a:latin typeface="+mn-lt"/>
            </a:endParaRPr>
          </a:p>
        </p:txBody>
      </p:sp>
    </p:spTree>
    <p:extLst>
      <p:ext uri="{BB962C8B-B14F-4D97-AF65-F5344CB8AC3E}">
        <p14:creationId xmlns:p14="http://schemas.microsoft.com/office/powerpoint/2010/main" val="249821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Geometric Interpretation</a:t>
            </a:r>
            <a:endParaRPr lang="ru-RU" dirty="0"/>
          </a:p>
        </p:txBody>
      </p:sp>
    </p:spTree>
    <p:extLst>
      <p:ext uri="{BB962C8B-B14F-4D97-AF65-F5344CB8AC3E}">
        <p14:creationId xmlns:p14="http://schemas.microsoft.com/office/powerpoint/2010/main" val="26640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 name="Заголовок 5"/>
          <p:cNvSpPr txBox="1">
            <a:spLocks/>
          </p:cNvSpPr>
          <p:nvPr/>
        </p:nvSpPr>
        <p:spPr>
          <a:xfrm>
            <a:off x="395536" y="109198"/>
            <a:ext cx="8648394" cy="6336704"/>
          </a:xfrm>
          <a:prstGeom prst="rect">
            <a:avLst/>
          </a:prstGeom>
        </p:spPr>
        <p:txBody>
          <a:bodyPr vert="horz" lIns="0" tIns="0" rIns="0" bIns="0" rtlCol="0" anchor="ctr">
            <a:noAutofit/>
          </a:bodyPr>
          <a:lstStyle>
            <a:lvl1pPr algn="ctr">
              <a:spcBef>
                <a:spcPct val="0"/>
              </a:spcBef>
              <a:buNone/>
              <a:defRPr sz="3200" b="1">
                <a:solidFill>
                  <a:srgbClr val="A26D6A"/>
                </a:solidFill>
                <a:latin typeface="+mj-lt"/>
                <a:ea typeface="+mj-ea"/>
                <a:cs typeface="+mj-cs"/>
              </a:defRPr>
            </a:lvl1pPr>
          </a:lstStyle>
          <a:p>
            <a:r>
              <a:rPr lang="en-US" dirty="0"/>
              <a:t>Feature Selection</a:t>
            </a:r>
            <a:endParaRPr lang="ru-RU" dirty="0"/>
          </a:p>
        </p:txBody>
      </p:sp>
    </p:spTree>
    <p:extLst>
      <p:ext uri="{BB962C8B-B14F-4D97-AF65-F5344CB8AC3E}">
        <p14:creationId xmlns:p14="http://schemas.microsoft.com/office/powerpoint/2010/main" val="3657520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936" y="0"/>
            <a:ext cx="8832300" cy="572700"/>
          </a:xfrm>
          <a:prstGeom prst="rect">
            <a:avLst/>
          </a:prstGeom>
        </p:spPr>
        <p:txBody>
          <a:bodyPr spcFirstLastPara="1" vert="horz" wrap="square" lIns="91440" tIns="45720" rIns="0" bIns="0" rtlCol="0" anchor="t" anchorCtr="0">
            <a:noAutofit/>
          </a:bodyPr>
          <a:lstStyle/>
          <a:p>
            <a:pPr algn="l">
              <a:spcBef>
                <a:spcPct val="0"/>
              </a:spcBef>
            </a:pPr>
            <a:r>
              <a:rPr lang="en-US" sz="3200" b="1" dirty="0">
                <a:solidFill>
                  <a:srgbClr val="A26D6A"/>
                </a:solidFill>
                <a:latin typeface="+mn-lt"/>
                <a:cs typeface="Times New Roman" pitchFamily="18" charset="0"/>
              </a:rPr>
              <a:t>Feature Selection Methods</a:t>
            </a:r>
            <a:endParaRPr sz="3200" b="1" dirty="0">
              <a:solidFill>
                <a:srgbClr val="A26D6A"/>
              </a:solidFill>
              <a:latin typeface="+mn-lt"/>
              <a:cs typeface="Times New Roman" pitchFamily="18" charset="0"/>
            </a:endParaRPr>
          </a:p>
        </p:txBody>
      </p:sp>
      <p:sp>
        <p:nvSpPr>
          <p:cNvPr id="43" name="Google Shape;43;p11"/>
          <p:cNvSpPr txBox="1">
            <a:spLocks noGrp="1"/>
          </p:cNvSpPr>
          <p:nvPr>
            <p:ph type="body" idx="1"/>
          </p:nvPr>
        </p:nvSpPr>
        <p:spPr>
          <a:xfrm>
            <a:off x="396000" y="1125538"/>
            <a:ext cx="8436000" cy="4834544"/>
          </a:xfrm>
          <a:prstGeom prst="rect">
            <a:avLst/>
          </a:prstGeom>
          <a:noFill/>
          <a:ln w="28575">
            <a:noFill/>
          </a:ln>
        </p:spPr>
        <p:txBody>
          <a:bodyPr wrap="square" lIns="0" tIns="0" rIns="0" bIns="0" anchor="t">
            <a:noAutofit/>
          </a:bodyPr>
          <a:lstStyle/>
          <a:p>
            <a:pPr marL="0" indent="0">
              <a:buClr>
                <a:srgbClr val="9CA5A2"/>
              </a:buClr>
              <a:buNone/>
            </a:pPr>
            <a:r>
              <a:rPr lang="en-US" sz="2400" dirty="0">
                <a:solidFill>
                  <a:srgbClr val="4D4D4D"/>
                </a:solidFill>
                <a:latin typeface="+mn-lt"/>
              </a:rPr>
              <a:t>Set of methods, which reduce irrelevant feature from the dataset</a:t>
            </a:r>
          </a:p>
          <a:p>
            <a:pPr marL="342900" indent="-342900">
              <a:buClr>
                <a:srgbClr val="9CA5A2"/>
              </a:buClr>
              <a:buChar char="•"/>
            </a:pPr>
            <a:endParaRPr lang="en-US" sz="2400" dirty="0">
              <a:solidFill>
                <a:srgbClr val="4D4D4D"/>
              </a:solidFill>
              <a:latin typeface="+mn-lt"/>
            </a:endParaRPr>
          </a:p>
          <a:p>
            <a:pPr marL="342900" indent="-342900">
              <a:buClr>
                <a:srgbClr val="9CA5A2"/>
              </a:buClr>
              <a:buChar char="•"/>
            </a:pPr>
            <a:r>
              <a:rPr lang="en-US" sz="2400" dirty="0">
                <a:solidFill>
                  <a:srgbClr val="4D4D4D"/>
                </a:solidFill>
                <a:latin typeface="+mn-lt"/>
              </a:rPr>
              <a:t>Better performing model</a:t>
            </a:r>
            <a:br>
              <a:rPr lang="en-US" sz="2400" dirty="0">
                <a:solidFill>
                  <a:srgbClr val="4D4D4D"/>
                </a:solidFill>
                <a:latin typeface="+mn-lt"/>
              </a:rPr>
            </a:br>
            <a:endParaRPr lang="en-US" sz="2400" dirty="0">
              <a:solidFill>
                <a:srgbClr val="4D4D4D"/>
              </a:solidFill>
              <a:latin typeface="+mn-lt"/>
            </a:endParaRPr>
          </a:p>
          <a:p>
            <a:pPr marL="342900" indent="-342900">
              <a:buClr>
                <a:srgbClr val="9CA5A2"/>
              </a:buClr>
              <a:buChar char="•"/>
            </a:pPr>
            <a:r>
              <a:rPr lang="en-US" sz="2400" dirty="0">
                <a:solidFill>
                  <a:srgbClr val="4D4D4D"/>
                </a:solidFill>
                <a:latin typeface="+mn-lt"/>
              </a:rPr>
              <a:t>Easier interpretation</a:t>
            </a:r>
            <a:br>
              <a:rPr lang="en-US" sz="2400" dirty="0">
                <a:solidFill>
                  <a:srgbClr val="4D4D4D"/>
                </a:solidFill>
                <a:latin typeface="+mn-lt"/>
              </a:rPr>
            </a:br>
            <a:endParaRPr lang="en-US" sz="2400" dirty="0">
              <a:solidFill>
                <a:srgbClr val="4D4D4D"/>
              </a:solidFill>
              <a:latin typeface="+mn-lt"/>
            </a:endParaRPr>
          </a:p>
          <a:p>
            <a:pPr marL="342900" indent="-342900">
              <a:buClr>
                <a:srgbClr val="9CA5A2"/>
              </a:buClr>
              <a:buChar char="•"/>
            </a:pPr>
            <a:r>
              <a:rPr lang="en-US" sz="2400" dirty="0">
                <a:solidFill>
                  <a:srgbClr val="4D4D4D"/>
                </a:solidFill>
                <a:latin typeface="+mn-lt"/>
              </a:rPr>
              <a:t>Faster training and inference</a:t>
            </a:r>
            <a:endParaRPr sz="2400" dirty="0">
              <a:solidFill>
                <a:srgbClr val="4D4D4D"/>
              </a:solidFill>
              <a:latin typeface="+mn-lt"/>
            </a:endParaRPr>
          </a:p>
        </p:txBody>
      </p:sp>
    </p:spTree>
    <p:extLst>
      <p:ext uri="{BB962C8B-B14F-4D97-AF65-F5344CB8AC3E}">
        <p14:creationId xmlns:p14="http://schemas.microsoft.com/office/powerpoint/2010/main" val="955157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300" y="0"/>
            <a:ext cx="8832300" cy="572700"/>
          </a:xfrm>
          <a:prstGeom prst="rect">
            <a:avLst/>
          </a:prstGeom>
        </p:spPr>
        <p:txBody>
          <a:bodyPr spcFirstLastPara="1" vert="horz" wrap="square" lIns="91440" tIns="45720" rIns="0" bIns="0" rtlCol="0" anchor="t" anchorCtr="0">
            <a:noAutofit/>
          </a:bodyPr>
          <a:lstStyle/>
          <a:p>
            <a:pPr algn="l">
              <a:spcBef>
                <a:spcPct val="0"/>
              </a:spcBef>
            </a:pPr>
            <a:r>
              <a:rPr lang="en-US" sz="3200" b="1" dirty="0">
                <a:solidFill>
                  <a:srgbClr val="A26D6A"/>
                </a:solidFill>
                <a:latin typeface="+mn-lt"/>
                <a:cs typeface="Times New Roman" pitchFamily="18" charset="0"/>
              </a:rPr>
              <a:t>Feature Selection</a:t>
            </a:r>
            <a:endParaRPr sz="3200" b="1" dirty="0">
              <a:solidFill>
                <a:srgbClr val="A26D6A"/>
              </a:solidFill>
              <a:latin typeface="+mn-lt"/>
              <a:cs typeface="Times New Roman" pitchFamily="18" charset="0"/>
            </a:endParaRPr>
          </a:p>
        </p:txBody>
      </p:sp>
      <p:sp>
        <p:nvSpPr>
          <p:cNvPr id="43" name="Google Shape;43;p11"/>
          <p:cNvSpPr txBox="1">
            <a:spLocks noGrp="1"/>
          </p:cNvSpPr>
          <p:nvPr>
            <p:ph type="body" idx="1"/>
          </p:nvPr>
        </p:nvSpPr>
        <p:spPr>
          <a:xfrm>
            <a:off x="1153428" y="1124744"/>
            <a:ext cx="6226884" cy="4834544"/>
          </a:xfrm>
          <a:prstGeom prst="rect">
            <a:avLst/>
          </a:prstGeom>
        </p:spPr>
        <p:txBody>
          <a:bodyPr spcFirstLastPara="1" vert="horz" wrap="square" lIns="91425" tIns="46800" rIns="91425" bIns="91425" rtlCol="0" anchor="t" anchorCtr="0">
            <a:noAutofit/>
          </a:bodyPr>
          <a:lstStyle/>
          <a:p>
            <a:pPr marL="76200" indent="0">
              <a:buNone/>
            </a:pPr>
            <a:r>
              <a:rPr lang="en-US" sz="2400" dirty="0">
                <a:solidFill>
                  <a:srgbClr val="4D4D4D"/>
                </a:solidFill>
                <a:latin typeface="+mn-lt"/>
              </a:rPr>
              <a:t>Filter methods</a:t>
            </a:r>
          </a:p>
          <a:p>
            <a:pPr marL="76200" indent="0">
              <a:buNone/>
            </a:pPr>
            <a:r>
              <a:rPr lang="en-US" sz="2400" dirty="0">
                <a:solidFill>
                  <a:srgbClr val="4D4D4D"/>
                </a:solidFill>
                <a:latin typeface="+mn-lt"/>
              </a:rPr>
              <a:t>Evaluate individual features and choose the most promising ones</a:t>
            </a:r>
          </a:p>
          <a:p>
            <a:pPr marL="76200" indent="0">
              <a:buNone/>
            </a:pPr>
            <a:endParaRPr lang="en-US" sz="2400" dirty="0">
              <a:solidFill>
                <a:srgbClr val="4D4D4D"/>
              </a:solidFill>
              <a:latin typeface="+mn-lt"/>
            </a:endParaRPr>
          </a:p>
          <a:p>
            <a:pPr marL="76200" indent="0">
              <a:buNone/>
            </a:pPr>
            <a:endParaRPr lang="en-US" sz="2400" dirty="0">
              <a:solidFill>
                <a:srgbClr val="4D4D4D"/>
              </a:solidFill>
              <a:latin typeface="+mn-lt"/>
            </a:endParaRPr>
          </a:p>
          <a:p>
            <a:pPr marL="76200" indent="0">
              <a:buNone/>
            </a:pPr>
            <a:r>
              <a:rPr lang="en-US" sz="2400" dirty="0">
                <a:solidFill>
                  <a:srgbClr val="4D4D4D"/>
                </a:solidFill>
                <a:latin typeface="+mn-lt"/>
              </a:rPr>
              <a:t>Wrapper methods</a:t>
            </a:r>
          </a:p>
          <a:p>
            <a:pPr marL="76200" indent="0">
              <a:buNone/>
            </a:pPr>
            <a:r>
              <a:rPr lang="en-US" sz="2400" dirty="0">
                <a:solidFill>
                  <a:srgbClr val="4D4D4D"/>
                </a:solidFill>
                <a:latin typeface="+mn-lt"/>
              </a:rPr>
              <a:t>Find the best combination of features</a:t>
            </a:r>
          </a:p>
          <a:p>
            <a:pPr marL="76200" indent="0">
              <a:buNone/>
            </a:pPr>
            <a:endParaRPr lang="en-US" sz="2400" dirty="0">
              <a:solidFill>
                <a:srgbClr val="4D4D4D"/>
              </a:solidFill>
              <a:latin typeface="+mn-lt"/>
            </a:endParaRPr>
          </a:p>
          <a:p>
            <a:pPr marL="76200" indent="0">
              <a:buNone/>
            </a:pPr>
            <a:endParaRPr lang="en-US" sz="2400" dirty="0">
              <a:solidFill>
                <a:srgbClr val="4D4D4D"/>
              </a:solidFill>
              <a:latin typeface="+mn-lt"/>
            </a:endParaRPr>
          </a:p>
          <a:p>
            <a:pPr marL="76200" indent="0">
              <a:buNone/>
            </a:pPr>
            <a:r>
              <a:rPr lang="en-US" sz="2400" dirty="0">
                <a:solidFill>
                  <a:srgbClr val="4D4D4D"/>
                </a:solidFill>
                <a:latin typeface="+mn-lt"/>
              </a:rPr>
              <a:t>Embedded methods</a:t>
            </a:r>
          </a:p>
          <a:p>
            <a:pPr marL="76200" indent="0">
              <a:buNone/>
            </a:pPr>
            <a:r>
              <a:rPr lang="en-US" sz="2400" dirty="0">
                <a:solidFill>
                  <a:srgbClr val="4D4D4D"/>
                </a:solidFill>
                <a:latin typeface="+mn-lt"/>
              </a:rPr>
              <a:t>Automatic feature selection during training</a:t>
            </a:r>
          </a:p>
        </p:txBody>
      </p:sp>
      <p:pic>
        <p:nvPicPr>
          <p:cNvPr id="1029" name="Picture 5" descr="D:\МАКЕТЫ\HSE\Презентации\Кузина Анна (дегри)\Иллюстрации\Иконки_DAY-2__S-66-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995" y="4365104"/>
            <a:ext cx="722312" cy="7254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МАКЕТЫ\HSE\Презентации\Кузина Анна (дегри)\Иллюстрации\Иконки_DAY-2__S-66-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995" y="1191344"/>
            <a:ext cx="722312" cy="72548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МАКЕТЫ\HSE\Презентации\Кузина Анна (дегри)\Иллюстрации\Иконки_DAY-2__S-66-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995" y="2924944"/>
            <a:ext cx="722312" cy="72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4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Google Shape;43;p11"/>
          <p:cNvSpPr txBox="1">
            <a:spLocks noGrp="1"/>
          </p:cNvSpPr>
          <p:nvPr>
            <p:ph type="body" idx="1"/>
          </p:nvPr>
        </p:nvSpPr>
        <p:spPr>
          <a:xfrm>
            <a:off x="395288" y="1125538"/>
            <a:ext cx="8640762" cy="4834544"/>
          </a:xfrm>
          <a:prstGeom prst="rect">
            <a:avLst/>
          </a:prstGeom>
          <a:noFill/>
          <a:ln w="28575">
            <a:noFill/>
          </a:ln>
        </p:spPr>
        <p:txBody>
          <a:bodyPr spcFirstLastPara="1" vert="horz" wrap="square" lIns="0" tIns="0" rIns="0" bIns="0" rtlCol="0" anchor="t" anchorCtr="0">
            <a:noAutofit/>
          </a:bodyPr>
          <a:lstStyle/>
          <a:p>
            <a:pPr marL="0" indent="0">
              <a:spcAft>
                <a:spcPts val="1800"/>
              </a:spcAft>
              <a:buClr>
                <a:srgbClr val="9CA5A2"/>
              </a:buClr>
              <a:buNone/>
            </a:pPr>
            <a:r>
              <a:rPr lang="en-US" sz="2400" dirty="0">
                <a:solidFill>
                  <a:srgbClr val="4D4D4D"/>
                </a:solidFill>
                <a:latin typeface="+mn-lt"/>
              </a:rPr>
              <a:t>Evaluate individual features and choose the most promising ones</a:t>
            </a:r>
          </a:p>
          <a:p>
            <a:pPr marL="0" indent="0">
              <a:spcAft>
                <a:spcPts val="1800"/>
              </a:spcAft>
              <a:buClr>
                <a:srgbClr val="9CA5A2"/>
              </a:buClr>
              <a:buNone/>
            </a:pPr>
            <a:endParaRPr lang="en-US" sz="2400" dirty="0">
              <a:solidFill>
                <a:srgbClr val="4D4D4D"/>
              </a:solidFill>
              <a:latin typeface="+mn-lt"/>
            </a:endParaRPr>
          </a:p>
          <a:p>
            <a:pPr marL="0" indent="0">
              <a:spcAft>
                <a:spcPts val="1800"/>
              </a:spcAft>
              <a:buClr>
                <a:srgbClr val="9CA5A2"/>
              </a:buClr>
              <a:buNone/>
            </a:pPr>
            <a:endParaRPr lang="en-US" sz="2400" dirty="0">
              <a:solidFill>
                <a:srgbClr val="4D4D4D"/>
              </a:solidFill>
              <a:latin typeface="+mn-lt"/>
            </a:endParaRPr>
          </a:p>
          <a:p>
            <a:pPr marL="0" indent="0">
              <a:spcAft>
                <a:spcPts val="1800"/>
              </a:spcAft>
              <a:buClr>
                <a:srgbClr val="9CA5A2"/>
              </a:buClr>
              <a:buNone/>
            </a:pPr>
            <a:endParaRPr lang="en-US" sz="2400" dirty="0">
              <a:solidFill>
                <a:srgbClr val="4D4D4D"/>
              </a:solidFill>
              <a:latin typeface="+mn-lt"/>
            </a:endParaRPr>
          </a:p>
          <a:p>
            <a:pPr marL="0" indent="0">
              <a:spcAft>
                <a:spcPts val="1800"/>
              </a:spcAft>
              <a:buClr>
                <a:srgbClr val="9CA5A2"/>
              </a:buClr>
              <a:buNone/>
            </a:pPr>
            <a:r>
              <a:rPr lang="en-US" sz="2400" dirty="0">
                <a:solidFill>
                  <a:srgbClr val="4D4D4D"/>
                </a:solidFill>
                <a:latin typeface="+mn-lt"/>
              </a:rPr>
              <a:t>Possible criterions:</a:t>
            </a:r>
            <a:br>
              <a:rPr lang="en-US" sz="2400" dirty="0">
                <a:solidFill>
                  <a:srgbClr val="4D4D4D"/>
                </a:solidFill>
                <a:latin typeface="+mn-lt"/>
              </a:rPr>
            </a:br>
            <a:endParaRPr lang="en-US" sz="2400" dirty="0">
              <a:solidFill>
                <a:srgbClr val="4D4D4D"/>
              </a:solidFill>
              <a:latin typeface="+mn-lt"/>
            </a:endParaRPr>
          </a:p>
          <a:p>
            <a:pPr marL="342900" indent="-342900">
              <a:spcAft>
                <a:spcPts val="1800"/>
              </a:spcAft>
              <a:buClr>
                <a:srgbClr val="9CA5A2"/>
              </a:buClr>
              <a:buFont typeface="Arial" panose="020B0604020202020204" pitchFamily="34" charset="0"/>
              <a:buChar char="•"/>
            </a:pPr>
            <a:r>
              <a:rPr lang="en-US" sz="2400" dirty="0">
                <a:solidFill>
                  <a:srgbClr val="4D4D4D"/>
                </a:solidFill>
                <a:latin typeface="+mn-lt"/>
              </a:rPr>
              <a:t>Variance</a:t>
            </a:r>
            <a:br>
              <a:rPr lang="en-US" sz="2400" dirty="0">
                <a:solidFill>
                  <a:srgbClr val="4D4D4D"/>
                </a:solidFill>
                <a:latin typeface="+mn-lt"/>
              </a:rPr>
            </a:br>
            <a:endParaRPr lang="en-US" sz="2400" dirty="0">
              <a:solidFill>
                <a:srgbClr val="4D4D4D"/>
              </a:solidFill>
              <a:latin typeface="+mn-lt"/>
            </a:endParaRPr>
          </a:p>
          <a:p>
            <a:pPr marL="342900" indent="-342900">
              <a:spcAft>
                <a:spcPts val="1800"/>
              </a:spcAft>
              <a:buClr>
                <a:srgbClr val="9CA5A2"/>
              </a:buClr>
              <a:buFont typeface="Arial" panose="020B0604020202020204" pitchFamily="34" charset="0"/>
              <a:buChar char="•"/>
            </a:pPr>
            <a:r>
              <a:rPr lang="en-US" sz="2400" dirty="0">
                <a:solidFill>
                  <a:srgbClr val="4D4D4D"/>
                </a:solidFill>
                <a:latin typeface="+mn-lt"/>
              </a:rPr>
              <a:t>Correlation with the target</a:t>
            </a:r>
          </a:p>
          <a:p>
            <a:pPr marL="0" indent="0">
              <a:spcAft>
                <a:spcPts val="1800"/>
              </a:spcAft>
              <a:buClr>
                <a:srgbClr val="9CA5A2"/>
              </a:buClr>
              <a:buNone/>
            </a:pPr>
            <a:endParaRPr lang="en-US" sz="2400" dirty="0">
              <a:solidFill>
                <a:srgbClr val="4D4D4D"/>
              </a:solidFill>
              <a:latin typeface="+mn-lt"/>
            </a:endParaRPr>
          </a:p>
        </p:txBody>
      </p:sp>
      <p:sp>
        <p:nvSpPr>
          <p:cNvPr id="42" name="Google Shape;42;p11"/>
          <p:cNvSpPr txBox="1">
            <a:spLocks noGrp="1"/>
          </p:cNvSpPr>
          <p:nvPr>
            <p:ph type="title"/>
          </p:nvPr>
        </p:nvSpPr>
        <p:spPr>
          <a:xfrm>
            <a:off x="-300" y="0"/>
            <a:ext cx="8832300" cy="572700"/>
          </a:xfrm>
          <a:prstGeom prst="rect">
            <a:avLst/>
          </a:prstGeom>
        </p:spPr>
        <p:txBody>
          <a:bodyPr spcFirstLastPara="1" vert="horz" wrap="square" lIns="91440" tIns="45720" rIns="0" bIns="0" rtlCol="0" anchor="t" anchorCtr="0">
            <a:noAutofit/>
          </a:bodyPr>
          <a:lstStyle/>
          <a:p>
            <a:pPr algn="l">
              <a:spcBef>
                <a:spcPct val="0"/>
              </a:spcBef>
            </a:pPr>
            <a:r>
              <a:rPr lang="en-US" sz="3200" b="1" dirty="0">
                <a:solidFill>
                  <a:srgbClr val="A26D6A"/>
                </a:solidFill>
                <a:latin typeface="+mn-lt"/>
                <a:cs typeface="Times New Roman" pitchFamily="18" charset="0"/>
              </a:rPr>
              <a:t>Filter Methods</a:t>
            </a:r>
            <a:endParaRPr sz="3200" b="1" dirty="0">
              <a:solidFill>
                <a:srgbClr val="A26D6A"/>
              </a:solidFill>
              <a:latin typeface="+mn-lt"/>
              <a:cs typeface="Times New Roman" pitchFamily="18" charset="0"/>
            </a:endParaRPr>
          </a:p>
        </p:txBody>
      </p:sp>
      <p:sp>
        <p:nvSpPr>
          <p:cNvPr id="2" name="Rounded Rectangle 1">
            <a:extLst>
              <a:ext uri="{FF2B5EF4-FFF2-40B4-BE49-F238E27FC236}">
                <a16:creationId xmlns:a16="http://schemas.microsoft.com/office/drawing/2014/main" id="{A7BC945D-C2DF-FA49-BAF8-F57E3A0E5BCF}"/>
              </a:ext>
            </a:extLst>
          </p:cNvPr>
          <p:cNvSpPr/>
          <p:nvPr/>
        </p:nvSpPr>
        <p:spPr>
          <a:xfrm>
            <a:off x="1441716" y="2060846"/>
            <a:ext cx="1368152" cy="792088"/>
          </a:xfrm>
          <a:prstGeom prst="roundRect">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87000"/>
              </a:lnSpc>
            </a:pPr>
            <a:r>
              <a:rPr lang="en-US" sz="2400" dirty="0">
                <a:solidFill>
                  <a:srgbClr val="4D4D4D"/>
                </a:solidFill>
              </a:rPr>
              <a:t>All features</a:t>
            </a:r>
            <a:endParaRPr lang="ru-RU" sz="2400" dirty="0">
              <a:solidFill>
                <a:srgbClr val="4D4D4D"/>
              </a:solidFill>
            </a:endParaRPr>
          </a:p>
        </p:txBody>
      </p:sp>
      <p:sp>
        <p:nvSpPr>
          <p:cNvPr id="8" name="Rounded Rectangle 7">
            <a:extLst>
              <a:ext uri="{FF2B5EF4-FFF2-40B4-BE49-F238E27FC236}">
                <a16:creationId xmlns:a16="http://schemas.microsoft.com/office/drawing/2014/main" id="{A8296C02-79BC-4A41-AC24-0F24263D2B2D}"/>
              </a:ext>
            </a:extLst>
          </p:cNvPr>
          <p:cNvSpPr/>
          <p:nvPr/>
        </p:nvSpPr>
        <p:spPr>
          <a:xfrm>
            <a:off x="4612757" y="2204864"/>
            <a:ext cx="1727095" cy="504000"/>
          </a:xfrm>
          <a:prstGeom prst="roundRect">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87000"/>
              </a:lnSpc>
            </a:pPr>
            <a:r>
              <a:rPr lang="en-US" sz="2400" dirty="0">
                <a:solidFill>
                  <a:srgbClr val="4D4D4D"/>
                </a:solidFill>
              </a:rPr>
              <a:t>Best Subset</a:t>
            </a:r>
            <a:endParaRPr lang="ru-RU" sz="2400" dirty="0">
              <a:solidFill>
                <a:srgbClr val="4D4D4D"/>
              </a:solidFill>
            </a:endParaRPr>
          </a:p>
        </p:txBody>
      </p:sp>
      <p:sp>
        <p:nvSpPr>
          <p:cNvPr id="10" name="Rounded Rectangle 9">
            <a:extLst>
              <a:ext uri="{FF2B5EF4-FFF2-40B4-BE49-F238E27FC236}">
                <a16:creationId xmlns:a16="http://schemas.microsoft.com/office/drawing/2014/main" id="{73C169BA-5F84-9946-A3B6-288A17582FE5}"/>
              </a:ext>
            </a:extLst>
          </p:cNvPr>
          <p:cNvSpPr/>
          <p:nvPr/>
        </p:nvSpPr>
        <p:spPr>
          <a:xfrm>
            <a:off x="6660232" y="2060853"/>
            <a:ext cx="1224136" cy="792087"/>
          </a:xfrm>
          <a:prstGeom prst="roundRect">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87000"/>
              </a:lnSpc>
            </a:pPr>
            <a:r>
              <a:rPr lang="en-US" sz="2400" dirty="0">
                <a:solidFill>
                  <a:srgbClr val="4D4D4D"/>
                </a:solidFill>
              </a:rPr>
              <a:t>Train Model</a:t>
            </a:r>
            <a:endParaRPr lang="ru-RU" sz="2400" dirty="0">
              <a:solidFill>
                <a:srgbClr val="4D4D4D"/>
              </a:solidFill>
            </a:endParaRPr>
          </a:p>
        </p:txBody>
      </p:sp>
      <p:sp>
        <p:nvSpPr>
          <p:cNvPr id="4" name="Trapezoid 3">
            <a:extLst>
              <a:ext uri="{FF2B5EF4-FFF2-40B4-BE49-F238E27FC236}">
                <a16:creationId xmlns:a16="http://schemas.microsoft.com/office/drawing/2014/main" id="{7967E7E0-E725-C448-93DC-2B4DCC3B9945}"/>
              </a:ext>
            </a:extLst>
          </p:cNvPr>
          <p:cNvSpPr/>
          <p:nvPr/>
        </p:nvSpPr>
        <p:spPr>
          <a:xfrm rot="5400000">
            <a:off x="3315817" y="1845620"/>
            <a:ext cx="792088" cy="1222543"/>
          </a:xfrm>
          <a:prstGeom prst="trapezoid">
            <a:avLst/>
          </a:prstGeom>
          <a:noFill/>
          <a:ln w="38100">
            <a:solidFill>
              <a:srgbClr val="466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Rounded Rectangle 10">
            <a:extLst>
              <a:ext uri="{FF2B5EF4-FFF2-40B4-BE49-F238E27FC236}">
                <a16:creationId xmlns:a16="http://schemas.microsoft.com/office/drawing/2014/main" id="{43941DD1-D7D3-0E4C-8F74-AA19AC79E2AD}"/>
              </a:ext>
            </a:extLst>
          </p:cNvPr>
          <p:cNvSpPr/>
          <p:nvPr/>
        </p:nvSpPr>
        <p:spPr>
          <a:xfrm>
            <a:off x="3027237" y="2168860"/>
            <a:ext cx="1368151"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7000"/>
              </a:lnSpc>
            </a:pPr>
            <a:r>
              <a:rPr lang="en-US" sz="2400" dirty="0">
                <a:solidFill>
                  <a:srgbClr val="4D4D4D"/>
                </a:solidFill>
              </a:rPr>
              <a:t>Criterion</a:t>
            </a:r>
            <a:endParaRPr lang="ru-RU" sz="2400" dirty="0">
              <a:solidFill>
                <a:srgbClr val="4D4D4D"/>
              </a:solidFill>
            </a:endParaRPr>
          </a:p>
        </p:txBody>
      </p:sp>
      <p:cxnSp>
        <p:nvCxnSpPr>
          <p:cNvPr id="7" name="Straight Arrow Connector 6">
            <a:extLst>
              <a:ext uri="{FF2B5EF4-FFF2-40B4-BE49-F238E27FC236}">
                <a16:creationId xmlns:a16="http://schemas.microsoft.com/office/drawing/2014/main" id="{8D649F68-AA4E-D84C-8646-D18C516B2D7B}"/>
              </a:ext>
            </a:extLst>
          </p:cNvPr>
          <p:cNvCxnSpPr>
            <a:cxnSpLocks/>
            <a:stCxn id="2" idx="3"/>
            <a:endCxn id="4" idx="2"/>
          </p:cNvCxnSpPr>
          <p:nvPr/>
        </p:nvCxnSpPr>
        <p:spPr>
          <a:xfrm>
            <a:off x="2809868" y="2456890"/>
            <a:ext cx="290722" cy="2"/>
          </a:xfrm>
          <a:prstGeom prst="straightConnector1">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6">
            <a:extLst>
              <a:ext uri="{FF2B5EF4-FFF2-40B4-BE49-F238E27FC236}">
                <a16:creationId xmlns:a16="http://schemas.microsoft.com/office/drawing/2014/main" id="{8D649F68-AA4E-D84C-8646-D18C516B2D7B}"/>
              </a:ext>
            </a:extLst>
          </p:cNvPr>
          <p:cNvCxnSpPr>
            <a:cxnSpLocks/>
          </p:cNvCxnSpPr>
          <p:nvPr/>
        </p:nvCxnSpPr>
        <p:spPr>
          <a:xfrm>
            <a:off x="4326248" y="2456890"/>
            <a:ext cx="290722" cy="2"/>
          </a:xfrm>
          <a:prstGeom prst="straightConnector1">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6">
            <a:extLst>
              <a:ext uri="{FF2B5EF4-FFF2-40B4-BE49-F238E27FC236}">
                <a16:creationId xmlns:a16="http://schemas.microsoft.com/office/drawing/2014/main" id="{8D649F68-AA4E-D84C-8646-D18C516B2D7B}"/>
              </a:ext>
            </a:extLst>
          </p:cNvPr>
          <p:cNvCxnSpPr>
            <a:cxnSpLocks/>
          </p:cNvCxnSpPr>
          <p:nvPr/>
        </p:nvCxnSpPr>
        <p:spPr>
          <a:xfrm>
            <a:off x="6353168" y="2456890"/>
            <a:ext cx="290722" cy="2"/>
          </a:xfrm>
          <a:prstGeom prst="straightConnector1">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89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300" y="0"/>
            <a:ext cx="8832300" cy="572700"/>
          </a:xfrm>
          <a:prstGeom prst="rect">
            <a:avLst/>
          </a:prstGeom>
        </p:spPr>
        <p:txBody>
          <a:bodyPr spcFirstLastPara="1" vert="horz" wrap="square" lIns="91440" tIns="45720" rIns="0" bIns="0" rtlCol="0" anchor="t" anchorCtr="0">
            <a:noAutofit/>
          </a:bodyPr>
          <a:lstStyle/>
          <a:p>
            <a:pPr algn="l">
              <a:spcBef>
                <a:spcPct val="0"/>
              </a:spcBef>
            </a:pPr>
            <a:r>
              <a:rPr lang="en-US" sz="3200" b="1" dirty="0">
                <a:solidFill>
                  <a:srgbClr val="A26D6A"/>
                </a:solidFill>
                <a:latin typeface="+mn-lt"/>
                <a:cs typeface="Times New Roman" pitchFamily="18" charset="0"/>
              </a:rPr>
              <a:t>Wrapper Methods</a:t>
            </a:r>
            <a:endParaRPr sz="3200" b="1" dirty="0">
              <a:solidFill>
                <a:srgbClr val="A26D6A"/>
              </a:solidFill>
              <a:latin typeface="+mn-lt"/>
              <a:cs typeface="Times New Roman" pitchFamily="18" charset="0"/>
            </a:endParaRPr>
          </a:p>
        </p:txBody>
      </p:sp>
      <p:sp>
        <p:nvSpPr>
          <p:cNvPr id="43" name="Google Shape;43;p11"/>
          <p:cNvSpPr txBox="1">
            <a:spLocks noGrp="1"/>
          </p:cNvSpPr>
          <p:nvPr>
            <p:ph type="body" idx="1"/>
          </p:nvPr>
        </p:nvSpPr>
        <p:spPr>
          <a:xfrm>
            <a:off x="395288" y="1124050"/>
            <a:ext cx="8640762" cy="4834544"/>
          </a:xfrm>
          <a:prstGeom prst="rect">
            <a:avLst/>
          </a:prstGeom>
          <a:noFill/>
          <a:ln w="28575">
            <a:noFill/>
          </a:ln>
        </p:spPr>
        <p:txBody>
          <a:bodyPr spcFirstLastPara="1" vert="horz" wrap="square" lIns="0" tIns="0" rIns="0" bIns="0" rtlCol="0" anchor="t" anchorCtr="0">
            <a:noAutofit/>
          </a:bodyPr>
          <a:lstStyle/>
          <a:p>
            <a:pPr marL="0" indent="0">
              <a:spcAft>
                <a:spcPts val="1800"/>
              </a:spcAft>
              <a:buClr>
                <a:srgbClr val="9CA5A2"/>
              </a:buClr>
              <a:buNone/>
            </a:pPr>
            <a:r>
              <a:rPr lang="en-US" sz="2400" dirty="0">
                <a:solidFill>
                  <a:srgbClr val="4D4D4D"/>
                </a:solidFill>
                <a:latin typeface="+mn-lt"/>
              </a:rPr>
              <a:t>Find the best combination of features from a given model</a:t>
            </a:r>
          </a:p>
          <a:p>
            <a:pPr marL="0" indent="0">
              <a:spcAft>
                <a:spcPts val="1800"/>
              </a:spcAft>
              <a:buClr>
                <a:srgbClr val="9CA5A2"/>
              </a:buClr>
              <a:buNone/>
            </a:pPr>
            <a:endParaRPr lang="en-US" sz="2400" dirty="0">
              <a:solidFill>
                <a:srgbClr val="4D4D4D"/>
              </a:solidFill>
              <a:latin typeface="+mn-lt"/>
            </a:endParaRPr>
          </a:p>
          <a:p>
            <a:pPr marL="0" indent="0">
              <a:spcAft>
                <a:spcPts val="1800"/>
              </a:spcAft>
              <a:buClr>
                <a:srgbClr val="9CA5A2"/>
              </a:buClr>
              <a:buNone/>
            </a:pPr>
            <a:endParaRPr lang="en-US" sz="2400" dirty="0">
              <a:solidFill>
                <a:srgbClr val="4D4D4D"/>
              </a:solidFill>
              <a:latin typeface="+mn-lt"/>
            </a:endParaRPr>
          </a:p>
          <a:p>
            <a:pPr marL="0" indent="0">
              <a:spcAft>
                <a:spcPts val="1800"/>
              </a:spcAft>
              <a:buClr>
                <a:srgbClr val="9CA5A2"/>
              </a:buClr>
              <a:buNone/>
            </a:pPr>
            <a:endParaRPr lang="en-US" sz="2400" dirty="0">
              <a:solidFill>
                <a:srgbClr val="4D4D4D"/>
              </a:solidFill>
              <a:latin typeface="+mn-lt"/>
            </a:endParaRPr>
          </a:p>
          <a:p>
            <a:pPr marL="342900" indent="-342900">
              <a:spcAft>
                <a:spcPts val="1800"/>
              </a:spcAft>
              <a:buClr>
                <a:srgbClr val="9CA5A2"/>
              </a:buClr>
              <a:buFont typeface="Arial" panose="020B0604020202020204" pitchFamily="34" charset="0"/>
              <a:buChar char="•"/>
            </a:pPr>
            <a:r>
              <a:rPr lang="en-US" sz="2400" dirty="0">
                <a:solidFill>
                  <a:srgbClr val="4D4D4D"/>
                </a:solidFill>
                <a:latin typeface="+mn-lt"/>
              </a:rPr>
              <a:t>Forward/Backward Selection</a:t>
            </a:r>
          </a:p>
          <a:p>
            <a:pPr marL="342900" indent="-342900">
              <a:spcAft>
                <a:spcPts val="1800"/>
              </a:spcAft>
              <a:buClr>
                <a:srgbClr val="9CA5A2"/>
              </a:buClr>
              <a:buFont typeface="Arial" panose="020B0604020202020204" pitchFamily="34" charset="0"/>
              <a:buChar char="•"/>
            </a:pPr>
            <a:endParaRPr lang="en-US" sz="2400" dirty="0">
              <a:solidFill>
                <a:srgbClr val="4D4D4D"/>
              </a:solidFill>
              <a:latin typeface="+mn-lt"/>
            </a:endParaRPr>
          </a:p>
          <a:p>
            <a:pPr marL="342900" indent="-342900">
              <a:spcAft>
                <a:spcPts val="1800"/>
              </a:spcAft>
              <a:buClr>
                <a:srgbClr val="9CA5A2"/>
              </a:buClr>
              <a:buFont typeface="Arial" panose="020B0604020202020204" pitchFamily="34" charset="0"/>
              <a:buChar char="•"/>
            </a:pPr>
            <a:r>
              <a:rPr lang="en-US" sz="2400" dirty="0">
                <a:solidFill>
                  <a:srgbClr val="4D4D4D"/>
                </a:solidFill>
                <a:latin typeface="+mn-lt"/>
              </a:rPr>
              <a:t>Recursive Feature Elimination</a:t>
            </a:r>
            <a:br>
              <a:rPr lang="en-US" sz="2400" dirty="0">
                <a:solidFill>
                  <a:srgbClr val="4D4D4D"/>
                </a:solidFill>
                <a:latin typeface="+mn-lt"/>
              </a:rPr>
            </a:br>
            <a:endParaRPr lang="en-US" sz="2400" dirty="0">
              <a:solidFill>
                <a:srgbClr val="4D4D4D"/>
              </a:solidFill>
              <a:latin typeface="+mn-lt"/>
            </a:endParaRPr>
          </a:p>
          <a:p>
            <a:pPr marL="0" indent="0">
              <a:spcAft>
                <a:spcPts val="1800"/>
              </a:spcAft>
              <a:buClr>
                <a:srgbClr val="9CA5A2"/>
              </a:buClr>
              <a:buNone/>
            </a:pPr>
            <a:endParaRPr lang="en-US" sz="2400" dirty="0">
              <a:solidFill>
                <a:srgbClr val="4D4D4D"/>
              </a:solidFill>
              <a:latin typeface="+mn-lt"/>
            </a:endParaRPr>
          </a:p>
        </p:txBody>
      </p:sp>
      <p:cxnSp>
        <p:nvCxnSpPr>
          <p:cNvPr id="20" name="Straight Arrow Connector 19">
            <a:extLst>
              <a:ext uri="{FF2B5EF4-FFF2-40B4-BE49-F238E27FC236}">
                <a16:creationId xmlns:a16="http://schemas.microsoft.com/office/drawing/2014/main" id="{10F4CDE2-3F77-D144-9F1F-AF94DA19615D}"/>
              </a:ext>
            </a:extLst>
          </p:cNvPr>
          <p:cNvCxnSpPr>
            <a:cxnSpLocks/>
            <a:stCxn id="4" idx="0"/>
            <a:endCxn id="10" idx="1"/>
          </p:cNvCxnSpPr>
          <p:nvPr/>
        </p:nvCxnSpPr>
        <p:spPr>
          <a:xfrm flipV="1">
            <a:off x="4716016" y="2456897"/>
            <a:ext cx="216024" cy="6"/>
          </a:xfrm>
          <a:prstGeom prst="straightConnector1">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73C169BA-5F84-9946-A3B6-288A17582FE5}"/>
              </a:ext>
            </a:extLst>
          </p:cNvPr>
          <p:cNvSpPr/>
          <p:nvPr/>
        </p:nvSpPr>
        <p:spPr>
          <a:xfrm>
            <a:off x="4932040" y="2060853"/>
            <a:ext cx="1224136" cy="792087"/>
          </a:xfrm>
          <a:prstGeom prst="roundRect">
            <a:avLst/>
          </a:prstGeom>
          <a:noFill/>
          <a:ln w="38100">
            <a:solidFill>
              <a:srgbClr val="466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7000"/>
              </a:lnSpc>
            </a:pPr>
            <a:r>
              <a:rPr lang="en-US" sz="2400" dirty="0">
                <a:solidFill>
                  <a:srgbClr val="4D4D4D"/>
                </a:solidFill>
              </a:rPr>
              <a:t>Train Model</a:t>
            </a:r>
            <a:endParaRPr lang="ru-RU" sz="2400" dirty="0">
              <a:solidFill>
                <a:srgbClr val="4D4D4D"/>
              </a:solidFill>
            </a:endParaRPr>
          </a:p>
        </p:txBody>
      </p:sp>
      <p:sp>
        <p:nvSpPr>
          <p:cNvPr id="4" name="Trapezoid 3">
            <a:extLst>
              <a:ext uri="{FF2B5EF4-FFF2-40B4-BE49-F238E27FC236}">
                <a16:creationId xmlns:a16="http://schemas.microsoft.com/office/drawing/2014/main" id="{7967E7E0-E725-C448-93DC-2B4DCC3B9945}"/>
              </a:ext>
            </a:extLst>
          </p:cNvPr>
          <p:cNvSpPr/>
          <p:nvPr/>
        </p:nvSpPr>
        <p:spPr>
          <a:xfrm rot="5400000">
            <a:off x="3491891" y="1772827"/>
            <a:ext cx="1080099" cy="1368151"/>
          </a:xfrm>
          <a:prstGeom prst="trapezoid">
            <a:avLst/>
          </a:prstGeom>
          <a:noFill/>
          <a:ln w="38100">
            <a:solidFill>
              <a:srgbClr val="466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Rounded Rectangle 10">
            <a:extLst>
              <a:ext uri="{FF2B5EF4-FFF2-40B4-BE49-F238E27FC236}">
                <a16:creationId xmlns:a16="http://schemas.microsoft.com/office/drawing/2014/main" id="{43941DD1-D7D3-0E4C-8F74-AA19AC79E2AD}"/>
              </a:ext>
            </a:extLst>
          </p:cNvPr>
          <p:cNvSpPr/>
          <p:nvPr/>
        </p:nvSpPr>
        <p:spPr>
          <a:xfrm>
            <a:off x="3274513" y="2168860"/>
            <a:ext cx="1441503"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7000"/>
              </a:lnSpc>
            </a:pPr>
            <a:r>
              <a:rPr lang="en-US" sz="2400" dirty="0">
                <a:solidFill>
                  <a:srgbClr val="4D4D4D"/>
                </a:solidFill>
              </a:rPr>
              <a:t>Generate subset</a:t>
            </a:r>
            <a:endParaRPr lang="ru-RU" sz="2400" dirty="0">
              <a:solidFill>
                <a:srgbClr val="4D4D4D"/>
              </a:solidFill>
            </a:endParaRPr>
          </a:p>
        </p:txBody>
      </p:sp>
      <p:cxnSp>
        <p:nvCxnSpPr>
          <p:cNvPr id="12" name="Elbow Connector 11">
            <a:extLst>
              <a:ext uri="{FF2B5EF4-FFF2-40B4-BE49-F238E27FC236}">
                <a16:creationId xmlns:a16="http://schemas.microsoft.com/office/drawing/2014/main" id="{4F473281-7685-A74B-A8B8-EC3A13611B2C}"/>
              </a:ext>
            </a:extLst>
          </p:cNvPr>
          <p:cNvCxnSpPr>
            <a:cxnSpLocks/>
            <a:stCxn id="10" idx="2"/>
            <a:endCxn id="4" idx="3"/>
          </p:cNvCxnSpPr>
          <p:nvPr/>
        </p:nvCxnSpPr>
        <p:spPr>
          <a:xfrm rot="5400000">
            <a:off x="4783524" y="2101356"/>
            <a:ext cx="9000" cy="1512168"/>
          </a:xfrm>
          <a:prstGeom prst="bentConnector3">
            <a:avLst>
              <a:gd name="adj1" fmla="val 3505222"/>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221DECB9-6B72-7F46-BEB0-1A473DF8A2C0}"/>
              </a:ext>
            </a:extLst>
          </p:cNvPr>
          <p:cNvSpPr/>
          <p:nvPr/>
        </p:nvSpPr>
        <p:spPr>
          <a:xfrm>
            <a:off x="3131840" y="1628800"/>
            <a:ext cx="3168352" cy="1656171"/>
          </a:xfrm>
          <a:prstGeom prst="roundRect">
            <a:avLst/>
          </a:prstGeom>
          <a:noFill/>
          <a:ln w="38100">
            <a:solidFill>
              <a:srgbClr val="466F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ysClr val="windowText" lastClr="000000"/>
              </a:solidFill>
            </a:endParaRPr>
          </a:p>
        </p:txBody>
      </p:sp>
      <p:sp>
        <p:nvSpPr>
          <p:cNvPr id="13" name="Rounded Rectangle 1">
            <a:extLst>
              <a:ext uri="{FF2B5EF4-FFF2-40B4-BE49-F238E27FC236}">
                <a16:creationId xmlns:a16="http://schemas.microsoft.com/office/drawing/2014/main" id="{A7BC945D-C2DF-FA49-BAF8-F57E3A0E5BCF}"/>
              </a:ext>
            </a:extLst>
          </p:cNvPr>
          <p:cNvSpPr/>
          <p:nvPr/>
        </p:nvSpPr>
        <p:spPr>
          <a:xfrm>
            <a:off x="1441716" y="2060846"/>
            <a:ext cx="1368152" cy="792088"/>
          </a:xfrm>
          <a:prstGeom prst="roundRect">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87000"/>
              </a:lnSpc>
            </a:pPr>
            <a:r>
              <a:rPr lang="en-US" sz="2400" dirty="0">
                <a:solidFill>
                  <a:srgbClr val="4D4D4D"/>
                </a:solidFill>
              </a:rPr>
              <a:t>All features</a:t>
            </a:r>
            <a:endParaRPr lang="ru-RU" sz="2400" dirty="0">
              <a:solidFill>
                <a:srgbClr val="4D4D4D"/>
              </a:solidFill>
            </a:endParaRPr>
          </a:p>
        </p:txBody>
      </p:sp>
      <p:cxnSp>
        <p:nvCxnSpPr>
          <p:cNvPr id="14" name="Straight Arrow Connector 6">
            <a:extLst>
              <a:ext uri="{FF2B5EF4-FFF2-40B4-BE49-F238E27FC236}">
                <a16:creationId xmlns:a16="http://schemas.microsoft.com/office/drawing/2014/main" id="{8D649F68-AA4E-D84C-8646-D18C516B2D7B}"/>
              </a:ext>
            </a:extLst>
          </p:cNvPr>
          <p:cNvCxnSpPr>
            <a:cxnSpLocks/>
          </p:cNvCxnSpPr>
          <p:nvPr/>
        </p:nvCxnSpPr>
        <p:spPr>
          <a:xfrm>
            <a:off x="2809868" y="2456890"/>
            <a:ext cx="290722" cy="2"/>
          </a:xfrm>
          <a:prstGeom prst="straightConnector1">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7654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Google Shape;43;p11"/>
          <p:cNvSpPr txBox="1">
            <a:spLocks noGrp="1"/>
          </p:cNvSpPr>
          <p:nvPr>
            <p:ph type="body" idx="1"/>
          </p:nvPr>
        </p:nvSpPr>
        <p:spPr>
          <a:xfrm>
            <a:off x="395288" y="1125538"/>
            <a:ext cx="8640762" cy="4834544"/>
          </a:xfrm>
          <a:prstGeom prst="rect">
            <a:avLst/>
          </a:prstGeom>
          <a:noFill/>
          <a:ln w="28575">
            <a:noFill/>
          </a:ln>
        </p:spPr>
        <p:txBody>
          <a:bodyPr wrap="square" lIns="0" tIns="0" rIns="0" bIns="0" anchor="t">
            <a:noAutofit/>
          </a:bodyPr>
          <a:lstStyle/>
          <a:p>
            <a:pPr marL="0" indent="0">
              <a:spcAft>
                <a:spcPts val="1800"/>
              </a:spcAft>
              <a:buClr>
                <a:srgbClr val="9CA5A2"/>
              </a:buClr>
              <a:buNone/>
            </a:pPr>
            <a:r>
              <a:rPr lang="en-US" sz="2400" dirty="0">
                <a:solidFill>
                  <a:srgbClr val="4D4D4D"/>
                </a:solidFill>
                <a:latin typeface="+mn-lt"/>
              </a:rPr>
              <a:t>Automatic feature selection during training</a:t>
            </a:r>
          </a:p>
          <a:p>
            <a:pPr marL="342900" indent="-342900">
              <a:spcAft>
                <a:spcPts val="1800"/>
              </a:spcAft>
              <a:buClr>
                <a:srgbClr val="9CA5A2"/>
              </a:buClr>
              <a:buChar char="•"/>
            </a:pPr>
            <a:endParaRPr lang="en-US" sz="2400" dirty="0">
              <a:solidFill>
                <a:srgbClr val="4D4D4D"/>
              </a:solidFill>
              <a:latin typeface="+mn-lt"/>
            </a:endParaRPr>
          </a:p>
          <a:p>
            <a:pPr marL="342900" indent="-342900">
              <a:spcAft>
                <a:spcPts val="1800"/>
              </a:spcAft>
              <a:buClr>
                <a:srgbClr val="9CA5A2"/>
              </a:buClr>
              <a:buChar char="•"/>
            </a:pPr>
            <a:endParaRPr lang="en-US" sz="2400" dirty="0">
              <a:solidFill>
                <a:srgbClr val="4D4D4D"/>
              </a:solidFill>
              <a:latin typeface="+mn-lt"/>
            </a:endParaRPr>
          </a:p>
          <a:p>
            <a:pPr marL="342900" indent="-342900">
              <a:spcAft>
                <a:spcPts val="1800"/>
              </a:spcAft>
              <a:buClr>
                <a:srgbClr val="9CA5A2"/>
              </a:buClr>
              <a:buChar char="•"/>
            </a:pPr>
            <a:endParaRPr lang="en-US" sz="2400" dirty="0">
              <a:solidFill>
                <a:srgbClr val="4D4D4D"/>
              </a:solidFill>
              <a:latin typeface="+mn-lt"/>
            </a:endParaRPr>
          </a:p>
          <a:p>
            <a:pPr marL="342900" indent="-342900">
              <a:spcAft>
                <a:spcPts val="1800"/>
              </a:spcAft>
              <a:buClr>
                <a:srgbClr val="9CA5A2"/>
              </a:buClr>
              <a:buChar char="•"/>
            </a:pPr>
            <a:r>
              <a:rPr lang="en-US" sz="2400" dirty="0">
                <a:solidFill>
                  <a:srgbClr val="4D4D4D"/>
                </a:solidFill>
                <a:latin typeface="+mn-lt"/>
              </a:rPr>
              <a:t>Lasso</a:t>
            </a:r>
          </a:p>
          <a:p>
            <a:pPr marL="342900" indent="-342900">
              <a:spcAft>
                <a:spcPts val="1800"/>
              </a:spcAft>
              <a:buClr>
                <a:srgbClr val="9CA5A2"/>
              </a:buClr>
              <a:buChar char="•"/>
            </a:pPr>
            <a:endParaRPr lang="en-US" sz="2400" dirty="0">
              <a:solidFill>
                <a:srgbClr val="4D4D4D"/>
              </a:solidFill>
              <a:latin typeface="+mn-lt"/>
            </a:endParaRPr>
          </a:p>
          <a:p>
            <a:pPr marL="342900" indent="-342900">
              <a:spcAft>
                <a:spcPts val="1800"/>
              </a:spcAft>
              <a:buClr>
                <a:srgbClr val="9CA5A2"/>
              </a:buClr>
              <a:buChar char="•"/>
            </a:pPr>
            <a:r>
              <a:rPr lang="en-US" sz="2400" dirty="0">
                <a:solidFill>
                  <a:srgbClr val="4D4D4D"/>
                </a:solidFill>
                <a:latin typeface="+mn-lt"/>
              </a:rPr>
              <a:t>Tree-based (later in the course)</a:t>
            </a:r>
            <a:br>
              <a:rPr lang="en-US" sz="2400" dirty="0">
                <a:solidFill>
                  <a:srgbClr val="4D4D4D"/>
                </a:solidFill>
                <a:latin typeface="+mn-lt"/>
              </a:rPr>
            </a:br>
            <a:endParaRPr lang="en-US" sz="2400" dirty="0">
              <a:solidFill>
                <a:srgbClr val="4D4D4D"/>
              </a:solidFill>
              <a:latin typeface="+mn-lt"/>
            </a:endParaRPr>
          </a:p>
          <a:p>
            <a:pPr marL="342900" indent="-342900">
              <a:spcAft>
                <a:spcPts val="1800"/>
              </a:spcAft>
              <a:buClr>
                <a:srgbClr val="9CA5A2"/>
              </a:buClr>
              <a:buChar char="•"/>
            </a:pPr>
            <a:endParaRPr lang="en-US" sz="2400" dirty="0">
              <a:solidFill>
                <a:srgbClr val="4D4D4D"/>
              </a:solidFill>
              <a:latin typeface="+mn-lt"/>
            </a:endParaRPr>
          </a:p>
        </p:txBody>
      </p:sp>
      <p:sp>
        <p:nvSpPr>
          <p:cNvPr id="42" name="Google Shape;42;p11"/>
          <p:cNvSpPr txBox="1">
            <a:spLocks noGrp="1"/>
          </p:cNvSpPr>
          <p:nvPr>
            <p:ph type="title"/>
          </p:nvPr>
        </p:nvSpPr>
        <p:spPr>
          <a:xfrm>
            <a:off x="-300" y="0"/>
            <a:ext cx="8832300" cy="572700"/>
          </a:xfrm>
          <a:prstGeom prst="rect">
            <a:avLst/>
          </a:prstGeom>
        </p:spPr>
        <p:txBody>
          <a:bodyPr spcFirstLastPara="1" vert="horz" wrap="square" lIns="91440" tIns="45720" rIns="0" bIns="0" rtlCol="0" anchor="t" anchorCtr="0">
            <a:noAutofit/>
          </a:bodyPr>
          <a:lstStyle/>
          <a:p>
            <a:pPr algn="l">
              <a:spcBef>
                <a:spcPct val="0"/>
              </a:spcBef>
            </a:pPr>
            <a:r>
              <a:rPr lang="en-US" sz="3200" b="1" dirty="0">
                <a:solidFill>
                  <a:srgbClr val="A26D6A"/>
                </a:solidFill>
                <a:latin typeface="+mn-lt"/>
                <a:cs typeface="Times New Roman" pitchFamily="18" charset="0"/>
              </a:rPr>
              <a:t>Embedded Methods</a:t>
            </a:r>
            <a:endParaRPr sz="3200" b="1" dirty="0">
              <a:solidFill>
                <a:srgbClr val="A26D6A"/>
              </a:solidFill>
              <a:latin typeface="+mn-lt"/>
              <a:cs typeface="Times New Roman" pitchFamily="18" charset="0"/>
            </a:endParaRPr>
          </a:p>
        </p:txBody>
      </p:sp>
      <p:sp>
        <p:nvSpPr>
          <p:cNvPr id="10" name="Rounded Rectangle 9">
            <a:extLst>
              <a:ext uri="{FF2B5EF4-FFF2-40B4-BE49-F238E27FC236}">
                <a16:creationId xmlns:a16="http://schemas.microsoft.com/office/drawing/2014/main" id="{73C169BA-5F84-9946-A3B6-288A17582FE5}"/>
              </a:ext>
            </a:extLst>
          </p:cNvPr>
          <p:cNvSpPr/>
          <p:nvPr/>
        </p:nvSpPr>
        <p:spPr>
          <a:xfrm>
            <a:off x="3131840" y="1848275"/>
            <a:ext cx="2376264" cy="1224136"/>
          </a:xfrm>
          <a:prstGeom prst="roundRect">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87000"/>
              </a:lnSpc>
            </a:pPr>
            <a:r>
              <a:rPr lang="en-US" sz="2400" dirty="0">
                <a:solidFill>
                  <a:srgbClr val="4D4D4D"/>
                </a:solidFill>
              </a:rPr>
              <a:t>Train Model and select relevant features</a:t>
            </a:r>
            <a:endParaRPr lang="ru-RU" sz="2400" dirty="0">
              <a:solidFill>
                <a:srgbClr val="4D4D4D"/>
              </a:solidFill>
            </a:endParaRPr>
          </a:p>
        </p:txBody>
      </p:sp>
      <p:sp>
        <p:nvSpPr>
          <p:cNvPr id="13" name="Rounded Rectangle 1">
            <a:extLst>
              <a:ext uri="{FF2B5EF4-FFF2-40B4-BE49-F238E27FC236}">
                <a16:creationId xmlns:a16="http://schemas.microsoft.com/office/drawing/2014/main" id="{A7BC945D-C2DF-FA49-BAF8-F57E3A0E5BCF}"/>
              </a:ext>
            </a:extLst>
          </p:cNvPr>
          <p:cNvSpPr/>
          <p:nvPr/>
        </p:nvSpPr>
        <p:spPr>
          <a:xfrm>
            <a:off x="1441716" y="2060846"/>
            <a:ext cx="1368152" cy="792088"/>
          </a:xfrm>
          <a:prstGeom prst="roundRect">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87000"/>
              </a:lnSpc>
            </a:pPr>
            <a:r>
              <a:rPr lang="en-US" sz="2400" dirty="0">
                <a:solidFill>
                  <a:srgbClr val="4D4D4D"/>
                </a:solidFill>
              </a:rPr>
              <a:t>All features</a:t>
            </a:r>
            <a:endParaRPr lang="ru-RU" sz="2400" dirty="0">
              <a:solidFill>
                <a:srgbClr val="4D4D4D"/>
              </a:solidFill>
            </a:endParaRPr>
          </a:p>
        </p:txBody>
      </p:sp>
      <p:cxnSp>
        <p:nvCxnSpPr>
          <p:cNvPr id="14" name="Straight Arrow Connector 6">
            <a:extLst>
              <a:ext uri="{FF2B5EF4-FFF2-40B4-BE49-F238E27FC236}">
                <a16:creationId xmlns:a16="http://schemas.microsoft.com/office/drawing/2014/main" id="{8D649F68-AA4E-D84C-8646-D18C516B2D7B}"/>
              </a:ext>
            </a:extLst>
          </p:cNvPr>
          <p:cNvCxnSpPr>
            <a:cxnSpLocks/>
          </p:cNvCxnSpPr>
          <p:nvPr/>
        </p:nvCxnSpPr>
        <p:spPr>
          <a:xfrm>
            <a:off x="2809868" y="2456890"/>
            <a:ext cx="290722" cy="2"/>
          </a:xfrm>
          <a:prstGeom prst="straightConnector1">
            <a:avLst/>
          </a:prstGeom>
          <a:ln w="38100">
            <a:solidFill>
              <a:srgbClr val="466F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64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Non-linear task</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5538"/>
                <a:ext cx="8616008" cy="5544715"/>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b="0" i="1" smtClean="0">
                          <a:solidFill>
                            <a:srgbClr val="4D4D4D"/>
                          </a:solidFill>
                          <a:latin typeface="Cambria Math" panose="02040503050406030204" pitchFamily="18" charset="0"/>
                        </a:rPr>
                        <m:t>𝑎</m:t>
                      </m:r>
                      <m:d>
                        <m:dPr>
                          <m:ctrlPr>
                            <a:rPr lang="en-US" sz="2400" b="0" i="1" smtClean="0">
                              <a:solidFill>
                                <a:srgbClr val="4D4D4D"/>
                              </a:solidFill>
                              <a:latin typeface="Cambria Math" panose="02040503050406030204" pitchFamily="18" charset="0"/>
                            </a:rPr>
                          </m:ctrlPr>
                        </m:dPr>
                        <m:e>
                          <m:r>
                            <a:rPr lang="en-US" sz="2400" b="0" i="1" smtClean="0">
                              <a:solidFill>
                                <a:srgbClr val="4D4D4D"/>
                              </a:solidFill>
                              <a:latin typeface="Cambria Math" panose="02040503050406030204" pitchFamily="18" charset="0"/>
                            </a:rPr>
                            <m:t>𝑥</m:t>
                          </m:r>
                        </m:e>
                      </m:d>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0</m:t>
                          </m:r>
                        </m:sub>
                      </m:sSub>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1</m:t>
                          </m:r>
                        </m:sub>
                      </m:sSub>
                      <m:r>
                        <a:rPr lang="en-US" sz="2400" b="0" i="1" smtClean="0">
                          <a:solidFill>
                            <a:srgbClr val="4D4D4D"/>
                          </a:solidFill>
                          <a:latin typeface="Cambria Math" panose="02040503050406030204" pitchFamily="18" charset="0"/>
                        </a:rPr>
                        <m:t>𝑥</m:t>
                      </m:r>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2</m:t>
                          </m:r>
                        </m:sub>
                      </m:sSub>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𝑥</m:t>
                          </m:r>
                        </m:e>
                        <m:sup>
                          <m:r>
                            <a:rPr lang="en-US" sz="2400" b="0" i="1" smtClean="0">
                              <a:solidFill>
                                <a:srgbClr val="4D4D4D"/>
                              </a:solidFill>
                              <a:latin typeface="Cambria Math" panose="02040503050406030204" pitchFamily="18" charset="0"/>
                            </a:rPr>
                            <m:t>2</m:t>
                          </m:r>
                        </m:sup>
                      </m:sSup>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3</m:t>
                          </m:r>
                        </m:sub>
                      </m:sSub>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𝑥</m:t>
                          </m:r>
                        </m:e>
                        <m:sup>
                          <m:r>
                            <a:rPr lang="en-US" sz="2400" b="0" i="1" smtClean="0">
                              <a:solidFill>
                                <a:srgbClr val="4D4D4D"/>
                              </a:solidFill>
                              <a:latin typeface="Cambria Math" panose="02040503050406030204" pitchFamily="18" charset="0"/>
                            </a:rPr>
                            <m:t>3</m:t>
                          </m:r>
                        </m:sup>
                      </m:sSup>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4</m:t>
                          </m:r>
                        </m:sub>
                      </m:sSub>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𝑥</m:t>
                          </m:r>
                        </m:e>
                        <m:sup>
                          <m:r>
                            <a:rPr lang="en-US" sz="2400" b="0" i="1" smtClean="0">
                              <a:solidFill>
                                <a:srgbClr val="4D4D4D"/>
                              </a:solidFill>
                              <a:latin typeface="Cambria Math" panose="02040503050406030204" pitchFamily="18" charset="0"/>
                            </a:rPr>
                            <m:t>4</m:t>
                          </m:r>
                        </m:sup>
                      </m:sSup>
                      <m:r>
                        <a:rPr lang="ru-RU" sz="2400" b="0" i="1" smtClean="0">
                          <a:solidFill>
                            <a:srgbClr val="4D4D4D"/>
                          </a:solidFill>
                          <a:latin typeface="Cambria Math" panose="02040503050406030204" pitchFamily="18" charset="0"/>
                        </a:rPr>
                        <m:t>+</m:t>
                      </m:r>
                      <m:r>
                        <a:rPr lang="en-US" sz="2400" b="0" i="1" smtClean="0">
                          <a:solidFill>
                            <a:srgbClr val="4D4D4D"/>
                          </a:solidFill>
                          <a:latin typeface="Cambria Math" panose="02040503050406030204" pitchFamily="18" charset="0"/>
                        </a:rPr>
                        <m:t>…+</m:t>
                      </m:r>
                      <m:sSub>
                        <m:sSubPr>
                          <m:ctrlPr>
                            <a:rPr lang="en-US" sz="2400" b="0" i="1" smtClean="0">
                              <a:solidFill>
                                <a:srgbClr val="4D4D4D"/>
                              </a:solidFill>
                              <a:latin typeface="Cambria Math" panose="02040503050406030204" pitchFamily="18" charset="0"/>
                            </a:rPr>
                          </m:ctrlPr>
                        </m:sSubPr>
                        <m:e>
                          <m:r>
                            <a:rPr lang="en-US" sz="2400" b="0" i="1" smtClean="0">
                              <a:solidFill>
                                <a:srgbClr val="4D4D4D"/>
                              </a:solidFill>
                              <a:latin typeface="Cambria Math" panose="02040503050406030204" pitchFamily="18" charset="0"/>
                            </a:rPr>
                            <m:t>𝑤</m:t>
                          </m:r>
                        </m:e>
                        <m:sub>
                          <m:r>
                            <a:rPr lang="en-US" sz="2400" b="0" i="1" smtClean="0">
                              <a:solidFill>
                                <a:srgbClr val="4D4D4D"/>
                              </a:solidFill>
                              <a:latin typeface="Cambria Math" panose="02040503050406030204" pitchFamily="18" charset="0"/>
                            </a:rPr>
                            <m:t>15</m:t>
                          </m:r>
                        </m:sub>
                      </m:sSub>
                      <m:sSup>
                        <m:sSupPr>
                          <m:ctrlPr>
                            <a:rPr lang="en-US" sz="2400" b="0" i="1" smtClean="0">
                              <a:solidFill>
                                <a:srgbClr val="4D4D4D"/>
                              </a:solidFill>
                              <a:latin typeface="Cambria Math" panose="02040503050406030204" pitchFamily="18" charset="0"/>
                            </a:rPr>
                          </m:ctrlPr>
                        </m:sSupPr>
                        <m:e>
                          <m:r>
                            <a:rPr lang="en-US" sz="2400" b="0" i="1" smtClean="0">
                              <a:solidFill>
                                <a:srgbClr val="4D4D4D"/>
                              </a:solidFill>
                              <a:latin typeface="Cambria Math" panose="02040503050406030204" pitchFamily="18" charset="0"/>
                            </a:rPr>
                            <m:t>𝑥</m:t>
                          </m:r>
                        </m:e>
                        <m:sup>
                          <m:r>
                            <a:rPr lang="en-US" sz="2400" b="0" i="1" smtClean="0">
                              <a:solidFill>
                                <a:srgbClr val="4D4D4D"/>
                              </a:solidFill>
                              <a:latin typeface="Cambria Math" panose="02040503050406030204" pitchFamily="18" charset="0"/>
                            </a:rPr>
                            <m:t>15</m:t>
                          </m:r>
                        </m:sup>
                      </m:sSup>
                    </m:oMath>
                  </m:oMathPara>
                </a14:m>
                <a:endParaRPr lang="en-US" sz="2400" dirty="0">
                  <a:solidFill>
                    <a:srgbClr val="4D4D4D"/>
                  </a:solidFill>
                </a:endParaRPr>
              </a:p>
              <a:p>
                <a:pPr>
                  <a:spcAft>
                    <a:spcPts val="1800"/>
                  </a:spcAft>
                </a:pPr>
                <a:endParaRPr lang="en-US" sz="2400" dirty="0">
                  <a:solidFill>
                    <a:srgbClr val="4D4D4D"/>
                  </a:solidFill>
                </a:endParaRPr>
              </a:p>
              <a:p>
                <a:pPr>
                  <a:spcAft>
                    <a:spcPts val="1800"/>
                  </a:spcAft>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5538"/>
                <a:ext cx="8616008" cy="5544715"/>
              </a:xfrm>
              <a:prstGeom prst="rect">
                <a:avLst/>
              </a:prstGeom>
              <a:blipFill rotWithShape="1">
                <a:blip r:embed="rId2"/>
                <a:stretch>
                  <a:fillRect/>
                </a:stretch>
              </a:blipFill>
              <a:ln w="28575">
                <a:noFill/>
              </a:ln>
            </p:spPr>
            <p:txBody>
              <a:bodyPr/>
              <a:lstStyle/>
              <a:p>
                <a:r>
                  <a:rPr lang="ru-RU">
                    <a:noFill/>
                  </a:rPr>
                  <a:t> </a:t>
                </a:r>
              </a:p>
            </p:txBody>
          </p:sp>
        </mc:Fallback>
      </mc:AlternateContent>
      <p:pic>
        <p:nvPicPr>
          <p:cNvPr id="8" name="Picture 3">
            <a:extLst>
              <a:ext uri="{FF2B5EF4-FFF2-40B4-BE49-F238E27FC236}">
                <a16:creationId xmlns:a16="http://schemas.microsoft.com/office/drawing/2014/main" id="{BA353D9A-4246-4902-80F4-C732FBFFCD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1972998"/>
            <a:ext cx="4896544" cy="3256201"/>
          </a:xfrm>
          <a:prstGeom prst="rect">
            <a:avLst/>
          </a:prstGeom>
        </p:spPr>
      </p:pic>
    </p:spTree>
    <p:extLst>
      <p:ext uri="{BB962C8B-B14F-4D97-AF65-F5344CB8AC3E}">
        <p14:creationId xmlns:p14="http://schemas.microsoft.com/office/powerpoint/2010/main" val="20192562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0" y="0"/>
            <a:ext cx="8832300" cy="572700"/>
          </a:xfrm>
          <a:prstGeom prst="rect">
            <a:avLst/>
          </a:prstGeom>
        </p:spPr>
        <p:txBody>
          <a:bodyPr vert="horz" lIns="91440" tIns="45720" rIns="0" bIns="0" rtlCol="0" anchor="t">
            <a:noAutofit/>
          </a:bodyPr>
          <a:lstStyle/>
          <a:p>
            <a:pPr algn="l">
              <a:spcBef>
                <a:spcPct val="0"/>
              </a:spcBef>
            </a:pPr>
            <a:r>
              <a:rPr lang="en-US" sz="3200" b="1" dirty="0">
                <a:solidFill>
                  <a:srgbClr val="A26D6A"/>
                </a:solidFill>
                <a:latin typeface="+mn-lt"/>
                <a:cs typeface="Times New Roman" pitchFamily="18" charset="0"/>
              </a:rPr>
              <a:t>Summary</a:t>
            </a:r>
            <a:endParaRPr sz="3200" b="1" dirty="0">
              <a:solidFill>
                <a:srgbClr val="A26D6A"/>
              </a:solidFill>
              <a:latin typeface="+mn-lt"/>
              <a:cs typeface="Times New Roman" pitchFamily="18" charset="0"/>
            </a:endParaRPr>
          </a:p>
        </p:txBody>
      </p:sp>
      <p:sp>
        <p:nvSpPr>
          <p:cNvPr id="4" name="Прямоугольник 5">
            <a:extLst>
              <a:ext uri="{FF2B5EF4-FFF2-40B4-BE49-F238E27FC236}">
                <a16:creationId xmlns:a16="http://schemas.microsoft.com/office/drawing/2014/main" id="{29ECBB79-AF6C-AC48-BFB0-4EE5AA3CF36E}"/>
              </a:ext>
            </a:extLst>
          </p:cNvPr>
          <p:cNvSpPr/>
          <p:nvPr/>
        </p:nvSpPr>
        <p:spPr>
          <a:xfrm>
            <a:off x="395288" y="1125538"/>
            <a:ext cx="8616008" cy="5255790"/>
          </a:xfrm>
          <a:prstGeom prst="rect">
            <a:avLst/>
          </a:prstGeom>
          <a:noFill/>
          <a:ln w="28575">
            <a:noFill/>
          </a:ln>
        </p:spPr>
        <p:txBody>
          <a:bodyPr wrap="square" lIns="0" tIns="0" rIns="0" bIns="0" anchor="t">
            <a:noAutofit/>
          </a:bodyPr>
          <a:lstStyle/>
          <a:p>
            <a:pPr marL="342900" indent="-342900">
              <a:spcAft>
                <a:spcPts val="1800"/>
              </a:spcAft>
              <a:buClr>
                <a:srgbClr val="9CA5A2"/>
              </a:buClr>
              <a:buChar char="•"/>
            </a:pPr>
            <a:r>
              <a:rPr lang="en-US" sz="2400" dirty="0">
                <a:solidFill>
                  <a:srgbClr val="4D4D4D"/>
                </a:solidFill>
              </a:rPr>
              <a:t>Feature selection helps to improve model performance, interpretability and running speed</a:t>
            </a:r>
          </a:p>
          <a:p>
            <a:pPr marL="342900" indent="-342900">
              <a:spcAft>
                <a:spcPts val="1800"/>
              </a:spcAft>
              <a:buClr>
                <a:srgbClr val="9CA5A2"/>
              </a:buClr>
              <a:buChar char="•"/>
            </a:pPr>
            <a:endParaRPr lang="en-US" sz="2400" dirty="0">
              <a:solidFill>
                <a:srgbClr val="4D4D4D"/>
              </a:solidFill>
            </a:endParaRPr>
          </a:p>
          <a:p>
            <a:pPr marL="342900" indent="-342900">
              <a:spcAft>
                <a:spcPts val="1800"/>
              </a:spcAft>
              <a:buClr>
                <a:srgbClr val="9CA5A2"/>
              </a:buClr>
              <a:buChar char="•"/>
            </a:pPr>
            <a:r>
              <a:rPr lang="en-US" sz="2400" dirty="0">
                <a:solidFill>
                  <a:srgbClr val="4D4D4D"/>
                </a:solidFill>
              </a:rPr>
              <a:t>There are filter, wrapper and embedded methods</a:t>
            </a:r>
          </a:p>
          <a:p>
            <a:pPr marL="342900" indent="-342900">
              <a:spcAft>
                <a:spcPts val="1800"/>
              </a:spcAft>
              <a:buClr>
                <a:srgbClr val="9CA5A2"/>
              </a:buClr>
              <a:buChar char="•"/>
            </a:pPr>
            <a:endParaRPr lang="en-US" sz="2400" dirty="0">
              <a:solidFill>
                <a:srgbClr val="4D4D4D"/>
              </a:solidFill>
            </a:endParaRPr>
          </a:p>
          <a:p>
            <a:pPr marL="342900" indent="-342900">
              <a:spcAft>
                <a:spcPts val="1800"/>
              </a:spcAft>
              <a:buClr>
                <a:srgbClr val="9CA5A2"/>
              </a:buClr>
              <a:buChar char="•"/>
            </a:pPr>
            <a:r>
              <a:rPr lang="en-US" sz="2400" dirty="0">
                <a:solidFill>
                  <a:srgbClr val="4D4D4D"/>
                </a:solidFill>
              </a:rPr>
              <a:t>No silver bullet, you have to discover what works best for a specific problem</a:t>
            </a:r>
          </a:p>
        </p:txBody>
      </p:sp>
    </p:spTree>
    <p:extLst>
      <p:ext uri="{BB962C8B-B14F-4D97-AF65-F5344CB8AC3E}">
        <p14:creationId xmlns:p14="http://schemas.microsoft.com/office/powerpoint/2010/main" val="181026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Overfitting Symptom</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4" name="Прямоугольник 3"/>
              <p:cNvSpPr/>
              <p:nvPr/>
            </p:nvSpPr>
            <p:spPr>
              <a:xfrm>
                <a:off x="395288" y="1123951"/>
                <a:ext cx="8616008" cy="3961233"/>
              </a:xfrm>
              <a:prstGeom prst="rect">
                <a:avLst/>
              </a:prstGeom>
              <a:noFill/>
              <a:ln w="28575">
                <a:noFill/>
              </a:ln>
            </p:spPr>
            <p:txBody>
              <a:bodyPr wrap="square" lIns="0" tIns="0" rIns="0" bIns="0" anchor="t">
                <a:no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solidFill>
                            <a:srgbClr val="4D4D4D"/>
                          </a:solidFill>
                          <a:latin typeface="Cambria Math" charset="0"/>
                        </a:rPr>
                        <m:t>𝑎</m:t>
                      </m:r>
                      <m:d>
                        <m:dPr>
                          <m:ctrlPr>
                            <a:rPr lang="en-US" sz="2400" i="1">
                              <a:solidFill>
                                <a:srgbClr val="4D4D4D"/>
                              </a:solidFill>
                              <a:latin typeface="Cambria Math" panose="02040503050406030204" pitchFamily="18" charset="0"/>
                            </a:rPr>
                          </m:ctrlPr>
                        </m:dPr>
                        <m:e>
                          <m:r>
                            <a:rPr lang="en-US" sz="2400" i="1">
                              <a:solidFill>
                                <a:srgbClr val="4D4D4D"/>
                              </a:solidFill>
                              <a:latin typeface="Cambria Math" charset="0"/>
                            </a:rPr>
                            <m:t>𝑥</m:t>
                          </m:r>
                        </m:e>
                      </m:d>
                      <m:r>
                        <a:rPr lang="en-US" sz="2400" i="1">
                          <a:solidFill>
                            <a:srgbClr val="4D4D4D"/>
                          </a:solidFill>
                          <a:latin typeface="Cambria Math" charset="0"/>
                        </a:rPr>
                        <m:t>=0.5+13458922</m:t>
                      </m:r>
                      <m:r>
                        <a:rPr lang="en-US" sz="2400" i="1">
                          <a:solidFill>
                            <a:srgbClr val="4D4D4D"/>
                          </a:solidFill>
                          <a:latin typeface="Cambria Math" charset="0"/>
                        </a:rPr>
                        <m:t>𝑥</m:t>
                      </m:r>
                      <m:r>
                        <a:rPr lang="ru-RU" sz="2400" i="1">
                          <a:solidFill>
                            <a:srgbClr val="4D4D4D"/>
                          </a:solidFill>
                          <a:latin typeface="Cambria Math" charset="0"/>
                        </a:rPr>
                        <m:t>−</m:t>
                      </m:r>
                      <m:r>
                        <a:rPr lang="en-US" sz="2400" i="1">
                          <a:solidFill>
                            <a:srgbClr val="4D4D4D"/>
                          </a:solidFill>
                          <a:latin typeface="Cambria Math" charset="0"/>
                        </a:rPr>
                        <m:t>43983740</m:t>
                      </m:r>
                      <m:sSup>
                        <m:sSupPr>
                          <m:ctrlPr>
                            <a:rPr lang="en-US" sz="2400" i="1">
                              <a:solidFill>
                                <a:srgbClr val="4D4D4D"/>
                              </a:solidFill>
                              <a:latin typeface="Cambria Math" panose="02040503050406030204" pitchFamily="18" charset="0"/>
                            </a:rPr>
                          </m:ctrlPr>
                        </m:sSupPr>
                        <m:e>
                          <m:r>
                            <a:rPr lang="en-US" sz="2400" i="1">
                              <a:solidFill>
                                <a:srgbClr val="4D4D4D"/>
                              </a:solidFill>
                              <a:latin typeface="Cambria Math" charset="0"/>
                            </a:rPr>
                            <m:t>𝑥</m:t>
                          </m:r>
                        </m:e>
                        <m:sup>
                          <m:r>
                            <a:rPr lang="en-US" sz="2400" i="1">
                              <a:solidFill>
                                <a:srgbClr val="4D4D4D"/>
                              </a:solidFill>
                              <a:latin typeface="Cambria Math" charset="0"/>
                            </a:rPr>
                            <m:t>2</m:t>
                          </m:r>
                        </m:sup>
                      </m:sSup>
                      <m:r>
                        <a:rPr lang="en-US" sz="2400" i="1">
                          <a:solidFill>
                            <a:srgbClr val="4D4D4D"/>
                          </a:solidFill>
                          <a:latin typeface="Cambria Math" charset="0"/>
                        </a:rPr>
                        <m:t>+…</m:t>
                      </m:r>
                    </m:oMath>
                  </m:oMathPara>
                </a14:m>
                <a:endParaRPr lang="ru-RU" sz="2400" dirty="0">
                  <a:solidFill>
                    <a:srgbClr val="4D4D4D"/>
                  </a:solidFill>
                </a:endParaRPr>
              </a:p>
              <a:p>
                <a:pPr>
                  <a:spcAft>
                    <a:spcPts val="1800"/>
                  </a:spcAft>
                </a:pPr>
                <a:endParaRPr lang="ru-RU" sz="2400" dirty="0">
                  <a:solidFill>
                    <a:srgbClr val="4D4D4D"/>
                  </a:solidFill>
                </a:endParaRPr>
              </a:p>
              <a:p>
                <a:pPr>
                  <a:spcAft>
                    <a:spcPts val="1800"/>
                  </a:spcAft>
                </a:pPr>
                <a:r>
                  <a:rPr lang="en-US" sz="2400" dirty="0">
                    <a:solidFill>
                      <a:srgbClr val="4D4D4D"/>
                    </a:solidFill>
                  </a:rPr>
                  <a:t>Large coefficients – symptom of overfitting in linear regression</a:t>
                </a:r>
              </a:p>
              <a:p>
                <a:pPr>
                  <a:spcAft>
                    <a:spcPts val="1800"/>
                  </a:spcAft>
                </a:pPr>
                <a:endParaRPr lang="en-US" sz="2400" dirty="0">
                  <a:solidFill>
                    <a:srgbClr val="4D4D4D"/>
                  </a:solidFill>
                </a:endParaRP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395288" y="1123951"/>
                <a:ext cx="8616008" cy="3961233"/>
              </a:xfrm>
              <a:prstGeom prst="rect">
                <a:avLst/>
              </a:prstGeom>
              <a:blipFill rotWithShape="1">
                <a:blip r:embed="rId2"/>
                <a:stretch>
                  <a:fillRect l="-2194"/>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11027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vert="horz" lIns="91440" tIns="45720" rIns="0" bIns="0" rtlCol="0" anchor="t">
            <a:noAutofit/>
          </a:bodyPr>
          <a:lstStyle/>
          <a:p>
            <a:pPr algn="l"/>
            <a:r>
              <a:rPr lang="en-US" sz="3200" b="1" dirty="0">
                <a:solidFill>
                  <a:srgbClr val="A26D6A"/>
                </a:solidFill>
                <a:latin typeface="+mn-lt"/>
                <a:cs typeface="Times New Roman" pitchFamily="18" charset="0"/>
              </a:rPr>
              <a:t>Overfitting Symptom: example</a:t>
            </a:r>
            <a:endParaRPr lang="ru-RU" sz="3200" b="1" dirty="0">
              <a:solidFill>
                <a:srgbClr val="A26D6A"/>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6" name="Прямоугольник 5"/>
              <p:cNvSpPr/>
              <p:nvPr/>
            </p:nvSpPr>
            <p:spPr>
              <a:xfrm>
                <a:off x="395288" y="1123951"/>
                <a:ext cx="8616008" cy="5544715"/>
              </a:xfrm>
              <a:prstGeom prst="rect">
                <a:avLst/>
              </a:prstGeom>
              <a:noFill/>
              <a:ln w="28575">
                <a:noFill/>
              </a:ln>
            </p:spPr>
            <p:txBody>
              <a:bodyPr wrap="square" lIns="0" tIns="0" rIns="0" bIns="0" anchor="t">
                <a:noAutofit/>
              </a:bodyPr>
              <a:lstStyle/>
              <a:p>
                <a:pPr marL="342900" indent="-342900">
                  <a:spcAft>
                    <a:spcPts val="1800"/>
                  </a:spcAft>
                  <a:buClr>
                    <a:srgbClr val="9CA5A2"/>
                  </a:buClr>
                  <a:buFont typeface="Arial" panose="020B0604020202020204" pitchFamily="34" charset="0"/>
                  <a:buChar char="•"/>
                </a:pPr>
                <a:r>
                  <a:rPr lang="en-US" sz="2400" dirty="0">
                    <a:solidFill>
                      <a:srgbClr val="4D4D4D"/>
                    </a:solidFill>
                  </a:rPr>
                  <a:t>Why is it bad to have large coefficients? </a:t>
                </a:r>
                <a:endParaRPr lang="ru-RU" sz="2400" dirty="0">
                  <a:solidFill>
                    <a:srgbClr val="4D4D4D"/>
                  </a:solidFill>
                </a:endParaRPr>
              </a:p>
              <a:p>
                <a:pPr marL="342900" indent="-342900">
                  <a:spcAft>
                    <a:spcPts val="1800"/>
                  </a:spcAft>
                  <a:buClr>
                    <a:srgbClr val="9CA5A2"/>
                  </a:buClr>
                  <a:buFont typeface="Arial" panose="020B0604020202020204" pitchFamily="34" charset="0"/>
                  <a:buChar char="•"/>
                </a:pPr>
                <a:r>
                  <a:rPr lang="en-US" sz="2400" dirty="0">
                    <a:solidFill>
                      <a:srgbClr val="4D4D4D"/>
                    </a:solidFill>
                  </a:rPr>
                  <a:t>Assume, that we predict </a:t>
                </a:r>
                <a:r>
                  <a:rPr lang="en-US" sz="2400" b="1" dirty="0">
                    <a:solidFill>
                      <a:srgbClr val="4D4D4D"/>
                    </a:solidFill>
                  </a:rPr>
                  <a:t>height</a:t>
                </a:r>
                <a:r>
                  <a:rPr lang="en-US" sz="2400" dirty="0">
                    <a:solidFill>
                      <a:srgbClr val="4D4D4D"/>
                    </a:solidFill>
                  </a:rPr>
                  <a:t> using </a:t>
                </a:r>
                <a:r>
                  <a:rPr lang="en-US" sz="2400" b="1" dirty="0">
                    <a:solidFill>
                      <a:srgbClr val="4D4D4D"/>
                    </a:solidFill>
                  </a:rPr>
                  <a:t>weight</a:t>
                </a:r>
                <a:r>
                  <a:rPr lang="en-US" sz="2400" dirty="0">
                    <a:solidFill>
                      <a:srgbClr val="4D4D4D"/>
                    </a:solidFill>
                  </a:rPr>
                  <a:t> as a feature:</a:t>
                </a:r>
                <a:endParaRPr lang="ru-RU" sz="2400" dirty="0">
                  <a:solidFill>
                    <a:srgbClr val="4D4D4D"/>
                  </a:solidFill>
                </a:endParaRPr>
              </a:p>
              <a:p>
                <a:pPr>
                  <a:spcAft>
                    <a:spcPts val="1800"/>
                  </a:spcAft>
                  <a:buClr>
                    <a:srgbClr val="9CA5A2"/>
                  </a:buClr>
                </a:pPr>
                <a14:m>
                  <m:oMathPara xmlns:m="http://schemas.openxmlformats.org/officeDocument/2006/math">
                    <m:oMathParaPr>
                      <m:jc m:val="centerGroup"/>
                    </m:oMathParaPr>
                    <m:oMath xmlns:m="http://schemas.openxmlformats.org/officeDocument/2006/math">
                      <m:r>
                        <a:rPr lang="ru-RU" sz="2400" i="1" dirty="0" smtClean="0">
                          <a:solidFill>
                            <a:srgbClr val="4D4D4D"/>
                          </a:solidFill>
                          <a:latin typeface="Cambria Math" panose="02040503050406030204" pitchFamily="18" charset="0"/>
                        </a:rPr>
                        <m:t>𝑎</m:t>
                      </m:r>
                      <m:r>
                        <a:rPr lang="ru-RU" sz="2400" i="1" dirty="0" smtClean="0">
                          <a:solidFill>
                            <a:srgbClr val="4D4D4D"/>
                          </a:solidFill>
                          <a:latin typeface="Cambria Math" panose="02040503050406030204" pitchFamily="18" charset="0"/>
                        </a:rPr>
                        <m:t>(</m:t>
                      </m:r>
                      <m:r>
                        <a:rPr lang="ru-RU" sz="2400" i="1" dirty="0" smtClean="0">
                          <a:solidFill>
                            <a:srgbClr val="4D4D4D"/>
                          </a:solidFill>
                          <a:latin typeface="Cambria Math" panose="02040503050406030204" pitchFamily="18" charset="0"/>
                        </a:rPr>
                        <m:t>𝑥</m:t>
                      </m:r>
                      <m:r>
                        <a:rPr lang="ru-RU" sz="2400" i="1" dirty="0" smtClean="0">
                          <a:solidFill>
                            <a:srgbClr val="4D4D4D"/>
                          </a:solidFill>
                          <a:latin typeface="Cambria Math" panose="02040503050406030204" pitchFamily="18" charset="0"/>
                        </a:rPr>
                        <m:t>)=698</m:t>
                      </m:r>
                      <m:r>
                        <a:rPr lang="ru-RU" sz="2400" i="1" dirty="0" smtClean="0">
                          <a:solidFill>
                            <a:srgbClr val="4D4D4D"/>
                          </a:solidFill>
                          <a:latin typeface="Cambria Math" panose="02040503050406030204" pitchFamily="18" charset="0"/>
                        </a:rPr>
                        <m:t>𝑥</m:t>
                      </m:r>
                      <m:r>
                        <a:rPr lang="ru-RU" sz="2400" i="1" dirty="0" smtClean="0">
                          <a:solidFill>
                            <a:srgbClr val="4D4D4D"/>
                          </a:solidFill>
                          <a:latin typeface="Cambria Math" panose="02040503050406030204" pitchFamily="18" charset="0"/>
                        </a:rPr>
                        <m:t>−41714</m:t>
                      </m:r>
                    </m:oMath>
                  </m:oMathPara>
                </a14:m>
                <a:endParaRPr lang="ru-RU" sz="2400" dirty="0">
                  <a:solidFill>
                    <a:srgbClr val="4D4D4D"/>
                  </a:solidFill>
                </a:endParaRPr>
              </a:p>
              <a:p>
                <a:pPr marL="342900" indent="-342900">
                  <a:spcAft>
                    <a:spcPts val="1800"/>
                  </a:spcAft>
                  <a:buClr>
                    <a:srgbClr val="9CA5A2"/>
                  </a:buClr>
                  <a:buFont typeface="Arial" panose="020B0604020202020204" pitchFamily="34" charset="0"/>
                  <a:buChar char="•"/>
                </a:pPr>
                <a:r>
                  <a:rPr lang="en-US" sz="2400" dirty="0">
                    <a:solidFill>
                      <a:srgbClr val="4D4D4D"/>
                    </a:solidFill>
                  </a:rPr>
                  <a:t>Increase in the weight by</a:t>
                </a:r>
                <a:r>
                  <a:rPr lang="ru-RU" sz="2400" dirty="0">
                    <a:solidFill>
                      <a:srgbClr val="4D4D4D"/>
                    </a:solidFill>
                  </a:rPr>
                  <a:t> 0.01 </a:t>
                </a:r>
                <a:r>
                  <a:rPr lang="en-US" sz="2400" dirty="0">
                    <a:solidFill>
                      <a:srgbClr val="4D4D4D"/>
                    </a:solidFill>
                  </a:rPr>
                  <a:t>kg</a:t>
                </a:r>
                <a:r>
                  <a:rPr lang="ru-RU" sz="2400" dirty="0">
                    <a:solidFill>
                      <a:srgbClr val="4D4D4D"/>
                    </a:solidFill>
                  </a:rPr>
                  <a:t> </a:t>
                </a:r>
                <a:r>
                  <a:rPr lang="en-US" sz="2400" dirty="0">
                    <a:solidFill>
                      <a:srgbClr val="4D4D4D"/>
                    </a:solidFill>
                  </a:rPr>
                  <a:t>corresponds to increase in the height by </a:t>
                </a:r>
                <a:r>
                  <a:rPr lang="ru-RU" sz="2400" dirty="0">
                    <a:solidFill>
                      <a:srgbClr val="4D4D4D"/>
                    </a:solidFill>
                  </a:rPr>
                  <a:t>7 </a:t>
                </a:r>
                <a:r>
                  <a:rPr lang="en-US" sz="2400" dirty="0">
                    <a:solidFill>
                      <a:srgbClr val="4D4D4D"/>
                    </a:solidFill>
                  </a:rPr>
                  <a:t>cm</a:t>
                </a:r>
                <a:endParaRPr lang="ru-RU" sz="2400" dirty="0">
                  <a:solidFill>
                    <a:srgbClr val="4D4D4D"/>
                  </a:solidFill>
                </a:endParaRPr>
              </a:p>
              <a:p>
                <a:pPr marL="342900" indent="-342900">
                  <a:spcAft>
                    <a:spcPts val="1800"/>
                  </a:spcAft>
                  <a:buClr>
                    <a:srgbClr val="9CA5A2"/>
                  </a:buClr>
                  <a:buFont typeface="Arial" panose="020B0604020202020204" pitchFamily="34" charset="0"/>
                  <a:buChar char="•"/>
                </a:pPr>
                <a:endParaRPr lang="en-US" sz="2400" dirty="0">
                  <a:solidFill>
                    <a:srgbClr val="4D4D4D"/>
                  </a:solidFill>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395288" y="1123951"/>
                <a:ext cx="8616008" cy="5544715"/>
              </a:xfrm>
              <a:prstGeom prst="rect">
                <a:avLst/>
              </a:prstGeom>
              <a:blipFill rotWithShape="1">
                <a:blip r:embed="rId3"/>
                <a:stretch>
                  <a:fillRect l="-2052" t="-1538" r="-71"/>
                </a:stretch>
              </a:blipFill>
              <a:ln w="28575">
                <a:noFill/>
              </a:ln>
            </p:spPr>
            <p:txBody>
              <a:bodyPr/>
              <a:lstStyle/>
              <a:p>
                <a:r>
                  <a:rPr lang="ru-RU">
                    <a:noFill/>
                  </a:rPr>
                  <a:t> </a:t>
                </a:r>
              </a:p>
            </p:txBody>
          </p:sp>
        </mc:Fallback>
      </mc:AlternateContent>
    </p:spTree>
    <p:extLst>
      <p:ext uri="{BB962C8B-B14F-4D97-AF65-F5344CB8AC3E}">
        <p14:creationId xmlns:p14="http://schemas.microsoft.com/office/powerpoint/2010/main" val="3469840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Тема Office">
  <a:themeElements>
    <a:clrScheme name="Другая 5">
      <a:dk1>
        <a:srgbClr val="3A3A3A"/>
      </a:dk1>
      <a:lt1>
        <a:srgbClr val="E9E9E9"/>
      </a:lt1>
      <a:dk2>
        <a:srgbClr val="95373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riad Pro+">
      <a:majorFont>
        <a:latin typeface="Myriad Pro"/>
        <a:ea typeface=""/>
        <a:cs typeface=""/>
      </a:majorFont>
      <a:minorFont>
        <a:latin typeface="Myriad Pro"/>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5726567</TotalTime>
  <Words>2890</Words>
  <Application>Microsoft Office PowerPoint</Application>
  <PresentationFormat>Экран (4:3)</PresentationFormat>
  <Paragraphs>418</Paragraphs>
  <Slides>70</Slides>
  <Notes>60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70</vt:i4>
      </vt:variant>
    </vt:vector>
  </HeadingPairs>
  <TitlesOfParts>
    <vt:vector size="77" baseType="lpstr">
      <vt:lpstr>Arial</vt:lpstr>
      <vt:lpstr>Calibri</vt:lpstr>
      <vt:lpstr>Cambria Math</vt:lpstr>
      <vt:lpstr>Myriad Pro</vt:lpstr>
      <vt:lpstr>Myriad Pro Regular</vt:lpstr>
      <vt:lpstr>Times New Roman</vt:lpstr>
      <vt:lpstr>Тема Office</vt:lpstr>
      <vt:lpstr>Model Selection and Regularization</vt:lpstr>
      <vt:lpstr>Презентация PowerPoint</vt:lpstr>
      <vt:lpstr>Презентация PowerPoint</vt:lpstr>
      <vt:lpstr>Non-linear task</vt:lpstr>
      <vt:lpstr>Non-linear task</vt:lpstr>
      <vt:lpstr>Non-linear task</vt:lpstr>
      <vt:lpstr>Non-linear task</vt:lpstr>
      <vt:lpstr>Overfitting Symptom</vt:lpstr>
      <vt:lpstr>Overfitting Symptom: example</vt:lpstr>
      <vt:lpstr>How to avoid overfitting</vt:lpstr>
      <vt:lpstr>Презентация PowerPoint</vt:lpstr>
      <vt:lpstr>Non-linear task</vt:lpstr>
      <vt:lpstr>Non-linear example: Bias</vt:lpstr>
      <vt:lpstr>Non-linear example: Bias</vt:lpstr>
      <vt:lpstr>Non-linear example: Bias</vt:lpstr>
      <vt:lpstr>Non-linear example: Bias</vt:lpstr>
      <vt:lpstr>Non-linear example: Variance</vt:lpstr>
      <vt:lpstr>Non-linear example: Variance</vt:lpstr>
      <vt:lpstr>Non-linear example: Variance</vt:lpstr>
      <vt:lpstr>Non-linear example: Variance</vt:lpstr>
      <vt:lpstr>Bias-variance trade-off</vt:lpstr>
      <vt:lpstr>Презентация PowerPoint</vt:lpstr>
      <vt:lpstr>Bias-variance trade-off</vt:lpstr>
      <vt:lpstr>Презентация PowerPoint</vt:lpstr>
      <vt:lpstr>Презентация PowerPoint</vt:lpstr>
      <vt:lpstr>How to evaluate the model?</vt:lpstr>
      <vt:lpstr>How to evaluate the model?</vt:lpstr>
      <vt:lpstr>Model comparison</vt:lpstr>
      <vt:lpstr>Model comparison</vt:lpstr>
      <vt:lpstr>Model comparison </vt:lpstr>
      <vt:lpstr>How good is the validation set?</vt:lpstr>
      <vt:lpstr>How good is the validation set?</vt:lpstr>
      <vt:lpstr>How good is the validation set?</vt:lpstr>
      <vt:lpstr>Do you have enough observations?</vt:lpstr>
      <vt:lpstr>Do you have enough observations?</vt:lpstr>
      <vt:lpstr>Презентация PowerPoint</vt:lpstr>
      <vt:lpstr>How good is the validation set?</vt:lpstr>
      <vt:lpstr>The best validation is the whole dataset</vt:lpstr>
      <vt:lpstr>The best validation is the whole dataset</vt:lpstr>
      <vt:lpstr>The best validation is the whole dataset</vt:lpstr>
      <vt:lpstr>The best validation is the whole dataset</vt:lpstr>
      <vt:lpstr>The best validation is the whole dataset</vt:lpstr>
      <vt:lpstr>The best validation is the whole dataset</vt:lpstr>
      <vt:lpstr>Summary</vt:lpstr>
      <vt:lpstr>Презентация PowerPoint</vt:lpstr>
      <vt:lpstr>Overfitting in Linear Regression</vt:lpstr>
      <vt:lpstr>Regularization</vt:lpstr>
      <vt:lpstr>Regularization</vt:lpstr>
      <vt:lpstr>Regularization</vt:lpstr>
      <vt:lpstr>What is a regularizer?</vt:lpstr>
      <vt:lpstr>Effect of Regularization</vt:lpstr>
      <vt:lpstr>Effect of Regularization</vt:lpstr>
      <vt:lpstr>Effect of Regularization</vt:lpstr>
      <vt:lpstr>Effect of Regularization</vt:lpstr>
      <vt:lpstr>Презентация PowerPoint</vt:lpstr>
      <vt:lpstr>What is a regularizer?</vt:lpstr>
      <vt:lpstr>Ridge Regression</vt:lpstr>
      <vt:lpstr>Lasso Regression</vt:lpstr>
      <vt:lpstr>Prediction of Diabetes Progression</vt:lpstr>
      <vt:lpstr>Prediction of Diabetes Progression</vt:lpstr>
      <vt:lpstr>Prediction of Diabetes Progression</vt:lpstr>
      <vt:lpstr>Summary</vt:lpstr>
      <vt:lpstr>Презентация PowerPoint</vt:lpstr>
      <vt:lpstr>Презентация PowerPoint</vt:lpstr>
      <vt:lpstr>Feature Selection Methods</vt:lpstr>
      <vt:lpstr>Feature Selection</vt:lpstr>
      <vt:lpstr>Filter Methods</vt:lpstr>
      <vt:lpstr>Wrapper Methods</vt:lpstr>
      <vt:lpstr>Embedded Methods</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Котельников Евгений Дмитриевич</cp:lastModifiedBy>
  <cp:revision>2317</cp:revision>
  <dcterms:created xsi:type="dcterms:W3CDTF">2005-01-01T07:06:31Z</dcterms:created>
  <dcterms:modified xsi:type="dcterms:W3CDTF">2021-01-14T10:48:54Z</dcterms:modified>
</cp:coreProperties>
</file>