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134" d="100"/>
          <a:sy n="134" d="100"/>
        </p:scale>
        <p:origin x="26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40064844835573"/>
          <c:y val="4.1918319552221597E-2"/>
          <c:w val="0.78414555067273695"/>
          <c:h val="0.654415268448153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Sheet5!$D$2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Sheet5!$C$3:$C$12</c:f>
              <c:strCache>
                <c:ptCount val="10"/>
                <c:pt idx="0">
                  <c:v>Action,Adventure,Sci-Fi</c:v>
                </c:pt>
                <c:pt idx="1">
                  <c:v>Animation,Comedy,Family</c:v>
                </c:pt>
                <c:pt idx="2">
                  <c:v>Action,Adventure,Animation</c:v>
                </c:pt>
                <c:pt idx="3">
                  <c:v>Adventure,Animation,Comedy</c:v>
                </c:pt>
                <c:pt idx="4">
                  <c:v>Action,Adventure,Comedy</c:v>
                </c:pt>
                <c:pt idx="5">
                  <c:v>Adventure,Family,Fantasy</c:v>
                </c:pt>
                <c:pt idx="6">
                  <c:v>Action,Adventure,Fantasy</c:v>
                </c:pt>
                <c:pt idx="7">
                  <c:v>Action,Adventure,Thriller</c:v>
                </c:pt>
                <c:pt idx="8">
                  <c:v>Drama,Sci-Fi,Thriller</c:v>
                </c:pt>
                <c:pt idx="9">
                  <c:v>Action,Sci-Fi,Thriller</c:v>
                </c:pt>
              </c:strCache>
            </c:strRef>
          </c:cat>
          <c:val>
            <c:numRef>
              <c:f>Sheet5!$D$3:$D$12</c:f>
              <c:numCache>
                <c:formatCode>_("$"* #,##0_);_("$"* \(#,##0\);_("$"* "-"??_);_(@_)</c:formatCode>
                <c:ptCount val="10"/>
                <c:pt idx="0">
                  <c:v>486546679</c:v>
                </c:pt>
                <c:pt idx="1">
                  <c:v>351815252</c:v>
                </c:pt>
                <c:pt idx="2">
                  <c:v>342800540</c:v>
                </c:pt>
                <c:pt idx="3">
                  <c:v>300447889</c:v>
                </c:pt>
                <c:pt idx="4">
                  <c:v>299048412</c:v>
                </c:pt>
                <c:pt idx="5">
                  <c:v>256537638</c:v>
                </c:pt>
                <c:pt idx="6">
                  <c:v>251253834</c:v>
                </c:pt>
                <c:pt idx="7">
                  <c:v>225008882</c:v>
                </c:pt>
                <c:pt idx="8">
                  <c:v>189695112</c:v>
                </c:pt>
                <c:pt idx="9">
                  <c:v>177102726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C-034A-828D-EE9A0A1A7B3A}"/>
            </c:ext>
          </c:extLst>
        </c:ser>
        <c:ser>
          <c:idx val="1"/>
          <c:order val="1"/>
          <c:tx>
            <c:strRef>
              <c:f>Sheet5!$E$2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Sheet5!$C$3:$C$12</c:f>
              <c:strCache>
                <c:ptCount val="10"/>
                <c:pt idx="0">
                  <c:v>Action,Adventure,Sci-Fi</c:v>
                </c:pt>
                <c:pt idx="1">
                  <c:v>Animation,Comedy,Family</c:v>
                </c:pt>
                <c:pt idx="2">
                  <c:v>Action,Adventure,Animation</c:v>
                </c:pt>
                <c:pt idx="3">
                  <c:v>Adventure,Animation,Comedy</c:v>
                </c:pt>
                <c:pt idx="4">
                  <c:v>Action,Adventure,Comedy</c:v>
                </c:pt>
                <c:pt idx="5">
                  <c:v>Adventure,Family,Fantasy</c:v>
                </c:pt>
                <c:pt idx="6">
                  <c:v>Action,Adventure,Fantasy</c:v>
                </c:pt>
                <c:pt idx="7">
                  <c:v>Action,Adventure,Thriller</c:v>
                </c:pt>
                <c:pt idx="8">
                  <c:v>Drama,Sci-Fi,Thriller</c:v>
                </c:pt>
                <c:pt idx="9">
                  <c:v>Action,Sci-Fi,Thriller</c:v>
                </c:pt>
              </c:strCache>
            </c:strRef>
          </c:cat>
          <c:val>
            <c:numRef>
              <c:f>Sheet5!$E$3:$E$12</c:f>
              <c:numCache>
                <c:formatCode>_("$"* #,##0_);_("$"* \(#,##0\);_("$"* "-"??_);_(@_)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8A9C-034A-828D-EE9A0A1A7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397104"/>
        <c:axId val="2121421600"/>
      </c:barChart>
      <c:barChart>
        <c:barDir val="col"/>
        <c:grouping val="clustered"/>
        <c:varyColors val="0"/>
        <c:ser>
          <c:idx val="2"/>
          <c:order val="2"/>
          <c:tx>
            <c:strRef>
              <c:f>Sheet5!$F$2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Sheet5!$C$3:$C$12</c:f>
              <c:strCache>
                <c:ptCount val="10"/>
                <c:pt idx="0">
                  <c:v>Action,Adventure,Sci-Fi</c:v>
                </c:pt>
                <c:pt idx="1">
                  <c:v>Animation,Comedy,Family</c:v>
                </c:pt>
                <c:pt idx="2">
                  <c:v>Action,Adventure,Animation</c:v>
                </c:pt>
                <c:pt idx="3">
                  <c:v>Adventure,Animation,Comedy</c:v>
                </c:pt>
                <c:pt idx="4">
                  <c:v>Action,Adventure,Comedy</c:v>
                </c:pt>
                <c:pt idx="5">
                  <c:v>Adventure,Family,Fantasy</c:v>
                </c:pt>
                <c:pt idx="6">
                  <c:v>Action,Adventure,Fantasy</c:v>
                </c:pt>
                <c:pt idx="7">
                  <c:v>Action,Adventure,Thriller</c:v>
                </c:pt>
                <c:pt idx="8">
                  <c:v>Drama,Sci-Fi,Thriller</c:v>
                </c:pt>
                <c:pt idx="9">
                  <c:v>Action,Sci-Fi,Thriller</c:v>
                </c:pt>
              </c:strCache>
            </c:strRef>
          </c:cat>
          <c:val>
            <c:numRef>
              <c:f>Sheet5!$F$3:$F$12</c:f>
              <c:numCache>
                <c:formatCode>0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8A9C-034A-828D-EE9A0A1A7B3A}"/>
            </c:ext>
          </c:extLst>
        </c:ser>
        <c:ser>
          <c:idx val="3"/>
          <c:order val="3"/>
          <c:tx>
            <c:strRef>
              <c:f>Sheet5!$G$2</c:f>
              <c:strCache>
                <c:ptCount val="1"/>
                <c:pt idx="0">
                  <c:v>Movies per Genre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Sheet5!$C$3:$C$12</c:f>
              <c:strCache>
                <c:ptCount val="10"/>
                <c:pt idx="0">
                  <c:v>Action,Adventure,Sci-Fi</c:v>
                </c:pt>
                <c:pt idx="1">
                  <c:v>Animation,Comedy,Family</c:v>
                </c:pt>
                <c:pt idx="2">
                  <c:v>Action,Adventure,Animation</c:v>
                </c:pt>
                <c:pt idx="3">
                  <c:v>Adventure,Animation,Comedy</c:v>
                </c:pt>
                <c:pt idx="4">
                  <c:v>Action,Adventure,Comedy</c:v>
                </c:pt>
                <c:pt idx="5">
                  <c:v>Adventure,Family,Fantasy</c:v>
                </c:pt>
                <c:pt idx="6">
                  <c:v>Action,Adventure,Fantasy</c:v>
                </c:pt>
                <c:pt idx="7">
                  <c:v>Action,Adventure,Thriller</c:v>
                </c:pt>
                <c:pt idx="8">
                  <c:v>Drama,Sci-Fi,Thriller</c:v>
                </c:pt>
                <c:pt idx="9">
                  <c:v>Action,Sci-Fi,Thriller</c:v>
                </c:pt>
              </c:strCache>
            </c:strRef>
          </c:cat>
          <c:val>
            <c:numRef>
              <c:f>Sheet5!$G$3:$G$12</c:f>
              <c:numCache>
                <c:formatCode>General</c:formatCode>
                <c:ptCount val="10"/>
                <c:pt idx="0">
                  <c:v>52</c:v>
                </c:pt>
                <c:pt idx="1">
                  <c:v>5</c:v>
                </c:pt>
                <c:pt idx="2">
                  <c:v>16</c:v>
                </c:pt>
                <c:pt idx="3">
                  <c:v>69</c:v>
                </c:pt>
                <c:pt idx="4">
                  <c:v>22</c:v>
                </c:pt>
                <c:pt idx="5">
                  <c:v>15</c:v>
                </c:pt>
                <c:pt idx="6">
                  <c:v>32</c:v>
                </c:pt>
                <c:pt idx="7">
                  <c:v>13</c:v>
                </c:pt>
                <c:pt idx="8">
                  <c:v>5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9C-034A-828D-EE9A0A1A7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5097872"/>
        <c:axId val="2115379680"/>
      </c:barChart>
      <c:catAx>
        <c:axId val="212139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421600"/>
        <c:crosses val="autoZero"/>
        <c:auto val="1"/>
        <c:lblAlgn val="ctr"/>
        <c:lblOffset val="100"/>
        <c:noMultiLvlLbl val="0"/>
      </c:catAx>
      <c:valAx>
        <c:axId val="212142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Net Profit</a:t>
                </a:r>
              </a:p>
            </c:rich>
          </c:tx>
          <c:layout>
            <c:manualLayout>
              <c:xMode val="edge"/>
              <c:yMode val="edge"/>
              <c:x val="1.5777867066943885E-2"/>
              <c:y val="0.292390978159462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397104"/>
        <c:crosses val="autoZero"/>
        <c:crossBetween val="between"/>
      </c:valAx>
      <c:valAx>
        <c:axId val="21153796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Movies per Genre</a:t>
                </a:r>
              </a:p>
            </c:rich>
          </c:tx>
          <c:layout>
            <c:manualLayout>
              <c:xMode val="edge"/>
              <c:yMode val="edge"/>
              <c:x val="0.95341633738595932"/>
              <c:y val="0.196799129309407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097872"/>
        <c:crosses val="max"/>
        <c:crossBetween val="between"/>
      </c:valAx>
      <c:catAx>
        <c:axId val="2115097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5379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6720832987843672"/>
          <c:y val="5.9520214760389739E-2"/>
          <c:w val="0.34425425392806452"/>
          <c:h val="0.19194443186925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2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774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138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153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766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92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34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7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0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2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407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5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8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3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53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A0-5B46-ADC1-F468-D7C759AF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Microsoft New Original Content	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6B91E-D85D-E356-EDE5-19BEF978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 into options for new original content based on return of investment</a:t>
            </a:r>
          </a:p>
        </p:txBody>
      </p:sp>
    </p:spTree>
    <p:extLst>
      <p:ext uri="{BB962C8B-B14F-4D97-AF65-F5344CB8AC3E}">
        <p14:creationId xmlns:p14="http://schemas.microsoft.com/office/powerpoint/2010/main" val="165530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>
            <a:extLst>
              <a:ext uri="{FF2B5EF4-FFF2-40B4-BE49-F238E27FC236}">
                <a16:creationId xmlns:a16="http://schemas.microsoft.com/office/drawing/2014/main" id="{E7504247-9483-41AE-9B01-B52DDABF2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EEB4-1FE1-25C1-87E3-1C85EFB3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Where To Start?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B6683-A4E0-4407-A813-3EC9566D0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F483435-E587-4D6F-84AF-780EDA153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EF56-D772-125B-8D1B-4AB5B5B97CFA}"/>
              </a:ext>
            </a:extLst>
          </p:cNvPr>
          <p:cNvSpPr txBox="1"/>
          <p:nvPr/>
        </p:nvSpPr>
        <p:spPr>
          <a:xfrm>
            <a:off x="5989845" y="3429001"/>
            <a:ext cx="5553489" cy="137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 IMDB listing nearly 150,000 movie titles, it can be hard to determine where to start.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ED7CEAE-A676-914F-54EC-4D2B42200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010838"/>
              </p:ext>
            </p:extLst>
          </p:nvPr>
        </p:nvGraphicFramePr>
        <p:xfrm>
          <a:off x="312946" y="2573626"/>
          <a:ext cx="5363954" cy="304355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49329">
                  <a:extLst>
                    <a:ext uri="{9D8B030D-6E8A-4147-A177-3AD203B41FA5}">
                      <a16:colId xmlns:a16="http://schemas.microsoft.com/office/drawing/2014/main" val="15861538"/>
                    </a:ext>
                  </a:extLst>
                </a:gridCol>
                <a:gridCol w="1264331">
                  <a:extLst>
                    <a:ext uri="{9D8B030D-6E8A-4147-A177-3AD203B41FA5}">
                      <a16:colId xmlns:a16="http://schemas.microsoft.com/office/drawing/2014/main" val="2420931534"/>
                    </a:ext>
                  </a:extLst>
                </a:gridCol>
                <a:gridCol w="1450294">
                  <a:extLst>
                    <a:ext uri="{9D8B030D-6E8A-4147-A177-3AD203B41FA5}">
                      <a16:colId xmlns:a16="http://schemas.microsoft.com/office/drawing/2014/main" val="2191528477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</a:rPr>
                        <a:t>Release 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Genres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9639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Sunghursh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Action,Crime,Drama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6162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One Day Before the Rainy Season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Biography,Drama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0188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Other Side of the Wind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5038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Sabse Bada Sukh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Comedy,Drama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4865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Wandering Soap Opera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Comedy,Drama,Fantasy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20525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...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...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...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4366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Kuambil Lagi Hatiku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Drama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1107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Rodolpho Teóphilo - O Legado de um Pioneiro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Documentary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65492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Dankyavar Danka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Comedy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9521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6 Gunn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None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93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Chico Albuquerque - Revelações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2013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Documentary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87804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146144 Movies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905335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A71AEC5-C43E-4B19-C80A-84935BDA6FB3}"/>
              </a:ext>
            </a:extLst>
          </p:cNvPr>
          <p:cNvSpPr/>
          <p:nvPr/>
        </p:nvSpPr>
        <p:spPr>
          <a:xfrm>
            <a:off x="222617" y="5156839"/>
            <a:ext cx="2044333" cy="640069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38D79-D3E2-B480-336D-722148E8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27FC-914A-7042-A0AF-975472C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With so much data, we want to narrow our focus.</a:t>
            </a:r>
          </a:p>
          <a:p>
            <a:pPr lvl="1"/>
            <a:r>
              <a:rPr lang="en-US" dirty="0"/>
              <a:t>Genre </a:t>
            </a:r>
          </a:p>
          <a:p>
            <a:pPr lvl="2"/>
            <a:r>
              <a:rPr lang="en-US" dirty="0"/>
              <a:t>Let’s focus more on what type of movie you should be making and less on who will be making it or who’s in it.</a:t>
            </a:r>
          </a:p>
          <a:p>
            <a:pPr lvl="1"/>
            <a:r>
              <a:rPr lang="en-US" dirty="0"/>
              <a:t>Net Profit</a:t>
            </a:r>
          </a:p>
          <a:p>
            <a:pPr lvl="2"/>
            <a:r>
              <a:rPr lang="en-US" dirty="0"/>
              <a:t>This will be our metric for success.</a:t>
            </a:r>
          </a:p>
          <a:p>
            <a:pPr lvl="2"/>
            <a:r>
              <a:rPr lang="en-US" dirty="0"/>
              <a:t>We want to make sure that this project will help fuel future investments.</a:t>
            </a:r>
          </a:p>
        </p:txBody>
      </p:sp>
    </p:spTree>
    <p:extLst>
      <p:ext uri="{BB962C8B-B14F-4D97-AF65-F5344CB8AC3E}">
        <p14:creationId xmlns:p14="http://schemas.microsoft.com/office/powerpoint/2010/main" val="17859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D4895BFE-F64B-41CE-869C-71C4A06B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EEB4-1FE1-25C1-87E3-1C85EFB3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FAA9E-989B-4A11-9EF3-1D6E0664B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BFDE49C-243A-4B0B-AA88-FCB35F42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EF56-D772-125B-8D1B-4AB5B5B97CFA}"/>
              </a:ext>
            </a:extLst>
          </p:cNvPr>
          <p:cNvSpPr txBox="1"/>
          <p:nvPr/>
        </p:nvSpPr>
        <p:spPr>
          <a:xfrm>
            <a:off x="5127064" y="3161150"/>
            <a:ext cx="5122606" cy="208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started with 1086 different combinations of genres.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need this narrowed down to a handful and then let you determine which genre aligns best with Microsoft’s business plan.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DB4A4FD-D1D4-15DB-EC16-7802C9335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1268"/>
              </p:ext>
            </p:extLst>
          </p:nvPr>
        </p:nvGraphicFramePr>
        <p:xfrm>
          <a:off x="733939" y="2879561"/>
          <a:ext cx="3659187" cy="274226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73478">
                  <a:extLst>
                    <a:ext uri="{9D8B030D-6E8A-4147-A177-3AD203B41FA5}">
                      <a16:colId xmlns:a16="http://schemas.microsoft.com/office/drawing/2014/main" val="1415014860"/>
                    </a:ext>
                  </a:extLst>
                </a:gridCol>
                <a:gridCol w="2685709">
                  <a:extLst>
                    <a:ext uri="{9D8B030D-6E8A-4147-A177-3AD203B41FA5}">
                      <a16:colId xmlns:a16="http://schemas.microsoft.com/office/drawing/2014/main" val="3889729755"/>
                    </a:ext>
                  </a:extLst>
                </a:gridCol>
              </a:tblGrid>
              <a:tr h="2102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70302020209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Genres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381395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986929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049205"/>
                  </a:ext>
                </a:extLst>
              </a:tr>
              <a:tr h="236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Action,Adult,Comedy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177493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Action,Adventure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916417"/>
                  </a:ext>
                </a:extLst>
              </a:tr>
              <a:tr h="236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Action,Adventure,Animation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344188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...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18000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1082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Thriller,War,Western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9521152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1083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Thriller,Western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81795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1084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8222550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1085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War,Western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5473293"/>
                  </a:ext>
                </a:extLst>
              </a:tr>
              <a:tr h="181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1086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Western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062030"/>
                  </a:ext>
                </a:extLst>
              </a:tr>
              <a:tr h="2102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1086 Genres </a:t>
                      </a:r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9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99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>
            <a:extLst>
              <a:ext uri="{FF2B5EF4-FFF2-40B4-BE49-F238E27FC236}">
                <a16:creationId xmlns:a16="http://schemas.microsoft.com/office/drawing/2014/main" id="{D4895BFE-F64B-41CE-869C-71C4A06B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9EEB4-1FE1-25C1-87E3-1C85EFB3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Worldwide Grossing Genres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E6FAA9E-989B-4A11-9EF3-1D6E0664B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BFDE49C-243A-4B0B-AA88-FCB35F42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EF56-D772-125B-8D1B-4AB5B5B97CFA}"/>
              </a:ext>
            </a:extLst>
          </p:cNvPr>
          <p:cNvSpPr txBox="1"/>
          <p:nvPr/>
        </p:nvSpPr>
        <p:spPr>
          <a:xfrm>
            <a:off x="486622" y="3515725"/>
            <a:ext cx="5122606" cy="124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top genres have very few titles.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about return on investment?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B60AAFA-4532-E8F4-8CE4-BB1F2770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91518"/>
              </p:ext>
            </p:extLst>
          </p:nvPr>
        </p:nvGraphicFramePr>
        <p:xfrm>
          <a:off x="6095848" y="2716329"/>
          <a:ext cx="5775715" cy="30858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00452">
                  <a:extLst>
                    <a:ext uri="{9D8B030D-6E8A-4147-A177-3AD203B41FA5}">
                      <a16:colId xmlns:a16="http://schemas.microsoft.com/office/drawing/2014/main" val="2877129157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107283733"/>
                    </a:ext>
                  </a:extLst>
                </a:gridCol>
                <a:gridCol w="1641713">
                  <a:extLst>
                    <a:ext uri="{9D8B030D-6E8A-4147-A177-3AD203B41FA5}">
                      <a16:colId xmlns:a16="http://schemas.microsoft.com/office/drawing/2014/main" val="2064044841"/>
                    </a:ext>
                  </a:extLst>
                </a:gridCol>
              </a:tblGrid>
              <a:tr h="4487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Worldwide Gross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Movies per Genre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1427329"/>
                  </a:ext>
                </a:extLst>
              </a:tr>
              <a:tr h="24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Family,Fantasy,Musical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1,259,199,706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41213"/>
                  </a:ext>
                </a:extLst>
              </a:tr>
              <a:tr h="24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Fantasy,Musical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1,025,491,110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6321"/>
                  </a:ext>
                </a:extLst>
              </a:tr>
              <a:tr h="24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Adventure,Fantasy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701,210,693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853100"/>
                  </a:ext>
                </a:extLst>
              </a:tr>
              <a:tr h="24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Adventure,Drama,Sci-Fi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660,825,409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05410"/>
                  </a:ext>
                </a:extLst>
              </a:tr>
              <a:tr h="244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Action,Adventure,Sci-Fi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660,635,141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390298"/>
                  </a:ext>
                </a:extLst>
              </a:tr>
              <a:tr h="24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Drama,Family,Fantasy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534,551,353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013359"/>
                  </a:ext>
                </a:extLst>
              </a:tr>
              <a:tr h="24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Action,Adventure,Animation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468,925,540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375871"/>
                  </a:ext>
                </a:extLst>
              </a:tr>
              <a:tr h="24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Animation,Comedy,Family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421,415,252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38479"/>
                  </a:ext>
                </a:extLst>
              </a:tr>
              <a:tr h="448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Adventure,Animation,Comedy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403,353,686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202204"/>
                  </a:ext>
                </a:extLst>
              </a:tr>
              <a:tr h="242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Action,Adventure,Fantasy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402,678,834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965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1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D4895BFE-F64B-41CE-869C-71C4A06B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A8988-97D0-6192-26A3-A9D43E1F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Top Profit Genres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6FAA9E-989B-4A11-9EF3-1D6E0664B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BFDE49C-243A-4B0B-AA88-FCB35F42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B1E7D0-7C32-12F9-3F5E-0632C2A4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4" y="3561540"/>
            <a:ext cx="5114925" cy="15152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Sorted by return on investment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Genres with more than five titles.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B06F494-53B4-5032-6A55-1EA98987D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831963"/>
              </p:ext>
            </p:extLst>
          </p:nvPr>
        </p:nvGraphicFramePr>
        <p:xfrm>
          <a:off x="539419" y="2763332"/>
          <a:ext cx="4735588" cy="33440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0938">
                  <a:extLst>
                    <a:ext uri="{9D8B030D-6E8A-4147-A177-3AD203B41FA5}">
                      <a16:colId xmlns:a16="http://schemas.microsoft.com/office/drawing/2014/main" val="2527469420"/>
                    </a:ext>
                  </a:extLst>
                </a:gridCol>
                <a:gridCol w="2403450">
                  <a:extLst>
                    <a:ext uri="{9D8B030D-6E8A-4147-A177-3AD203B41FA5}">
                      <a16:colId xmlns:a16="http://schemas.microsoft.com/office/drawing/2014/main" val="355749246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98595299"/>
                    </a:ext>
                  </a:extLst>
                </a:gridCol>
              </a:tblGrid>
              <a:tr h="304008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Genres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Return on Investment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1351848282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Action,Adventure,Sci-Fi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486,546,679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1297985283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Animation,Comedy,Family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351,815,252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2622329014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Action,Adventure,Animation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342,800,540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1074740082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Adventure,Animation,Comedy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300,447,889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2055184291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Action,Adventure,Comedy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299,048,412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56477396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err="1">
                          <a:effectLst/>
                        </a:rPr>
                        <a:t>Adventure,Family,Fantasy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256,537,638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1557826734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Action,Adventure,Fantasy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251,253,834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2174997677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Action,Adventure,Thriller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225,008,882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3041756940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Drama,Sci-Fi,Thriller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189,695,112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2962107353"/>
                  </a:ext>
                </a:extLst>
              </a:tr>
              <a:tr h="304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err="1">
                          <a:effectLst/>
                        </a:rPr>
                        <a:t>Action,Sci-Fi,Thriller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177,102,726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12880" marR="12880" marT="12880" marB="0" anchor="ctr"/>
                </a:tc>
                <a:extLst>
                  <a:ext uri="{0D108BD9-81ED-4DB2-BD59-A6C34878D82A}">
                    <a16:rowId xmlns:a16="http://schemas.microsoft.com/office/drawing/2014/main" val="344196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42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C2FB3-D00B-DDFC-CEDF-D7959E16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Net Profit vs Movies per Genre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CC37C20-B810-7CF8-CFAB-43AC1FB3D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587930"/>
              </p:ext>
            </p:extLst>
          </p:nvPr>
        </p:nvGraphicFramePr>
        <p:xfrm>
          <a:off x="800100" y="2420266"/>
          <a:ext cx="10323512" cy="4285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2416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{EDB2F8B4-DF10-6941-8124-494079680859}tf10001062</Template>
  <TotalTime>3245</TotalTime>
  <Words>488</Words>
  <Application>Microsoft Macintosh PowerPoint</Application>
  <PresentationFormat>Widescreen</PresentationFormat>
  <Paragraphs>152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Helvetica Neue</vt:lpstr>
      <vt:lpstr>Trebuchet MS</vt:lpstr>
      <vt:lpstr>Wingdings 3</vt:lpstr>
      <vt:lpstr>Ion</vt:lpstr>
      <vt:lpstr>Microsoft New Original Content </vt:lpstr>
      <vt:lpstr>Where To Start?</vt:lpstr>
      <vt:lpstr>Our Focus</vt:lpstr>
      <vt:lpstr>Genre</vt:lpstr>
      <vt:lpstr>Top Worldwide Grossing Genres</vt:lpstr>
      <vt:lpstr>Top Profit Genres</vt:lpstr>
      <vt:lpstr>Net Profit vs Movies per Genre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New Original Content </dc:title>
  <dc:creator>Rusty Brown</dc:creator>
  <cp:lastModifiedBy>Rusty Brown</cp:lastModifiedBy>
  <cp:revision>8</cp:revision>
  <dcterms:created xsi:type="dcterms:W3CDTF">2022-06-12T20:27:26Z</dcterms:created>
  <dcterms:modified xsi:type="dcterms:W3CDTF">2022-06-15T02:32:41Z</dcterms:modified>
</cp:coreProperties>
</file>