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5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6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7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8" r:id="rId1"/>
  </p:sldMasterIdLst>
  <p:notesMasterIdLst>
    <p:notesMasterId r:id="rId18"/>
  </p:notesMasterIdLst>
  <p:sldIdLst>
    <p:sldId id="256" r:id="rId2"/>
    <p:sldId id="265" r:id="rId3"/>
    <p:sldId id="269" r:id="rId4"/>
    <p:sldId id="258" r:id="rId5"/>
    <p:sldId id="270" r:id="rId6"/>
    <p:sldId id="274" r:id="rId7"/>
    <p:sldId id="273" r:id="rId8"/>
    <p:sldId id="275" r:id="rId9"/>
    <p:sldId id="277" r:id="rId10"/>
    <p:sldId id="276" r:id="rId11"/>
    <p:sldId id="280" r:id="rId12"/>
    <p:sldId id="281" r:id="rId13"/>
    <p:sldId id="279" r:id="rId14"/>
    <p:sldId id="278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4"/>
    <p:restoredTop sz="90408"/>
  </p:normalViewPr>
  <p:slideViewPr>
    <p:cSldViewPr snapToGrid="0" snapToObjects="1">
      <p:cViewPr varScale="1">
        <p:scale>
          <a:sx n="132" d="100"/>
          <a:sy n="132" d="100"/>
        </p:scale>
        <p:origin x="1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rustybrown\Documents\Flatiron\Course_Material\phase_1\phase_1_project\Data\top_100_movi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Brown\Desktop\School\top_aa_mov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Brown\Desktop\School\top_100_movi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RBrown\Desktop\School\top_100_movi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RBrown\Desktop\School\top_100_movie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RBrown\Desktop\School\top_100_movie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RBrown\Desktop\School\top_100_movie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RBrown\Desktop\School\top_aa_movies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RBrown\Desktop\School\top_aa_movies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RBrown\Desktop\School\top_100_mov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Top Grossing Movies by Genre</a:t>
            </a:r>
          </a:p>
        </c:rich>
      </c:tx>
      <c:layout>
        <c:manualLayout>
          <c:xMode val="edge"/>
          <c:yMode val="edge"/>
          <c:x val="0.10990971811479174"/>
          <c:y val="3.4526741232949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'Genre Count'!$B$1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2-5B44-B433-9BCB5D9558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2-5B44-B433-9BCB5D9558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C2-5B44-B433-9BCB5D9558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C2-5B44-B433-9BCB5D9558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C2-5B44-B433-9BCB5D9558E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C2-5B44-B433-9BCB5D9558E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5C2-5B44-B433-9BCB5D9558E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5C2-5B44-B433-9BCB5D9558E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5C2-5B44-B433-9BCB5D9558E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5C2-5B44-B433-9BCB5D9558E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5C2-5B44-B433-9BCB5D9558E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5C2-5B44-B433-9BCB5D9558EA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5C2-5B44-B433-9BCB5D9558E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5C2-5B44-B433-9BCB5D9558E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5C2-5B44-B433-9BCB5D9558EA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5C2-5B44-B433-9BCB5D9558EA}"/>
              </c:ext>
            </c:extLst>
          </c:dPt>
          <c:cat>
            <c:strRef>
              <c:f>'Genre Count'!$A$2:$A$17</c:f>
              <c:strCache>
                <c:ptCount val="16"/>
                <c:pt idx="0">
                  <c:v>Action</c:v>
                </c:pt>
                <c:pt idx="1">
                  <c:v>Adventure</c:v>
                </c:pt>
                <c:pt idx="2">
                  <c:v>Sci-Fi</c:v>
                </c:pt>
                <c:pt idx="3">
                  <c:v>Crime</c:v>
                </c:pt>
                <c:pt idx="4">
                  <c:v>Thiller</c:v>
                </c:pt>
                <c:pt idx="5">
                  <c:v>Animation</c:v>
                </c:pt>
                <c:pt idx="6">
                  <c:v>Comedy</c:v>
                </c:pt>
                <c:pt idx="7">
                  <c:v>Family</c:v>
                </c:pt>
                <c:pt idx="8">
                  <c:v>Fantasy</c:v>
                </c:pt>
                <c:pt idx="9">
                  <c:v>Musical</c:v>
                </c:pt>
                <c:pt idx="10">
                  <c:v>Drama</c:v>
                </c:pt>
                <c:pt idx="11">
                  <c:v>Biography</c:v>
                </c:pt>
                <c:pt idx="12">
                  <c:v>Musical</c:v>
                </c:pt>
                <c:pt idx="13">
                  <c:v>Horror</c:v>
                </c:pt>
                <c:pt idx="14">
                  <c:v>Mystery</c:v>
                </c:pt>
                <c:pt idx="15">
                  <c:v>Romance</c:v>
                </c:pt>
              </c:strCache>
            </c:strRef>
          </c:cat>
          <c:val>
            <c:numRef>
              <c:f>'Genre Count'!$B$2:$B$17</c:f>
              <c:numCache>
                <c:formatCode>General</c:formatCode>
                <c:ptCount val="16"/>
                <c:pt idx="0">
                  <c:v>59</c:v>
                </c:pt>
                <c:pt idx="1">
                  <c:v>86</c:v>
                </c:pt>
                <c:pt idx="2">
                  <c:v>21</c:v>
                </c:pt>
                <c:pt idx="3">
                  <c:v>3</c:v>
                </c:pt>
                <c:pt idx="4">
                  <c:v>10</c:v>
                </c:pt>
                <c:pt idx="5">
                  <c:v>27</c:v>
                </c:pt>
                <c:pt idx="6">
                  <c:v>31</c:v>
                </c:pt>
                <c:pt idx="7">
                  <c:v>10</c:v>
                </c:pt>
                <c:pt idx="8">
                  <c:v>21</c:v>
                </c:pt>
                <c:pt idx="9">
                  <c:v>3</c:v>
                </c:pt>
                <c:pt idx="10">
                  <c:v>10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5C2-5B44-B433-9BCB5D955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2972895"/>
        <c:axId val="1335392320"/>
      </c:barChart>
      <c:catAx>
        <c:axId val="1182972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392320"/>
        <c:crosses val="autoZero"/>
        <c:auto val="1"/>
        <c:lblAlgn val="ctr"/>
        <c:lblOffset val="100"/>
        <c:noMultiLvlLbl val="0"/>
      </c:catAx>
      <c:valAx>
        <c:axId val="1335392320"/>
        <c:scaling>
          <c:orientation val="minMax"/>
          <c:max val="9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97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Grossing Subgenres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'Genre Count'!$B$1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93-4F49-BEE2-B79826AFA9F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93-4F49-BEE2-B79826AFA9F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93-4F49-BEE2-B79826AFA9F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93-4F49-BEE2-B79826AFA9F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93-4F49-BEE2-B79826AFA9F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C93-4F49-BEE2-B79826AFA9F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C93-4F49-BEE2-B79826AFA9FC}"/>
              </c:ext>
            </c:extLst>
          </c:dPt>
          <c:cat>
            <c:strRef>
              <c:f>'Genre Count'!$A$2:$A$8</c:f>
              <c:strCache>
                <c:ptCount val="7"/>
                <c:pt idx="0">
                  <c:v>Sci-Fi</c:v>
                </c:pt>
                <c:pt idx="1">
                  <c:v>Animation</c:v>
                </c:pt>
                <c:pt idx="2">
                  <c:v>Fantasy</c:v>
                </c:pt>
                <c:pt idx="3">
                  <c:v>Thiller</c:v>
                </c:pt>
                <c:pt idx="4">
                  <c:v>Comedy</c:v>
                </c:pt>
                <c:pt idx="5">
                  <c:v>Family</c:v>
                </c:pt>
                <c:pt idx="6">
                  <c:v>Drama</c:v>
                </c:pt>
              </c:strCache>
            </c:strRef>
          </c:cat>
          <c:val>
            <c:numRef>
              <c:f>'Genre Count'!$B$2:$B$8</c:f>
              <c:numCache>
                <c:formatCode>General</c:formatCode>
                <c:ptCount val="7"/>
                <c:pt idx="0">
                  <c:v>26</c:v>
                </c:pt>
                <c:pt idx="1">
                  <c:v>6</c:v>
                </c:pt>
                <c:pt idx="2">
                  <c:v>10</c:v>
                </c:pt>
                <c:pt idx="3">
                  <c:v>2</c:v>
                </c:pt>
                <c:pt idx="4">
                  <c:v>7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C93-4F49-BEE2-B79826AFA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9283952"/>
        <c:axId val="319285200"/>
      </c:barChart>
      <c:catAx>
        <c:axId val="319283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285200"/>
        <c:crosses val="autoZero"/>
        <c:auto val="1"/>
        <c:lblAlgn val="ctr"/>
        <c:lblOffset val="100"/>
        <c:noMultiLvlLbl val="0"/>
      </c:catAx>
      <c:valAx>
        <c:axId val="31928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28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800" dirty="0"/>
              <a:t>Worldwide Gross vs 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9684637655664"/>
          <c:y val="0.11718799113172784"/>
          <c:w val="0.77112617960879981"/>
          <c:h val="0.76873807661803628"/>
        </c:manualLayout>
      </c:layout>
      <c:scatterChart>
        <c:scatterStyle val="lineMarker"/>
        <c:varyColors val="0"/>
        <c:ser>
          <c:idx val="0"/>
          <c:order val="0"/>
          <c:tx>
            <c:strRef>
              <c:f>'Top 100 Data'!$G$1</c:f>
              <c:strCache>
                <c:ptCount val="1"/>
                <c:pt idx="0">
                  <c:v>Worldwide Gross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solidFill>
                  <a:srgbClr val="00206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'Top 100 Data'!$B$2:$B$101</c:f>
              <c:numCache>
                <c:formatCode>General</c:formatCode>
                <c:ptCount val="100"/>
                <c:pt idx="0">
                  <c:v>149</c:v>
                </c:pt>
                <c:pt idx="1">
                  <c:v>124</c:v>
                </c:pt>
                <c:pt idx="2">
                  <c:v>137</c:v>
                </c:pt>
                <c:pt idx="3">
                  <c:v>143</c:v>
                </c:pt>
                <c:pt idx="4">
                  <c:v>141</c:v>
                </c:pt>
                <c:pt idx="5">
                  <c:v>134</c:v>
                </c:pt>
                <c:pt idx="6">
                  <c:v>128</c:v>
                </c:pt>
                <c:pt idx="7">
                  <c:v>102</c:v>
                </c:pt>
                <c:pt idx="8">
                  <c:v>129</c:v>
                </c:pt>
                <c:pt idx="9">
                  <c:v>118</c:v>
                </c:pt>
                <c:pt idx="10">
                  <c:v>136</c:v>
                </c:pt>
                <c:pt idx="11">
                  <c:v>130</c:v>
                </c:pt>
                <c:pt idx="12">
                  <c:v>91</c:v>
                </c:pt>
                <c:pt idx="13">
                  <c:v>143</c:v>
                </c:pt>
                <c:pt idx="14">
                  <c:v>147</c:v>
                </c:pt>
                <c:pt idx="15">
                  <c:v>154</c:v>
                </c:pt>
                <c:pt idx="16">
                  <c:v>123</c:v>
                </c:pt>
                <c:pt idx="17">
                  <c:v>143</c:v>
                </c:pt>
                <c:pt idx="18">
                  <c:v>165</c:v>
                </c:pt>
                <c:pt idx="19">
                  <c:v>164</c:v>
                </c:pt>
                <c:pt idx="20">
                  <c:v>103</c:v>
                </c:pt>
                <c:pt idx="21">
                  <c:v>133</c:v>
                </c:pt>
                <c:pt idx="22">
                  <c:v>136</c:v>
                </c:pt>
                <c:pt idx="23">
                  <c:v>89</c:v>
                </c:pt>
                <c:pt idx="24">
                  <c:v>99</c:v>
                </c:pt>
                <c:pt idx="25">
                  <c:v>108</c:v>
                </c:pt>
                <c:pt idx="26">
                  <c:v>97</c:v>
                </c:pt>
                <c:pt idx="27">
                  <c:v>108</c:v>
                </c:pt>
                <c:pt idx="28">
                  <c:v>169</c:v>
                </c:pt>
                <c:pt idx="29">
                  <c:v>98</c:v>
                </c:pt>
                <c:pt idx="30">
                  <c:v>119</c:v>
                </c:pt>
                <c:pt idx="31">
                  <c:v>106</c:v>
                </c:pt>
                <c:pt idx="32">
                  <c:v>161</c:v>
                </c:pt>
                <c:pt idx="33">
                  <c:v>144</c:v>
                </c:pt>
                <c:pt idx="34">
                  <c:v>134</c:v>
                </c:pt>
                <c:pt idx="35">
                  <c:v>87</c:v>
                </c:pt>
                <c:pt idx="36">
                  <c:v>133</c:v>
                </c:pt>
                <c:pt idx="37">
                  <c:v>88</c:v>
                </c:pt>
                <c:pt idx="38">
                  <c:v>148</c:v>
                </c:pt>
                <c:pt idx="39">
                  <c:v>151</c:v>
                </c:pt>
                <c:pt idx="40">
                  <c:v>146</c:v>
                </c:pt>
                <c:pt idx="41">
                  <c:v>95</c:v>
                </c:pt>
                <c:pt idx="42">
                  <c:v>112</c:v>
                </c:pt>
                <c:pt idx="43">
                  <c:v>130</c:v>
                </c:pt>
                <c:pt idx="44">
                  <c:v>148</c:v>
                </c:pt>
                <c:pt idx="45">
                  <c:v>141</c:v>
                </c:pt>
                <c:pt idx="46">
                  <c:v>132</c:v>
                </c:pt>
                <c:pt idx="47">
                  <c:v>108</c:v>
                </c:pt>
                <c:pt idx="48">
                  <c:v>98</c:v>
                </c:pt>
                <c:pt idx="49">
                  <c:v>105</c:v>
                </c:pt>
                <c:pt idx="50">
                  <c:v>129</c:v>
                </c:pt>
                <c:pt idx="51">
                  <c:v>119</c:v>
                </c:pt>
                <c:pt idx="52">
                  <c:v>121</c:v>
                </c:pt>
                <c:pt idx="53">
                  <c:v>123</c:v>
                </c:pt>
                <c:pt idx="54">
                  <c:v>97</c:v>
                </c:pt>
                <c:pt idx="55">
                  <c:v>136</c:v>
                </c:pt>
                <c:pt idx="56">
                  <c:v>93</c:v>
                </c:pt>
                <c:pt idx="57">
                  <c:v>132</c:v>
                </c:pt>
                <c:pt idx="58">
                  <c:v>93</c:v>
                </c:pt>
                <c:pt idx="59">
                  <c:v>123</c:v>
                </c:pt>
                <c:pt idx="60">
                  <c:v>104</c:v>
                </c:pt>
                <c:pt idx="61">
                  <c:v>136</c:v>
                </c:pt>
                <c:pt idx="62">
                  <c:v>130</c:v>
                </c:pt>
                <c:pt idx="63">
                  <c:v>142</c:v>
                </c:pt>
                <c:pt idx="64">
                  <c:v>124</c:v>
                </c:pt>
                <c:pt idx="65">
                  <c:v>135</c:v>
                </c:pt>
                <c:pt idx="66">
                  <c:v>91</c:v>
                </c:pt>
                <c:pt idx="67">
                  <c:v>142</c:v>
                </c:pt>
                <c:pt idx="68">
                  <c:v>115</c:v>
                </c:pt>
                <c:pt idx="69">
                  <c:v>143</c:v>
                </c:pt>
                <c:pt idx="70">
                  <c:v>169</c:v>
                </c:pt>
                <c:pt idx="71">
                  <c:v>90</c:v>
                </c:pt>
                <c:pt idx="72">
                  <c:v>120</c:v>
                </c:pt>
                <c:pt idx="73">
                  <c:v>144</c:v>
                </c:pt>
                <c:pt idx="74">
                  <c:v>106</c:v>
                </c:pt>
                <c:pt idx="75">
                  <c:v>134</c:v>
                </c:pt>
                <c:pt idx="76">
                  <c:v>102</c:v>
                </c:pt>
                <c:pt idx="77">
                  <c:v>137</c:v>
                </c:pt>
                <c:pt idx="78">
                  <c:v>112</c:v>
                </c:pt>
                <c:pt idx="79">
                  <c:v>107</c:v>
                </c:pt>
                <c:pt idx="80">
                  <c:v>108</c:v>
                </c:pt>
                <c:pt idx="81">
                  <c:v>130</c:v>
                </c:pt>
                <c:pt idx="82">
                  <c:v>118</c:v>
                </c:pt>
                <c:pt idx="83">
                  <c:v>124</c:v>
                </c:pt>
                <c:pt idx="84">
                  <c:v>127</c:v>
                </c:pt>
                <c:pt idx="85">
                  <c:v>128</c:v>
                </c:pt>
                <c:pt idx="86">
                  <c:v>137</c:v>
                </c:pt>
                <c:pt idx="87">
                  <c:v>102</c:v>
                </c:pt>
                <c:pt idx="88">
                  <c:v>154</c:v>
                </c:pt>
                <c:pt idx="89">
                  <c:v>100</c:v>
                </c:pt>
                <c:pt idx="90">
                  <c:v>102</c:v>
                </c:pt>
                <c:pt idx="91">
                  <c:v>140</c:v>
                </c:pt>
                <c:pt idx="92">
                  <c:v>98</c:v>
                </c:pt>
                <c:pt idx="93">
                  <c:v>125</c:v>
                </c:pt>
                <c:pt idx="94">
                  <c:v>103</c:v>
                </c:pt>
                <c:pt idx="95">
                  <c:v>118</c:v>
                </c:pt>
                <c:pt idx="96">
                  <c:v>106</c:v>
                </c:pt>
                <c:pt idx="97">
                  <c:v>106</c:v>
                </c:pt>
                <c:pt idx="98">
                  <c:v>90</c:v>
                </c:pt>
                <c:pt idx="99">
                  <c:v>93</c:v>
                </c:pt>
              </c:numCache>
            </c:numRef>
          </c:xVal>
          <c:yVal>
            <c:numRef>
              <c:f>'Top 100 Data'!$G$2:$G$101</c:f>
              <c:numCache>
                <c:formatCode>_("$"* #,##0_);_("$"* \(#,##0\);_("$"* "-"??_);_(@_)</c:formatCode>
                <c:ptCount val="100"/>
                <c:pt idx="0">
                  <c:v>2048134200</c:v>
                </c:pt>
                <c:pt idx="1">
                  <c:v>1648854864</c:v>
                </c:pt>
                <c:pt idx="2">
                  <c:v>1518722794</c:v>
                </c:pt>
                <c:pt idx="3">
                  <c:v>1517935897</c:v>
                </c:pt>
                <c:pt idx="4">
                  <c:v>1403013963</c:v>
                </c:pt>
                <c:pt idx="5">
                  <c:v>1348258224</c:v>
                </c:pt>
                <c:pt idx="6">
                  <c:v>1305772799</c:v>
                </c:pt>
                <c:pt idx="7">
                  <c:v>1272469910</c:v>
                </c:pt>
                <c:pt idx="8">
                  <c:v>1259199706</c:v>
                </c:pt>
                <c:pt idx="9">
                  <c:v>1242520711</c:v>
                </c:pt>
                <c:pt idx="10">
                  <c:v>1234846267</c:v>
                </c:pt>
                <c:pt idx="11">
                  <c:v>1215392272</c:v>
                </c:pt>
                <c:pt idx="12">
                  <c:v>1160336173</c:v>
                </c:pt>
                <c:pt idx="13">
                  <c:v>1146894640</c:v>
                </c:pt>
                <c:pt idx="14">
                  <c:v>1140069413</c:v>
                </c:pt>
                <c:pt idx="15">
                  <c:v>1123790543</c:v>
                </c:pt>
                <c:pt idx="16">
                  <c:v>1123061550</c:v>
                </c:pt>
                <c:pt idx="17">
                  <c:v>1110526981</c:v>
                </c:pt>
                <c:pt idx="18">
                  <c:v>1104039076</c:v>
                </c:pt>
                <c:pt idx="19">
                  <c:v>1084439099</c:v>
                </c:pt>
                <c:pt idx="20">
                  <c:v>1068879522</c:v>
                </c:pt>
                <c:pt idx="21">
                  <c:v>1049102856</c:v>
                </c:pt>
                <c:pt idx="22">
                  <c:v>1045663875</c:v>
                </c:pt>
                <c:pt idx="23">
                  <c:v>1034727750</c:v>
                </c:pt>
                <c:pt idx="24">
                  <c:v>1025491110</c:v>
                </c:pt>
                <c:pt idx="25">
                  <c:v>1025491110</c:v>
                </c:pt>
                <c:pt idx="26">
                  <c:v>1021215193</c:v>
                </c:pt>
                <c:pt idx="27">
                  <c:v>1019429616</c:v>
                </c:pt>
                <c:pt idx="28">
                  <c:v>1017003568</c:v>
                </c:pt>
                <c:pt idx="29">
                  <c:v>975216835</c:v>
                </c:pt>
                <c:pt idx="30">
                  <c:v>964496193</c:v>
                </c:pt>
                <c:pt idx="31">
                  <c:v>962854547</c:v>
                </c:pt>
                <c:pt idx="32">
                  <c:v>960366855</c:v>
                </c:pt>
                <c:pt idx="33">
                  <c:v>945577621</c:v>
                </c:pt>
                <c:pt idx="34">
                  <c:v>894985342</c:v>
                </c:pt>
                <c:pt idx="35">
                  <c:v>886750534</c:v>
                </c:pt>
                <c:pt idx="36">
                  <c:v>880166350</c:v>
                </c:pt>
                <c:pt idx="37">
                  <c:v>879765137</c:v>
                </c:pt>
                <c:pt idx="38">
                  <c:v>879620923</c:v>
                </c:pt>
                <c:pt idx="39">
                  <c:v>867500281</c:v>
                </c:pt>
                <c:pt idx="40">
                  <c:v>864868047</c:v>
                </c:pt>
                <c:pt idx="41">
                  <c:v>854235992</c:v>
                </c:pt>
                <c:pt idx="42">
                  <c:v>853628605</c:v>
                </c:pt>
                <c:pt idx="43">
                  <c:v>846980024</c:v>
                </c:pt>
                <c:pt idx="44">
                  <c:v>835524642</c:v>
                </c:pt>
                <c:pt idx="45">
                  <c:v>821133378</c:v>
                </c:pt>
                <c:pt idx="46">
                  <c:v>802402853</c:v>
                </c:pt>
                <c:pt idx="47">
                  <c:v>801025593</c:v>
                </c:pt>
                <c:pt idx="48">
                  <c:v>798008101</c:v>
                </c:pt>
                <c:pt idx="49">
                  <c:v>798008101</c:v>
                </c:pt>
                <c:pt idx="50">
                  <c:v>788241137</c:v>
                </c:pt>
                <c:pt idx="51">
                  <c:v>786680557</c:v>
                </c:pt>
                <c:pt idx="52">
                  <c:v>770867516</c:v>
                </c:pt>
                <c:pt idx="53">
                  <c:v>766575131</c:v>
                </c:pt>
                <c:pt idx="54">
                  <c:v>758536735</c:v>
                </c:pt>
                <c:pt idx="55">
                  <c:v>757890267</c:v>
                </c:pt>
                <c:pt idx="56">
                  <c:v>756244673</c:v>
                </c:pt>
                <c:pt idx="57">
                  <c:v>747862775</c:v>
                </c:pt>
                <c:pt idx="58">
                  <c:v>746921271</c:v>
                </c:pt>
                <c:pt idx="59">
                  <c:v>746059887</c:v>
                </c:pt>
                <c:pt idx="60">
                  <c:v>743588329</c:v>
                </c:pt>
                <c:pt idx="61">
                  <c:v>714401889</c:v>
                </c:pt>
                <c:pt idx="62">
                  <c:v>710644566</c:v>
                </c:pt>
                <c:pt idx="63">
                  <c:v>708996336</c:v>
                </c:pt>
                <c:pt idx="64">
                  <c:v>706102828</c:v>
                </c:pt>
                <c:pt idx="65">
                  <c:v>697457969</c:v>
                </c:pt>
                <c:pt idx="66">
                  <c:v>693698673</c:v>
                </c:pt>
                <c:pt idx="67">
                  <c:v>677923379</c:v>
                </c:pt>
                <c:pt idx="68">
                  <c:v>676404566</c:v>
                </c:pt>
                <c:pt idx="69">
                  <c:v>667999518</c:v>
                </c:pt>
                <c:pt idx="70">
                  <c:v>666379375</c:v>
                </c:pt>
                <c:pt idx="71">
                  <c:v>664837547</c:v>
                </c:pt>
                <c:pt idx="72">
                  <c:v>655945209</c:v>
                </c:pt>
                <c:pt idx="73">
                  <c:v>655271443</c:v>
                </c:pt>
                <c:pt idx="74">
                  <c:v>654213485</c:v>
                </c:pt>
                <c:pt idx="75">
                  <c:v>652220086</c:v>
                </c:pt>
                <c:pt idx="76">
                  <c:v>652127828</c:v>
                </c:pt>
                <c:pt idx="77">
                  <c:v>648986787</c:v>
                </c:pt>
                <c:pt idx="78">
                  <c:v>644602516</c:v>
                </c:pt>
                <c:pt idx="79">
                  <c:v>637517365</c:v>
                </c:pt>
                <c:pt idx="80">
                  <c:v>634454789</c:v>
                </c:pt>
                <c:pt idx="81">
                  <c:v>630163454</c:v>
                </c:pt>
                <c:pt idx="82">
                  <c:v>623144660</c:v>
                </c:pt>
                <c:pt idx="83">
                  <c:v>621156389</c:v>
                </c:pt>
                <c:pt idx="84">
                  <c:v>620912003</c:v>
                </c:pt>
                <c:pt idx="85">
                  <c:v>619234314</c:v>
                </c:pt>
                <c:pt idx="86">
                  <c:v>615461394</c:v>
                </c:pt>
                <c:pt idx="87">
                  <c:v>614586270</c:v>
                </c:pt>
                <c:pt idx="88">
                  <c:v>602893340</c:v>
                </c:pt>
                <c:pt idx="89">
                  <c:v>586477240</c:v>
                </c:pt>
                <c:pt idx="90">
                  <c:v>586464305</c:v>
                </c:pt>
                <c:pt idx="91">
                  <c:v>579290136</c:v>
                </c:pt>
                <c:pt idx="92">
                  <c:v>573068425</c:v>
                </c:pt>
                <c:pt idx="93">
                  <c:v>570998101</c:v>
                </c:pt>
                <c:pt idx="94">
                  <c:v>563749323</c:v>
                </c:pt>
                <c:pt idx="95">
                  <c:v>561072059</c:v>
                </c:pt>
                <c:pt idx="96">
                  <c:v>560155383</c:v>
                </c:pt>
                <c:pt idx="97">
                  <c:v>556016627</c:v>
                </c:pt>
                <c:pt idx="98">
                  <c:v>554987477</c:v>
                </c:pt>
                <c:pt idx="99">
                  <c:v>554606532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CB-4CFA-902C-71CC5B065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564944"/>
        <c:axId val="415565776"/>
      </c:scatterChart>
      <c:valAx>
        <c:axId val="415564944"/>
        <c:scaling>
          <c:orientation val="minMax"/>
          <c:min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1400" dirty="0"/>
                  <a:t>Runtime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15565776"/>
        <c:crosses val="autoZero"/>
        <c:crossBetween val="midCat"/>
      </c:valAx>
      <c:valAx>
        <c:axId val="415565776"/>
        <c:scaling>
          <c:orientation val="minMax"/>
          <c:max val="2100000000"/>
          <c:min val="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1400" dirty="0"/>
                  <a:t>Worldwide Gross</a:t>
                </a:r>
              </a:p>
            </c:rich>
          </c:tx>
          <c:layout>
            <c:manualLayout>
              <c:xMode val="edge"/>
              <c:yMode val="edge"/>
              <c:x val="1.1669626387587853E-2"/>
              <c:y val="0.375640554776431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15564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Action</cx:pt>
          <cx:pt idx="1">Action</cx:pt>
          <cx:pt idx="2">Action</cx:pt>
          <cx:pt idx="3">Action</cx:pt>
          <cx:pt idx="4">Action</cx:pt>
          <cx:pt idx="5">Action</cx:pt>
          <cx:pt idx="6">Action</cx:pt>
          <cx:pt idx="7">Non-Action</cx:pt>
          <cx:pt idx="8">Non-Action</cx:pt>
          <cx:pt idx="9">Action</cx:pt>
          <cx:pt idx="10">Action</cx:pt>
          <cx:pt idx="11">Action</cx:pt>
          <cx:pt idx="12">Non-Action</cx:pt>
          <cx:pt idx="13">Action</cx:pt>
          <cx:pt idx="14">Action</cx:pt>
          <cx:pt idx="15">Action</cx:pt>
          <cx:pt idx="16">Action</cx:pt>
          <cx:pt idx="17">Action</cx:pt>
          <cx:pt idx="18">Action</cx:pt>
          <cx:pt idx="19">Action</cx:pt>
          <cx:pt idx="20">Non-Action</cx:pt>
          <cx:pt idx="21">Action</cx:pt>
          <cx:pt idx="22">Action</cx:pt>
          <cx:pt idx="23">Non-Action</cx:pt>
          <cx:pt idx="24">Non-Action</cx:pt>
          <cx:pt idx="25">Non-Action</cx:pt>
          <cx:pt idx="26">Non-Action</cx:pt>
          <cx:pt idx="27">Non-Action</cx:pt>
          <cx:pt idx="28">Non-Action</cx:pt>
          <cx:pt idx="29">Non-Action</cx:pt>
          <cx:pt idx="30">Action</cx:pt>
          <cx:pt idx="31">Non-Action</cx:pt>
          <cx:pt idx="32">Non-Action</cx:pt>
          <cx:pt idx="33">Non-Action</cx:pt>
          <cx:pt idx="34">Non-Action</cx:pt>
          <cx:pt idx="35">Non-Action</cx:pt>
          <cx:pt idx="36">Action</cx:pt>
          <cx:pt idx="37">Non-Action</cx:pt>
          <cx:pt idx="38">Action</cx:pt>
          <cx:pt idx="39">Action</cx:pt>
          <cx:pt idx="40">Action</cx:pt>
          <cx:pt idx="41">Non-Action</cx:pt>
          <cx:pt idx="42">Action</cx:pt>
          <cx:pt idx="43">Action</cx:pt>
          <cx:pt idx="44">Action</cx:pt>
          <cx:pt idx="45">Action</cx:pt>
          <cx:pt idx="46">Non-Action</cx:pt>
          <cx:pt idx="47">Action</cx:pt>
          <cx:pt idx="48">Non-Action</cx:pt>
          <cx:pt idx="49">Non-Action</cx:pt>
          <cx:pt idx="50">Action</cx:pt>
          <cx:pt idx="51">Action</cx:pt>
          <cx:pt idx="52">Action</cx:pt>
          <cx:pt idx="53">Action</cx:pt>
          <cx:pt idx="54">Action</cx:pt>
          <cx:pt idx="55">Action</cx:pt>
          <cx:pt idx="56">Non-Action</cx:pt>
          <cx:pt idx="57">Action</cx:pt>
          <cx:pt idx="58">Non-Action</cx:pt>
          <cx:pt idx="59">Action</cx:pt>
          <cx:pt idx="60">Non-Action</cx:pt>
          <cx:pt idx="61">Action</cx:pt>
          <cx:pt idx="62">Action</cx:pt>
          <cx:pt idx="63">Action</cx:pt>
          <cx:pt idx="64">Non-Action</cx:pt>
          <cx:pt idx="65">Non-Action</cx:pt>
          <cx:pt idx="66">Non-Action</cx:pt>
          <cx:pt idx="67">Action</cx:pt>
          <cx:pt idx="68">Action</cx:pt>
          <cx:pt idx="69">Action</cx:pt>
          <cx:pt idx="70">Non-Action</cx:pt>
          <cx:pt idx="71">Action</cx:pt>
          <cx:pt idx="72">Action</cx:pt>
          <cx:pt idx="73">Non-Action</cx:pt>
          <cx:pt idx="74">Action</cx:pt>
          <cx:pt idx="75">Non-Action</cx:pt>
          <cx:pt idx="76">Action</cx:pt>
          <cx:pt idx="77">Action</cx:pt>
          <cx:pt idx="78">Action</cx:pt>
          <cx:pt idx="79">Non-Action</cx:pt>
          <cx:pt idx="80">Non-Action</cx:pt>
          <cx:pt idx="81">Action</cx:pt>
          <cx:pt idx="82">Action</cx:pt>
          <cx:pt idx="83">Action</cx:pt>
          <cx:pt idx="84">Non-Action</cx:pt>
          <cx:pt idx="85">Non-Action</cx:pt>
          <cx:pt idx="86">Action</cx:pt>
          <cx:pt idx="87">Action</cx:pt>
          <cx:pt idx="88">Action</cx:pt>
          <cx:pt idx="89">Non-Action</cx:pt>
          <cx:pt idx="90">Non-Action</cx:pt>
          <cx:pt idx="91">Action</cx:pt>
          <cx:pt idx="92">Action</cx:pt>
          <cx:pt idx="93">Non-Action</cx:pt>
          <cx:pt idx="94">Non-Action</cx:pt>
          <cx:pt idx="95">Action</cx:pt>
          <cx:pt idx="96">Non-Action</cx:pt>
          <cx:pt idx="97">Non-Action</cx:pt>
          <cx:pt idx="98">Action</cx:pt>
          <cx:pt idx="99">Non-Action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1800" b="0" i="0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Production Budget</a:t>
            </a:r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cx:rich>
      </cx:tx>
    </cx:title>
    <cx:plotArea>
      <cx:plotAreaRegion>
        <cx:series layoutId="boxWhisker" uniqueId="{E333D638-5409-4949-9D78-5A89989C680F}">
          <cx:tx>
            <cx:txData>
              <cx:f>'Top 100 Data'!$E$1</cx:f>
              <cx:v>Production Budget</cx:v>
            </cx:txData>
          </cx:tx>
          <cx:spPr>
            <a:solidFill>
              <a:schemeClr val="accent6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nonoutliers="0"/>
            <cx:statistics quartileMethod="in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Action</cx:pt>
          <cx:pt idx="1">Action</cx:pt>
          <cx:pt idx="2">Action</cx:pt>
          <cx:pt idx="3">Action</cx:pt>
          <cx:pt idx="4">Action</cx:pt>
          <cx:pt idx="5">Action</cx:pt>
          <cx:pt idx="6">Action</cx:pt>
          <cx:pt idx="7">Non-Action</cx:pt>
          <cx:pt idx="8">Non-Action</cx:pt>
          <cx:pt idx="9">Action</cx:pt>
          <cx:pt idx="10">Action</cx:pt>
          <cx:pt idx="11">Action</cx:pt>
          <cx:pt idx="12">Non-Action</cx:pt>
          <cx:pt idx="13">Action</cx:pt>
          <cx:pt idx="14">Action</cx:pt>
          <cx:pt idx="15">Action</cx:pt>
          <cx:pt idx="16">Action</cx:pt>
          <cx:pt idx="17">Action</cx:pt>
          <cx:pt idx="18">Action</cx:pt>
          <cx:pt idx="19">Action</cx:pt>
          <cx:pt idx="20">Non-Action</cx:pt>
          <cx:pt idx="21">Action</cx:pt>
          <cx:pt idx="22">Action</cx:pt>
          <cx:pt idx="23">Non-Action</cx:pt>
          <cx:pt idx="24">Non-Action</cx:pt>
          <cx:pt idx="25">Non-Action</cx:pt>
          <cx:pt idx="26">Non-Action</cx:pt>
          <cx:pt idx="27">Non-Action</cx:pt>
          <cx:pt idx="28">Non-Action</cx:pt>
          <cx:pt idx="29">Non-Action</cx:pt>
          <cx:pt idx="30">Action</cx:pt>
          <cx:pt idx="31">Non-Action</cx:pt>
          <cx:pt idx="32">Non-Action</cx:pt>
          <cx:pt idx="33">Non-Action</cx:pt>
          <cx:pt idx="34">Non-Action</cx:pt>
          <cx:pt idx="35">Non-Action</cx:pt>
          <cx:pt idx="36">Action</cx:pt>
          <cx:pt idx="37">Non-Action</cx:pt>
          <cx:pt idx="38">Action</cx:pt>
          <cx:pt idx="39">Action</cx:pt>
          <cx:pt idx="40">Action</cx:pt>
          <cx:pt idx="41">Non-Action</cx:pt>
          <cx:pt idx="42">Action</cx:pt>
          <cx:pt idx="43">Action</cx:pt>
          <cx:pt idx="44">Action</cx:pt>
          <cx:pt idx="45">Action</cx:pt>
          <cx:pt idx="46">Non-Action</cx:pt>
          <cx:pt idx="47">Action</cx:pt>
          <cx:pt idx="48">Non-Action</cx:pt>
          <cx:pt idx="49">Non-Action</cx:pt>
          <cx:pt idx="50">Action</cx:pt>
          <cx:pt idx="51">Action</cx:pt>
          <cx:pt idx="52">Action</cx:pt>
          <cx:pt idx="53">Action</cx:pt>
          <cx:pt idx="54">Action</cx:pt>
          <cx:pt idx="55">Action</cx:pt>
          <cx:pt idx="56">Non-Action</cx:pt>
          <cx:pt idx="57">Action</cx:pt>
          <cx:pt idx="58">Non-Action</cx:pt>
          <cx:pt idx="59">Action</cx:pt>
          <cx:pt idx="60">Non-Action</cx:pt>
          <cx:pt idx="61">Action</cx:pt>
          <cx:pt idx="62">Action</cx:pt>
          <cx:pt idx="63">Action</cx:pt>
          <cx:pt idx="64">Non-Action</cx:pt>
          <cx:pt idx="65">Non-Action</cx:pt>
          <cx:pt idx="66">Non-Action</cx:pt>
          <cx:pt idx="67">Action</cx:pt>
          <cx:pt idx="68">Action</cx:pt>
          <cx:pt idx="69">Action</cx:pt>
          <cx:pt idx="70">Non-Action</cx:pt>
          <cx:pt idx="71">Action</cx:pt>
          <cx:pt idx="72">Action</cx:pt>
          <cx:pt idx="73">Non-Action</cx:pt>
          <cx:pt idx="74">Action</cx:pt>
          <cx:pt idx="75">Non-Action</cx:pt>
          <cx:pt idx="76">Action</cx:pt>
          <cx:pt idx="77">Action</cx:pt>
          <cx:pt idx="78">Action</cx:pt>
          <cx:pt idx="79">Non-Action</cx:pt>
          <cx:pt idx="80">Non-Action</cx:pt>
          <cx:pt idx="81">Action</cx:pt>
          <cx:pt idx="82">Action</cx:pt>
          <cx:pt idx="83">Action</cx:pt>
          <cx:pt idx="84">Non-Action</cx:pt>
          <cx:pt idx="85">Non-Action</cx:pt>
          <cx:pt idx="86">Action</cx:pt>
          <cx:pt idx="87">Action</cx:pt>
          <cx:pt idx="88">Action</cx:pt>
          <cx:pt idx="89">Non-Action</cx:pt>
          <cx:pt idx="90">Non-Action</cx:pt>
          <cx:pt idx="91">Action</cx:pt>
          <cx:pt idx="92">Action</cx:pt>
          <cx:pt idx="93">Non-Action</cx:pt>
          <cx:pt idx="94">Non-Action</cx:pt>
          <cx:pt idx="95">Action</cx:pt>
          <cx:pt idx="96">Non-Action</cx:pt>
          <cx:pt idx="97">Non-Action</cx:pt>
          <cx:pt idx="98">Action</cx:pt>
          <cx:pt idx="99">Non-Action</cx:pt>
        </cx:lvl>
      </cx:strDim>
      <cx:numDim type="val">
        <cx:f>'Top 100 Data'!$G$2:$G$101</cx:f>
        <cx:lvl ptCount="100" formatCode="_(&quot;$&quot;* #,##0_);_(&quot;$&quot;* \(#,##0\);_(&quot;$&quot;* &quot;-&quot;??_);_(@_)">
          <cx:pt idx="0">2048134200</cx:pt>
          <cx:pt idx="1">1648854864</cx:pt>
          <cx:pt idx="2">1518722794</cx:pt>
          <cx:pt idx="3">1517935897</cx:pt>
          <cx:pt idx="4">1403013963</cx:pt>
          <cx:pt idx="5">1348258224</cx:pt>
          <cx:pt idx="6">1305772799</cx:pt>
          <cx:pt idx="7">1272469910</cx:pt>
          <cx:pt idx="8">1259199706</cx:pt>
          <cx:pt idx="9">1242520711</cx:pt>
          <cx:pt idx="10">1234846267</cx:pt>
          <cx:pt idx="11">1215392272</cx:pt>
          <cx:pt idx="12">1160336173</cx:pt>
          <cx:pt idx="13">1146894640</cx:pt>
          <cx:pt idx="14">1140069413</cx:pt>
          <cx:pt idx="15">1123790543</cx:pt>
          <cx:pt idx="16">1123061550</cx:pt>
          <cx:pt idx="17">1110526981</cx:pt>
          <cx:pt idx="18">1104039076</cx:pt>
          <cx:pt idx="19">1084439099</cx:pt>
          <cx:pt idx="20">1068879522</cx:pt>
          <cx:pt idx="21">1049102856</cx:pt>
          <cx:pt idx="22">1045663875</cx:pt>
          <cx:pt idx="23">1034727750</cx:pt>
          <cx:pt idx="24">1025491110</cx:pt>
          <cx:pt idx="25">1025491110</cx:pt>
          <cx:pt idx="26">1021215193</cx:pt>
          <cx:pt idx="27">1019429616</cx:pt>
          <cx:pt idx="28">1017003568</cx:pt>
          <cx:pt idx="29">975216835</cx:pt>
          <cx:pt idx="30">964496193</cx:pt>
          <cx:pt idx="31">962854547</cx:pt>
          <cx:pt idx="32">960366855</cx:pt>
          <cx:pt idx="33">945577621</cx:pt>
          <cx:pt idx="34">894985342</cx:pt>
          <cx:pt idx="35">886750534</cx:pt>
          <cx:pt idx="36">880166350</cx:pt>
          <cx:pt idx="37">879765137</cx:pt>
          <cx:pt idx="38">879620923</cx:pt>
          <cx:pt idx="39">867500281</cx:pt>
          <cx:pt idx="40">864868047</cx:pt>
          <cx:pt idx="41">854235992</cx:pt>
          <cx:pt idx="42">853628605</cx:pt>
          <cx:pt idx="43">846980024</cx:pt>
          <cx:pt idx="44">835524642</cx:pt>
          <cx:pt idx="45">821133378</cx:pt>
          <cx:pt idx="46">802402853</cx:pt>
          <cx:pt idx="47">801025593</cx:pt>
          <cx:pt idx="48">798008101</cx:pt>
          <cx:pt idx="49">798008101</cx:pt>
          <cx:pt idx="50">788241137</cx:pt>
          <cx:pt idx="51">786680557</cx:pt>
          <cx:pt idx="52">770867516</cx:pt>
          <cx:pt idx="53">766575131</cx:pt>
          <cx:pt idx="54">758536735</cx:pt>
          <cx:pt idx="55">757890267</cx:pt>
          <cx:pt idx="56">756244673</cx:pt>
          <cx:pt idx="57">747862775</cx:pt>
          <cx:pt idx="58">746921271</cx:pt>
          <cx:pt idx="59">746059887</cx:pt>
          <cx:pt idx="60">743588329</cx:pt>
          <cx:pt idx="61">714401889</cx:pt>
          <cx:pt idx="62">710644566</cx:pt>
          <cx:pt idx="63">708996336</cx:pt>
          <cx:pt idx="64">706102828</cx:pt>
          <cx:pt idx="65">697457969</cx:pt>
          <cx:pt idx="66">693698673</cx:pt>
          <cx:pt idx="67">677923379</cx:pt>
          <cx:pt idx="68">676404566</cx:pt>
          <cx:pt idx="69">667999518</cx:pt>
          <cx:pt idx="70">666379375</cx:pt>
          <cx:pt idx="71">664837547</cx:pt>
          <cx:pt idx="72">655945209</cx:pt>
          <cx:pt idx="73">655271443</cx:pt>
          <cx:pt idx="74">654213485</cx:pt>
          <cx:pt idx="75">652220086</cx:pt>
          <cx:pt idx="76">652127828</cx:pt>
          <cx:pt idx="77">648986787</cx:pt>
          <cx:pt idx="78">644602516</cx:pt>
          <cx:pt idx="79">637517365</cx:pt>
          <cx:pt idx="80">634454789</cx:pt>
          <cx:pt idx="81">630163454</cx:pt>
          <cx:pt idx="82">623144660</cx:pt>
          <cx:pt idx="83">621156389</cx:pt>
          <cx:pt idx="84">620912003</cx:pt>
          <cx:pt idx="85">619234314</cx:pt>
          <cx:pt idx="86">615461394</cx:pt>
          <cx:pt idx="87">614586270</cx:pt>
          <cx:pt idx="88">602893340</cx:pt>
          <cx:pt idx="89">586477240</cx:pt>
          <cx:pt idx="90">586464305</cx:pt>
          <cx:pt idx="91">579290136</cx:pt>
          <cx:pt idx="92">573068425</cx:pt>
          <cx:pt idx="93">570998101</cx:pt>
          <cx:pt idx="94">563749323</cx:pt>
          <cx:pt idx="95">561072059</cx:pt>
          <cx:pt idx="96">560155383</cx:pt>
          <cx:pt idx="97">556016627</cx:pt>
          <cx:pt idx="98">554987477</cx:pt>
          <cx:pt idx="99">554606532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>
              <a:defRPr lang="en-US" sz="18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18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Worldwide Gross</a:t>
            </a:r>
          </a:p>
        </cx:rich>
      </cx:tx>
    </cx:title>
    <cx:plotArea>
      <cx:plotAreaRegion>
        <cx:series layoutId="boxWhisker" uniqueId="{E556E936-DE52-4AC7-8921-D4BE4DEE94C9}">
          <cx:tx>
            <cx:txData>
              <cx:f>'Top 100 Data'!$G$1</cx:f>
              <cx:v>Worldwide Gross</cx:v>
            </cx:txData>
          </cx:tx>
          <cx:spPr>
            <a:solidFill>
              <a:schemeClr val="accent6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nonoutliers="0"/>
            <cx:statistics quartileMethod="in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 max="2300000000" min="500000000"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Adventure</cx:pt>
          <cx:pt idx="1">Adventure</cx:pt>
          <cx:pt idx="2">Non-Adventure</cx:pt>
          <cx:pt idx="3">Adventure</cx:pt>
          <cx:pt idx="4">Adventure</cx:pt>
          <cx:pt idx="5">Adventure</cx:pt>
          <cx:pt idx="6">Adventure</cx:pt>
          <cx:pt idx="7">Adventure</cx:pt>
          <cx:pt idx="8">Non-Adventure</cx:pt>
          <cx:pt idx="9">Adventure</cx:pt>
          <cx:pt idx="10">Non-Adventure</cx:pt>
          <cx:pt idx="11">Adventure</cx:pt>
          <cx:pt idx="12">Adventure</cx:pt>
          <cx:pt idx="13">Adventure</cx:pt>
          <cx:pt idx="14">Adventure</cx:pt>
          <cx:pt idx="15">Adventure</cx:pt>
          <cx:pt idx="16">Adventure</cx:pt>
          <cx:pt idx="17">Adventure</cx:pt>
          <cx:pt idx="18">Adventure</cx:pt>
          <cx:pt idx="19">Non-Adventure</cx:pt>
          <cx:pt idx="20">Adventure</cx:pt>
          <cx:pt idx="21">Adventure</cx:pt>
          <cx:pt idx="22">Adventure</cx:pt>
          <cx:pt idx="23">Adventure</cx:pt>
          <cx:pt idx="24">Adventure</cx:pt>
          <cx:pt idx="25">Adventure</cx:pt>
          <cx:pt idx="26">Adventure</cx:pt>
          <cx:pt idx="27">Adventure</cx:pt>
          <cx:pt idx="28">Adventure</cx:pt>
          <cx:pt idx="29">Adventure</cx:pt>
          <cx:pt idx="30">Adventure</cx:pt>
          <cx:pt idx="31">Adventure</cx:pt>
          <cx:pt idx="32">Adventure</cx:pt>
          <cx:pt idx="33">Adventure</cx:pt>
          <cx:pt idx="34">Non-Adventure</cx:pt>
          <cx:pt idx="35">Adventure</cx:pt>
          <cx:pt idx="36">Adventure</cx:pt>
          <cx:pt idx="37">Adventure</cx:pt>
          <cx:pt idx="38">Adventure</cx:pt>
          <cx:pt idx="39">Adventure</cx:pt>
          <cx:pt idx="40">Adventure</cx:pt>
          <cx:pt idx="41">Adventure</cx:pt>
          <cx:pt idx="42">Non-Adventure</cx:pt>
          <cx:pt idx="43">Adventure</cx:pt>
          <cx:pt idx="44">Adventure</cx:pt>
          <cx:pt idx="45">Adventure</cx:pt>
          <cx:pt idx="46">Adventure</cx:pt>
          <cx:pt idx="47">Adventure</cx:pt>
          <cx:pt idx="48">Adventure</cx:pt>
          <cx:pt idx="49">Adventure</cx:pt>
          <cx:pt idx="50">Adventure</cx:pt>
          <cx:pt idx="51">Adventure</cx:pt>
          <cx:pt idx="52">Adventure</cx:pt>
          <cx:pt idx="53">Adventure</cx:pt>
          <cx:pt idx="54">Adventure</cx:pt>
          <cx:pt idx="55">Adventure</cx:pt>
          <cx:pt idx="56">Adventure</cx:pt>
          <cx:pt idx="57">Adventure</cx:pt>
          <cx:pt idx="58">Adventure</cx:pt>
          <cx:pt idx="59">Adventure</cx:pt>
          <cx:pt idx="60">Adventure</cx:pt>
          <cx:pt idx="61">Adventure</cx:pt>
          <cx:pt idx="62">Adventure</cx:pt>
          <cx:pt idx="63">Adventure</cx:pt>
          <cx:pt idx="64">Adventure</cx:pt>
          <cx:pt idx="65">Non-Adventure</cx:pt>
          <cx:pt idx="66">Non-Adventure</cx:pt>
          <cx:pt idx="67">Adventure</cx:pt>
          <cx:pt idx="68">Adventure</cx:pt>
          <cx:pt idx="69">Adventure</cx:pt>
          <cx:pt idx="70">Adventure</cx:pt>
          <cx:pt idx="71">Adventure</cx:pt>
          <cx:pt idx="72">Adventure</cx:pt>
          <cx:pt idx="73">Adventure</cx:pt>
          <cx:pt idx="74">Adventure</cx:pt>
          <cx:pt idx="75">Adventure</cx:pt>
          <cx:pt idx="76">Adventure</cx:pt>
          <cx:pt idx="77">Adventure</cx:pt>
          <cx:pt idx="78">Adventure</cx:pt>
          <cx:pt idx="79">Adventure</cx:pt>
          <cx:pt idx="80">Non-Adventure</cx:pt>
          <cx:pt idx="81">Non-Adventure</cx:pt>
          <cx:pt idx="82">Adventure</cx:pt>
          <cx:pt idx="83">Adventure</cx:pt>
          <cx:pt idx="84">Adventure</cx:pt>
          <cx:pt idx="85">Adventure</cx:pt>
          <cx:pt idx="86">Non-Adventure</cx:pt>
          <cx:pt idx="87">Adventure</cx:pt>
          <cx:pt idx="88">Adventure</cx:pt>
          <cx:pt idx="89">Adventure</cx:pt>
          <cx:pt idx="90">Non-Adventure</cx:pt>
          <cx:pt idx="91">Adventure</cx:pt>
          <cx:pt idx="92">Adventure</cx:pt>
          <cx:pt idx="93">Non-Adventure</cx:pt>
          <cx:pt idx="94">Adventure</cx:pt>
          <cx:pt idx="95">Adventure</cx:pt>
          <cx:pt idx="96">Adventure</cx:pt>
          <cx:pt idx="97">Non-Adventure</cx:pt>
          <cx:pt idx="98">Adventure</cx:pt>
          <cx:pt idx="99">Adventure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1800" b="0" i="0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Production Budget</a:t>
            </a:r>
            <a:endParaRPr lang="en-US" sz="1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cx:rich>
      </cx:tx>
    </cx:title>
    <cx:plotArea>
      <cx:plotAreaRegion>
        <cx:series layoutId="boxWhisker" uniqueId="{E333D638-5409-4949-9D78-5A89989C680F}">
          <cx:tx>
            <cx:txData>
              <cx:f>'Top 100 Data'!$E$1</cx:f>
              <cx:v>Production Budget</cx:v>
            </cx:txData>
          </cx:tx>
          <cx:spPr>
            <a:ln w="15875">
              <a:solidFill>
                <a:srgbClr val="002060"/>
              </a:solidFill>
            </a:ln>
          </cx:spPr>
          <cx:dataId val="0"/>
          <cx:layoutPr>
            <cx:visibility nonoutliers="0"/>
            <cx:statistics quartileMethod="in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Adventure</cx:pt>
          <cx:pt idx="1">Adventure</cx:pt>
          <cx:pt idx="2">Non-Adventure</cx:pt>
          <cx:pt idx="3">Adventure</cx:pt>
          <cx:pt idx="4">Adventure</cx:pt>
          <cx:pt idx="5">Adventure</cx:pt>
          <cx:pt idx="6">Adventure</cx:pt>
          <cx:pt idx="7">Adventure</cx:pt>
          <cx:pt idx="8">Non-Adventure</cx:pt>
          <cx:pt idx="9">Adventure</cx:pt>
          <cx:pt idx="10">Non-Adventure</cx:pt>
          <cx:pt idx="11">Adventure</cx:pt>
          <cx:pt idx="12">Adventure</cx:pt>
          <cx:pt idx="13">Adventure</cx:pt>
          <cx:pt idx="14">Adventure</cx:pt>
          <cx:pt idx="15">Adventure</cx:pt>
          <cx:pt idx="16">Adventure</cx:pt>
          <cx:pt idx="17">Adventure</cx:pt>
          <cx:pt idx="18">Adventure</cx:pt>
          <cx:pt idx="19">Non-Adventure</cx:pt>
          <cx:pt idx="20">Adventure</cx:pt>
          <cx:pt idx="21">Adventure</cx:pt>
          <cx:pt idx="22">Adventure</cx:pt>
          <cx:pt idx="23">Adventure</cx:pt>
          <cx:pt idx="24">Adventure</cx:pt>
          <cx:pt idx="25">Adventure</cx:pt>
          <cx:pt idx="26">Adventure</cx:pt>
          <cx:pt idx="27">Adventure</cx:pt>
          <cx:pt idx="28">Adventure</cx:pt>
          <cx:pt idx="29">Adventure</cx:pt>
          <cx:pt idx="30">Adventure</cx:pt>
          <cx:pt idx="31">Adventure</cx:pt>
          <cx:pt idx="32">Adventure</cx:pt>
          <cx:pt idx="33">Adventure</cx:pt>
          <cx:pt idx="34">Non-Adventure</cx:pt>
          <cx:pt idx="35">Adventure</cx:pt>
          <cx:pt idx="36">Adventure</cx:pt>
          <cx:pt idx="37">Adventure</cx:pt>
          <cx:pt idx="38">Adventure</cx:pt>
          <cx:pt idx="39">Adventure</cx:pt>
          <cx:pt idx="40">Adventure</cx:pt>
          <cx:pt idx="41">Adventure</cx:pt>
          <cx:pt idx="42">Non-Adventure</cx:pt>
          <cx:pt idx="43">Adventure</cx:pt>
          <cx:pt idx="44">Adventure</cx:pt>
          <cx:pt idx="45">Adventure</cx:pt>
          <cx:pt idx="46">Adventure</cx:pt>
          <cx:pt idx="47">Adventure</cx:pt>
          <cx:pt idx="48">Adventure</cx:pt>
          <cx:pt idx="49">Adventure</cx:pt>
          <cx:pt idx="50">Adventure</cx:pt>
          <cx:pt idx="51">Adventure</cx:pt>
          <cx:pt idx="52">Adventure</cx:pt>
          <cx:pt idx="53">Adventure</cx:pt>
          <cx:pt idx="54">Adventure</cx:pt>
          <cx:pt idx="55">Adventure</cx:pt>
          <cx:pt idx="56">Adventure</cx:pt>
          <cx:pt idx="57">Adventure</cx:pt>
          <cx:pt idx="58">Adventure</cx:pt>
          <cx:pt idx="59">Adventure</cx:pt>
          <cx:pt idx="60">Adventure</cx:pt>
          <cx:pt idx="61">Adventure</cx:pt>
          <cx:pt idx="62">Adventure</cx:pt>
          <cx:pt idx="63">Adventure</cx:pt>
          <cx:pt idx="64">Adventure</cx:pt>
          <cx:pt idx="65">Non-Adventure</cx:pt>
          <cx:pt idx="66">Non-Adventure</cx:pt>
          <cx:pt idx="67">Adventure</cx:pt>
          <cx:pt idx="68">Adventure</cx:pt>
          <cx:pt idx="69">Adventure</cx:pt>
          <cx:pt idx="70">Adventure</cx:pt>
          <cx:pt idx="71">Adventure</cx:pt>
          <cx:pt idx="72">Adventure</cx:pt>
          <cx:pt idx="73">Adventure</cx:pt>
          <cx:pt idx="74">Adventure</cx:pt>
          <cx:pt idx="75">Adventure</cx:pt>
          <cx:pt idx="76">Adventure</cx:pt>
          <cx:pt idx="77">Adventure</cx:pt>
          <cx:pt idx="78">Adventure</cx:pt>
          <cx:pt idx="79">Adventure</cx:pt>
          <cx:pt idx="80">Non-Adventure</cx:pt>
          <cx:pt idx="81">Non-Adventure</cx:pt>
          <cx:pt idx="82">Adventure</cx:pt>
          <cx:pt idx="83">Adventure</cx:pt>
          <cx:pt idx="84">Adventure</cx:pt>
          <cx:pt idx="85">Adventure</cx:pt>
          <cx:pt idx="86">Non-Adventure</cx:pt>
          <cx:pt idx="87">Adventure</cx:pt>
          <cx:pt idx="88">Adventure</cx:pt>
          <cx:pt idx="89">Adventure</cx:pt>
          <cx:pt idx="90">Non-Adventure</cx:pt>
          <cx:pt idx="91">Adventure</cx:pt>
          <cx:pt idx="92">Adventure</cx:pt>
          <cx:pt idx="93">Non-Adventure</cx:pt>
          <cx:pt idx="94">Adventure</cx:pt>
          <cx:pt idx="95">Adventure</cx:pt>
          <cx:pt idx="96">Adventure</cx:pt>
          <cx:pt idx="97">Non-Adventure</cx:pt>
          <cx:pt idx="98">Adventure</cx:pt>
          <cx:pt idx="99">Adventure</cx:pt>
        </cx:lvl>
      </cx:strDim>
      <cx:numDim type="val">
        <cx:f>'Top 100 Data'!$G$2:$G$101</cx:f>
        <cx:lvl ptCount="100" formatCode="_(&quot;$&quot;* #,##0_);_(&quot;$&quot;* \(#,##0\);_(&quot;$&quot;* &quot;-&quot;??_);_(@_)">
          <cx:pt idx="0">2048134200</cx:pt>
          <cx:pt idx="1">1648854864</cx:pt>
          <cx:pt idx="2">1518722794</cx:pt>
          <cx:pt idx="3">1517935897</cx:pt>
          <cx:pt idx="4">1403013963</cx:pt>
          <cx:pt idx="5">1348258224</cx:pt>
          <cx:pt idx="6">1305772799</cx:pt>
          <cx:pt idx="7">1272469910</cx:pt>
          <cx:pt idx="8">1259199706</cx:pt>
          <cx:pt idx="9">1242520711</cx:pt>
          <cx:pt idx="10">1234846267</cx:pt>
          <cx:pt idx="11">1215392272</cx:pt>
          <cx:pt idx="12">1160336173</cx:pt>
          <cx:pt idx="13">1146894640</cx:pt>
          <cx:pt idx="14">1140069413</cx:pt>
          <cx:pt idx="15">1123790543</cx:pt>
          <cx:pt idx="16">1123061550</cx:pt>
          <cx:pt idx="17">1110526981</cx:pt>
          <cx:pt idx="18">1104039076</cx:pt>
          <cx:pt idx="19">1084439099</cx:pt>
          <cx:pt idx="20">1068879522</cx:pt>
          <cx:pt idx="21">1049102856</cx:pt>
          <cx:pt idx="22">1045663875</cx:pt>
          <cx:pt idx="23">1034727750</cx:pt>
          <cx:pt idx="24">1025491110</cx:pt>
          <cx:pt idx="25">1025491110</cx:pt>
          <cx:pt idx="26">1021215193</cx:pt>
          <cx:pt idx="27">1019429616</cx:pt>
          <cx:pt idx="28">1017003568</cx:pt>
          <cx:pt idx="29">975216835</cx:pt>
          <cx:pt idx="30">964496193</cx:pt>
          <cx:pt idx="31">962854547</cx:pt>
          <cx:pt idx="32">960366855</cx:pt>
          <cx:pt idx="33">945577621</cx:pt>
          <cx:pt idx="34">894985342</cx:pt>
          <cx:pt idx="35">886750534</cx:pt>
          <cx:pt idx="36">880166350</cx:pt>
          <cx:pt idx="37">879765137</cx:pt>
          <cx:pt idx="38">879620923</cx:pt>
          <cx:pt idx="39">867500281</cx:pt>
          <cx:pt idx="40">864868047</cx:pt>
          <cx:pt idx="41">854235992</cx:pt>
          <cx:pt idx="42">853628605</cx:pt>
          <cx:pt idx="43">846980024</cx:pt>
          <cx:pt idx="44">835524642</cx:pt>
          <cx:pt idx="45">821133378</cx:pt>
          <cx:pt idx="46">802402853</cx:pt>
          <cx:pt idx="47">801025593</cx:pt>
          <cx:pt idx="48">798008101</cx:pt>
          <cx:pt idx="49">798008101</cx:pt>
          <cx:pt idx="50">788241137</cx:pt>
          <cx:pt idx="51">786680557</cx:pt>
          <cx:pt idx="52">770867516</cx:pt>
          <cx:pt idx="53">766575131</cx:pt>
          <cx:pt idx="54">758536735</cx:pt>
          <cx:pt idx="55">757890267</cx:pt>
          <cx:pt idx="56">756244673</cx:pt>
          <cx:pt idx="57">747862775</cx:pt>
          <cx:pt idx="58">746921271</cx:pt>
          <cx:pt idx="59">746059887</cx:pt>
          <cx:pt idx="60">743588329</cx:pt>
          <cx:pt idx="61">714401889</cx:pt>
          <cx:pt idx="62">710644566</cx:pt>
          <cx:pt idx="63">708996336</cx:pt>
          <cx:pt idx="64">706102828</cx:pt>
          <cx:pt idx="65">697457969</cx:pt>
          <cx:pt idx="66">693698673</cx:pt>
          <cx:pt idx="67">677923379</cx:pt>
          <cx:pt idx="68">676404566</cx:pt>
          <cx:pt idx="69">667999518</cx:pt>
          <cx:pt idx="70">666379375</cx:pt>
          <cx:pt idx="71">664837547</cx:pt>
          <cx:pt idx="72">655945209</cx:pt>
          <cx:pt idx="73">655271443</cx:pt>
          <cx:pt idx="74">654213485</cx:pt>
          <cx:pt idx="75">652220086</cx:pt>
          <cx:pt idx="76">652127828</cx:pt>
          <cx:pt idx="77">648986787</cx:pt>
          <cx:pt idx="78">644602516</cx:pt>
          <cx:pt idx="79">637517365</cx:pt>
          <cx:pt idx="80">634454789</cx:pt>
          <cx:pt idx="81">630163454</cx:pt>
          <cx:pt idx="82">623144660</cx:pt>
          <cx:pt idx="83">621156389</cx:pt>
          <cx:pt idx="84">620912003</cx:pt>
          <cx:pt idx="85">619234314</cx:pt>
          <cx:pt idx="86">615461394</cx:pt>
          <cx:pt idx="87">614586270</cx:pt>
          <cx:pt idx="88">602893340</cx:pt>
          <cx:pt idx="89">586477240</cx:pt>
          <cx:pt idx="90">586464305</cx:pt>
          <cx:pt idx="91">579290136</cx:pt>
          <cx:pt idx="92">573068425</cx:pt>
          <cx:pt idx="93">570998101</cx:pt>
          <cx:pt idx="94">563749323</cx:pt>
          <cx:pt idx="95">561072059</cx:pt>
          <cx:pt idx="96">560155383</cx:pt>
          <cx:pt idx="97">556016627</cx:pt>
          <cx:pt idx="98">554987477</cx:pt>
          <cx:pt idx="99">554606532</cx:pt>
        </cx:lvl>
      </cx:numDim>
    </cx:data>
  </cx:chartData>
  <cx:chart>
    <cx:title pos="t" align="ctr" overlay="0">
      <cx:tx>
        <cx:txData>
          <cx:v>Worldwide Gross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rtl="0">
            <a:defRPr lang="en-US" sz="18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8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Worldwide Gross</a:t>
          </a:r>
        </a:p>
      </cx:txPr>
    </cx:title>
    <cx:plotArea>
      <cx:plotAreaRegion>
        <cx:series layoutId="boxWhisker" uniqueId="{E556E936-DE52-4AC7-8921-D4BE4DEE94C9}">
          <cx:tx>
            <cx:txData>
              <cx:f>'Top 100 Data'!$G$1</cx:f>
              <cx:v>Worldwide Gross</cx:v>
            </cx:txData>
          </cx:tx>
          <cx:spPr>
            <a:ln w="15875">
              <a:solidFill>
                <a:srgbClr val="002060"/>
              </a:solidFill>
            </a:ln>
          </cx:spPr>
          <cx:dataId val="0"/>
          <cx:layoutPr>
            <cx:visibility nonoutliers="0"/>
            <cx:statistics quartileMethod="in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 max="2200000000" min="500000000"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top_aa_movies!$C$2:$C$54</cx:f>
        <cx:lvl ptCount="53">
          <cx:pt idx="0">Sci-Fi</cx:pt>
          <cx:pt idx="1">Sci-Fi</cx:pt>
          <cx:pt idx="2">Sci-Fi</cx:pt>
          <cx:pt idx="3">Sci-Fi</cx:pt>
          <cx:pt idx="4">Sci-Fi</cx:pt>
          <cx:pt idx="5">Sci-Fi</cx:pt>
          <cx:pt idx="6">Animation</cx:pt>
          <cx:pt idx="7">Sci-Fi</cx:pt>
          <cx:pt idx="8">Fantasy</cx:pt>
          <cx:pt idx="9">Sci-Fi</cx:pt>
          <cx:pt idx="10">Sci-Fi</cx:pt>
          <cx:pt idx="11">Sci-Fi</cx:pt>
          <cx:pt idx="12">Thriller</cx:pt>
          <cx:pt idx="13">Sci-Fi</cx:pt>
          <cx:pt idx="14">Sci-Fi</cx:pt>
          <cx:pt idx="15">Fantasy</cx:pt>
          <cx:pt idx="16">Comedy</cx:pt>
          <cx:pt idx="17">Sci-Fi</cx:pt>
          <cx:pt idx="18">Thriller</cx:pt>
          <cx:pt idx="19">Fantasy</cx:pt>
          <cx:pt idx="20">Sci-Fi</cx:pt>
          <cx:pt idx="21">Comedy</cx:pt>
          <cx:pt idx="22">Sci-Fi</cx:pt>
          <cx:pt idx="23">Fantasy</cx:pt>
          <cx:pt idx="24">Comedy</cx:pt>
          <cx:pt idx="25">Fantasy</cx:pt>
          <cx:pt idx="26">Comedy</cx:pt>
          <cx:pt idx="27">Comedy</cx:pt>
          <cx:pt idx="28">Sci-Fi</cx:pt>
          <cx:pt idx="29">Family</cx:pt>
          <cx:pt idx="30">Sci-Fi</cx:pt>
          <cx:pt idx="31">Sci-Fi</cx:pt>
          <cx:pt idx="32">Fantasy</cx:pt>
          <cx:pt idx="33">Sci-Fi</cx:pt>
          <cx:pt idx="34">Drama</cx:pt>
          <cx:pt idx="35">Sci-Fi</cx:pt>
          <cx:pt idx="36">Sci-Fi</cx:pt>
          <cx:pt idx="37">Fantasy</cx:pt>
          <cx:pt idx="38">Sci-Fi</cx:pt>
          <cx:pt idx="39">Animation</cx:pt>
          <cx:pt idx="40">Fantasy</cx:pt>
          <cx:pt idx="41">Comedy</cx:pt>
          <cx:pt idx="42">Animation</cx:pt>
          <cx:pt idx="43">Sci-Fi</cx:pt>
          <cx:pt idx="44">Fantasy</cx:pt>
          <cx:pt idx="45">Comedy</cx:pt>
          <cx:pt idx="46">Sci-Fi</cx:pt>
          <cx:pt idx="47">Animation</cx:pt>
          <cx:pt idx="48">Sci-Fi</cx:pt>
          <cx:pt idx="49">Sci-Fi</cx:pt>
          <cx:pt idx="50">Animation</cx:pt>
          <cx:pt idx="51">Fantasy</cx:pt>
          <cx:pt idx="52">Animation</cx:pt>
        </cx:lvl>
      </cx:strDim>
      <cx:numDim type="val">
        <cx:f>top_aa_movies!$E$2:$E$54</cx:f>
        <cx:lvl ptCount="53" formatCode="_(&quot;$&quot;* #,##0_);_(&quot;$&quot;* \(#,##0\);_(&quot;$&quot;* &quot;-&quot;??_);_(@_)">
          <cx:pt idx="0">300000000</cx:pt>
          <cx:pt idx="1">215000000</cx:pt>
          <cx:pt idx="2">225000000</cx:pt>
          <cx:pt idx="3">330600000</cx:pt>
          <cx:pt idx="4">200000000</cx:pt>
          <cx:pt idx="5">170000000</cx:pt>
          <cx:pt idx="6">200000000</cx:pt>
          <cx:pt idx="7">200000000</cx:pt>
          <cx:pt idx="8">160000000</cx:pt>
          <cx:pt idx="9">250000000</cx:pt>
          <cx:pt idx="10">195000000</cx:pt>
          <cx:pt idx="11">175000000</cx:pt>
          <cx:pt idx="12">200000000</cx:pt>
          <cx:pt idx="13">210000000</cx:pt>
          <cx:pt idx="14">200000000</cx:pt>
          <cx:pt idx="15">410600000</cx:pt>
          <cx:pt idx="16">90000000</cx:pt>
          <cx:pt idx="17">175000000</cx:pt>
          <cx:pt idx="18">300000000</cx:pt>
          <cx:pt idx="19">250000000</cx:pt>
          <cx:pt idx="20">130000000</cx:pt>
          <cx:pt idx="21">180000000</cx:pt>
          <cx:pt idx="22">160000000</cx:pt>
          <cx:pt idx="23">150000000</cx:pt>
          <cx:pt idx="24">58000000</cx:pt>
          <cx:pt idx="25">230000000</cx:pt>
          <cx:pt idx="26">110000000</cx:pt>
          <cx:pt idx="27">170000000</cx:pt>
          <cx:pt idx="28">125000000</cx:pt>
          <cx:pt idx="29">180000000</cx:pt>
          <cx:pt idx="30">220000000</cx:pt>
          <cx:pt idx="31">200000000</cx:pt>
          <cx:pt idx="32">175000000</cx:pt>
          <cx:pt idx="33">170000000</cx:pt>
          <cx:pt idx="34">170000000</cx:pt>
          <cx:pt idx="35">200000000</cx:pt>
          <cx:pt idx="36">80000000</cx:pt>
          <cx:pt idx="37">165000000</cx:pt>
          <cx:pt idx="38">225000000</cx:pt>
          <cx:pt idx="39">150000000</cx:pt>
          <cx:pt idx="40">300000000</cx:pt>
          <cx:pt idx="41">215000000</cx:pt>
          <cx:pt idx="42">165000000</cx:pt>
          <cx:pt idx="43">160000000</cx:pt>
          <cx:pt idx="44">150000000</cx:pt>
          <cx:pt idx="45">130000000</cx:pt>
          <cx:pt idx="46">170000000</cx:pt>
          <cx:pt idx="47">145000000</cx:pt>
          <cx:pt idx="48">217000000</cx:pt>
          <cx:pt idx="49">150000000</cx:pt>
          <cx:pt idx="50">135000000</cx:pt>
          <cx:pt idx="51">185000000</cx:pt>
          <cx:pt idx="52">130000000</cx:pt>
        </cx:lvl>
      </cx:numDim>
    </cx:data>
  </cx:chartData>
  <cx:chart>
    <cx:title pos="t" align="ctr" overlay="0">
      <cx:tx>
        <cx:txData>
          <cx:v>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8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pitchFamily="34" charset="0"/>
              <a:cs typeface="Calibri" panose="020F0502020204030204" pitchFamily="34" charset="0"/>
            </a:rPr>
            <a:t>Production Budget</a:t>
          </a:r>
        </a:p>
      </cx:txPr>
    </cx:title>
    <cx:plotArea>
      <cx:plotAreaRegion>
        <cx:series layoutId="boxWhisker" uniqueId="{CFE116C4-818E-4364-BC94-021463172EA8}">
          <cx:tx>
            <cx:txData>
              <cx:f>top_aa_movies!$E$1</cx:f>
              <cx:v>Production Budget</cx:v>
            </cx:txData>
          </cx:tx>
          <cx:spPr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 outliers="1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top_aa_movies!$C$2:$C$54</cx:f>
        <cx:lvl ptCount="53">
          <cx:pt idx="0">Sci-Fi</cx:pt>
          <cx:pt idx="1">Sci-Fi</cx:pt>
          <cx:pt idx="2">Sci-Fi</cx:pt>
          <cx:pt idx="3">Sci-Fi</cx:pt>
          <cx:pt idx="4">Sci-Fi</cx:pt>
          <cx:pt idx="5">Sci-Fi</cx:pt>
          <cx:pt idx="6">Animation</cx:pt>
          <cx:pt idx="7">Sci-Fi</cx:pt>
          <cx:pt idx="8">Fantasy</cx:pt>
          <cx:pt idx="9">Sci-Fi</cx:pt>
          <cx:pt idx="10">Sci-Fi</cx:pt>
          <cx:pt idx="11">Sci-Fi</cx:pt>
          <cx:pt idx="12">Thriller</cx:pt>
          <cx:pt idx="13">Sci-Fi</cx:pt>
          <cx:pt idx="14">Sci-Fi</cx:pt>
          <cx:pt idx="15">Fantasy</cx:pt>
          <cx:pt idx="16">Comedy</cx:pt>
          <cx:pt idx="17">Sci-Fi</cx:pt>
          <cx:pt idx="18">Thriller</cx:pt>
          <cx:pt idx="19">Fantasy</cx:pt>
          <cx:pt idx="20">Sci-Fi</cx:pt>
          <cx:pt idx="21">Comedy</cx:pt>
          <cx:pt idx="22">Sci-Fi</cx:pt>
          <cx:pt idx="23">Fantasy</cx:pt>
          <cx:pt idx="24">Comedy</cx:pt>
          <cx:pt idx="25">Fantasy</cx:pt>
          <cx:pt idx="26">Comedy</cx:pt>
          <cx:pt idx="27">Comedy</cx:pt>
          <cx:pt idx="28">Sci-Fi</cx:pt>
          <cx:pt idx="29">Family</cx:pt>
          <cx:pt idx="30">Sci-Fi</cx:pt>
          <cx:pt idx="31">Sci-Fi</cx:pt>
          <cx:pt idx="32">Fantasy</cx:pt>
          <cx:pt idx="33">Sci-Fi</cx:pt>
          <cx:pt idx="34">Drama</cx:pt>
          <cx:pt idx="35">Sci-Fi</cx:pt>
          <cx:pt idx="36">Sci-Fi</cx:pt>
          <cx:pt idx="37">Fantasy</cx:pt>
          <cx:pt idx="38">Sci-Fi</cx:pt>
          <cx:pt idx="39">Animation</cx:pt>
          <cx:pt idx="40">Fantasy</cx:pt>
          <cx:pt idx="41">Comedy</cx:pt>
          <cx:pt idx="42">Animation</cx:pt>
          <cx:pt idx="43">Sci-Fi</cx:pt>
          <cx:pt idx="44">Fantasy</cx:pt>
          <cx:pt idx="45">Comedy</cx:pt>
          <cx:pt idx="46">Sci-Fi</cx:pt>
          <cx:pt idx="47">Animation</cx:pt>
          <cx:pt idx="48">Sci-Fi</cx:pt>
          <cx:pt idx="49">Sci-Fi</cx:pt>
          <cx:pt idx="50">Animation</cx:pt>
          <cx:pt idx="51">Fantasy</cx:pt>
          <cx:pt idx="52">Animation</cx:pt>
        </cx:lvl>
      </cx:strDim>
      <cx:numDim type="val">
        <cx:f>top_aa_movies!$G$2:$G$54</cx:f>
        <cx:lvl ptCount="53" formatCode="_(&quot;$&quot;* #,##0_);_(&quot;$&quot;* \(#,##0\);_(&quot;$&quot;* &quot;-&quot;??_);_(@_)">
          <cx:pt idx="0">2048134200</cx:pt>
          <cx:pt idx="1">1648854864</cx:pt>
          <cx:pt idx="2">1517935897</cx:pt>
          <cx:pt idx="3">1403013963</cx:pt>
          <cx:pt idx="4">1348258224</cx:pt>
          <cx:pt idx="5">1305772799</cx:pt>
          <cx:pt idx="6">1242520711</cx:pt>
          <cx:pt idx="7">1215392272</cx:pt>
          <cx:pt idx="8">1146894640</cx:pt>
          <cx:pt idx="9">1140069413</cx:pt>
          <cx:pt idx="10">1123790543</cx:pt>
          <cx:pt idx="11">1123061550</cx:pt>
          <cx:pt idx="12">1110526981</cx:pt>
          <cx:pt idx="13">1104039076</cx:pt>
          <cx:pt idx="14">1049102856</cx:pt>
          <cx:pt idx="15">1045663875</cx:pt>
          <cx:pt idx="16">964496193</cx:pt>
          <cx:pt idx="17">880166350</cx:pt>
          <cx:pt idx="18">879620923</cx:pt>
          <cx:pt idx="19">867500281</cx:pt>
          <cx:pt idx="20">864868047</cx:pt>
          <cx:pt idx="21">846980024</cx:pt>
          <cx:pt idx="22">835524642</cx:pt>
          <cx:pt idx="23">821133378</cx:pt>
          <cx:pt idx="24">801025593</cx:pt>
          <cx:pt idx="25">788241137</cx:pt>
          <cx:pt idx="26">786680557</cx:pt>
          <cx:pt idx="27">770867516</cx:pt>
          <cx:pt idx="28">766575131</cx:pt>
          <cx:pt idx="29">758536735</cx:pt>
          <cx:pt idx="30">757890267</cx:pt>
          <cx:pt idx="31">747862775</cx:pt>
          <cx:pt idx="32">746059887</cx:pt>
          <cx:pt idx="33">714401889</cx:pt>
          <cx:pt idx="34">710644566</cx:pt>
          <cx:pt idx="35">708996336</cx:pt>
          <cx:pt idx="36">677923379</cx:pt>
          <cx:pt idx="37">676404566</cx:pt>
          <cx:pt idx="38">667999518</cx:pt>
          <cx:pt idx="39">664837547</cx:pt>
          <cx:pt idx="40">655945209</cx:pt>
          <cx:pt idx="41">654213485</cx:pt>
          <cx:pt idx="42">652127828</cx:pt>
          <cx:pt idx="43">648986787</cx:pt>
          <cx:pt idx="44">644602516</cx:pt>
          <cx:pt idx="45">623144660</cx:pt>
          <cx:pt idx="46">621156389</cx:pt>
          <cx:pt idx="47">614586270</cx:pt>
          <cx:pt idx="48">602893340</cx:pt>
          <cx:pt idx="49">579290136</cx:pt>
          <cx:pt idx="50">573068425</cx:pt>
          <cx:pt idx="51">561072059</cx:pt>
          <cx:pt idx="52">554987477</cx:pt>
        </cx:lvl>
      </cx:numDim>
    </cx:data>
  </cx:chartData>
  <cx:chart>
    <cx:title pos="t" align="ctr" overlay="0">
      <cx:tx>
        <cx:txData>
          <cx:v>Worldwide Gross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8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pitchFamily="34" charset="0"/>
              <a:cs typeface="Calibri" panose="020F0502020204030204" pitchFamily="34" charset="0"/>
            </a:rPr>
            <a:t>Worldwide Gross</a:t>
          </a:r>
        </a:p>
      </cx:txPr>
    </cx:title>
    <cx:plotArea>
      <cx:plotAreaRegion>
        <cx:series layoutId="boxWhisker" uniqueId="{F4A70822-9F84-41EA-8B1B-86DCF35067B3}">
          <cx:tx>
            <cx:txData>
              <cx:f>top_aa_movies!$G$1</cx:f>
              <cx:v>Worldwide Gross</cx:v>
            </cx:txData>
          </cx:tx>
          <cx:spPr>
            <a:ln w="15875">
              <a:solidFill>
                <a:srgbClr val="002060"/>
              </a:solidFill>
            </a:ln>
          </cx:spPr>
          <cx:dataId val="0"/>
          <cx:layoutPr>
            <cx:visibility nonoutliers="0"/>
            <cx:statistics quartileMethod="in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'Top 100 Data'!$B$2:$B$101</cx:f>
        <cx:lvl ptCount="100" formatCode="General">
          <cx:pt idx="0">149</cx:pt>
          <cx:pt idx="1">124</cx:pt>
          <cx:pt idx="2">137</cx:pt>
          <cx:pt idx="3">143</cx:pt>
          <cx:pt idx="4">141</cx:pt>
          <cx:pt idx="5">134</cx:pt>
          <cx:pt idx="6">128</cx:pt>
          <cx:pt idx="7">102</cx:pt>
          <cx:pt idx="8">129</cx:pt>
          <cx:pt idx="9">118</cx:pt>
          <cx:pt idx="10">136</cx:pt>
          <cx:pt idx="11">130</cx:pt>
          <cx:pt idx="12">91</cx:pt>
          <cx:pt idx="13">143</cx:pt>
          <cx:pt idx="14">147</cx:pt>
          <cx:pt idx="15">154</cx:pt>
          <cx:pt idx="16">123</cx:pt>
          <cx:pt idx="17">143</cx:pt>
          <cx:pt idx="18">165</cx:pt>
          <cx:pt idx="19">164</cx:pt>
          <cx:pt idx="20">103</cx:pt>
          <cx:pt idx="21">133</cx:pt>
          <cx:pt idx="22">136</cx:pt>
          <cx:pt idx="23">89</cx:pt>
          <cx:pt idx="24">99</cx:pt>
          <cx:pt idx="25">108</cx:pt>
          <cx:pt idx="26">97</cx:pt>
          <cx:pt idx="27">108</cx:pt>
          <cx:pt idx="28">169</cx:pt>
          <cx:pt idx="29">98</cx:pt>
          <cx:pt idx="30">119</cx:pt>
          <cx:pt idx="31">106</cx:pt>
          <cx:pt idx="32">161</cx:pt>
          <cx:pt idx="33">144</cx:pt>
          <cx:pt idx="34">134</cx:pt>
          <cx:pt idx="35">87</cx:pt>
          <cx:pt idx="36">133</cx:pt>
          <cx:pt idx="37">88</cx:pt>
          <cx:pt idx="38">148</cx:pt>
          <cx:pt idx="39">151</cx:pt>
          <cx:pt idx="40">146</cx:pt>
          <cx:pt idx="41">95</cx:pt>
          <cx:pt idx="42">112</cx:pt>
          <cx:pt idx="43">130</cx:pt>
          <cx:pt idx="44">148</cx:pt>
          <cx:pt idx="45">141</cx:pt>
          <cx:pt idx="46">132</cx:pt>
          <cx:pt idx="47">108</cx:pt>
          <cx:pt idx="48">98</cx:pt>
          <cx:pt idx="49">105</cx:pt>
          <cx:pt idx="50">129</cx:pt>
          <cx:pt idx="51">119</cx:pt>
          <cx:pt idx="52">121</cx:pt>
          <cx:pt idx="53">123</cx:pt>
          <cx:pt idx="54">97</cx:pt>
          <cx:pt idx="55">136</cx:pt>
          <cx:pt idx="56">93</cx:pt>
          <cx:pt idx="57">132</cx:pt>
          <cx:pt idx="58">93</cx:pt>
          <cx:pt idx="59">123</cx:pt>
          <cx:pt idx="60">104</cx:pt>
          <cx:pt idx="61">136</cx:pt>
          <cx:pt idx="62">130</cx:pt>
          <cx:pt idx="63">142</cx:pt>
          <cx:pt idx="64">124</cx:pt>
          <cx:pt idx="65">135</cx:pt>
          <cx:pt idx="66">91</cx:pt>
          <cx:pt idx="67">142</cx:pt>
          <cx:pt idx="68">115</cx:pt>
          <cx:pt idx="69">143</cx:pt>
          <cx:pt idx="70">169</cx:pt>
          <cx:pt idx="71">90</cx:pt>
          <cx:pt idx="72">120</cx:pt>
          <cx:pt idx="73">144</cx:pt>
          <cx:pt idx="74">106</cx:pt>
          <cx:pt idx="75">134</cx:pt>
          <cx:pt idx="76">102</cx:pt>
          <cx:pt idx="77">137</cx:pt>
          <cx:pt idx="78">112</cx:pt>
          <cx:pt idx="79">107</cx:pt>
          <cx:pt idx="80">108</cx:pt>
          <cx:pt idx="81">130</cx:pt>
          <cx:pt idx="82">118</cx:pt>
          <cx:pt idx="83">124</cx:pt>
          <cx:pt idx="84">127</cx:pt>
          <cx:pt idx="85">128</cx:pt>
          <cx:pt idx="86">137</cx:pt>
          <cx:pt idx="87">102</cx:pt>
          <cx:pt idx="88">154</cx:pt>
          <cx:pt idx="89">100</cx:pt>
          <cx:pt idx="90">102</cx:pt>
          <cx:pt idx="91">140</cx:pt>
          <cx:pt idx="92">98</cx:pt>
          <cx:pt idx="93">125</cx:pt>
          <cx:pt idx="94">103</cx:pt>
          <cx:pt idx="95">118</cx:pt>
          <cx:pt idx="96">106</cx:pt>
          <cx:pt idx="97">106</cx:pt>
          <cx:pt idx="98">90</cx:pt>
          <cx:pt idx="99">93</cx:pt>
        </cx:lvl>
      </cx:numDim>
    </cx:data>
  </cx:chartData>
  <cx:chart>
    <cx:plotArea>
      <cx:plotAreaRegion>
        <cx:series layoutId="clusteredColumn" uniqueId="{E8E32AED-20FF-4DFD-BA18-D417298521DF}">
          <cx:tx>
            <cx:txData>
              <cx:f>'Top 100 Data'!$B$1</cx:f>
              <cx:v>Runtime (min)</cx:v>
            </cx:txData>
          </cx:tx>
          <cx:spPr>
            <a:solidFill>
              <a:schemeClr val="accent3"/>
            </a:solidFill>
          </cx:spPr>
          <cx:dataId val="0"/>
          <cx:layoutPr>
            <cx:binning intervalClosed="r" underflow="90" overflow="160">
              <cx:binSize val="10"/>
            </cx:binning>
          </cx:layoutPr>
        </cx:series>
      </cx:plotAreaRegion>
      <cx:axis id="0">
        <cx:catScaling gapWidth="0.0500000007"/>
        <cx:title>
          <cx:tx>
            <cx:txData>
              <cx:v>Runtime (minutes)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4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(minutes)</a:t>
              </a:r>
            </a:p>
          </cx:txPr>
        </cx:title>
        <cx:tickLabels/>
        <cx:numFmt formatCode="#,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CACA1-533F-FB4C-A9C9-891181BF9BE1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06D0-A474-6E43-B3EE-8A539772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06D0-A474-6E43-B3EE-8A53977284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06D0-A474-6E43-B3EE-8A53977284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602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472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602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232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421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7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2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47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664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0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14/relationships/chartEx" Target="../charts/chartEx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A0-5B46-ADC1-F468-D7C759AF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79609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Microsoft New Original Content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6B91E-D85D-E356-EDE5-19BEF978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1020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/>
              <a:t>Insight into successful movie trends.</a:t>
            </a:r>
          </a:p>
        </p:txBody>
      </p:sp>
    </p:spTree>
    <p:extLst>
      <p:ext uri="{BB962C8B-B14F-4D97-AF65-F5344CB8AC3E}">
        <p14:creationId xmlns:p14="http://schemas.microsoft.com/office/powerpoint/2010/main" val="165530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Subgenre of Action &amp; Adventure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7977052" y="3499412"/>
            <a:ext cx="3882814" cy="1634490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Average:</a:t>
            </a:r>
          </a:p>
          <a:p>
            <a:r>
              <a:rPr lang="en-US" dirty="0"/>
              <a:t>$892 million</a:t>
            </a:r>
          </a:p>
          <a:p>
            <a:endParaRPr lang="en-US" dirty="0"/>
          </a:p>
          <a:p>
            <a:r>
              <a:rPr lang="en-US" dirty="0"/>
              <a:t>Sci-Fi:</a:t>
            </a:r>
          </a:p>
          <a:p>
            <a:r>
              <a:rPr lang="en-US" dirty="0"/>
              <a:t>$1 billion (12.4% over average)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8EDC25C-8F52-4D10-B3FE-AC1E9C9CB5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78052507"/>
                  </p:ext>
                </p:extLst>
              </p:nvPr>
            </p:nvGraphicFramePr>
            <p:xfrm>
              <a:off x="332134" y="2222501"/>
              <a:ext cx="7644918" cy="41883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8EDC25C-8F52-4D10-B3FE-AC1E9C9CB5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134" y="2222501"/>
                <a:ext cx="7644918" cy="418831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24F8541-F945-FD2E-6F8D-603712D9C28D}"/>
              </a:ext>
            </a:extLst>
          </p:cNvPr>
          <p:cNvSpPr txBox="1"/>
          <p:nvPr/>
        </p:nvSpPr>
        <p:spPr>
          <a:xfrm>
            <a:off x="8521457" y="3090789"/>
            <a:ext cx="2794004" cy="408623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Worldwide Gross</a:t>
            </a:r>
          </a:p>
        </p:txBody>
      </p:sp>
    </p:spTree>
    <p:extLst>
      <p:ext uri="{BB962C8B-B14F-4D97-AF65-F5344CB8AC3E}">
        <p14:creationId xmlns:p14="http://schemas.microsoft.com/office/powerpoint/2010/main" val="250167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600D-FB7E-E9C3-3437-A44D15F8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775BD93-A394-E838-9E76-ED4B04E51C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4569838"/>
                  </p:ext>
                </p:extLst>
              </p:nvPr>
            </p:nvGraphicFramePr>
            <p:xfrm>
              <a:off x="413237" y="2222500"/>
              <a:ext cx="7459312" cy="43189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775BD93-A394-E838-9E76-ED4B04E51C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237" y="2222500"/>
                <a:ext cx="7459312" cy="431897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48670FB-9CFE-6026-6D00-C7FFE949008B}"/>
              </a:ext>
            </a:extLst>
          </p:cNvPr>
          <p:cNvSpPr txBox="1"/>
          <p:nvPr/>
        </p:nvSpPr>
        <p:spPr>
          <a:xfrm>
            <a:off x="7872549" y="3152652"/>
            <a:ext cx="4078939" cy="1725870"/>
          </a:xfrm>
          <a:prstGeom prst="roundRect">
            <a:avLst>
              <a:gd name="adj" fmla="val 10052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48%</a:t>
            </a:r>
            <a:r>
              <a:rPr lang="en-US" sz="2000" dirty="0"/>
              <a:t> of top grossing films </a:t>
            </a:r>
            <a:r>
              <a:rPr lang="en-US" sz="2000" b="1" dirty="0"/>
              <a:t>120-150 minutes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Average runtime is </a:t>
            </a:r>
            <a:r>
              <a:rPr lang="en-US" sz="2000" b="1" dirty="0"/>
              <a:t>123 minutes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56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A35B-5FFD-7FAB-45CA-1E68AB60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2707D8-14CD-06E4-9B45-ED352933D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99546"/>
              </p:ext>
            </p:extLst>
          </p:nvPr>
        </p:nvGraphicFramePr>
        <p:xfrm>
          <a:off x="160257" y="2160953"/>
          <a:ext cx="7712292" cy="4424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68062B-ED36-CE27-EEE9-598363CD00C9}"/>
              </a:ext>
            </a:extLst>
          </p:cNvPr>
          <p:cNvSpPr txBox="1"/>
          <p:nvPr/>
        </p:nvSpPr>
        <p:spPr>
          <a:xfrm>
            <a:off x="7872548" y="3347442"/>
            <a:ext cx="4078939" cy="2051506"/>
          </a:xfrm>
          <a:prstGeom prst="roundRect">
            <a:avLst>
              <a:gd name="adj" fmla="val 1005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Longer movies tend to have a larger worldwide gross.</a:t>
            </a:r>
          </a:p>
          <a:p>
            <a:endParaRPr lang="en-US" sz="2000" dirty="0"/>
          </a:p>
          <a:p>
            <a:r>
              <a:rPr lang="en-US" sz="2000" dirty="0"/>
              <a:t>This is due to the correlation between </a:t>
            </a:r>
            <a:r>
              <a:rPr lang="en-US" sz="2000" b="1" dirty="0"/>
              <a:t>increased budget </a:t>
            </a:r>
            <a:r>
              <a:rPr lang="en-US" sz="2000" dirty="0"/>
              <a:t>and </a:t>
            </a:r>
            <a:r>
              <a:rPr lang="en-US" sz="2000" b="1" dirty="0"/>
              <a:t>increased runtime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49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BE03-E1ED-CB20-4009-E82BD98B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6B628-FEA4-26F8-9037-E59F1CDA12CB}"/>
              </a:ext>
            </a:extLst>
          </p:cNvPr>
          <p:cNvSpPr/>
          <p:nvPr/>
        </p:nvSpPr>
        <p:spPr>
          <a:xfrm>
            <a:off x="288324" y="2417881"/>
            <a:ext cx="3688729" cy="399292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Action or Adventure Film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Worldwide Gross: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$878 million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Return on Investment: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$700 million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B515AB-2CA9-01E6-C9CA-754577E0C535}"/>
              </a:ext>
            </a:extLst>
          </p:cNvPr>
          <p:cNvSpPr/>
          <p:nvPr/>
        </p:nvSpPr>
        <p:spPr>
          <a:xfrm>
            <a:off x="8220807" y="2417882"/>
            <a:ext cx="3688729" cy="3992927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Average: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127 minutes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Worldwide Gross: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120-150 minutes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$931 million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D8AE09-EECB-7526-80A2-8CD27441D965}"/>
              </a:ext>
            </a:extLst>
          </p:cNvPr>
          <p:cNvSpPr/>
          <p:nvPr/>
        </p:nvSpPr>
        <p:spPr>
          <a:xfrm>
            <a:off x="4251634" y="2417882"/>
            <a:ext cx="3688729" cy="399292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Action, Adventure, Sci-fi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Worldwide Gross: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$1 billion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Return on Investment: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$809 million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21C-4A7F-0B6D-C9E7-5EC41AFA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0A3D-D1B5-1949-EF61-BE8A7688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0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C17C1-9FDE-0110-5B39-A756C16C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pic>
        <p:nvPicPr>
          <p:cNvPr id="7" name="Content Placeholder 6" descr="A picture containing pool ball, vector graphics&#10;&#10;Description automatically generated">
            <a:extLst>
              <a:ext uri="{FF2B5EF4-FFF2-40B4-BE49-F238E27FC236}">
                <a16:creationId xmlns:a16="http://schemas.microsoft.com/office/drawing/2014/main" id="{FE37BBF7-E824-5DDD-0469-F4B482FE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73" r="19640" b="-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AA18F80-9E13-1D01-AF4D-C5C1540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03142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Contact</a:t>
            </a:r>
          </a:p>
        </p:txBody>
      </p:sp>
      <p:pic>
        <p:nvPicPr>
          <p:cNvPr id="5" name="Content Placeholder 4" descr="Man signing a document">
            <a:extLst>
              <a:ext uri="{FF2B5EF4-FFF2-40B4-BE49-F238E27FC236}">
                <a16:creationId xmlns:a16="http://schemas.microsoft.com/office/drawing/2014/main" id="{95C8193C-934D-AD98-3BD7-DC374A232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69" r="8779"/>
          <a:stretch/>
        </p:blipFill>
        <p:spPr>
          <a:xfrm>
            <a:off x="930521" y="2348082"/>
            <a:ext cx="3758521" cy="4122612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2A64E2-AA82-A3B0-9E59-10B5129C8E27}"/>
              </a:ext>
            </a:extLst>
          </p:cNvPr>
          <p:cNvSpPr txBox="1">
            <a:spLocks/>
          </p:cNvSpPr>
          <p:nvPr/>
        </p:nvSpPr>
        <p:spPr>
          <a:xfrm>
            <a:off x="6096000" y="2844732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Address</a:t>
            </a:r>
          </a:p>
          <a:p>
            <a:pPr marL="457200" lvl="1" indent="0">
              <a:buNone/>
            </a:pPr>
            <a:r>
              <a:rPr lang="en-US" dirty="0"/>
              <a:t>4508 Swingster Ln, Sachse, Texas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91A5A0-8642-686D-2973-C48FD7E62FF7}"/>
              </a:ext>
            </a:extLst>
          </p:cNvPr>
          <p:cNvSpPr txBox="1">
            <a:spLocks/>
          </p:cNvSpPr>
          <p:nvPr/>
        </p:nvSpPr>
        <p:spPr>
          <a:xfrm>
            <a:off x="6096000" y="3988335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</a:pPr>
            <a:r>
              <a:rPr lang="en-US" dirty="0"/>
              <a:t>Contact Number</a:t>
            </a:r>
          </a:p>
          <a:p>
            <a:pPr marL="457200" lvl="1" indent="0">
              <a:buNone/>
            </a:pPr>
            <a:r>
              <a:rPr lang="en-US" dirty="0"/>
              <a:t>(405)207-6766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7EBBE-AD68-D18F-22E2-495C0E617B2C}"/>
              </a:ext>
            </a:extLst>
          </p:cNvPr>
          <p:cNvSpPr txBox="1">
            <a:spLocks/>
          </p:cNvSpPr>
          <p:nvPr/>
        </p:nvSpPr>
        <p:spPr>
          <a:xfrm>
            <a:off x="6096000" y="5131938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 dirty="0"/>
              <a:t>Email</a:t>
            </a:r>
          </a:p>
          <a:p>
            <a:pPr marL="457200" lvl="1" indent="0">
              <a:buNone/>
            </a:pPr>
            <a:r>
              <a:rPr lang="en-US" dirty="0"/>
              <a:t>jonathan.r.brown32@gmail.com</a:t>
            </a:r>
          </a:p>
        </p:txBody>
      </p:sp>
    </p:spTree>
    <p:extLst>
      <p:ext uri="{BB962C8B-B14F-4D97-AF65-F5344CB8AC3E}">
        <p14:creationId xmlns:p14="http://schemas.microsoft.com/office/powerpoint/2010/main" val="23924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413F-7481-F704-A562-03203874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A316-7E01-6C76-E494-A13E1B1A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My name is Rusty Brown, and I am a lead data scientist on this project. And yes, I’m that nerdy type who never liked presenting in front of groups of people. I would rather stay in my den and write code all day long.</a:t>
            </a:r>
          </a:p>
        </p:txBody>
      </p:sp>
    </p:spTree>
    <p:extLst>
      <p:ext uri="{BB962C8B-B14F-4D97-AF65-F5344CB8AC3E}">
        <p14:creationId xmlns:p14="http://schemas.microsoft.com/office/powerpoint/2010/main" val="251132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 Movie Jumbles Quiz - By Megan23">
            <a:extLst>
              <a:ext uri="{FF2B5EF4-FFF2-40B4-BE49-F238E27FC236}">
                <a16:creationId xmlns:a16="http://schemas.microsoft.com/office/drawing/2014/main" id="{54E0D152-2E8F-6006-CDC1-F5ECD5218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9" r="9091"/>
          <a:stretch/>
        </p:blipFill>
        <p:spPr bwMode="auto">
          <a:xfrm>
            <a:off x="0" y="1902941"/>
            <a:ext cx="12191980" cy="49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A851907-4A77-FABB-47AE-D038398F2043}"/>
              </a:ext>
            </a:extLst>
          </p:cNvPr>
          <p:cNvSpPr txBox="1">
            <a:spLocks/>
          </p:cNvSpPr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</a:rPr>
              <a:t>Where To Start?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24EEE-8CCA-20F8-180B-7FCC29E85E9D}"/>
              </a:ext>
            </a:extLst>
          </p:cNvPr>
          <p:cNvSpPr txBox="1"/>
          <p:nvPr/>
        </p:nvSpPr>
        <p:spPr>
          <a:xfrm>
            <a:off x="5989846" y="2631393"/>
            <a:ext cx="5553489" cy="26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2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With IMDB listing nearly 150,000 movie titles, it can be hard to determine where to start.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2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We will will look at the top grossing movies and analyze trends to give you a better understanding of the market.</a:t>
            </a:r>
          </a:p>
        </p:txBody>
      </p:sp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C2790899-3FF5-9F22-DB23-C6D074EF1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995317"/>
              </p:ext>
            </p:extLst>
          </p:nvPr>
        </p:nvGraphicFramePr>
        <p:xfrm>
          <a:off x="312946" y="2414746"/>
          <a:ext cx="5363954" cy="304355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9329">
                  <a:extLst>
                    <a:ext uri="{9D8B030D-6E8A-4147-A177-3AD203B41FA5}">
                      <a16:colId xmlns:a16="http://schemas.microsoft.com/office/drawing/2014/main" val="15861538"/>
                    </a:ext>
                  </a:extLst>
                </a:gridCol>
                <a:gridCol w="1264331">
                  <a:extLst>
                    <a:ext uri="{9D8B030D-6E8A-4147-A177-3AD203B41FA5}">
                      <a16:colId xmlns:a16="http://schemas.microsoft.com/office/drawing/2014/main" val="2420931534"/>
                    </a:ext>
                  </a:extLst>
                </a:gridCol>
                <a:gridCol w="1450294">
                  <a:extLst>
                    <a:ext uri="{9D8B030D-6E8A-4147-A177-3AD203B41FA5}">
                      <a16:colId xmlns:a16="http://schemas.microsoft.com/office/drawing/2014/main" val="219152847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Release Year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Genres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9639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Sunghursh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Action,Crime,Drama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162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One Day Before the Rainy Season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Biography,Drama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188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The Other Side of the Wind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038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Sabse Bada Sukh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Comedy,Drama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486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The Wandering Soap Opera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Comedy,Drama,Fantasy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0525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436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Kuambil Lagi Hatiku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110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Rodolpho Teóphilo - O Legado de um Pioneiro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Documentary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549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Dankyavar Danka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Comedy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952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6 Gunn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None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93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Chico Albuquerque - Revelações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Documentary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7804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146144 Movies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905335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85EF2D7-1DE0-BE9A-A005-1D10A380EB79}"/>
              </a:ext>
            </a:extLst>
          </p:cNvPr>
          <p:cNvSpPr/>
          <p:nvPr/>
        </p:nvSpPr>
        <p:spPr>
          <a:xfrm>
            <a:off x="222617" y="5025006"/>
            <a:ext cx="2044333" cy="562062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38D79-D3E2-B480-336D-722148E8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27FC-914A-7042-A0AF-975472C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General Genre Trends</a:t>
            </a:r>
          </a:p>
          <a:p>
            <a:pPr lvl="1"/>
            <a:r>
              <a:rPr lang="en-US" sz="1400" dirty="0"/>
              <a:t>What genre trends appear in the top grossing films?</a:t>
            </a:r>
          </a:p>
          <a:p>
            <a:endParaRPr lang="en-US" sz="2000" dirty="0"/>
          </a:p>
          <a:p>
            <a:r>
              <a:rPr lang="en-US" sz="2000" dirty="0"/>
              <a:t>Subgenre Trends</a:t>
            </a:r>
          </a:p>
          <a:p>
            <a:pPr lvl="1"/>
            <a:r>
              <a:rPr lang="en-US" sz="1400" dirty="0"/>
              <a:t>Are some subgenres more prevalent than others?</a:t>
            </a:r>
          </a:p>
          <a:p>
            <a:endParaRPr lang="en-US" sz="1600" dirty="0"/>
          </a:p>
          <a:p>
            <a:r>
              <a:rPr lang="en-US" sz="2000" dirty="0"/>
              <a:t>Movie Runtime</a:t>
            </a:r>
          </a:p>
          <a:p>
            <a:pPr lvl="1"/>
            <a:r>
              <a:rPr lang="en-US" sz="1400" dirty="0"/>
              <a:t>How long are the top grossing movies?</a:t>
            </a:r>
          </a:p>
        </p:txBody>
      </p:sp>
    </p:spTree>
    <p:extLst>
      <p:ext uri="{BB962C8B-B14F-4D97-AF65-F5344CB8AC3E}">
        <p14:creationId xmlns:p14="http://schemas.microsoft.com/office/powerpoint/2010/main" val="178590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9CE97-445F-960E-CAA4-31ADA07CA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991703"/>
              </p:ext>
            </p:extLst>
          </p:nvPr>
        </p:nvGraphicFramePr>
        <p:xfrm>
          <a:off x="111211" y="2128232"/>
          <a:ext cx="7647049" cy="441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8001850" y="3389743"/>
            <a:ext cx="4078939" cy="2767905"/>
          </a:xfrm>
          <a:prstGeom prst="roundRect">
            <a:avLst>
              <a:gd name="adj" fmla="val 10052"/>
            </a:avLst>
          </a:prstGeom>
          <a:ln w="3810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$793 million</a:t>
            </a:r>
            <a:r>
              <a:rPr lang="en-US" sz="2000" dirty="0"/>
              <a:t> average worldwide gross.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Action &amp; Adventure</a:t>
            </a:r>
            <a:r>
              <a:rPr lang="en-US" sz="2000" dirty="0"/>
              <a:t> genres are the most popular.</a:t>
            </a:r>
          </a:p>
          <a:p>
            <a:endParaRPr lang="en-US" sz="2000" dirty="0"/>
          </a:p>
          <a:p>
            <a:r>
              <a:rPr lang="en-US" sz="2000" b="1" dirty="0"/>
              <a:t>50% </a:t>
            </a:r>
            <a:r>
              <a:rPr lang="en-US" sz="2000" dirty="0"/>
              <a:t>of the genres are Action or Adventure.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9F7E6-5C8D-E24F-0BB3-FB7926340C06}"/>
              </a:ext>
            </a:extLst>
          </p:cNvPr>
          <p:cNvSpPr txBox="1"/>
          <p:nvPr/>
        </p:nvSpPr>
        <p:spPr>
          <a:xfrm>
            <a:off x="8001850" y="2524144"/>
            <a:ext cx="4078939" cy="618708"/>
          </a:xfrm>
          <a:prstGeom prst="roundRect">
            <a:avLst>
              <a:gd name="adj" fmla="val 10052"/>
            </a:avLst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Top Grossing Films</a:t>
            </a:r>
          </a:p>
        </p:txBody>
      </p:sp>
    </p:spTree>
    <p:extLst>
      <p:ext uri="{BB962C8B-B14F-4D97-AF65-F5344CB8AC3E}">
        <p14:creationId xmlns:p14="http://schemas.microsoft.com/office/powerpoint/2010/main" val="351683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Action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7" y="2111344"/>
            <a:ext cx="2500923" cy="442674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Action Films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203C5-CE59-646A-8D83-0A5A1C40005A}"/>
              </a:ext>
            </a:extLst>
          </p:cNvPr>
          <p:cNvSpPr txBox="1"/>
          <p:nvPr/>
        </p:nvSpPr>
        <p:spPr>
          <a:xfrm>
            <a:off x="4696067" y="2554018"/>
            <a:ext cx="2799861" cy="16344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$175 million </a:t>
            </a:r>
            <a:r>
              <a:rPr lang="en-US" dirty="0"/>
              <a:t>average production budget</a:t>
            </a:r>
          </a:p>
          <a:p>
            <a:endParaRPr lang="en-US" dirty="0"/>
          </a:p>
          <a:p>
            <a:r>
              <a:rPr lang="en-US" b="1" dirty="0"/>
              <a:t>$902 million </a:t>
            </a:r>
            <a:r>
              <a:rPr lang="en-US" dirty="0"/>
              <a:t>average worldwide gross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45DDC-2169-31E8-9790-B0C856F738A3}"/>
              </a:ext>
            </a:extLst>
          </p:cNvPr>
          <p:cNvSpPr txBox="1"/>
          <p:nvPr/>
        </p:nvSpPr>
        <p:spPr>
          <a:xfrm>
            <a:off x="4848469" y="4396807"/>
            <a:ext cx="2500923" cy="442674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Non-Action Films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40628-EED7-6A4A-EDF0-F26D27BDBF45}"/>
              </a:ext>
            </a:extLst>
          </p:cNvPr>
          <p:cNvSpPr txBox="1"/>
          <p:nvPr/>
        </p:nvSpPr>
        <p:spPr>
          <a:xfrm>
            <a:off x="4698999" y="4839481"/>
            <a:ext cx="2799861" cy="16344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$160 million </a:t>
            </a:r>
            <a:r>
              <a:rPr lang="en-US" dirty="0"/>
              <a:t>average production budget</a:t>
            </a:r>
          </a:p>
          <a:p>
            <a:endParaRPr lang="en-US" dirty="0"/>
          </a:p>
          <a:p>
            <a:r>
              <a:rPr lang="en-US" b="1" dirty="0"/>
              <a:t>$816 million </a:t>
            </a:r>
            <a:r>
              <a:rPr lang="en-US" dirty="0"/>
              <a:t>average worldwide gross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AE185C8E-1D10-5477-ED05-BD27CC8A71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7670784"/>
                  </p:ext>
                </p:extLst>
              </p:nvPr>
            </p:nvGraphicFramePr>
            <p:xfrm>
              <a:off x="179091" y="2332678"/>
              <a:ext cx="4516975" cy="42400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AE185C8E-1D10-5477-ED05-BD27CC8A71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091" y="2332678"/>
                <a:ext cx="4516975" cy="4240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B80F2B5F-AC83-48A0-AD82-7935F6217FD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3014140"/>
                  </p:ext>
                </p:extLst>
              </p:nvPr>
            </p:nvGraphicFramePr>
            <p:xfrm>
              <a:off x="7495927" y="2332677"/>
              <a:ext cx="4516975" cy="42400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B80F2B5F-AC83-48A0-AD82-7935F6217F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5927" y="2332677"/>
                <a:ext cx="4516975" cy="42400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15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Adventure Films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3259FAD2-DBDB-44F9-942D-B5BDE7BFD2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9844506"/>
                  </p:ext>
                </p:extLst>
              </p:nvPr>
            </p:nvGraphicFramePr>
            <p:xfrm>
              <a:off x="182025" y="2332677"/>
              <a:ext cx="4516974" cy="42400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3259FAD2-DBDB-44F9-942D-B5BDE7BFD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25" y="2332677"/>
                <a:ext cx="4516974" cy="424005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AE7745B-9F47-779A-91BB-5AEA9883A257}"/>
              </a:ext>
            </a:extLst>
          </p:cNvPr>
          <p:cNvSpPr txBox="1"/>
          <p:nvPr/>
        </p:nvSpPr>
        <p:spPr>
          <a:xfrm>
            <a:off x="4704857" y="2111344"/>
            <a:ext cx="2794004" cy="408623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Adventure Films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F7E41-9814-AF43-8B7F-A28D60893150}"/>
              </a:ext>
            </a:extLst>
          </p:cNvPr>
          <p:cNvSpPr txBox="1"/>
          <p:nvPr/>
        </p:nvSpPr>
        <p:spPr>
          <a:xfrm>
            <a:off x="4696067" y="2554018"/>
            <a:ext cx="2799861" cy="163449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$178 million </a:t>
            </a:r>
            <a:r>
              <a:rPr lang="en-US" dirty="0"/>
              <a:t>average production budget</a:t>
            </a:r>
          </a:p>
          <a:p>
            <a:endParaRPr lang="en-US" dirty="0"/>
          </a:p>
          <a:p>
            <a:r>
              <a:rPr lang="en-US" b="1" dirty="0"/>
              <a:t>$870 million </a:t>
            </a:r>
            <a:r>
              <a:rPr lang="en-US" dirty="0"/>
              <a:t>average worldwide gross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2F240-883F-090E-5C1E-FD4437C0F973}"/>
              </a:ext>
            </a:extLst>
          </p:cNvPr>
          <p:cNvSpPr txBox="1"/>
          <p:nvPr/>
        </p:nvSpPr>
        <p:spPr>
          <a:xfrm>
            <a:off x="4698999" y="4396807"/>
            <a:ext cx="2794004" cy="408623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Non-Adventure Films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BF71E9-9867-3EBD-D4E0-1B33412119CB}"/>
              </a:ext>
            </a:extLst>
          </p:cNvPr>
          <p:cNvSpPr txBox="1"/>
          <p:nvPr/>
        </p:nvSpPr>
        <p:spPr>
          <a:xfrm>
            <a:off x="4698999" y="4839481"/>
            <a:ext cx="2799861" cy="163449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$121 million </a:t>
            </a:r>
            <a:r>
              <a:rPr lang="en-US" dirty="0"/>
              <a:t>average production budget</a:t>
            </a:r>
          </a:p>
          <a:p>
            <a:endParaRPr lang="en-US" dirty="0"/>
          </a:p>
          <a:p>
            <a:r>
              <a:rPr lang="en-US" b="1" dirty="0"/>
              <a:t>$845 million </a:t>
            </a:r>
            <a:r>
              <a:rPr lang="en-US" dirty="0"/>
              <a:t>average worldwide gross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A76BB52C-C0F6-472C-957A-2579B25B2A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90776720"/>
                  </p:ext>
                </p:extLst>
              </p:nvPr>
            </p:nvGraphicFramePr>
            <p:xfrm>
              <a:off x="7501786" y="2332677"/>
              <a:ext cx="4508188" cy="42400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A76BB52C-C0F6-472C-957A-2579B25B2A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1786" y="2332677"/>
                <a:ext cx="4508188" cy="42400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78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Subgenre of Action &amp; Adventure Trends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2DC8EF-9225-ACF0-7EB2-5D6D4BFCC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1615"/>
              </p:ext>
            </p:extLst>
          </p:nvPr>
        </p:nvGraphicFramePr>
        <p:xfrm>
          <a:off x="182880" y="2072640"/>
          <a:ext cx="7689669" cy="4537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BEC888-5F56-CB2F-4656-6A0623B0F15B}"/>
              </a:ext>
            </a:extLst>
          </p:cNvPr>
          <p:cNvSpPr txBox="1"/>
          <p:nvPr/>
        </p:nvSpPr>
        <p:spPr>
          <a:xfrm>
            <a:off x="7872549" y="2989834"/>
            <a:ext cx="4078939" cy="2702778"/>
          </a:xfrm>
          <a:prstGeom prst="roundRect">
            <a:avLst>
              <a:gd name="adj" fmla="val 1005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Films that are Action &amp; Adventure average </a:t>
            </a:r>
            <a:r>
              <a:rPr lang="en-US" sz="2000" b="1" dirty="0"/>
              <a:t>$53 million</a:t>
            </a:r>
            <a:r>
              <a:rPr lang="en-US" sz="2000" dirty="0"/>
              <a:t> more worldwide gross than Non-Action and Adventure</a:t>
            </a:r>
          </a:p>
          <a:p>
            <a:endParaRPr lang="en-US" sz="2000" b="1" dirty="0"/>
          </a:p>
          <a:p>
            <a:r>
              <a:rPr lang="en-US" sz="2000" dirty="0"/>
              <a:t>Sci-Fi makes up </a:t>
            </a:r>
            <a:r>
              <a:rPr lang="en-US" sz="2000" b="1" dirty="0"/>
              <a:t>49% </a:t>
            </a:r>
            <a:r>
              <a:rPr lang="en-US" sz="2000" dirty="0"/>
              <a:t>of all Action or Adventure films.</a:t>
            </a:r>
          </a:p>
        </p:txBody>
      </p:sp>
    </p:spTree>
    <p:extLst>
      <p:ext uri="{BB962C8B-B14F-4D97-AF65-F5344CB8AC3E}">
        <p14:creationId xmlns:p14="http://schemas.microsoft.com/office/powerpoint/2010/main" val="20749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Subgenre of Action &amp; Adventure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7977051" y="3491595"/>
            <a:ext cx="3979985" cy="1634490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Average:</a:t>
            </a:r>
          </a:p>
          <a:p>
            <a:r>
              <a:rPr lang="en-US" dirty="0"/>
              <a:t>$188 million</a:t>
            </a:r>
          </a:p>
          <a:p>
            <a:endParaRPr lang="en-US" dirty="0"/>
          </a:p>
          <a:p>
            <a:r>
              <a:rPr lang="en-US" dirty="0"/>
              <a:t>Sci-Fi:</a:t>
            </a:r>
          </a:p>
          <a:p>
            <a:r>
              <a:rPr lang="en-US" dirty="0"/>
              <a:t>$194 million (3.2% over average)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07505F54-D47E-098D-95F5-290E9F3BC4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0847069"/>
                  </p:ext>
                </p:extLst>
              </p:nvPr>
            </p:nvGraphicFramePr>
            <p:xfrm>
              <a:off x="328562" y="2206869"/>
              <a:ext cx="7648489" cy="42039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ontent Placeholder 9">
                <a:extLst>
                  <a:ext uri="{FF2B5EF4-FFF2-40B4-BE49-F238E27FC236}">
                    <a16:creationId xmlns:a16="http://schemas.microsoft.com/office/drawing/2014/main" id="{07505F54-D47E-098D-95F5-290E9F3BC4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2" y="2206869"/>
                <a:ext cx="7648489" cy="420394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19EC3D9-834E-0EC8-D31F-1E9E63B71D16}"/>
              </a:ext>
            </a:extLst>
          </p:cNvPr>
          <p:cNvSpPr txBox="1"/>
          <p:nvPr/>
        </p:nvSpPr>
        <p:spPr>
          <a:xfrm>
            <a:off x="8521457" y="3090789"/>
            <a:ext cx="2794004" cy="408623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Production Budget</a:t>
            </a:r>
          </a:p>
        </p:txBody>
      </p:sp>
    </p:spTree>
    <p:extLst>
      <p:ext uri="{BB962C8B-B14F-4D97-AF65-F5344CB8AC3E}">
        <p14:creationId xmlns:p14="http://schemas.microsoft.com/office/powerpoint/2010/main" val="2459886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{087BA34A-7E3B-924E-A003-F80DE60237A5}tf10001121_mac</Template>
  <TotalTime>8283</TotalTime>
  <Words>554</Words>
  <Application>Microsoft Macintosh PowerPoint</Application>
  <PresentationFormat>Widescreen</PresentationFormat>
  <Paragraphs>159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Helvetica Neue</vt:lpstr>
      <vt:lpstr>Trebuchet MS</vt:lpstr>
      <vt:lpstr>Wingdings 2</vt:lpstr>
      <vt:lpstr>Wingdings 3</vt:lpstr>
      <vt:lpstr>Quotable</vt:lpstr>
      <vt:lpstr>Microsoft New Original Content </vt:lpstr>
      <vt:lpstr>Introduction</vt:lpstr>
      <vt:lpstr>PowerPoint Presentation</vt:lpstr>
      <vt:lpstr>Our Focus</vt:lpstr>
      <vt:lpstr>Genre Trends</vt:lpstr>
      <vt:lpstr>Genre Trends – Action Films</vt:lpstr>
      <vt:lpstr>Genre Trends – Adventure Films</vt:lpstr>
      <vt:lpstr>Subgenre of Action &amp; Adventure Trends</vt:lpstr>
      <vt:lpstr>Subgenre of Action &amp; Adventure Trends</vt:lpstr>
      <vt:lpstr>Subgenre of Action &amp; Adventure Trends</vt:lpstr>
      <vt:lpstr>Runtime</vt:lpstr>
      <vt:lpstr>Runtime</vt:lpstr>
      <vt:lpstr>Recommendations</vt:lpstr>
      <vt:lpstr>Future Improvements</vt:lpstr>
      <vt:lpstr>Questions?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New Original Content</dc:title>
  <dc:creator>Rusty Brown</dc:creator>
  <cp:lastModifiedBy>Rusty Brown</cp:lastModifiedBy>
  <cp:revision>64</cp:revision>
  <dcterms:created xsi:type="dcterms:W3CDTF">2022-06-12T20:27:26Z</dcterms:created>
  <dcterms:modified xsi:type="dcterms:W3CDTF">2022-06-21T02:39:43Z</dcterms:modified>
</cp:coreProperties>
</file>