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7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8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8" r:id="rId1"/>
  </p:sldMasterIdLst>
  <p:sldIdLst>
    <p:sldId id="256" r:id="rId2"/>
    <p:sldId id="265" r:id="rId3"/>
    <p:sldId id="269" r:id="rId4"/>
    <p:sldId id="258" r:id="rId5"/>
    <p:sldId id="270" r:id="rId6"/>
    <p:sldId id="274" r:id="rId7"/>
    <p:sldId id="273" r:id="rId8"/>
    <p:sldId id="275" r:id="rId9"/>
    <p:sldId id="276" r:id="rId10"/>
    <p:sldId id="27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6327"/>
  </p:normalViewPr>
  <p:slideViewPr>
    <p:cSldViewPr snapToGrid="0" snapToObjects="1">
      <p:cViewPr varScale="1">
        <p:scale>
          <a:sx n="185" d="100"/>
          <a:sy n="18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ybrown/Documents/Flatiron/Course_Material/phase_1/phase_1_project/Data/top_100_movi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ybrown/Documents/Flatiron/Course_Material/phase_1/phase_1_project/Data/top_100_movi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rustybrown/Documents/Flatiron/Course_Material/phase_1/phase_1_project/Data/top_100_movi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Top 100 Grossing Movies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2-5B44-B433-9BCB5D9558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2-5B44-B433-9BCB5D9558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C2-5B44-B433-9BCB5D9558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C2-5B44-B433-9BCB5D9558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C2-5B44-B433-9BCB5D9558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C2-5B44-B433-9BCB5D9558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C2-5B44-B433-9BCB5D9558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C2-5B44-B433-9BCB5D9558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C2-5B44-B433-9BCB5D9558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C2-5B44-B433-9BCB5D9558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C2-5B44-B433-9BCB5D9558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C2-5B44-B433-9BCB5D9558E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C2-5B44-B433-9BCB5D9558E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C2-5B44-B433-9BCB5D9558E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5C2-5B44-B433-9BCB5D9558E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5C2-5B44-B433-9BCB5D9558EA}"/>
              </c:ext>
            </c:extLst>
          </c:dPt>
          <c:cat>
            <c:strRef>
              <c:f>'Genre Count'!$A$2:$A$17</c:f>
              <c:strCache>
                <c:ptCount val="16"/>
                <c:pt idx="0">
                  <c:v>Action</c:v>
                </c:pt>
                <c:pt idx="1">
                  <c:v>Adventure</c:v>
                </c:pt>
                <c:pt idx="2">
                  <c:v>Sci-Fi</c:v>
                </c:pt>
                <c:pt idx="3">
                  <c:v>Crime</c:v>
                </c:pt>
                <c:pt idx="4">
                  <c:v>Thiller</c:v>
                </c:pt>
                <c:pt idx="5">
                  <c:v>Animation</c:v>
                </c:pt>
                <c:pt idx="6">
                  <c:v>Comedy</c:v>
                </c:pt>
                <c:pt idx="7">
                  <c:v>Family</c:v>
                </c:pt>
                <c:pt idx="8">
                  <c:v>Fantasy</c:v>
                </c:pt>
                <c:pt idx="9">
                  <c:v>Musical</c:v>
                </c:pt>
                <c:pt idx="10">
                  <c:v>Drama</c:v>
                </c:pt>
                <c:pt idx="11">
                  <c:v>Biography</c:v>
                </c:pt>
                <c:pt idx="12">
                  <c:v>Musical</c:v>
                </c:pt>
                <c:pt idx="13">
                  <c:v>Horror</c:v>
                </c:pt>
                <c:pt idx="14">
                  <c:v>Mystery</c:v>
                </c:pt>
                <c:pt idx="15">
                  <c:v>Romance</c:v>
                </c:pt>
              </c:strCache>
            </c:strRef>
          </c:cat>
          <c:val>
            <c:numRef>
              <c:f>'Genre Count'!$B$2:$B$17</c:f>
              <c:numCache>
                <c:formatCode>General</c:formatCode>
                <c:ptCount val="16"/>
                <c:pt idx="0">
                  <c:v>59</c:v>
                </c:pt>
                <c:pt idx="1">
                  <c:v>86</c:v>
                </c:pt>
                <c:pt idx="2">
                  <c:v>21</c:v>
                </c:pt>
                <c:pt idx="3">
                  <c:v>3</c:v>
                </c:pt>
                <c:pt idx="4">
                  <c:v>10</c:v>
                </c:pt>
                <c:pt idx="5">
                  <c:v>27</c:v>
                </c:pt>
                <c:pt idx="6">
                  <c:v>31</c:v>
                </c:pt>
                <c:pt idx="7">
                  <c:v>10</c:v>
                </c:pt>
                <c:pt idx="8">
                  <c:v>21</c:v>
                </c:pt>
                <c:pt idx="9">
                  <c:v>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C2-5B44-B433-9BCB5D955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972895"/>
        <c:axId val="1335392320"/>
      </c:barChart>
      <c:catAx>
        <c:axId val="118297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392320"/>
        <c:crosses val="autoZero"/>
        <c:auto val="1"/>
        <c:lblAlgn val="ctr"/>
        <c:lblOffset val="100"/>
        <c:noMultiLvlLbl val="0"/>
      </c:catAx>
      <c:valAx>
        <c:axId val="1335392320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7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Top 100 Grossing Movies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'Genre Count'!$B$1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2-5B44-B433-9BCB5D9558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2-5B44-B433-9BCB5D9558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C2-5B44-B433-9BCB5D9558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C2-5B44-B433-9BCB5D9558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C2-5B44-B433-9BCB5D9558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C2-5B44-B433-9BCB5D9558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C2-5B44-B433-9BCB5D9558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C2-5B44-B433-9BCB5D9558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C2-5B44-B433-9BCB5D9558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5C2-5B44-B433-9BCB5D9558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5C2-5B44-B433-9BCB5D9558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5C2-5B44-B433-9BCB5D9558E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5C2-5B44-B433-9BCB5D9558E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5C2-5B44-B433-9BCB5D9558E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5C2-5B44-B433-9BCB5D9558E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5C2-5B44-B433-9BCB5D9558EA}"/>
              </c:ext>
            </c:extLst>
          </c:dPt>
          <c:cat>
            <c:strRef>
              <c:f>'Genre Count'!$A$2:$A$17</c:f>
              <c:strCache>
                <c:ptCount val="16"/>
                <c:pt idx="0">
                  <c:v>Action</c:v>
                </c:pt>
                <c:pt idx="1">
                  <c:v>Adventure</c:v>
                </c:pt>
                <c:pt idx="2">
                  <c:v>Sci-Fi</c:v>
                </c:pt>
                <c:pt idx="3">
                  <c:v>Crime</c:v>
                </c:pt>
                <c:pt idx="4">
                  <c:v>Thiller</c:v>
                </c:pt>
                <c:pt idx="5">
                  <c:v>Animation</c:v>
                </c:pt>
                <c:pt idx="6">
                  <c:v>Comedy</c:v>
                </c:pt>
                <c:pt idx="7">
                  <c:v>Family</c:v>
                </c:pt>
                <c:pt idx="8">
                  <c:v>Fantasy</c:v>
                </c:pt>
                <c:pt idx="9">
                  <c:v>Musical</c:v>
                </c:pt>
                <c:pt idx="10">
                  <c:v>Drama</c:v>
                </c:pt>
                <c:pt idx="11">
                  <c:v>Biography</c:v>
                </c:pt>
                <c:pt idx="12">
                  <c:v>Musical</c:v>
                </c:pt>
                <c:pt idx="13">
                  <c:v>Horror</c:v>
                </c:pt>
                <c:pt idx="14">
                  <c:v>Mystery</c:v>
                </c:pt>
                <c:pt idx="15">
                  <c:v>Romance</c:v>
                </c:pt>
              </c:strCache>
            </c:strRef>
          </c:cat>
          <c:val>
            <c:numRef>
              <c:f>'Genre Count'!$B$2:$B$17</c:f>
              <c:numCache>
                <c:formatCode>General</c:formatCode>
                <c:ptCount val="16"/>
                <c:pt idx="0">
                  <c:v>59</c:v>
                </c:pt>
                <c:pt idx="1">
                  <c:v>86</c:v>
                </c:pt>
                <c:pt idx="2">
                  <c:v>21</c:v>
                </c:pt>
                <c:pt idx="3">
                  <c:v>3</c:v>
                </c:pt>
                <c:pt idx="4">
                  <c:v>10</c:v>
                </c:pt>
                <c:pt idx="5">
                  <c:v>27</c:v>
                </c:pt>
                <c:pt idx="6">
                  <c:v>31</c:v>
                </c:pt>
                <c:pt idx="7">
                  <c:v>10</c:v>
                </c:pt>
                <c:pt idx="8">
                  <c:v>21</c:v>
                </c:pt>
                <c:pt idx="9">
                  <c:v>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C2-5B44-B433-9BCB5D955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2972895"/>
        <c:axId val="1335392320"/>
      </c:barChart>
      <c:catAx>
        <c:axId val="118297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392320"/>
        <c:crosses val="autoZero"/>
        <c:auto val="1"/>
        <c:lblAlgn val="ctr"/>
        <c:lblOffset val="100"/>
        <c:noMultiLvlLbl val="0"/>
      </c:catAx>
      <c:valAx>
        <c:axId val="1335392320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97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Action vs Non-Action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Action vs Non-Action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Adventure vs Non-Adventure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Adventure vs Non-Adventure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Action vs Non-Action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Data'!$I$2:$I$101</cx:f>
        <cx:lvl ptCount="100">
          <cx:pt idx="0">Yes</cx:pt>
          <cx:pt idx="1">Yes</cx:pt>
          <cx:pt idx="2">Yes</cx:pt>
          <cx:pt idx="3">Yes</cx:pt>
          <cx:pt idx="4">Yes</cx:pt>
          <cx:pt idx="5">Yes</cx:pt>
          <cx:pt idx="6">Yes</cx:pt>
          <cx:pt idx="7">Non</cx:pt>
          <cx:pt idx="8">Non</cx:pt>
          <cx:pt idx="9">Yes</cx:pt>
          <cx:pt idx="10">Yes</cx:pt>
          <cx:pt idx="11">Yes</cx:pt>
          <cx:pt idx="12">Non</cx:pt>
          <cx:pt idx="13">Yes</cx:pt>
          <cx:pt idx="14">Yes</cx:pt>
          <cx:pt idx="15">Yes</cx:pt>
          <cx:pt idx="16">Yes</cx:pt>
          <cx:pt idx="17">Yes</cx:pt>
          <cx:pt idx="18">Yes</cx:pt>
          <cx:pt idx="19">Yes</cx:pt>
          <cx:pt idx="20">Non</cx:pt>
          <cx:pt idx="21">Yes</cx:pt>
          <cx:pt idx="22">Yes</cx:pt>
          <cx:pt idx="23">Non</cx:pt>
          <cx:pt idx="24">Non</cx:pt>
          <cx:pt idx="25">Non</cx:pt>
          <cx:pt idx="26">Non</cx:pt>
          <cx:pt idx="27">Non</cx:pt>
          <cx:pt idx="28">Non</cx:pt>
          <cx:pt idx="29">Non</cx:pt>
          <cx:pt idx="30">Yes</cx:pt>
          <cx:pt idx="31">Non</cx:pt>
          <cx:pt idx="32">Non</cx:pt>
          <cx:pt idx="33">Non</cx:pt>
          <cx:pt idx="34">Non</cx:pt>
          <cx:pt idx="35">Non</cx:pt>
          <cx:pt idx="36">Yes</cx:pt>
          <cx:pt idx="37">Non</cx:pt>
          <cx:pt idx="38">Yes</cx:pt>
          <cx:pt idx="39">Yes</cx:pt>
          <cx:pt idx="40">Yes</cx:pt>
          <cx:pt idx="41">Non</cx:pt>
          <cx:pt idx="42">Yes</cx:pt>
          <cx:pt idx="43">Yes</cx:pt>
          <cx:pt idx="44">Yes</cx:pt>
          <cx:pt idx="45">Yes</cx:pt>
          <cx:pt idx="46">Non</cx:pt>
          <cx:pt idx="47">Yes</cx:pt>
          <cx:pt idx="48">Non</cx:pt>
          <cx:pt idx="49">Non</cx:pt>
          <cx:pt idx="50">Yes</cx:pt>
          <cx:pt idx="51">Yes</cx:pt>
          <cx:pt idx="52">Yes</cx:pt>
          <cx:pt idx="53">Yes</cx:pt>
          <cx:pt idx="54">Yes</cx:pt>
          <cx:pt idx="55">Yes</cx:pt>
          <cx:pt idx="56">Non</cx:pt>
          <cx:pt idx="57">Yes</cx:pt>
          <cx:pt idx="58">Non</cx:pt>
          <cx:pt idx="59">Yes</cx:pt>
          <cx:pt idx="60">Non</cx:pt>
          <cx:pt idx="61">Yes</cx:pt>
          <cx:pt idx="62">Yes</cx:pt>
          <cx:pt idx="63">Yes</cx:pt>
          <cx:pt idx="64">Non</cx:pt>
          <cx:pt idx="65">Non</cx:pt>
          <cx:pt idx="66">Non</cx:pt>
          <cx:pt idx="67">Yes</cx:pt>
          <cx:pt idx="68">Yes</cx:pt>
          <cx:pt idx="69">Yes</cx:pt>
          <cx:pt idx="70">Non</cx:pt>
          <cx:pt idx="71">Yes</cx:pt>
          <cx:pt idx="72">Yes</cx:pt>
          <cx:pt idx="73">Non</cx:pt>
          <cx:pt idx="74">Yes</cx:pt>
          <cx:pt idx="75">Non</cx:pt>
          <cx:pt idx="76">Yes</cx:pt>
          <cx:pt idx="77">Yes</cx:pt>
          <cx:pt idx="78">Yes</cx:pt>
          <cx:pt idx="79">Non</cx:pt>
          <cx:pt idx="80">Non</cx:pt>
          <cx:pt idx="81">Yes</cx:pt>
          <cx:pt idx="82">Yes</cx:pt>
          <cx:pt idx="83">Yes</cx:pt>
          <cx:pt idx="84">Non</cx:pt>
          <cx:pt idx="85">Non</cx:pt>
          <cx:pt idx="86">Yes</cx:pt>
          <cx:pt idx="87">Yes</cx:pt>
          <cx:pt idx="88">Yes</cx:pt>
          <cx:pt idx="89">Non</cx:pt>
          <cx:pt idx="90">Non</cx:pt>
          <cx:pt idx="91">Yes</cx:pt>
          <cx:pt idx="92">Yes</cx:pt>
          <cx:pt idx="93">Non</cx:pt>
          <cx:pt idx="94">Non</cx:pt>
          <cx:pt idx="95">Yes</cx:pt>
          <cx:pt idx="96">Non</cx:pt>
          <cx:pt idx="97">Non</cx:pt>
          <cx:pt idx="98">Yes</cx:pt>
          <cx:pt idx="99">Non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Action vs Non-Action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Action vs Non-Action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Data'!$E$2:$E$101</cx:f>
        <cx:lvl ptCount="100" formatCode="_(&quot;$&quot;* #,##0_);_(&quot;$&quot;* \(#,##0\);_(&quot;$&quot;* &quot;-&quot;??_);_(@_)">
          <cx:pt idx="0">300000000</cx:pt>
          <cx:pt idx="1">215000000</cx:pt>
          <cx:pt idx="2">190000000</cx:pt>
          <cx:pt idx="3">225000000</cx:pt>
          <cx:pt idx="4">330600000</cx:pt>
          <cx:pt idx="5">200000000</cx:pt>
          <cx:pt idx="6">170000000</cx:pt>
          <cx:pt idx="7">150000000</cx:pt>
          <cx:pt idx="8">160000000</cx:pt>
          <cx:pt idx="9">200000000</cx:pt>
          <cx:pt idx="10">250000000</cx:pt>
          <cx:pt idx="11">200000000</cx:pt>
          <cx:pt idx="12">74000000</cx:pt>
          <cx:pt idx="13">160000000</cx:pt>
          <cx:pt idx="14">250000000</cx:pt>
          <cx:pt idx="15">195000000</cx:pt>
          <cx:pt idx="16">175000000</cx:pt>
          <cx:pt idx="17">200000000</cx:pt>
          <cx:pt idx="18">210000000</cx:pt>
          <cx:pt idx="19">275000000</cx:pt>
          <cx:pt idx="20">200000000</cx:pt>
          <cx:pt idx="21">200000000</cx:pt>
          <cx:pt idx="22">410600000</cx:pt>
          <cx:pt idx="23">75000000</cx:pt>
          <cx:pt idx="24">200000000</cx:pt>
          <cx:pt idx="25">200000000</cx:pt>
          <cx:pt idx="26">200000000</cx:pt>
          <cx:pt idx="27">150000000</cx:pt>
          <cx:pt idx="28">250000000</cx:pt>
          <cx:pt idx="29">76000000</cx:pt>
          <cx:pt idx="30">90000000</cx:pt>
          <cx:pt idx="31">175000000</cx:pt>
          <cx:pt idx="32">250000000</cx:pt>
          <cx:pt idx="33">250000000</cx:pt>
          <cx:pt idx="34">55000000</cx:pt>
          <cx:pt idx="35">75000000</cx:pt>
          <cx:pt idx="36">175000000</cx:pt>
          <cx:pt idx="37">95000000</cx:pt>
          <cx:pt idx="38">300000000</cx:pt>
          <cx:pt idx="39">250000000</cx:pt>
          <cx:pt idx="40">130000000</cx:pt>
          <cx:pt idx="41">175000000</cx:pt>
          <cx:pt idx="42">116000000</cx:pt>
          <cx:pt idx="43">180000000</cx:pt>
          <cx:pt idx="44">160000000</cx:pt>
          <cx:pt idx="45">150000000</cx:pt>
          <cx:pt idx="46">180000000</cx:pt>
          <cx:pt idx="47">58000000</cx:pt>
          <cx:pt idx="48">175000000</cx:pt>
          <cx:pt idx="49">175000000</cx:pt>
          <cx:pt idx="50">230000000</cx:pt>
          <cx:pt idx="51">110000000</cx:pt>
          <cx:pt idx="52">170000000</cx:pt>
          <cx:pt idx="53">125000000</cx:pt>
          <cx:pt idx="54">180000000</cx:pt>
          <cx:pt idx="55">220000000</cx:pt>
          <cx:pt idx="56">165000000</cx:pt>
          <cx:pt idx="57">200000000</cx:pt>
          <cx:pt idx="58">145000000</cx:pt>
          <cx:pt idx="59">175000000</cx:pt>
          <cx:pt idx="60">200000000</cx:pt>
          <cx:pt idx="61">170000000</cx:pt>
          <cx:pt idx="62">170000000</cx:pt>
          <cx:pt idx="63">200000000</cx:pt>
          <cx:pt idx="64">68000000</cx:pt>
          <cx:pt idx="65">35000000</cx:pt>
          <cx:pt idx="66">110000000</cx:pt>
          <cx:pt idx="67">80000000</cx:pt>
          <cx:pt idx="68">165000000</cx:pt>
          <cx:pt idx="69">225000000</cx:pt>
          <cx:pt idx="70">165000000</cx:pt>
          <cx:pt idx="71">150000000</cx:pt>
          <cx:pt idx="72">300000000</cx:pt>
          <cx:pt idx="73">108000000</cx:pt>
          <cx:pt idx="74">215000000</cx:pt>
          <cx:pt idx="75">200000000</cx:pt>
          <cx:pt idx="76">165000000</cx:pt>
          <cx:pt idx="77">160000000</cx:pt>
          <cx:pt idx="78">150000000</cx:pt>
          <cx:pt idx="79">150000000</cx:pt>
          <cx:pt idx="80">75000000</cx:pt>
          <cx:pt idx="81">125000000</cx:pt>
          <cx:pt idx="82">130000000</cx:pt>
          <cx:pt idx="83">170000000</cx:pt>
          <cx:pt idx="84">120000000</cx:pt>
          <cx:pt idx="85">182000000</cx:pt>
          <cx:pt idx="86">127000000</cx:pt>
          <cx:pt idx="87">145000000</cx:pt>
          <cx:pt idx="88">217000000</cx:pt>
          <cx:pt idx="89">260000000</cx:pt>
          <cx:pt idx="90">80000000</cx:pt>
          <cx:pt idx="91">150000000</cx:pt>
          <cx:pt idx="92">135000000</cx:pt>
          <cx:pt idx="93">40000000</cx:pt>
          <cx:pt idx="94">110000000</cx:pt>
          <cx:pt idx="95">185000000</cx:pt>
          <cx:pt idx="96">200000000</cx:pt>
          <cx:pt idx="97">50000000</cx:pt>
          <cx:pt idx="98">130000000</cx:pt>
          <cx:pt idx="99">185000000</cx:pt>
        </cx:lvl>
      </cx:numDim>
    </cx:data>
  </cx:chartData>
  <cx:chart>
    <cx:title pos="t" align="ctr" overlay="0">
      <cx:tx>
        <cx:txData>
          <cx:v>Adventure vs Non-Adventure Production Budget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Production Budget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Data'!$E$1</cx:f>
              <cx:v>Production Budget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100 Data'!$J$2:$J$101</cx:f>
        <cx:lvl ptCount="100">
          <cx:pt idx="0">Yes</cx:pt>
          <cx:pt idx="1">Yes</cx:pt>
          <cx:pt idx="2">Non</cx:pt>
          <cx:pt idx="3">Yes</cx:pt>
          <cx:pt idx="4">Yes</cx:pt>
          <cx:pt idx="5">Yes</cx:pt>
          <cx:pt idx="6">Yes</cx:pt>
          <cx:pt idx="7">Yes</cx:pt>
          <cx:pt idx="8">Non</cx:pt>
          <cx:pt idx="9">Yes</cx:pt>
          <cx:pt idx="10">Non</cx:pt>
          <cx:pt idx="11">Yes</cx:pt>
          <cx:pt idx="12">Yes</cx:pt>
          <cx:pt idx="13">Yes</cx:pt>
          <cx:pt idx="14">Yes</cx:pt>
          <cx:pt idx="15">Yes</cx:pt>
          <cx:pt idx="16">Yes</cx:pt>
          <cx:pt idx="17">Yes</cx:pt>
          <cx:pt idx="18">Yes</cx:pt>
          <cx:pt idx="19">Non</cx:pt>
          <cx:pt idx="20">Yes</cx:pt>
          <cx:pt idx="21">Yes</cx:pt>
          <cx:pt idx="22">Yes</cx:pt>
          <cx:pt idx="23">Yes</cx:pt>
          <cx:pt idx="24">Yes</cx:pt>
          <cx:pt idx="25">Yes</cx:pt>
          <cx:pt idx="26">Yes</cx:pt>
          <cx:pt idx="27">Yes</cx:pt>
          <cx:pt idx="28">Yes</cx:pt>
          <cx:pt idx="29">Yes</cx:pt>
          <cx:pt idx="30">Yes</cx:pt>
          <cx:pt idx="31">Yes</cx:pt>
          <cx:pt idx="32">Yes</cx:pt>
          <cx:pt idx="33">Yes</cx:pt>
          <cx:pt idx="34">Non</cx:pt>
          <cx:pt idx="35">Yes</cx:pt>
          <cx:pt idx="36">Yes</cx:pt>
          <cx:pt idx="37">Yes</cx:pt>
          <cx:pt idx="38">Yes</cx:pt>
          <cx:pt idx="39">Yes</cx:pt>
          <cx:pt idx="40">Yes</cx:pt>
          <cx:pt idx="41">Yes</cx:pt>
          <cx:pt idx="42">Non</cx:pt>
          <cx:pt idx="43">Yes</cx:pt>
          <cx:pt idx="44">Yes</cx:pt>
          <cx:pt idx="45">Yes</cx:pt>
          <cx:pt idx="46">Yes</cx:pt>
          <cx:pt idx="47">Yes</cx:pt>
          <cx:pt idx="48">Yes</cx:pt>
          <cx:pt idx="49">Yes</cx:pt>
          <cx:pt idx="50">Yes</cx:pt>
          <cx:pt idx="51">Yes</cx:pt>
          <cx:pt idx="52">Yes</cx:pt>
          <cx:pt idx="53">Yes</cx:pt>
          <cx:pt idx="54">Yes</cx:pt>
          <cx:pt idx="55">Yes</cx:pt>
          <cx:pt idx="56">Yes</cx:pt>
          <cx:pt idx="57">Yes</cx:pt>
          <cx:pt idx="58">Yes</cx:pt>
          <cx:pt idx="59">Yes</cx:pt>
          <cx:pt idx="60">Yes</cx:pt>
          <cx:pt idx="61">Yes</cx:pt>
          <cx:pt idx="62">Yes</cx:pt>
          <cx:pt idx="63">Yes</cx:pt>
          <cx:pt idx="64">Yes</cx:pt>
          <cx:pt idx="65">Non</cx:pt>
          <cx:pt idx="66">Non</cx:pt>
          <cx:pt idx="67">Yes</cx:pt>
          <cx:pt idx="68">Yes</cx:pt>
          <cx:pt idx="69">Yes</cx:pt>
          <cx:pt idx="70">Yes</cx:pt>
          <cx:pt idx="71">Yes</cx:pt>
          <cx:pt idx="72">Yes</cx:pt>
          <cx:pt idx="73">Yes</cx:pt>
          <cx:pt idx="74">Yes</cx:pt>
          <cx:pt idx="75">Yes</cx:pt>
          <cx:pt idx="76">Yes</cx:pt>
          <cx:pt idx="77">Yes</cx:pt>
          <cx:pt idx="78">Yes</cx:pt>
          <cx:pt idx="79">Yes</cx:pt>
          <cx:pt idx="80">Non</cx:pt>
          <cx:pt idx="81">Non</cx:pt>
          <cx:pt idx="82">Yes</cx:pt>
          <cx:pt idx="83">Yes</cx:pt>
          <cx:pt idx="84">Yes</cx:pt>
          <cx:pt idx="85">Yes</cx:pt>
          <cx:pt idx="86">Non</cx:pt>
          <cx:pt idx="87">Yes</cx:pt>
          <cx:pt idx="88">Yes</cx:pt>
          <cx:pt idx="89">Yes</cx:pt>
          <cx:pt idx="90">Non</cx:pt>
          <cx:pt idx="91">Yes</cx:pt>
          <cx:pt idx="92">Yes</cx:pt>
          <cx:pt idx="93">Non</cx:pt>
          <cx:pt idx="94">Yes</cx:pt>
          <cx:pt idx="95">Yes</cx:pt>
          <cx:pt idx="96">Yes</cx:pt>
          <cx:pt idx="97">Non</cx:pt>
          <cx:pt idx="98">Yes</cx:pt>
          <cx:pt idx="99">Yes</cx:pt>
        </cx:lvl>
      </cx:strDim>
      <cx:numDim type="val">
        <cx:f>'Top 100 Data'!$H$2:$H$101</cx:f>
        <cx:lvl ptCount="100" formatCode="_(&quot;$&quot;* #,##0_);_(&quot;$&quot;* \(#,##0\);_(&quot;$&quot;* &quot;-&quot;??_);_(@_)">
          <cx:pt idx="0">1748134200</cx:pt>
          <cx:pt idx="1">1433854864</cx:pt>
          <cx:pt idx="2">1328722794</cx:pt>
          <cx:pt idx="3">1292935897</cx:pt>
          <cx:pt idx="4">1072413963</cx:pt>
          <cx:pt idx="5">1148258224</cx:pt>
          <cx:pt idx="6">1135772799</cx:pt>
          <cx:pt idx="7">1122469910</cx:pt>
          <cx:pt idx="8">1099199706</cx:pt>
          <cx:pt idx="9">1042520711</cx:pt>
          <cx:pt idx="10">984846267</cx:pt>
          <cx:pt idx="11">1015392272</cx:pt>
          <cx:pt idx="12">1086336173</cx:pt>
          <cx:pt idx="13">986894640</cx:pt>
          <cx:pt idx="14">890069413</cx:pt>
          <cx:pt idx="15">928790543</cx:pt>
          <cx:pt idx="16">948061550</cx:pt>
          <cx:pt idx="17">910526981</cx:pt>
          <cx:pt idx="18">894039076</cx:pt>
          <cx:pt idx="19">809439099</cx:pt>
          <cx:pt idx="20">868879522</cx:pt>
          <cx:pt idx="21">849102856</cx:pt>
          <cx:pt idx="22">635063875</cx:pt>
          <cx:pt idx="23">959727750</cx:pt>
          <cx:pt idx="24">825491110</cx:pt>
          <cx:pt idx="25">825491110</cx:pt>
          <cx:pt idx="26">821215193</cx:pt>
          <cx:pt idx="27">869429616</cx:pt>
          <cx:pt idx="28">767003568</cx:pt>
          <cx:pt idx="29">899216835</cx:pt>
          <cx:pt idx="30">874496193</cx:pt>
          <cx:pt idx="31">787854547</cx:pt>
          <cx:pt idx="32">710366855</cx:pt>
          <cx:pt idx="33">695577621</cx:pt>
          <cx:pt idx="34">839985342</cx:pt>
          <cx:pt idx="35">811750534</cx:pt>
          <cx:pt idx="36">705166350</cx:pt>
          <cx:pt idx="37">784765137</cx:pt>
          <cx:pt idx="38">579620923</cx:pt>
          <cx:pt idx="39">617500281</cx:pt>
          <cx:pt idx="40">734868047</cx:pt>
          <cx:pt idx="41">679235992</cx:pt>
          <cx:pt idx="42">737628605</cx:pt>
          <cx:pt idx="43">666980024</cx:pt>
          <cx:pt idx="44">675524642</cx:pt>
          <cx:pt idx="45">671133378</cx:pt>
          <cx:pt idx="46">622402853</cx:pt>
          <cx:pt idx="47">743025593</cx:pt>
          <cx:pt idx="48">623008101</cx:pt>
          <cx:pt idx="49">623008101</cx:pt>
          <cx:pt idx="50">558241137</cx:pt>
          <cx:pt idx="51">676680557</cx:pt>
          <cx:pt idx="52">600867516</cx:pt>
          <cx:pt idx="53">641575131</cx:pt>
          <cx:pt idx="54">578536735</cx:pt>
          <cx:pt idx="55">537890267</cx:pt>
          <cx:pt idx="56">591244673</cx:pt>
          <cx:pt idx="57">547862775</cx:pt>
          <cx:pt idx="58">601921271</cx:pt>
          <cx:pt idx="59">571059887</cx:pt>
          <cx:pt idx="60">543588329</cx:pt>
          <cx:pt idx="61">544401889</cx:pt>
          <cx:pt idx="62">540644566</cx:pt>
          <cx:pt idx="63">508996336</cx:pt>
          <cx:pt idx="64">638102828</cx:pt>
          <cx:pt idx="65">662457969</cx:pt>
          <cx:pt idx="66">583698673</cx:pt>
          <cx:pt idx="67">597923379</cx:pt>
          <cx:pt idx="68">511404566</cx:pt>
          <cx:pt idx="69">442999518</cx:pt>
          <cx:pt idx="70">501379375</cx:pt>
          <cx:pt idx="71">514837547</cx:pt>
          <cx:pt idx="72">355945209</cx:pt>
          <cx:pt idx="73">547271443</cx:pt>
          <cx:pt idx="74">439213485</cx:pt>
          <cx:pt idx="75">452220086</cx:pt>
          <cx:pt idx="76">487127828</cx:pt>
          <cx:pt idx="77">488986787</cx:pt>
          <cx:pt idx="78">494602516</cx:pt>
          <cx:pt idx="79">487517365</cx:pt>
          <cx:pt idx="80">559454789</cx:pt>
          <cx:pt idx="81">505163454</cx:pt>
          <cx:pt idx="82">493144660</cx:pt>
          <cx:pt idx="83">451156389</cx:pt>
          <cx:pt idx="84">500912003</cx:pt>
          <cx:pt idx="85">437234314</cx:pt>
          <cx:pt idx="86">488461394</cx:pt>
          <cx:pt idx="87">469586270</cx:pt>
          <cx:pt idx="88">385893340</cx:pt>
          <cx:pt idx="89">326477240</cx:pt>
          <cx:pt idx="90">506464305</cx:pt>
          <cx:pt idx="91">429290136</cx:pt>
          <cx:pt idx="92">438068425</cx:pt>
          <cx:pt idx="93">530998101</cx:pt>
          <cx:pt idx="94">453749323</cx:pt>
          <cx:pt idx="95">376072059</cx:pt>
          <cx:pt idx="96">360155383</cx:pt>
          <cx:pt idx="97">506016627</cx:pt>
          <cx:pt idx="98">424987477</cx:pt>
          <cx:pt idx="99">369606532</cx:pt>
        </cx:lvl>
      </cx:numDim>
    </cx:data>
  </cx:chartData>
  <cx:chart>
    <cx:title pos="t" align="ctr" overlay="0">
      <cx:tx>
        <cx:txData>
          <cx:v>Adventure vs Non-Adventure Return on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Adventure vs Non-Adventure Return on Investment</a:t>
          </a:r>
        </a:p>
      </cx:txPr>
    </cx:title>
    <cx:plotArea>
      <cx:plotAreaRegion>
        <cx:series layoutId="boxWhisker" uniqueId="{51A08BD7-F492-234B-A4F6-01D22BD38538}">
          <cx:tx>
            <cx:txData>
              <cx:f>'Top 100 Data'!$H$1</cx:f>
              <cx:v>Return on Investment</cx:v>
            </cx:txData>
          </cx:tx>
          <cx:spPr>
            <a:solidFill>
              <a:schemeClr val="accent1"/>
            </a:solidFill>
            <a:ln w="15875">
              <a:solidFill>
                <a:srgbClr val="002060"/>
              </a:solidFill>
            </a:ln>
          </cx:spPr>
          <cx:dataId val="0"/>
          <cx:layoutPr>
            <cx:visibility meanLine="0" meanMarker="1" nonoutliers="0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60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7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602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32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421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47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6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A0-5B46-ADC1-F468-D7C759A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79609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Microsoft New Original Content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B91E-D85D-E356-EDE5-19BEF97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 into current box off trends.</a:t>
            </a:r>
          </a:p>
        </p:txBody>
      </p:sp>
    </p:spTree>
    <p:extLst>
      <p:ext uri="{BB962C8B-B14F-4D97-AF65-F5344CB8AC3E}">
        <p14:creationId xmlns:p14="http://schemas.microsoft.com/office/powerpoint/2010/main" val="165530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Adventure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8563" y="2332682"/>
              <a:ext cx="4516975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332682"/>
                <a:ext cx="4516975" cy="42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GraphicFramePr/>
              <p:nvPr/>
            </p:nvGraphicFramePr>
            <p:xfrm>
              <a:off x="7346461" y="2332679"/>
              <a:ext cx="4516975" cy="42400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332679"/>
                <a:ext cx="4516975" cy="424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0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C17C1-9FDE-0110-5B39-A756C16C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pic>
        <p:nvPicPr>
          <p:cNvPr id="7" name="Content Placeholder 6" descr="A picture containing pool ball, vector graphics&#10;&#10;Description automatically generated">
            <a:extLst>
              <a:ext uri="{FF2B5EF4-FFF2-40B4-BE49-F238E27FC236}">
                <a16:creationId xmlns:a16="http://schemas.microsoft.com/office/drawing/2014/main" id="{FE37BBF7-E824-5DDD-0469-F4B482FE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73" r="19640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A18F80-9E13-1D01-AF4D-C5C1540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03142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Contact</a:t>
            </a:r>
          </a:p>
        </p:txBody>
      </p:sp>
      <p:pic>
        <p:nvPicPr>
          <p:cNvPr id="5" name="Content Placeholder 4" descr="Man signing a document">
            <a:extLst>
              <a:ext uri="{FF2B5EF4-FFF2-40B4-BE49-F238E27FC236}">
                <a16:creationId xmlns:a16="http://schemas.microsoft.com/office/drawing/2014/main" id="{95C8193C-934D-AD98-3BD7-DC374A23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9" r="8779"/>
          <a:stretch/>
        </p:blipFill>
        <p:spPr>
          <a:xfrm>
            <a:off x="930521" y="2348082"/>
            <a:ext cx="3758521" cy="412261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A64E2-AA82-A3B0-9E59-10B5129C8E27}"/>
              </a:ext>
            </a:extLst>
          </p:cNvPr>
          <p:cNvSpPr txBox="1">
            <a:spLocks/>
          </p:cNvSpPr>
          <p:nvPr/>
        </p:nvSpPr>
        <p:spPr>
          <a:xfrm>
            <a:off x="6096000" y="2844732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4508 </a:t>
            </a:r>
            <a:r>
              <a:rPr lang="en-US" dirty="0" err="1">
                <a:solidFill>
                  <a:schemeClr val="bg1"/>
                </a:solidFill>
              </a:rPr>
              <a:t>Swingster</a:t>
            </a:r>
            <a:r>
              <a:rPr lang="en-US" dirty="0">
                <a:solidFill>
                  <a:schemeClr val="bg1"/>
                </a:solidFill>
              </a:rPr>
              <a:t> Ln, Sachse, Texas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91A5A0-8642-686D-2973-C48FD7E62FF7}"/>
              </a:ext>
            </a:extLst>
          </p:cNvPr>
          <p:cNvSpPr txBox="1">
            <a:spLocks/>
          </p:cNvSpPr>
          <p:nvPr/>
        </p:nvSpPr>
        <p:spPr>
          <a:xfrm>
            <a:off x="6096000" y="3988335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Contact Number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(405)207-6766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7EBBE-AD68-D18F-22E2-495C0E617B2C}"/>
              </a:ext>
            </a:extLst>
          </p:cNvPr>
          <p:cNvSpPr txBox="1">
            <a:spLocks/>
          </p:cNvSpPr>
          <p:nvPr/>
        </p:nvSpPr>
        <p:spPr>
          <a:xfrm>
            <a:off x="6096000" y="5131938"/>
            <a:ext cx="5591176" cy="84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jonathan.r.brown32@gmail.com</a:t>
            </a:r>
          </a:p>
        </p:txBody>
      </p:sp>
    </p:spTree>
    <p:extLst>
      <p:ext uri="{BB962C8B-B14F-4D97-AF65-F5344CB8AC3E}">
        <p14:creationId xmlns:p14="http://schemas.microsoft.com/office/powerpoint/2010/main" val="23924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413F-7481-F704-A562-0320387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A316-7E01-6C76-E494-A13E1B1A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My name is Rusty Brown, and I am a lead data scientist on this project. And yes, I’m that nerdy type who never liked presenting in front of groups of people. I would rather stay in my den and write code all day long.</a:t>
            </a:r>
          </a:p>
        </p:txBody>
      </p:sp>
    </p:spTree>
    <p:extLst>
      <p:ext uri="{BB962C8B-B14F-4D97-AF65-F5344CB8AC3E}">
        <p14:creationId xmlns:p14="http://schemas.microsoft.com/office/powerpoint/2010/main" val="251132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Movie Jumbles Quiz - By Megan23">
            <a:extLst>
              <a:ext uri="{FF2B5EF4-FFF2-40B4-BE49-F238E27FC236}">
                <a16:creationId xmlns:a16="http://schemas.microsoft.com/office/drawing/2014/main" id="{54E0D152-2E8F-6006-CDC1-F5ECD5218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9" r="9091"/>
          <a:stretch/>
        </p:blipFill>
        <p:spPr bwMode="auto">
          <a:xfrm>
            <a:off x="0" y="1902941"/>
            <a:ext cx="12191980" cy="49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A851907-4A77-FABB-47AE-D038398F2043}"/>
              </a:ext>
            </a:extLst>
          </p:cNvPr>
          <p:cNvSpPr txBox="1">
            <a:spLocks/>
          </p:cNvSpPr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Where To Start?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24EEE-8CCA-20F8-180B-7FCC29E85E9D}"/>
              </a:ext>
            </a:extLst>
          </p:cNvPr>
          <p:cNvSpPr txBox="1"/>
          <p:nvPr/>
        </p:nvSpPr>
        <p:spPr>
          <a:xfrm>
            <a:off x="5989846" y="2631393"/>
            <a:ext cx="5553489" cy="26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With IMDB listing nearly 150,000 movie titles, it can be hard to determine where to start.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lt"/>
                <a:ea typeface="+mj-ea"/>
                <a:cs typeface="+mj-cs"/>
              </a:rPr>
              <a:t>We will will look at the top grossing movies and analyze some trends to give you a better understanding of the market.</a:t>
            </a:r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C2790899-3FF5-9F22-DB23-C6D074EF107E}"/>
              </a:ext>
            </a:extLst>
          </p:cNvPr>
          <p:cNvGraphicFramePr>
            <a:graphicFrameLocks/>
          </p:cNvGraphicFramePr>
          <p:nvPr/>
        </p:nvGraphicFramePr>
        <p:xfrm>
          <a:off x="312946" y="2414746"/>
          <a:ext cx="5363954" cy="30435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49329">
                  <a:extLst>
                    <a:ext uri="{9D8B030D-6E8A-4147-A177-3AD203B41FA5}">
                      <a16:colId xmlns:a16="http://schemas.microsoft.com/office/drawing/2014/main" val="15861538"/>
                    </a:ext>
                  </a:extLst>
                </a:gridCol>
                <a:gridCol w="1264331">
                  <a:extLst>
                    <a:ext uri="{9D8B030D-6E8A-4147-A177-3AD203B41FA5}">
                      <a16:colId xmlns:a16="http://schemas.microsoft.com/office/drawing/2014/main" val="2420931534"/>
                    </a:ext>
                  </a:extLst>
                </a:gridCol>
                <a:gridCol w="1450294">
                  <a:extLst>
                    <a:ext uri="{9D8B030D-6E8A-4147-A177-3AD203B41FA5}">
                      <a16:colId xmlns:a16="http://schemas.microsoft.com/office/drawing/2014/main" val="219152847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Release 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Genres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963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Sunghursh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Action,Crime,Drama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162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One Day Before the Rainy Season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Biography,Drama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88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Other Side of the Wind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038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Sabse Bada Sukh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6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Wandering Soap Opera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Comedy,Drama,Fantasy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052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...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436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Kuambil Lagi Hatiku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10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Rodolpho Teóphilo - O Legado de um Pioneiro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549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Dankyavar Danka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95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6 Gunn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9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Chico Albuquerque - Revelações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780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146144 Movies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905335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85EF2D7-1DE0-BE9A-A005-1D10A380EB79}"/>
              </a:ext>
            </a:extLst>
          </p:cNvPr>
          <p:cNvSpPr/>
          <p:nvPr/>
        </p:nvSpPr>
        <p:spPr>
          <a:xfrm>
            <a:off x="222617" y="5025006"/>
            <a:ext cx="2044333" cy="562062"/>
          </a:xfrm>
          <a:prstGeom prst="ellipse">
            <a:avLst/>
          </a:prstGeom>
          <a:noFill/>
          <a:ln w="57150">
            <a:solidFill>
              <a:srgbClr val="F8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8D79-D3E2-B480-336D-722148E8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7FC-914A-7042-A0AF-975472C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General Genre Trends</a:t>
            </a:r>
          </a:p>
          <a:p>
            <a:pPr lvl="1"/>
            <a:r>
              <a:rPr lang="en-US" sz="1400" dirty="0"/>
              <a:t>What genre trends appear in the top grossing films?</a:t>
            </a:r>
          </a:p>
          <a:p>
            <a:endParaRPr lang="en-US" sz="2000" dirty="0"/>
          </a:p>
          <a:p>
            <a:r>
              <a:rPr lang="en-US" sz="2000" dirty="0"/>
              <a:t>Subgenre Trends</a:t>
            </a:r>
          </a:p>
          <a:p>
            <a:pPr lvl="1"/>
            <a:r>
              <a:rPr lang="en-US" sz="1400" dirty="0"/>
              <a:t>Are some subgenres more prevalent than others?</a:t>
            </a:r>
          </a:p>
          <a:p>
            <a:endParaRPr lang="en-US" sz="1600" dirty="0"/>
          </a:p>
          <a:p>
            <a:r>
              <a:rPr lang="en-US" sz="2000" dirty="0"/>
              <a:t>Runtime analysis</a:t>
            </a:r>
          </a:p>
          <a:p>
            <a:pPr lvl="1"/>
            <a:r>
              <a:rPr lang="en-US" sz="1400" dirty="0"/>
              <a:t>How long are the top grossing movies?</a:t>
            </a:r>
          </a:p>
        </p:txBody>
      </p:sp>
    </p:spTree>
    <p:extLst>
      <p:ext uri="{BB962C8B-B14F-4D97-AF65-F5344CB8AC3E}">
        <p14:creationId xmlns:p14="http://schemas.microsoft.com/office/powerpoint/2010/main" val="17859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CE97-445F-960E-CAA4-31ADA07CA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969137"/>
              </p:ext>
            </p:extLst>
          </p:nvPr>
        </p:nvGraphicFramePr>
        <p:xfrm>
          <a:off x="111211" y="2128232"/>
          <a:ext cx="7647049" cy="441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8068962" y="2693773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Genre Count Trends</a:t>
            </a:r>
          </a:p>
        </p:txBody>
      </p:sp>
    </p:spTree>
    <p:extLst>
      <p:ext uri="{BB962C8B-B14F-4D97-AF65-F5344CB8AC3E}">
        <p14:creationId xmlns:p14="http://schemas.microsoft.com/office/powerpoint/2010/main" val="351683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Action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777325"/>
                  </p:ext>
                </p:extLst>
              </p:nvPr>
            </p:nvGraphicFramePr>
            <p:xfrm>
              <a:off x="328563" y="2261577"/>
              <a:ext cx="4516975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261577"/>
                <a:ext cx="4516975" cy="431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1696503"/>
                  </p:ext>
                </p:extLst>
              </p:nvPr>
            </p:nvGraphicFramePr>
            <p:xfrm>
              <a:off x="7346461" y="2261577"/>
              <a:ext cx="4516976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261577"/>
                <a:ext cx="4516976" cy="4311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15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Adventure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6687044"/>
                  </p:ext>
                </p:extLst>
              </p:nvPr>
            </p:nvGraphicFramePr>
            <p:xfrm>
              <a:off x="328563" y="2332682"/>
              <a:ext cx="4516975" cy="4240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8352C83F-6BF3-1C40-921D-AC763ED1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332682"/>
                <a:ext cx="4516975" cy="42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4285585"/>
                  </p:ext>
                </p:extLst>
              </p:nvPr>
            </p:nvGraphicFramePr>
            <p:xfrm>
              <a:off x="7346461" y="2332679"/>
              <a:ext cx="4516975" cy="42400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6D30DE3F-63CF-1C4D-B28C-8FF9E7C01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332679"/>
                <a:ext cx="4516975" cy="424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7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Subgenre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CE97-445F-960E-CAA4-31ADA07CA4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11" y="2128232"/>
          <a:ext cx="7647049" cy="441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8068962" y="2693773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Genre Count Trends</a:t>
            </a:r>
          </a:p>
        </p:txBody>
      </p:sp>
    </p:spTree>
    <p:extLst>
      <p:ext uri="{BB962C8B-B14F-4D97-AF65-F5344CB8AC3E}">
        <p14:creationId xmlns:p14="http://schemas.microsoft.com/office/powerpoint/2010/main" val="20749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BE7-74A5-BC40-9283-25525F6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Trends – Action Films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7CF4-5CB3-B499-6BFD-E41B78681BAD}"/>
              </a:ext>
            </a:extLst>
          </p:cNvPr>
          <p:cNvSpPr txBox="1"/>
          <p:nvPr/>
        </p:nvSpPr>
        <p:spPr>
          <a:xfrm>
            <a:off x="4845538" y="2332681"/>
            <a:ext cx="2500923" cy="3693319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sadf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8563" y="2261577"/>
              <a:ext cx="4516975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BA575AE1-5C48-F7A9-6CBD-E4D413830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3" y="2261577"/>
                <a:ext cx="4516975" cy="431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GraphicFramePr/>
              <p:nvPr/>
            </p:nvGraphicFramePr>
            <p:xfrm>
              <a:off x="7346461" y="2261577"/>
              <a:ext cx="4516976" cy="43111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C359E884-7DFE-6441-BCAA-79AE9904E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6461" y="2261577"/>
                <a:ext cx="4516976" cy="4311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67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{087BA34A-7E3B-924E-A003-F80DE60237A5}tf10001121_mac</Template>
  <TotalTime>7574</TotalTime>
  <Words>351</Words>
  <Application>Microsoft Macintosh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 Gothic</vt:lpstr>
      <vt:lpstr>Helvetica Neue</vt:lpstr>
      <vt:lpstr>Trebuchet MS</vt:lpstr>
      <vt:lpstr>Wingdings</vt:lpstr>
      <vt:lpstr>Wingdings 2</vt:lpstr>
      <vt:lpstr>Wingdings 3</vt:lpstr>
      <vt:lpstr>Quotable</vt:lpstr>
      <vt:lpstr>Microsoft New Original Content </vt:lpstr>
      <vt:lpstr>Introduction</vt:lpstr>
      <vt:lpstr>PowerPoint Presentation</vt:lpstr>
      <vt:lpstr>Our Focus</vt:lpstr>
      <vt:lpstr>Genre Trends</vt:lpstr>
      <vt:lpstr>Genre Trends – Action Films</vt:lpstr>
      <vt:lpstr>Genre Trends – Adventure Films</vt:lpstr>
      <vt:lpstr>Subgenre Trends</vt:lpstr>
      <vt:lpstr>Genre Trends – Action Films</vt:lpstr>
      <vt:lpstr>Genre Trends – Adventure Films</vt:lpstr>
      <vt:lpstr>Questions?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Original Content</dc:title>
  <dc:creator>Rusty Brown</dc:creator>
  <cp:lastModifiedBy>Rusty Brown</cp:lastModifiedBy>
  <cp:revision>23</cp:revision>
  <dcterms:created xsi:type="dcterms:W3CDTF">2022-06-12T20:27:26Z</dcterms:created>
  <dcterms:modified xsi:type="dcterms:W3CDTF">2022-06-19T16:14:40Z</dcterms:modified>
</cp:coreProperties>
</file>