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>
        <p:scale>
          <a:sx n="134" d="100"/>
          <a:sy n="134" d="100"/>
        </p:scale>
        <p:origin x="26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2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774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138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1530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766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92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734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7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8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0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2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3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407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5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8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3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8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53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BA0-5B46-ADC1-F468-D7C759AF0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Microsoft New Original Content	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6B91E-D85D-E356-EDE5-19BEF9789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Insight into options for new original content based on return of investment</a:t>
            </a:r>
          </a:p>
        </p:txBody>
      </p:sp>
    </p:spTree>
    <p:extLst>
      <p:ext uri="{BB962C8B-B14F-4D97-AF65-F5344CB8AC3E}">
        <p14:creationId xmlns:p14="http://schemas.microsoft.com/office/powerpoint/2010/main" val="1655303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7">
            <a:extLst>
              <a:ext uri="{FF2B5EF4-FFF2-40B4-BE49-F238E27FC236}">
                <a16:creationId xmlns:a16="http://schemas.microsoft.com/office/drawing/2014/main" id="{E7504247-9483-41AE-9B01-B52DDABF2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9EEB4-1FE1-25C1-87E3-1C85EFB3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Where to start?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6B6683-A4E0-4407-A813-3EC9566D0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F483435-E587-4D6F-84AF-780EDA153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7EF56-D772-125B-8D1B-4AB5B5B97CFA}"/>
              </a:ext>
            </a:extLst>
          </p:cNvPr>
          <p:cNvSpPr txBox="1"/>
          <p:nvPr/>
        </p:nvSpPr>
        <p:spPr>
          <a:xfrm>
            <a:off x="4955286" y="2548281"/>
            <a:ext cx="6588409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 IMDB listing nearly 150,000 movie titles, it can be hard to determine where to start.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694A71D-EBD5-B422-1EEC-DF4D4007F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402015"/>
              </p:ext>
            </p:extLst>
          </p:nvPr>
        </p:nvGraphicFramePr>
        <p:xfrm>
          <a:off x="136953" y="2998909"/>
          <a:ext cx="3777821" cy="2941642"/>
        </p:xfrm>
        <a:graphic>
          <a:graphicData uri="http://schemas.openxmlformats.org/drawingml/2006/table">
            <a:tbl>
              <a:tblPr firstRow="1" bandRow="1"/>
              <a:tblGrid>
                <a:gridCol w="841498">
                  <a:extLst>
                    <a:ext uri="{9D8B030D-6E8A-4147-A177-3AD203B41FA5}">
                      <a16:colId xmlns:a16="http://schemas.microsoft.com/office/drawing/2014/main" val="1842248154"/>
                    </a:ext>
                  </a:extLst>
                </a:gridCol>
                <a:gridCol w="1086210">
                  <a:extLst>
                    <a:ext uri="{9D8B030D-6E8A-4147-A177-3AD203B41FA5}">
                      <a16:colId xmlns:a16="http://schemas.microsoft.com/office/drawing/2014/main" val="1944398835"/>
                    </a:ext>
                  </a:extLst>
                </a:gridCol>
                <a:gridCol w="639243">
                  <a:extLst>
                    <a:ext uri="{9D8B030D-6E8A-4147-A177-3AD203B41FA5}">
                      <a16:colId xmlns:a16="http://schemas.microsoft.com/office/drawing/2014/main" val="636370525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3762494315"/>
                    </a:ext>
                  </a:extLst>
                </a:gridCol>
              </a:tblGrid>
              <a:tr h="19181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movie_id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C8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Title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C8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Year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C8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genres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C8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049095"/>
                  </a:ext>
                </a:extLst>
              </a:tr>
              <a:tr h="1778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tt0063540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C8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Sunghursh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C8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2013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C8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Action,Crime,Drama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C8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86098"/>
                  </a:ext>
                </a:extLst>
              </a:tr>
              <a:tr h="31851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tt0066787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One Day Before the Rainy Season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2019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Biography,Drama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551539"/>
                  </a:ext>
                </a:extLst>
              </a:tr>
              <a:tr h="1778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tt0069049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The Other Side of the Wind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2018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Drama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686347"/>
                  </a:ext>
                </a:extLst>
              </a:tr>
              <a:tr h="1778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tt0069204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Sabse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 Bada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Sukh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2018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Comedy,Drama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0443"/>
                  </a:ext>
                </a:extLst>
              </a:tr>
              <a:tr h="1778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tt0100275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The Wandering Soap Opera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2017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Comedy,Drama,Fantasy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227178"/>
                  </a:ext>
                </a:extLst>
              </a:tr>
              <a:tr h="1778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...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...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...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...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7480"/>
                  </a:ext>
                </a:extLst>
              </a:tr>
              <a:tr h="1778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tt9916538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Kuambil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Lagi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Hatiku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2019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Drama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7832"/>
                  </a:ext>
                </a:extLst>
              </a:tr>
              <a:tr h="31719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tt9916622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Rodolpho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Teóphilo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 - O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Legado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 de um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Pioneiro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2015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Documentary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228916"/>
                  </a:ext>
                </a:extLst>
              </a:tr>
              <a:tr h="1778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tt9916706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Dankyavar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 Danka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2013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Comedy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601782"/>
                  </a:ext>
                </a:extLst>
              </a:tr>
              <a:tr h="1778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tt9916730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6 Gunn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2017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None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47255"/>
                  </a:ext>
                </a:extLst>
              </a:tr>
              <a:tr h="31719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tt9916754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Chico Albuquerque -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Revelações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2013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Documentary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63826"/>
                  </a:ext>
                </a:extLst>
              </a:tr>
              <a:tr h="235996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/>
                        </a:rPr>
                        <a:t>146144 rows × 6 columns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53" marR="28553" marT="14276" marB="142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74" marR="2974" marT="29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307440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3A71AEC5-C43E-4B19-C80A-84935BDA6FB3}"/>
              </a:ext>
            </a:extLst>
          </p:cNvPr>
          <p:cNvSpPr/>
          <p:nvPr/>
        </p:nvSpPr>
        <p:spPr>
          <a:xfrm>
            <a:off x="52251" y="5637651"/>
            <a:ext cx="550076" cy="38762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9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38D79-D3E2-B480-336D-722148E8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Our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27FC-914A-7042-A0AF-975472C80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With so much data, we want to narrow our focus.</a:t>
            </a:r>
          </a:p>
          <a:p>
            <a:pPr lvl="1"/>
            <a:r>
              <a:rPr lang="en-US" dirty="0"/>
              <a:t>Genre </a:t>
            </a:r>
          </a:p>
          <a:p>
            <a:pPr lvl="2"/>
            <a:r>
              <a:rPr lang="en-US" dirty="0"/>
              <a:t>Let’s focus more on what type of movie you should be making and less on who will be making it or who’s in it.</a:t>
            </a:r>
          </a:p>
          <a:p>
            <a:pPr lvl="1"/>
            <a:r>
              <a:rPr lang="en-US" dirty="0"/>
              <a:t>Return on investment</a:t>
            </a:r>
          </a:p>
          <a:p>
            <a:pPr lvl="2"/>
            <a:r>
              <a:rPr lang="en-US" dirty="0"/>
              <a:t>This will be our metric for success.</a:t>
            </a:r>
          </a:p>
          <a:p>
            <a:pPr lvl="2"/>
            <a:r>
              <a:rPr lang="en-US" dirty="0"/>
              <a:t>We want to make sure that this project will help fund future projects.</a:t>
            </a:r>
          </a:p>
        </p:txBody>
      </p:sp>
    </p:spTree>
    <p:extLst>
      <p:ext uri="{BB962C8B-B14F-4D97-AF65-F5344CB8AC3E}">
        <p14:creationId xmlns:p14="http://schemas.microsoft.com/office/powerpoint/2010/main" val="17859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>
            <a:extLst>
              <a:ext uri="{FF2B5EF4-FFF2-40B4-BE49-F238E27FC236}">
                <a16:creationId xmlns:a16="http://schemas.microsoft.com/office/drawing/2014/main" id="{D4895BFE-F64B-41CE-869C-71C4A06BD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9EEB4-1FE1-25C1-87E3-1C85EFB3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Genre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FAA9E-989B-4A11-9EF3-1D6E0664B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BFDE49C-243A-4B0B-AA88-FCB35F42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7EF56-D772-125B-8D1B-4AB5B5B97CFA}"/>
              </a:ext>
            </a:extLst>
          </p:cNvPr>
          <p:cNvSpPr txBox="1"/>
          <p:nvPr/>
        </p:nvSpPr>
        <p:spPr>
          <a:xfrm>
            <a:off x="4507939" y="2476884"/>
            <a:ext cx="5122606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 started with 220 different combinations of genres.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 need this narrowed down to a handful and then let you determine which genre aligns best with Microsoft’s business plan.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694A71D-EBD5-B422-1EEC-DF4D4007F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946476"/>
              </p:ext>
            </p:extLst>
          </p:nvPr>
        </p:nvGraphicFramePr>
        <p:xfrm>
          <a:off x="317291" y="3161150"/>
          <a:ext cx="3257550" cy="2584459"/>
        </p:xfrm>
        <a:graphic>
          <a:graphicData uri="http://schemas.openxmlformats.org/drawingml/2006/table">
            <a:tbl>
              <a:tblPr firstRow="1" bandRow="1"/>
              <a:tblGrid>
                <a:gridCol w="978973">
                  <a:extLst>
                    <a:ext uri="{9D8B030D-6E8A-4147-A177-3AD203B41FA5}">
                      <a16:colId xmlns:a16="http://schemas.microsoft.com/office/drawing/2014/main" val="1842248154"/>
                    </a:ext>
                  </a:extLst>
                </a:gridCol>
                <a:gridCol w="2278577">
                  <a:extLst>
                    <a:ext uri="{9D8B030D-6E8A-4147-A177-3AD203B41FA5}">
                      <a16:colId xmlns:a16="http://schemas.microsoft.com/office/drawing/2014/main" val="1944398835"/>
                    </a:ext>
                  </a:extLst>
                </a:gridCol>
              </a:tblGrid>
              <a:tr h="1470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C8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genres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C8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049095"/>
                  </a:ext>
                </a:extLst>
              </a:tr>
              <a:tr h="12692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C8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Family,Fantasy,Musical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C8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86098"/>
                  </a:ext>
                </a:extLst>
              </a:tr>
              <a:tr h="22151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Fantasy,Musical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551539"/>
                  </a:ext>
                </a:extLst>
              </a:tr>
              <a:tr h="12692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Adventure,Drama,Sci-Fi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686347"/>
                  </a:ext>
                </a:extLst>
              </a:tr>
              <a:tr h="12692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Action,Adventure,Sci-Fi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0443"/>
                  </a:ext>
                </a:extLst>
              </a:tr>
              <a:tr h="12692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Adventure,Fantasy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227178"/>
                  </a:ext>
                </a:extLst>
              </a:tr>
              <a:tr h="126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7480"/>
                  </a:ext>
                </a:extLst>
              </a:tr>
              <a:tr h="12692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Adventure,Drama,History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7832"/>
                  </a:ext>
                </a:extLst>
              </a:tr>
              <a:tr h="22151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Comedy,Horror,Sci-Fi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228916"/>
                  </a:ext>
                </a:extLst>
              </a:tr>
              <a:tr h="12692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Action,Fantasy,Western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601782"/>
                  </a:ext>
                </a:extLst>
              </a:tr>
              <a:tr h="12692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Crime,Drama,History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47255"/>
                  </a:ext>
                </a:extLst>
              </a:tr>
              <a:tr h="22151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Action,Family,Fantasy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463826"/>
                  </a:ext>
                </a:extLst>
              </a:tr>
              <a:tr h="149734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644" marR="20644" marT="10322" marB="10322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07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998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{EDB2F8B4-DF10-6941-8124-494079680859}tf10001062</Template>
  <TotalTime>45</TotalTime>
  <Words>292</Words>
  <Application>Microsoft Macintosh PowerPoint</Application>
  <PresentationFormat>Widescreen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Helvetica Neue</vt:lpstr>
      <vt:lpstr>Wingdings 3</vt:lpstr>
      <vt:lpstr>Ion</vt:lpstr>
      <vt:lpstr>Microsoft New Original Content </vt:lpstr>
      <vt:lpstr>Where to start?</vt:lpstr>
      <vt:lpstr>Our focus</vt:lpstr>
      <vt:lpstr>Genre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New Original Content </dc:title>
  <dc:creator>Rusty Brown</dc:creator>
  <cp:lastModifiedBy>Rusty Brown</cp:lastModifiedBy>
  <cp:revision>2</cp:revision>
  <dcterms:created xsi:type="dcterms:W3CDTF">2022-06-12T20:27:26Z</dcterms:created>
  <dcterms:modified xsi:type="dcterms:W3CDTF">2022-06-12T21:12:33Z</dcterms:modified>
</cp:coreProperties>
</file>