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64" d="100"/>
          <a:sy n="64" d="100"/>
        </p:scale>
        <p:origin x="-72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1B9D18-CDF6-68C4-84BB-0470E61499A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x-none"/>
          </a:p>
        </p:txBody>
      </p:sp>
      <p:sp>
        <p:nvSpPr>
          <p:cNvPr id="3" name="Subtitle 2">
            <a:extLst>
              <a:ext uri="{FF2B5EF4-FFF2-40B4-BE49-F238E27FC236}">
                <a16:creationId xmlns="" xmlns:a16="http://schemas.microsoft.com/office/drawing/2014/main" id="{21C35A8B-2AA7-9AAE-8215-E586D5CAC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x-none"/>
          </a:p>
        </p:txBody>
      </p:sp>
      <p:sp>
        <p:nvSpPr>
          <p:cNvPr id="4" name="Date Placeholder 3">
            <a:extLst>
              <a:ext uri="{FF2B5EF4-FFF2-40B4-BE49-F238E27FC236}">
                <a16:creationId xmlns="" xmlns:a16="http://schemas.microsoft.com/office/drawing/2014/main" id="{0BCF1EDF-B879-4ADA-562B-C69BCBA91B3E}"/>
              </a:ext>
            </a:extLst>
          </p:cNvPr>
          <p:cNvSpPr>
            <a:spLocks noGrp="1"/>
          </p:cNvSpPr>
          <p:nvPr>
            <p:ph type="dt" sz="half" idx="10"/>
          </p:nvPr>
        </p:nvSpPr>
        <p:spPr/>
        <p:txBody>
          <a:bodyPr/>
          <a:lstStyle/>
          <a:p>
            <a:fld id="{C1AE846B-F25C-3343-B18C-FBD172B7D4C8}" type="datetimeFigureOut">
              <a:rPr lang="x-none" smtClean="0"/>
              <a:t>3/2/2023</a:t>
            </a:fld>
            <a:endParaRPr lang="x-none"/>
          </a:p>
        </p:txBody>
      </p:sp>
      <p:sp>
        <p:nvSpPr>
          <p:cNvPr id="5" name="Footer Placeholder 4">
            <a:extLst>
              <a:ext uri="{FF2B5EF4-FFF2-40B4-BE49-F238E27FC236}">
                <a16:creationId xmlns="" xmlns:a16="http://schemas.microsoft.com/office/drawing/2014/main" id="{C8A1A0F3-080E-F671-8586-68E7BD5BC8C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B54B1CD6-A122-E910-99A4-C94058EDE38F}"/>
              </a:ext>
            </a:extLst>
          </p:cNvPr>
          <p:cNvSpPr>
            <a:spLocks noGrp="1"/>
          </p:cNvSpPr>
          <p:nvPr>
            <p:ph type="sldNum" sz="quarter" idx="12"/>
          </p:nvPr>
        </p:nvSpPr>
        <p:spPr/>
        <p:txBody>
          <a:bodyPr/>
          <a:lstStyle/>
          <a:p>
            <a:fld id="{463EFB92-5709-BC44-BFB1-E06E47BA6147}" type="slidenum">
              <a:rPr lang="x-none" smtClean="0"/>
              <a:t>‹#›</a:t>
            </a:fld>
            <a:endParaRPr lang="x-none"/>
          </a:p>
        </p:txBody>
      </p:sp>
    </p:spTree>
    <p:extLst>
      <p:ext uri="{BB962C8B-B14F-4D97-AF65-F5344CB8AC3E}">
        <p14:creationId xmlns:p14="http://schemas.microsoft.com/office/powerpoint/2010/main" val="398988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2A4956-D73B-29B1-DA1D-21FE5052345B}"/>
              </a:ext>
            </a:extLst>
          </p:cNvPr>
          <p:cNvSpPr>
            <a:spLocks noGrp="1"/>
          </p:cNvSpPr>
          <p:nvPr>
            <p:ph type="title"/>
          </p:nvPr>
        </p:nvSpPr>
        <p:spPr/>
        <p:txBody>
          <a:bodyPr/>
          <a:lstStyle/>
          <a:p>
            <a:r>
              <a:rPr lang="en-GB"/>
              <a:t>Click to edit Master title style</a:t>
            </a:r>
            <a:endParaRPr lang="x-none"/>
          </a:p>
        </p:txBody>
      </p:sp>
      <p:sp>
        <p:nvSpPr>
          <p:cNvPr id="3" name="Vertical Text Placeholder 2">
            <a:extLst>
              <a:ext uri="{FF2B5EF4-FFF2-40B4-BE49-F238E27FC236}">
                <a16:creationId xmlns="" xmlns:a16="http://schemas.microsoft.com/office/drawing/2014/main" id="{FEBE556D-9E99-549E-CF95-F56A066E412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 xmlns:a16="http://schemas.microsoft.com/office/drawing/2014/main" id="{966B7AF3-0F09-D971-492D-A09039D02352}"/>
              </a:ext>
            </a:extLst>
          </p:cNvPr>
          <p:cNvSpPr>
            <a:spLocks noGrp="1"/>
          </p:cNvSpPr>
          <p:nvPr>
            <p:ph type="dt" sz="half" idx="10"/>
          </p:nvPr>
        </p:nvSpPr>
        <p:spPr/>
        <p:txBody>
          <a:bodyPr/>
          <a:lstStyle/>
          <a:p>
            <a:fld id="{C1AE846B-F25C-3343-B18C-FBD172B7D4C8}" type="datetimeFigureOut">
              <a:rPr lang="x-none" smtClean="0"/>
              <a:t>3/2/2023</a:t>
            </a:fld>
            <a:endParaRPr lang="x-none"/>
          </a:p>
        </p:txBody>
      </p:sp>
      <p:sp>
        <p:nvSpPr>
          <p:cNvPr id="5" name="Footer Placeholder 4">
            <a:extLst>
              <a:ext uri="{FF2B5EF4-FFF2-40B4-BE49-F238E27FC236}">
                <a16:creationId xmlns="" xmlns:a16="http://schemas.microsoft.com/office/drawing/2014/main" id="{E95E9E7F-ABF7-822E-000B-65B3FB6D3E4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5F19483F-6CAE-7920-EBFA-C5A3885E63A5}"/>
              </a:ext>
            </a:extLst>
          </p:cNvPr>
          <p:cNvSpPr>
            <a:spLocks noGrp="1"/>
          </p:cNvSpPr>
          <p:nvPr>
            <p:ph type="sldNum" sz="quarter" idx="12"/>
          </p:nvPr>
        </p:nvSpPr>
        <p:spPr/>
        <p:txBody>
          <a:bodyPr/>
          <a:lstStyle/>
          <a:p>
            <a:fld id="{463EFB92-5709-BC44-BFB1-E06E47BA6147}" type="slidenum">
              <a:rPr lang="x-none" smtClean="0"/>
              <a:t>‹#›</a:t>
            </a:fld>
            <a:endParaRPr lang="x-none"/>
          </a:p>
        </p:txBody>
      </p:sp>
    </p:spTree>
    <p:extLst>
      <p:ext uri="{BB962C8B-B14F-4D97-AF65-F5344CB8AC3E}">
        <p14:creationId xmlns:p14="http://schemas.microsoft.com/office/powerpoint/2010/main" val="3571556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4909AD2-6C67-A890-8DE8-BBCF61273DF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x-none"/>
          </a:p>
        </p:txBody>
      </p:sp>
      <p:sp>
        <p:nvSpPr>
          <p:cNvPr id="3" name="Vertical Text Placeholder 2">
            <a:extLst>
              <a:ext uri="{FF2B5EF4-FFF2-40B4-BE49-F238E27FC236}">
                <a16:creationId xmlns="" xmlns:a16="http://schemas.microsoft.com/office/drawing/2014/main" id="{92FEACA7-E168-B5FB-D576-789A202CB0D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 xmlns:a16="http://schemas.microsoft.com/office/drawing/2014/main" id="{7E1E744B-51E5-7079-0E55-759B90543514}"/>
              </a:ext>
            </a:extLst>
          </p:cNvPr>
          <p:cNvSpPr>
            <a:spLocks noGrp="1"/>
          </p:cNvSpPr>
          <p:nvPr>
            <p:ph type="dt" sz="half" idx="10"/>
          </p:nvPr>
        </p:nvSpPr>
        <p:spPr/>
        <p:txBody>
          <a:bodyPr/>
          <a:lstStyle/>
          <a:p>
            <a:fld id="{C1AE846B-F25C-3343-B18C-FBD172B7D4C8}" type="datetimeFigureOut">
              <a:rPr lang="x-none" smtClean="0"/>
              <a:t>3/2/2023</a:t>
            </a:fld>
            <a:endParaRPr lang="x-none"/>
          </a:p>
        </p:txBody>
      </p:sp>
      <p:sp>
        <p:nvSpPr>
          <p:cNvPr id="5" name="Footer Placeholder 4">
            <a:extLst>
              <a:ext uri="{FF2B5EF4-FFF2-40B4-BE49-F238E27FC236}">
                <a16:creationId xmlns="" xmlns:a16="http://schemas.microsoft.com/office/drawing/2014/main" id="{3284D506-6CD2-921C-0DEE-9ADE693F998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47E7AD1F-318D-9C9C-042D-63AD4FF0466E}"/>
              </a:ext>
            </a:extLst>
          </p:cNvPr>
          <p:cNvSpPr>
            <a:spLocks noGrp="1"/>
          </p:cNvSpPr>
          <p:nvPr>
            <p:ph type="sldNum" sz="quarter" idx="12"/>
          </p:nvPr>
        </p:nvSpPr>
        <p:spPr/>
        <p:txBody>
          <a:bodyPr/>
          <a:lstStyle/>
          <a:p>
            <a:fld id="{463EFB92-5709-BC44-BFB1-E06E47BA6147}" type="slidenum">
              <a:rPr lang="x-none" smtClean="0"/>
              <a:t>‹#›</a:t>
            </a:fld>
            <a:endParaRPr lang="x-none"/>
          </a:p>
        </p:txBody>
      </p:sp>
    </p:spTree>
    <p:extLst>
      <p:ext uri="{BB962C8B-B14F-4D97-AF65-F5344CB8AC3E}">
        <p14:creationId xmlns:p14="http://schemas.microsoft.com/office/powerpoint/2010/main" val="375041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CF48B5-B938-0B43-CECF-8A28A13F5298}"/>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 xmlns:a16="http://schemas.microsoft.com/office/drawing/2014/main" id="{16133539-EC61-1EE9-CDB4-FA6DD76BF14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 xmlns:a16="http://schemas.microsoft.com/office/drawing/2014/main" id="{71BFDC2A-CCC1-0B01-5BDD-B8A6FBC198F5}"/>
              </a:ext>
            </a:extLst>
          </p:cNvPr>
          <p:cNvSpPr>
            <a:spLocks noGrp="1"/>
          </p:cNvSpPr>
          <p:nvPr>
            <p:ph type="dt" sz="half" idx="10"/>
          </p:nvPr>
        </p:nvSpPr>
        <p:spPr/>
        <p:txBody>
          <a:bodyPr/>
          <a:lstStyle/>
          <a:p>
            <a:fld id="{C1AE846B-F25C-3343-B18C-FBD172B7D4C8}" type="datetimeFigureOut">
              <a:rPr lang="x-none" smtClean="0"/>
              <a:t>3/2/2023</a:t>
            </a:fld>
            <a:endParaRPr lang="x-none"/>
          </a:p>
        </p:txBody>
      </p:sp>
      <p:sp>
        <p:nvSpPr>
          <p:cNvPr id="5" name="Footer Placeholder 4">
            <a:extLst>
              <a:ext uri="{FF2B5EF4-FFF2-40B4-BE49-F238E27FC236}">
                <a16:creationId xmlns="" xmlns:a16="http://schemas.microsoft.com/office/drawing/2014/main" id="{DCE35301-B8F9-B441-B85B-9AAA270B123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8ABEC176-905A-8C60-1AFA-C210E2D9693A}"/>
              </a:ext>
            </a:extLst>
          </p:cNvPr>
          <p:cNvSpPr>
            <a:spLocks noGrp="1"/>
          </p:cNvSpPr>
          <p:nvPr>
            <p:ph type="sldNum" sz="quarter" idx="12"/>
          </p:nvPr>
        </p:nvSpPr>
        <p:spPr/>
        <p:txBody>
          <a:bodyPr/>
          <a:lstStyle/>
          <a:p>
            <a:fld id="{463EFB92-5709-BC44-BFB1-E06E47BA6147}" type="slidenum">
              <a:rPr lang="x-none" smtClean="0"/>
              <a:t>‹#›</a:t>
            </a:fld>
            <a:endParaRPr lang="x-none"/>
          </a:p>
        </p:txBody>
      </p:sp>
    </p:spTree>
    <p:extLst>
      <p:ext uri="{BB962C8B-B14F-4D97-AF65-F5344CB8AC3E}">
        <p14:creationId xmlns:p14="http://schemas.microsoft.com/office/powerpoint/2010/main" val="343256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B9B98E-8BBB-3B52-08A6-71EB7E3FA00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x-none"/>
          </a:p>
        </p:txBody>
      </p:sp>
      <p:sp>
        <p:nvSpPr>
          <p:cNvPr id="3" name="Text Placeholder 2">
            <a:extLst>
              <a:ext uri="{FF2B5EF4-FFF2-40B4-BE49-F238E27FC236}">
                <a16:creationId xmlns="" xmlns:a16="http://schemas.microsoft.com/office/drawing/2014/main" id="{D54DDED9-51D5-2091-4663-42E2466F5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F9D639B1-3E70-BAA5-7CC0-05B49C6D45F7}"/>
              </a:ext>
            </a:extLst>
          </p:cNvPr>
          <p:cNvSpPr>
            <a:spLocks noGrp="1"/>
          </p:cNvSpPr>
          <p:nvPr>
            <p:ph type="dt" sz="half" idx="10"/>
          </p:nvPr>
        </p:nvSpPr>
        <p:spPr/>
        <p:txBody>
          <a:bodyPr/>
          <a:lstStyle/>
          <a:p>
            <a:fld id="{C1AE846B-F25C-3343-B18C-FBD172B7D4C8}" type="datetimeFigureOut">
              <a:rPr lang="x-none" smtClean="0"/>
              <a:t>3/2/2023</a:t>
            </a:fld>
            <a:endParaRPr lang="x-none"/>
          </a:p>
        </p:txBody>
      </p:sp>
      <p:sp>
        <p:nvSpPr>
          <p:cNvPr id="5" name="Footer Placeholder 4">
            <a:extLst>
              <a:ext uri="{FF2B5EF4-FFF2-40B4-BE49-F238E27FC236}">
                <a16:creationId xmlns="" xmlns:a16="http://schemas.microsoft.com/office/drawing/2014/main" id="{0F2781F4-A7DE-EE2C-44F7-59846081C6F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00BE76F2-A3E7-AC79-A4F0-BAB3C34D8B83}"/>
              </a:ext>
            </a:extLst>
          </p:cNvPr>
          <p:cNvSpPr>
            <a:spLocks noGrp="1"/>
          </p:cNvSpPr>
          <p:nvPr>
            <p:ph type="sldNum" sz="quarter" idx="12"/>
          </p:nvPr>
        </p:nvSpPr>
        <p:spPr/>
        <p:txBody>
          <a:bodyPr/>
          <a:lstStyle/>
          <a:p>
            <a:fld id="{463EFB92-5709-BC44-BFB1-E06E47BA6147}" type="slidenum">
              <a:rPr lang="x-none" smtClean="0"/>
              <a:t>‹#›</a:t>
            </a:fld>
            <a:endParaRPr lang="x-none"/>
          </a:p>
        </p:txBody>
      </p:sp>
    </p:spTree>
    <p:extLst>
      <p:ext uri="{BB962C8B-B14F-4D97-AF65-F5344CB8AC3E}">
        <p14:creationId xmlns:p14="http://schemas.microsoft.com/office/powerpoint/2010/main" val="185194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E10156-7D4D-B90E-C353-317776160191}"/>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 xmlns:a16="http://schemas.microsoft.com/office/drawing/2014/main" id="{2373BA77-D74D-F4DD-3A20-B03615F5225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Content Placeholder 3">
            <a:extLst>
              <a:ext uri="{FF2B5EF4-FFF2-40B4-BE49-F238E27FC236}">
                <a16:creationId xmlns="" xmlns:a16="http://schemas.microsoft.com/office/drawing/2014/main" id="{249EDDBA-9EC3-7E37-CB3B-143BC2335A9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Date Placeholder 4">
            <a:extLst>
              <a:ext uri="{FF2B5EF4-FFF2-40B4-BE49-F238E27FC236}">
                <a16:creationId xmlns="" xmlns:a16="http://schemas.microsoft.com/office/drawing/2014/main" id="{1EFF4D4A-3CEA-BBD4-472B-D36CE740E104}"/>
              </a:ext>
            </a:extLst>
          </p:cNvPr>
          <p:cNvSpPr>
            <a:spLocks noGrp="1"/>
          </p:cNvSpPr>
          <p:nvPr>
            <p:ph type="dt" sz="half" idx="10"/>
          </p:nvPr>
        </p:nvSpPr>
        <p:spPr/>
        <p:txBody>
          <a:bodyPr/>
          <a:lstStyle/>
          <a:p>
            <a:fld id="{C1AE846B-F25C-3343-B18C-FBD172B7D4C8}" type="datetimeFigureOut">
              <a:rPr lang="x-none" smtClean="0"/>
              <a:t>3/2/2023</a:t>
            </a:fld>
            <a:endParaRPr lang="x-none"/>
          </a:p>
        </p:txBody>
      </p:sp>
      <p:sp>
        <p:nvSpPr>
          <p:cNvPr id="6" name="Footer Placeholder 5">
            <a:extLst>
              <a:ext uri="{FF2B5EF4-FFF2-40B4-BE49-F238E27FC236}">
                <a16:creationId xmlns="" xmlns:a16="http://schemas.microsoft.com/office/drawing/2014/main" id="{04D038BF-BC51-526E-9BB2-D018360EE8D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EB3ED507-8A98-7478-A3FD-6DA9F8BC0776}"/>
              </a:ext>
            </a:extLst>
          </p:cNvPr>
          <p:cNvSpPr>
            <a:spLocks noGrp="1"/>
          </p:cNvSpPr>
          <p:nvPr>
            <p:ph type="sldNum" sz="quarter" idx="12"/>
          </p:nvPr>
        </p:nvSpPr>
        <p:spPr/>
        <p:txBody>
          <a:bodyPr/>
          <a:lstStyle/>
          <a:p>
            <a:fld id="{463EFB92-5709-BC44-BFB1-E06E47BA6147}" type="slidenum">
              <a:rPr lang="x-none" smtClean="0"/>
              <a:t>‹#›</a:t>
            </a:fld>
            <a:endParaRPr lang="x-none"/>
          </a:p>
        </p:txBody>
      </p:sp>
    </p:spTree>
    <p:extLst>
      <p:ext uri="{BB962C8B-B14F-4D97-AF65-F5344CB8AC3E}">
        <p14:creationId xmlns:p14="http://schemas.microsoft.com/office/powerpoint/2010/main" val="69501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5BC5EB-C1FD-3113-3288-EEC03E64BF5B}"/>
              </a:ext>
            </a:extLst>
          </p:cNvPr>
          <p:cNvSpPr>
            <a:spLocks noGrp="1"/>
          </p:cNvSpPr>
          <p:nvPr>
            <p:ph type="title"/>
          </p:nvPr>
        </p:nvSpPr>
        <p:spPr>
          <a:xfrm>
            <a:off x="839788" y="365125"/>
            <a:ext cx="10515600" cy="1325563"/>
          </a:xfrm>
        </p:spPr>
        <p:txBody>
          <a:bodyPr/>
          <a:lstStyle/>
          <a:p>
            <a:r>
              <a:rPr lang="en-GB"/>
              <a:t>Click to edit Master title style</a:t>
            </a:r>
            <a:endParaRPr lang="x-none"/>
          </a:p>
        </p:txBody>
      </p:sp>
      <p:sp>
        <p:nvSpPr>
          <p:cNvPr id="3" name="Text Placeholder 2">
            <a:extLst>
              <a:ext uri="{FF2B5EF4-FFF2-40B4-BE49-F238E27FC236}">
                <a16:creationId xmlns="" xmlns:a16="http://schemas.microsoft.com/office/drawing/2014/main" id="{4463FBD3-78BB-FF8D-0994-D9A324FB84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0AB6460A-F034-2455-1134-A3A1609BD5D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Text Placeholder 4">
            <a:extLst>
              <a:ext uri="{FF2B5EF4-FFF2-40B4-BE49-F238E27FC236}">
                <a16:creationId xmlns="" xmlns:a16="http://schemas.microsoft.com/office/drawing/2014/main" id="{FD402F03-28F8-B753-8009-DDF69BF70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D180EFEC-3853-9AA0-8C7F-7ECA1C0D550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7" name="Date Placeholder 6">
            <a:extLst>
              <a:ext uri="{FF2B5EF4-FFF2-40B4-BE49-F238E27FC236}">
                <a16:creationId xmlns="" xmlns:a16="http://schemas.microsoft.com/office/drawing/2014/main" id="{F43EB17C-68C4-924E-DAC5-F26DB0B9DDF1}"/>
              </a:ext>
            </a:extLst>
          </p:cNvPr>
          <p:cNvSpPr>
            <a:spLocks noGrp="1"/>
          </p:cNvSpPr>
          <p:nvPr>
            <p:ph type="dt" sz="half" idx="10"/>
          </p:nvPr>
        </p:nvSpPr>
        <p:spPr/>
        <p:txBody>
          <a:bodyPr/>
          <a:lstStyle/>
          <a:p>
            <a:fld id="{C1AE846B-F25C-3343-B18C-FBD172B7D4C8}" type="datetimeFigureOut">
              <a:rPr lang="x-none" smtClean="0"/>
              <a:t>3/2/2023</a:t>
            </a:fld>
            <a:endParaRPr lang="x-none"/>
          </a:p>
        </p:txBody>
      </p:sp>
      <p:sp>
        <p:nvSpPr>
          <p:cNvPr id="8" name="Footer Placeholder 7">
            <a:extLst>
              <a:ext uri="{FF2B5EF4-FFF2-40B4-BE49-F238E27FC236}">
                <a16:creationId xmlns="" xmlns:a16="http://schemas.microsoft.com/office/drawing/2014/main" id="{A7A603A0-62E9-F485-0A1D-12EE9AD94DDB}"/>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 xmlns:a16="http://schemas.microsoft.com/office/drawing/2014/main" id="{CD228B49-DE36-005B-6D81-9647C123CB71}"/>
              </a:ext>
            </a:extLst>
          </p:cNvPr>
          <p:cNvSpPr>
            <a:spLocks noGrp="1"/>
          </p:cNvSpPr>
          <p:nvPr>
            <p:ph type="sldNum" sz="quarter" idx="12"/>
          </p:nvPr>
        </p:nvSpPr>
        <p:spPr/>
        <p:txBody>
          <a:bodyPr/>
          <a:lstStyle/>
          <a:p>
            <a:fld id="{463EFB92-5709-BC44-BFB1-E06E47BA6147}" type="slidenum">
              <a:rPr lang="x-none" smtClean="0"/>
              <a:t>‹#›</a:t>
            </a:fld>
            <a:endParaRPr lang="x-none"/>
          </a:p>
        </p:txBody>
      </p:sp>
    </p:spTree>
    <p:extLst>
      <p:ext uri="{BB962C8B-B14F-4D97-AF65-F5344CB8AC3E}">
        <p14:creationId xmlns:p14="http://schemas.microsoft.com/office/powerpoint/2010/main" val="230240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E17472-AF7C-E9C7-8C51-28A661512703}"/>
              </a:ext>
            </a:extLst>
          </p:cNvPr>
          <p:cNvSpPr>
            <a:spLocks noGrp="1"/>
          </p:cNvSpPr>
          <p:nvPr>
            <p:ph type="title"/>
          </p:nvPr>
        </p:nvSpPr>
        <p:spPr/>
        <p:txBody>
          <a:bodyPr/>
          <a:lstStyle/>
          <a:p>
            <a:r>
              <a:rPr lang="en-GB"/>
              <a:t>Click to edit Master title style</a:t>
            </a:r>
            <a:endParaRPr lang="x-none"/>
          </a:p>
        </p:txBody>
      </p:sp>
      <p:sp>
        <p:nvSpPr>
          <p:cNvPr id="3" name="Date Placeholder 2">
            <a:extLst>
              <a:ext uri="{FF2B5EF4-FFF2-40B4-BE49-F238E27FC236}">
                <a16:creationId xmlns="" xmlns:a16="http://schemas.microsoft.com/office/drawing/2014/main" id="{3A870E10-A4AF-4E79-E84C-BC5DC3B00223}"/>
              </a:ext>
            </a:extLst>
          </p:cNvPr>
          <p:cNvSpPr>
            <a:spLocks noGrp="1"/>
          </p:cNvSpPr>
          <p:nvPr>
            <p:ph type="dt" sz="half" idx="10"/>
          </p:nvPr>
        </p:nvSpPr>
        <p:spPr/>
        <p:txBody>
          <a:bodyPr/>
          <a:lstStyle/>
          <a:p>
            <a:fld id="{C1AE846B-F25C-3343-B18C-FBD172B7D4C8}" type="datetimeFigureOut">
              <a:rPr lang="x-none" smtClean="0"/>
              <a:t>3/2/2023</a:t>
            </a:fld>
            <a:endParaRPr lang="x-none"/>
          </a:p>
        </p:txBody>
      </p:sp>
      <p:sp>
        <p:nvSpPr>
          <p:cNvPr id="4" name="Footer Placeholder 3">
            <a:extLst>
              <a:ext uri="{FF2B5EF4-FFF2-40B4-BE49-F238E27FC236}">
                <a16:creationId xmlns="" xmlns:a16="http://schemas.microsoft.com/office/drawing/2014/main" id="{D6ECBD91-59F7-29F7-B9DE-119579A1271A}"/>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 xmlns:a16="http://schemas.microsoft.com/office/drawing/2014/main" id="{3EF91E19-4622-FEB2-F9B2-3A38D673B6F2}"/>
              </a:ext>
            </a:extLst>
          </p:cNvPr>
          <p:cNvSpPr>
            <a:spLocks noGrp="1"/>
          </p:cNvSpPr>
          <p:nvPr>
            <p:ph type="sldNum" sz="quarter" idx="12"/>
          </p:nvPr>
        </p:nvSpPr>
        <p:spPr/>
        <p:txBody>
          <a:bodyPr/>
          <a:lstStyle/>
          <a:p>
            <a:fld id="{463EFB92-5709-BC44-BFB1-E06E47BA6147}" type="slidenum">
              <a:rPr lang="x-none" smtClean="0"/>
              <a:t>‹#›</a:t>
            </a:fld>
            <a:endParaRPr lang="x-none"/>
          </a:p>
        </p:txBody>
      </p:sp>
    </p:spTree>
    <p:extLst>
      <p:ext uri="{BB962C8B-B14F-4D97-AF65-F5344CB8AC3E}">
        <p14:creationId xmlns:p14="http://schemas.microsoft.com/office/powerpoint/2010/main" val="267301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C1FB4AF-DDFB-F85C-7C89-C36874E6436E}"/>
              </a:ext>
            </a:extLst>
          </p:cNvPr>
          <p:cNvSpPr>
            <a:spLocks noGrp="1"/>
          </p:cNvSpPr>
          <p:nvPr>
            <p:ph type="dt" sz="half" idx="10"/>
          </p:nvPr>
        </p:nvSpPr>
        <p:spPr/>
        <p:txBody>
          <a:bodyPr/>
          <a:lstStyle/>
          <a:p>
            <a:fld id="{C1AE846B-F25C-3343-B18C-FBD172B7D4C8}" type="datetimeFigureOut">
              <a:rPr lang="x-none" smtClean="0"/>
              <a:t>3/2/2023</a:t>
            </a:fld>
            <a:endParaRPr lang="x-none"/>
          </a:p>
        </p:txBody>
      </p:sp>
      <p:sp>
        <p:nvSpPr>
          <p:cNvPr id="3" name="Footer Placeholder 2">
            <a:extLst>
              <a:ext uri="{FF2B5EF4-FFF2-40B4-BE49-F238E27FC236}">
                <a16:creationId xmlns="" xmlns:a16="http://schemas.microsoft.com/office/drawing/2014/main" id="{AC7154C0-9434-BFF4-30D0-CF739B584B0A}"/>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E8B30E07-4AFB-B3B1-4023-945885A3A3C1}"/>
              </a:ext>
            </a:extLst>
          </p:cNvPr>
          <p:cNvSpPr>
            <a:spLocks noGrp="1"/>
          </p:cNvSpPr>
          <p:nvPr>
            <p:ph type="sldNum" sz="quarter" idx="12"/>
          </p:nvPr>
        </p:nvSpPr>
        <p:spPr/>
        <p:txBody>
          <a:bodyPr/>
          <a:lstStyle/>
          <a:p>
            <a:fld id="{463EFB92-5709-BC44-BFB1-E06E47BA6147}" type="slidenum">
              <a:rPr lang="x-none" smtClean="0"/>
              <a:t>‹#›</a:t>
            </a:fld>
            <a:endParaRPr lang="x-none"/>
          </a:p>
        </p:txBody>
      </p:sp>
    </p:spTree>
    <p:extLst>
      <p:ext uri="{BB962C8B-B14F-4D97-AF65-F5344CB8AC3E}">
        <p14:creationId xmlns:p14="http://schemas.microsoft.com/office/powerpoint/2010/main" val="397018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739026-EABD-9429-DBF5-A735DBB560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Content Placeholder 2">
            <a:extLst>
              <a:ext uri="{FF2B5EF4-FFF2-40B4-BE49-F238E27FC236}">
                <a16:creationId xmlns="" xmlns:a16="http://schemas.microsoft.com/office/drawing/2014/main" id="{A2C32203-2106-F354-BFF5-95820FD7C0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Text Placeholder 3">
            <a:extLst>
              <a:ext uri="{FF2B5EF4-FFF2-40B4-BE49-F238E27FC236}">
                <a16:creationId xmlns="" xmlns:a16="http://schemas.microsoft.com/office/drawing/2014/main" id="{C909DDF8-4E63-6715-5E67-1737D9DC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C77F7FF1-EFBB-844F-1B2A-4A69261CFEA2}"/>
              </a:ext>
            </a:extLst>
          </p:cNvPr>
          <p:cNvSpPr>
            <a:spLocks noGrp="1"/>
          </p:cNvSpPr>
          <p:nvPr>
            <p:ph type="dt" sz="half" idx="10"/>
          </p:nvPr>
        </p:nvSpPr>
        <p:spPr/>
        <p:txBody>
          <a:bodyPr/>
          <a:lstStyle/>
          <a:p>
            <a:fld id="{C1AE846B-F25C-3343-B18C-FBD172B7D4C8}" type="datetimeFigureOut">
              <a:rPr lang="x-none" smtClean="0"/>
              <a:t>3/2/2023</a:t>
            </a:fld>
            <a:endParaRPr lang="x-none"/>
          </a:p>
        </p:txBody>
      </p:sp>
      <p:sp>
        <p:nvSpPr>
          <p:cNvPr id="6" name="Footer Placeholder 5">
            <a:extLst>
              <a:ext uri="{FF2B5EF4-FFF2-40B4-BE49-F238E27FC236}">
                <a16:creationId xmlns="" xmlns:a16="http://schemas.microsoft.com/office/drawing/2014/main" id="{6034F1FB-154F-5741-38D2-517E782D44B3}"/>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FDBE0D3B-B68B-20FF-82FD-C6A22E0C668B}"/>
              </a:ext>
            </a:extLst>
          </p:cNvPr>
          <p:cNvSpPr>
            <a:spLocks noGrp="1"/>
          </p:cNvSpPr>
          <p:nvPr>
            <p:ph type="sldNum" sz="quarter" idx="12"/>
          </p:nvPr>
        </p:nvSpPr>
        <p:spPr/>
        <p:txBody>
          <a:bodyPr/>
          <a:lstStyle/>
          <a:p>
            <a:fld id="{463EFB92-5709-BC44-BFB1-E06E47BA6147}" type="slidenum">
              <a:rPr lang="x-none" smtClean="0"/>
              <a:t>‹#›</a:t>
            </a:fld>
            <a:endParaRPr lang="x-none"/>
          </a:p>
        </p:txBody>
      </p:sp>
    </p:spTree>
    <p:extLst>
      <p:ext uri="{BB962C8B-B14F-4D97-AF65-F5344CB8AC3E}">
        <p14:creationId xmlns:p14="http://schemas.microsoft.com/office/powerpoint/2010/main" val="12331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5CCA1F-3DA0-3B15-E255-C00A14BB00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Picture Placeholder 2">
            <a:extLst>
              <a:ext uri="{FF2B5EF4-FFF2-40B4-BE49-F238E27FC236}">
                <a16:creationId xmlns="" xmlns:a16="http://schemas.microsoft.com/office/drawing/2014/main" id="{F9EC929A-7E9E-5933-F85C-C087C4B1BF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 xmlns:a16="http://schemas.microsoft.com/office/drawing/2014/main" id="{79FFDC36-6C3C-E639-A593-3B7B642FD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73CE772E-0AAC-846F-9EEB-3ECDAD39685E}"/>
              </a:ext>
            </a:extLst>
          </p:cNvPr>
          <p:cNvSpPr>
            <a:spLocks noGrp="1"/>
          </p:cNvSpPr>
          <p:nvPr>
            <p:ph type="dt" sz="half" idx="10"/>
          </p:nvPr>
        </p:nvSpPr>
        <p:spPr/>
        <p:txBody>
          <a:bodyPr/>
          <a:lstStyle/>
          <a:p>
            <a:fld id="{C1AE846B-F25C-3343-B18C-FBD172B7D4C8}" type="datetimeFigureOut">
              <a:rPr lang="x-none" smtClean="0"/>
              <a:t>3/2/2023</a:t>
            </a:fld>
            <a:endParaRPr lang="x-none"/>
          </a:p>
        </p:txBody>
      </p:sp>
      <p:sp>
        <p:nvSpPr>
          <p:cNvPr id="6" name="Footer Placeholder 5">
            <a:extLst>
              <a:ext uri="{FF2B5EF4-FFF2-40B4-BE49-F238E27FC236}">
                <a16:creationId xmlns="" xmlns:a16="http://schemas.microsoft.com/office/drawing/2014/main" id="{9FC7DD3D-B4A5-0036-69FB-E568DB143F24}"/>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7A40D6CF-3B11-278A-8F91-47B8231C9E1F}"/>
              </a:ext>
            </a:extLst>
          </p:cNvPr>
          <p:cNvSpPr>
            <a:spLocks noGrp="1"/>
          </p:cNvSpPr>
          <p:nvPr>
            <p:ph type="sldNum" sz="quarter" idx="12"/>
          </p:nvPr>
        </p:nvSpPr>
        <p:spPr/>
        <p:txBody>
          <a:bodyPr/>
          <a:lstStyle/>
          <a:p>
            <a:fld id="{463EFB92-5709-BC44-BFB1-E06E47BA6147}" type="slidenum">
              <a:rPr lang="x-none" smtClean="0"/>
              <a:t>‹#›</a:t>
            </a:fld>
            <a:endParaRPr lang="x-none"/>
          </a:p>
        </p:txBody>
      </p:sp>
    </p:spTree>
    <p:extLst>
      <p:ext uri="{BB962C8B-B14F-4D97-AF65-F5344CB8AC3E}">
        <p14:creationId xmlns:p14="http://schemas.microsoft.com/office/powerpoint/2010/main" val="4119412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B644D72-2CB5-306F-3297-AA840040DB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x-none"/>
          </a:p>
        </p:txBody>
      </p:sp>
      <p:sp>
        <p:nvSpPr>
          <p:cNvPr id="3" name="Text Placeholder 2">
            <a:extLst>
              <a:ext uri="{FF2B5EF4-FFF2-40B4-BE49-F238E27FC236}">
                <a16:creationId xmlns="" xmlns:a16="http://schemas.microsoft.com/office/drawing/2014/main" id="{50568A2C-7B3F-752A-FB66-710986F0E4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 xmlns:a16="http://schemas.microsoft.com/office/drawing/2014/main" id="{F7C7FE1B-C053-044E-5DF0-C654AD89A9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AE846B-F25C-3343-B18C-FBD172B7D4C8}" type="datetimeFigureOut">
              <a:rPr lang="x-none" smtClean="0"/>
              <a:t>3/2/2023</a:t>
            </a:fld>
            <a:endParaRPr lang="x-none"/>
          </a:p>
        </p:txBody>
      </p:sp>
      <p:sp>
        <p:nvSpPr>
          <p:cNvPr id="5" name="Footer Placeholder 4">
            <a:extLst>
              <a:ext uri="{FF2B5EF4-FFF2-40B4-BE49-F238E27FC236}">
                <a16:creationId xmlns="" xmlns:a16="http://schemas.microsoft.com/office/drawing/2014/main" id="{92AB246E-34ED-EDAA-EB00-AE21BE54A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 xmlns:a16="http://schemas.microsoft.com/office/drawing/2014/main" id="{3E26EE5C-DB14-2C96-920A-49D29EE08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EFB92-5709-BC44-BFB1-E06E47BA6147}" type="slidenum">
              <a:rPr lang="x-none" smtClean="0"/>
              <a:t>‹#›</a:t>
            </a:fld>
            <a:endParaRPr lang="x-none"/>
          </a:p>
        </p:txBody>
      </p:sp>
    </p:spTree>
    <p:extLst>
      <p:ext uri="{BB962C8B-B14F-4D97-AF65-F5344CB8AC3E}">
        <p14:creationId xmlns:p14="http://schemas.microsoft.com/office/powerpoint/2010/main" val="2663884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54A6836E-C603-43CB-9DA7-89D8E3FA38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296007DD-F9BF-4F0F-B8C6-C514B284197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 xmlns:a16="http://schemas.microsoft.com/office/drawing/2014/main" id="{0BFCAB55-9231-F4CF-C34C-C62CC0DDA4C7}"/>
              </a:ext>
            </a:extLst>
          </p:cNvPr>
          <p:cNvSpPr>
            <a:spLocks noGrp="1"/>
          </p:cNvSpPr>
          <p:nvPr>
            <p:ph type="ctrTitle"/>
          </p:nvPr>
        </p:nvSpPr>
        <p:spPr>
          <a:xfrm>
            <a:off x="753925" y="1321056"/>
            <a:ext cx="10684151" cy="1991979"/>
          </a:xfrm>
        </p:spPr>
        <p:txBody>
          <a:bodyPr anchor="b">
            <a:normAutofit/>
          </a:bodyPr>
          <a:lstStyle/>
          <a:p>
            <a:r>
              <a:rPr lang="x-none" sz="5200" dirty="0">
                <a:solidFill>
                  <a:schemeClr val="tx2"/>
                </a:solidFill>
              </a:rPr>
              <a:t>Java Curs 2</a:t>
            </a:r>
          </a:p>
        </p:txBody>
      </p:sp>
      <p:sp>
        <p:nvSpPr>
          <p:cNvPr id="3" name="Subtitle 2">
            <a:extLst>
              <a:ext uri="{FF2B5EF4-FFF2-40B4-BE49-F238E27FC236}">
                <a16:creationId xmlns="" xmlns:a16="http://schemas.microsoft.com/office/drawing/2014/main" id="{FC66A79B-3B17-0265-A20C-89E4A3F377DF}"/>
              </a:ext>
            </a:extLst>
          </p:cNvPr>
          <p:cNvSpPr>
            <a:spLocks noGrp="1"/>
          </p:cNvSpPr>
          <p:nvPr>
            <p:ph type="subTitle" idx="1"/>
          </p:nvPr>
        </p:nvSpPr>
        <p:spPr>
          <a:xfrm>
            <a:off x="1361395" y="3525490"/>
            <a:ext cx="9469211" cy="865639"/>
          </a:xfrm>
        </p:spPr>
        <p:txBody>
          <a:bodyPr anchor="t">
            <a:normAutofit/>
          </a:bodyPr>
          <a:lstStyle/>
          <a:p>
            <a:r>
              <a:rPr lang="x-none" dirty="0">
                <a:solidFill>
                  <a:schemeClr val="tx2"/>
                </a:solidFill>
              </a:rPr>
              <a:t>Controlul executiei. Tablouri</a:t>
            </a:r>
          </a:p>
        </p:txBody>
      </p:sp>
      <p:grpSp>
        <p:nvGrpSpPr>
          <p:cNvPr id="12" name="Group 11">
            <a:extLst>
              <a:ext uri="{FF2B5EF4-FFF2-40B4-BE49-F238E27FC236}">
                <a16:creationId xmlns="" xmlns:a16="http://schemas.microsoft.com/office/drawing/2014/main" id="{8A0FAFCA-5C96-453B-83B7-A9AEF7F1896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 xmlns:a16="http://schemas.microsoft.com/office/drawing/2014/main" id="{4A0F84AE-A24D-4353-B1BA-BD80DAA385F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 xmlns:a16="http://schemas.microsoft.com/office/drawing/2014/main" id="{AF093259-3E74-43A1-944B-B106C8105E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 xmlns:a16="http://schemas.microsoft.com/office/drawing/2014/main" id="{AAA28A35-1E54-4054-BB95-42FAFA13A94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 xmlns:a16="http://schemas.microsoft.com/office/drawing/2014/main" id="{FBA3A17F-F3BD-4B94-9CC8-006700210FA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 xmlns:a16="http://schemas.microsoft.com/office/drawing/2014/main" id="{CD0398DD-AD75-4E2B-A3C6-35073082A8B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 xmlns:a16="http://schemas.microsoft.com/office/drawing/2014/main" id="{03E4F247-A844-4CD1-A37E-B7EA0DA2DBC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 xmlns:a16="http://schemas.microsoft.com/office/drawing/2014/main" id="{E2387B1B-D4D3-493F-8D7A-C7A89DBD4AB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 xmlns:a16="http://schemas.microsoft.com/office/drawing/2014/main" id="{C3404477-1F13-4859-84DA-12A303ACAD0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 xmlns:a16="http://schemas.microsoft.com/office/drawing/2014/main" id="{1B8C62FD-B708-4F00-80BB-1250C60119E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28691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D113AB-2126-3A8E-E8CF-BA2C14426B43}"/>
              </a:ext>
            </a:extLst>
          </p:cNvPr>
          <p:cNvSpPr>
            <a:spLocks noGrp="1"/>
          </p:cNvSpPr>
          <p:nvPr>
            <p:ph type="title"/>
          </p:nvPr>
        </p:nvSpPr>
        <p:spPr>
          <a:xfrm>
            <a:off x="838200" y="365126"/>
            <a:ext cx="10515600" cy="528254"/>
          </a:xfrm>
        </p:spPr>
        <p:txBody>
          <a:bodyPr>
            <a:normAutofit/>
          </a:bodyPr>
          <a:lstStyle/>
          <a:p>
            <a:r>
              <a:rPr lang="x-none" sz="2800" dirty="0">
                <a:latin typeface="Times New Roman" panose="02020603050405020304" pitchFamily="18" charset="0"/>
                <a:cs typeface="Times New Roman" panose="02020603050405020304" pitchFamily="18" charset="0"/>
              </a:rPr>
              <a:t>Instructiunile while si do..While</a:t>
            </a:r>
          </a:p>
        </p:txBody>
      </p:sp>
      <p:sp>
        <p:nvSpPr>
          <p:cNvPr id="3" name="Content Placeholder 2">
            <a:extLst>
              <a:ext uri="{FF2B5EF4-FFF2-40B4-BE49-F238E27FC236}">
                <a16:creationId xmlns="" xmlns:a16="http://schemas.microsoft.com/office/drawing/2014/main" id="{7AC6FA81-78F7-B302-2DCD-1AFF15BFB8EE}"/>
              </a:ext>
            </a:extLst>
          </p:cNvPr>
          <p:cNvSpPr>
            <a:spLocks noGrp="1"/>
          </p:cNvSpPr>
          <p:nvPr>
            <p:ph idx="1"/>
          </p:nvPr>
        </p:nvSpPr>
        <p:spPr>
          <a:xfrm>
            <a:off x="420414" y="1208690"/>
            <a:ext cx="11340662" cy="5284184"/>
          </a:xfrm>
        </p:spPr>
        <p:txBody>
          <a:bodyPr/>
          <a:lstStyle/>
          <a:p>
            <a:r>
              <a:rPr lang="x-none" dirty="0"/>
              <a:t>Bucla while</a:t>
            </a:r>
          </a:p>
          <a:p>
            <a:pPr marL="0" indent="0">
              <a:buNone/>
            </a:pPr>
            <a:r>
              <a:rPr lang="x-none" dirty="0"/>
              <a:t>	</a:t>
            </a:r>
            <a:r>
              <a:rPr lang="en-GB" sz="1800" dirty="0">
                <a:solidFill>
                  <a:srgbClr val="CC7832"/>
                </a:solidFill>
                <a:effectLst/>
                <a:latin typeface="Times New Roman" panose="02020603050405020304" pitchFamily="18" charset="0"/>
                <a:cs typeface="Times New Roman" panose="02020603050405020304" pitchFamily="18" charset="0"/>
              </a:rPr>
              <a:t>int </a:t>
            </a:r>
            <a:r>
              <a:rPr lang="en-GB" sz="1800" dirty="0" err="1">
                <a:latin typeface="Times New Roman" panose="02020603050405020304" pitchFamily="18" charset="0"/>
                <a:cs typeface="Times New Roman" panose="02020603050405020304" pitchFamily="18" charset="0"/>
              </a:rPr>
              <a:t>i</a:t>
            </a:r>
            <a:r>
              <a:rPr lang="en-GB" sz="1800" dirty="0">
                <a:latin typeface="Times New Roman" panose="02020603050405020304" pitchFamily="18" charset="0"/>
                <a:cs typeface="Times New Roman" panose="02020603050405020304" pitchFamily="18" charset="0"/>
              </a:rPr>
              <a:t> = </a:t>
            </a:r>
            <a:r>
              <a:rPr lang="en-GB" sz="1800" dirty="0">
                <a:solidFill>
                  <a:srgbClr val="6897BB"/>
                </a:solidFill>
                <a:effectLst/>
                <a:latin typeface="Times New Roman" panose="02020603050405020304" pitchFamily="18" charset="0"/>
                <a:cs typeface="Times New Roman" panose="02020603050405020304" pitchFamily="18" charset="0"/>
              </a:rPr>
              <a:t>0</a:t>
            </a:r>
            <a:r>
              <a:rPr lang="en-GB" sz="1800" dirty="0">
                <a:solidFill>
                  <a:srgbClr val="CC7832"/>
                </a:solidFill>
                <a:effectLst/>
                <a:latin typeface="Times New Roman" panose="02020603050405020304" pitchFamily="18" charset="0"/>
                <a:cs typeface="Times New Roman" panose="02020603050405020304" pitchFamily="18" charset="0"/>
              </a:rPr>
              <a:t>;</a:t>
            </a:r>
            <a:br>
              <a:rPr lang="en-GB" sz="1800" dirty="0">
                <a:solidFill>
                  <a:srgbClr val="CC7832"/>
                </a:solidFill>
                <a:effectLst/>
                <a:latin typeface="Times New Roman" panose="02020603050405020304" pitchFamily="18" charset="0"/>
                <a:cs typeface="Times New Roman" panose="02020603050405020304" pitchFamily="18" charset="0"/>
              </a:rPr>
            </a:br>
            <a:r>
              <a:rPr lang="en-GB" sz="1800" dirty="0">
                <a:solidFill>
                  <a:srgbClr val="CC7832"/>
                </a:solidFill>
                <a:effectLst/>
                <a:latin typeface="Times New Roman" panose="02020603050405020304" pitchFamily="18" charset="0"/>
                <a:cs typeface="Times New Roman" panose="02020603050405020304" pitchFamily="18" charset="0"/>
              </a:rPr>
              <a:t>	while</a:t>
            </a:r>
            <a:r>
              <a:rPr lang="en-GB" sz="1800" dirty="0">
                <a:latin typeface="Times New Roman" panose="02020603050405020304" pitchFamily="18" charset="0"/>
                <a:cs typeface="Times New Roman" panose="02020603050405020304" pitchFamily="18" charset="0"/>
              </a:rPr>
              <a:t>(</a:t>
            </a:r>
            <a:r>
              <a:rPr lang="en-GB" sz="1800" dirty="0" err="1">
                <a:latin typeface="Times New Roman" panose="02020603050405020304" pitchFamily="18" charset="0"/>
                <a:cs typeface="Times New Roman" panose="02020603050405020304" pitchFamily="18" charset="0"/>
              </a:rPr>
              <a:t>i</a:t>
            </a:r>
            <a:r>
              <a:rPr lang="en-GB" sz="1800" dirty="0">
                <a:latin typeface="Times New Roman" panose="02020603050405020304" pitchFamily="18" charset="0"/>
                <a:cs typeface="Times New Roman" panose="02020603050405020304" pitchFamily="18" charset="0"/>
              </a:rPr>
              <a:t>&lt; a) {</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System.</a:t>
            </a:r>
            <a:r>
              <a:rPr lang="en-GB" sz="1800" i="1" dirty="0" err="1">
                <a:solidFill>
                  <a:srgbClr val="9876AA"/>
                </a:solidFill>
                <a:effectLst/>
                <a:latin typeface="Times New Roman" panose="02020603050405020304" pitchFamily="18" charset="0"/>
                <a:cs typeface="Times New Roman" panose="02020603050405020304" pitchFamily="18" charset="0"/>
              </a:rPr>
              <a:t>out</a:t>
            </a:r>
            <a:r>
              <a:rPr lang="en-GB" sz="1800" dirty="0" err="1">
                <a:latin typeface="Times New Roman" panose="02020603050405020304" pitchFamily="18" charset="0"/>
                <a:cs typeface="Times New Roman" panose="02020603050405020304" pitchFamily="18" charset="0"/>
              </a:rPr>
              <a:t>.println</a:t>
            </a:r>
            <a:r>
              <a:rPr lang="en-GB" sz="1800" dirty="0">
                <a:latin typeface="Times New Roman" panose="02020603050405020304" pitchFamily="18" charset="0"/>
                <a:cs typeface="Times New Roman" panose="02020603050405020304" pitchFamily="18" charset="0"/>
              </a:rPr>
              <a:t>(</a:t>
            </a:r>
            <a:r>
              <a:rPr lang="en-GB" sz="1800" dirty="0">
                <a:solidFill>
                  <a:srgbClr val="6A8759"/>
                </a:solidFill>
                <a:effectLst/>
                <a:latin typeface="Times New Roman" panose="02020603050405020304" pitchFamily="18" charset="0"/>
                <a:cs typeface="Times New Roman" panose="02020603050405020304" pitchFamily="18" charset="0"/>
              </a:rPr>
              <a:t>"</a:t>
            </a:r>
            <a:r>
              <a:rPr lang="en-GB" sz="1800" dirty="0" err="1">
                <a:solidFill>
                  <a:srgbClr val="6A8759"/>
                </a:solidFill>
                <a:effectLst/>
                <a:latin typeface="Times New Roman" panose="02020603050405020304" pitchFamily="18" charset="0"/>
                <a:cs typeface="Times New Roman" panose="02020603050405020304" pitchFamily="18" charset="0"/>
              </a:rPr>
              <a:t>i</a:t>
            </a:r>
            <a:r>
              <a:rPr lang="en-GB" sz="1800" dirty="0">
                <a:solidFill>
                  <a:srgbClr val="6A8759"/>
                </a:solidFill>
                <a:effectLst/>
                <a:latin typeface="Times New Roman" panose="02020603050405020304" pitchFamily="18" charset="0"/>
                <a:cs typeface="Times New Roman" panose="02020603050405020304" pitchFamily="18" charset="0"/>
              </a:rPr>
              <a:t> : " </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i</a:t>
            </a:r>
            <a:r>
              <a:rPr lang="en-GB" sz="1800" dirty="0">
                <a:latin typeface="Times New Roman" panose="02020603050405020304" pitchFamily="18" charset="0"/>
                <a:cs typeface="Times New Roman" panose="02020603050405020304" pitchFamily="18" charset="0"/>
              </a:rPr>
              <a:t>)</a:t>
            </a:r>
            <a:r>
              <a:rPr lang="en-GB" sz="1800" dirty="0">
                <a:solidFill>
                  <a:srgbClr val="CC7832"/>
                </a:solidFill>
                <a:effectLst/>
                <a:latin typeface="Times New Roman" panose="02020603050405020304" pitchFamily="18" charset="0"/>
                <a:cs typeface="Times New Roman" panose="02020603050405020304" pitchFamily="18" charset="0"/>
              </a:rPr>
              <a:t>;</a:t>
            </a:r>
            <a:br>
              <a:rPr lang="en-GB" sz="1800" dirty="0">
                <a:solidFill>
                  <a:srgbClr val="CC7832"/>
                </a:solidFill>
                <a:effectLst/>
                <a:latin typeface="Times New Roman" panose="02020603050405020304" pitchFamily="18" charset="0"/>
                <a:cs typeface="Times New Roman" panose="02020603050405020304" pitchFamily="18" charset="0"/>
              </a:rPr>
            </a:br>
            <a:r>
              <a:rPr lang="en-GB" sz="1800" dirty="0">
                <a:solidFill>
                  <a:srgbClr val="CC7832"/>
                </a:solidFill>
                <a:effectLst/>
                <a:latin typeface="Times New Roman" panose="02020603050405020304" pitchFamily="18" charset="0"/>
                <a:cs typeface="Times New Roman" panose="02020603050405020304" pitchFamily="18" charset="0"/>
              </a:rPr>
              <a:t>    		if</a:t>
            </a:r>
            <a:r>
              <a:rPr lang="en-GB" sz="1800" dirty="0">
                <a:latin typeface="Times New Roman" panose="02020603050405020304" pitchFamily="18" charset="0"/>
                <a:cs typeface="Times New Roman" panose="02020603050405020304" pitchFamily="18" charset="0"/>
              </a:rPr>
              <a:t>(</a:t>
            </a:r>
            <a:r>
              <a:rPr lang="en-GB" sz="1800" dirty="0" err="1">
                <a:latin typeface="Times New Roman" panose="02020603050405020304" pitchFamily="18" charset="0"/>
                <a:cs typeface="Times New Roman" panose="02020603050405020304" pitchFamily="18" charset="0"/>
              </a:rPr>
              <a:t>i</a:t>
            </a:r>
            <a:r>
              <a:rPr lang="en-GB" sz="1800" dirty="0">
                <a:latin typeface="Times New Roman" panose="02020603050405020304" pitchFamily="18" charset="0"/>
                <a:cs typeface="Times New Roman" panose="02020603050405020304" pitchFamily="18" charset="0"/>
              </a:rPr>
              <a:t> == </a:t>
            </a:r>
            <a:r>
              <a:rPr lang="en-GB" sz="1800" dirty="0">
                <a:solidFill>
                  <a:srgbClr val="6897BB"/>
                </a:solidFill>
                <a:effectLst/>
                <a:latin typeface="Times New Roman" panose="02020603050405020304" pitchFamily="18" charset="0"/>
                <a:cs typeface="Times New Roman" panose="02020603050405020304" pitchFamily="18" charset="0"/>
              </a:rPr>
              <a:t>5</a:t>
            </a:r>
            <a:r>
              <a:rPr lang="en-GB" sz="1800" dirty="0">
                <a:latin typeface="Times New Roman" panose="02020603050405020304" pitchFamily="18" charset="0"/>
                <a:cs typeface="Times New Roman" panose="02020603050405020304" pitchFamily="18" charset="0"/>
              </a:rPr>
              <a:t>) {</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System.</a:t>
            </a:r>
            <a:r>
              <a:rPr lang="en-GB" sz="1800" i="1" dirty="0" err="1">
                <a:solidFill>
                  <a:srgbClr val="9876AA"/>
                </a:solidFill>
                <a:effectLst/>
                <a:latin typeface="Times New Roman" panose="02020603050405020304" pitchFamily="18" charset="0"/>
                <a:cs typeface="Times New Roman" panose="02020603050405020304" pitchFamily="18" charset="0"/>
              </a:rPr>
              <a:t>out</a:t>
            </a:r>
            <a:r>
              <a:rPr lang="en-GB" sz="1800" dirty="0" err="1">
                <a:latin typeface="Times New Roman" panose="02020603050405020304" pitchFamily="18" charset="0"/>
                <a:cs typeface="Times New Roman" panose="02020603050405020304" pitchFamily="18" charset="0"/>
              </a:rPr>
              <a:t>.println</a:t>
            </a:r>
            <a:r>
              <a:rPr lang="en-GB" sz="1800" dirty="0">
                <a:latin typeface="Times New Roman" panose="02020603050405020304" pitchFamily="18" charset="0"/>
                <a:cs typeface="Times New Roman" panose="02020603050405020304" pitchFamily="18" charset="0"/>
              </a:rPr>
              <a:t>(</a:t>
            </a:r>
            <a:r>
              <a:rPr lang="en-GB" sz="1800" dirty="0">
                <a:solidFill>
                  <a:srgbClr val="6A8759"/>
                </a:solidFill>
                <a:effectLst/>
                <a:latin typeface="Times New Roman" panose="02020603050405020304" pitchFamily="18" charset="0"/>
                <a:cs typeface="Times New Roman" panose="02020603050405020304" pitchFamily="18" charset="0"/>
              </a:rPr>
              <a:t>"Hello"</a:t>
            </a:r>
            <a:r>
              <a:rPr lang="en-GB" sz="1800" dirty="0">
                <a:latin typeface="Times New Roman" panose="02020603050405020304" pitchFamily="18" charset="0"/>
                <a:cs typeface="Times New Roman" panose="02020603050405020304" pitchFamily="18" charset="0"/>
              </a:rPr>
              <a:t>)</a:t>
            </a:r>
            <a:r>
              <a:rPr lang="en-GB" sz="1800" dirty="0">
                <a:solidFill>
                  <a:srgbClr val="CC7832"/>
                </a:solidFill>
                <a:effectLst/>
                <a:latin typeface="Times New Roman" panose="02020603050405020304" pitchFamily="18" charset="0"/>
                <a:cs typeface="Times New Roman" panose="02020603050405020304" pitchFamily="18" charset="0"/>
              </a:rPr>
              <a:t>;</a:t>
            </a:r>
            <a:br>
              <a:rPr lang="en-GB" sz="1800" dirty="0">
                <a:solidFill>
                  <a:srgbClr val="CC7832"/>
                </a:solidFill>
                <a:effectLst/>
                <a:latin typeface="Times New Roman" panose="02020603050405020304" pitchFamily="18" charset="0"/>
                <a:cs typeface="Times New Roman" panose="02020603050405020304" pitchFamily="18" charset="0"/>
              </a:rPr>
            </a:br>
            <a:r>
              <a:rPr lang="en-GB" sz="1800" dirty="0">
                <a:solidFill>
                  <a:srgbClr val="CC7832"/>
                </a:solidFill>
                <a:effectLst/>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a:t>
            </a:r>
            <a:r>
              <a:rPr lang="en-GB" sz="1800" dirty="0">
                <a:solidFill>
                  <a:srgbClr val="CC7832"/>
                </a:solidFill>
                <a:effectLst/>
                <a:latin typeface="Times New Roman" panose="02020603050405020304" pitchFamily="18" charset="0"/>
                <a:cs typeface="Times New Roman" panose="02020603050405020304" pitchFamily="18" charset="0"/>
              </a:rPr>
              <a:t>else if</a:t>
            </a:r>
            <a:r>
              <a:rPr lang="en-GB" sz="1800" dirty="0">
                <a:latin typeface="Times New Roman" panose="02020603050405020304" pitchFamily="18" charset="0"/>
                <a:cs typeface="Times New Roman" panose="02020603050405020304" pitchFamily="18" charset="0"/>
              </a:rPr>
              <a:t>(</a:t>
            </a:r>
            <a:r>
              <a:rPr lang="en-GB" sz="1800" dirty="0" err="1">
                <a:latin typeface="Times New Roman" panose="02020603050405020304" pitchFamily="18" charset="0"/>
                <a:cs typeface="Times New Roman" panose="02020603050405020304" pitchFamily="18" charset="0"/>
              </a:rPr>
              <a:t>i</a:t>
            </a:r>
            <a:r>
              <a:rPr lang="en-GB" sz="1800" dirty="0">
                <a:latin typeface="Times New Roman" panose="02020603050405020304" pitchFamily="18" charset="0"/>
                <a:cs typeface="Times New Roman" panose="02020603050405020304" pitchFamily="18" charset="0"/>
              </a:rPr>
              <a:t>&gt; </a:t>
            </a:r>
            <a:r>
              <a:rPr lang="en-GB" sz="1800" dirty="0">
                <a:solidFill>
                  <a:srgbClr val="6897BB"/>
                </a:solidFill>
                <a:effectLst/>
                <a:latin typeface="Times New Roman" panose="02020603050405020304" pitchFamily="18" charset="0"/>
                <a:cs typeface="Times New Roman" panose="02020603050405020304" pitchFamily="18" charset="0"/>
              </a:rPr>
              <a:t>6</a:t>
            </a:r>
            <a:r>
              <a:rPr lang="en-GB" sz="1800" dirty="0">
                <a:latin typeface="Times New Roman" panose="02020603050405020304" pitchFamily="18" charset="0"/>
                <a:cs typeface="Times New Roman" panose="02020603050405020304" pitchFamily="18" charset="0"/>
              </a:rPr>
              <a:t>) {</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a:t>
            </a:r>
            <a:r>
              <a:rPr lang="en-GB" sz="1800" dirty="0">
                <a:solidFill>
                  <a:srgbClr val="CC7832"/>
                </a:solidFill>
                <a:effectLst/>
                <a:latin typeface="Times New Roman" panose="02020603050405020304" pitchFamily="18" charset="0"/>
                <a:cs typeface="Times New Roman" panose="02020603050405020304" pitchFamily="18" charset="0"/>
              </a:rPr>
              <a:t>break;</a:t>
            </a:r>
            <a:br>
              <a:rPr lang="en-GB" sz="1800" dirty="0">
                <a:solidFill>
                  <a:srgbClr val="CC7832"/>
                </a:solidFill>
                <a:effectLst/>
                <a:latin typeface="Times New Roman" panose="02020603050405020304" pitchFamily="18" charset="0"/>
                <a:cs typeface="Times New Roman" panose="02020603050405020304" pitchFamily="18" charset="0"/>
              </a:rPr>
            </a:br>
            <a:r>
              <a:rPr lang="en-GB" sz="1800" dirty="0">
                <a:solidFill>
                  <a:srgbClr val="CC7832"/>
                </a:solidFill>
                <a:effectLst/>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i</a:t>
            </a:r>
            <a:r>
              <a:rPr lang="en-GB" sz="1800" dirty="0">
                <a:latin typeface="Times New Roman" panose="02020603050405020304" pitchFamily="18" charset="0"/>
                <a:cs typeface="Times New Roman" panose="02020603050405020304" pitchFamily="18" charset="0"/>
              </a:rPr>
              <a:t>++</a:t>
            </a:r>
            <a:r>
              <a:rPr lang="en-GB" sz="1800" dirty="0">
                <a:solidFill>
                  <a:srgbClr val="CC7832"/>
                </a:solidFill>
                <a:effectLst/>
                <a:latin typeface="Times New Roman" panose="02020603050405020304" pitchFamily="18" charset="0"/>
                <a:cs typeface="Times New Roman" panose="02020603050405020304" pitchFamily="18" charset="0"/>
              </a:rPr>
              <a:t>;</a:t>
            </a:r>
            <a:br>
              <a:rPr lang="en-GB" sz="1800" dirty="0">
                <a:solidFill>
                  <a:srgbClr val="CC7832"/>
                </a:solidFill>
                <a:effectLst/>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a:t>
            </a:r>
          </a:p>
          <a:p>
            <a:r>
              <a:rPr lang="en-GB" sz="1800" dirty="0" err="1">
                <a:latin typeface="Times New Roman" panose="02020603050405020304" pitchFamily="18" charset="0"/>
                <a:cs typeface="Times New Roman" panose="02020603050405020304" pitchFamily="18" charset="0"/>
              </a:rPr>
              <a:t>Bucla</a:t>
            </a:r>
            <a:r>
              <a:rPr lang="en-GB" sz="1800" dirty="0">
                <a:latin typeface="Times New Roman" panose="02020603050405020304" pitchFamily="18" charset="0"/>
                <a:cs typeface="Times New Roman" panose="02020603050405020304" pitchFamily="18" charset="0"/>
              </a:rPr>
              <a:t> do-while</a:t>
            </a:r>
          </a:p>
          <a:p>
            <a:pPr marL="0" indent="0">
              <a:buNone/>
            </a:pPr>
            <a:r>
              <a:rPr lang="en-GB" sz="1800" dirty="0">
                <a:latin typeface="Times New Roman" panose="02020603050405020304" pitchFamily="18" charset="0"/>
                <a:cs typeface="Times New Roman" panose="02020603050405020304" pitchFamily="18" charset="0"/>
              </a:rPr>
              <a:t>	       int </a:t>
            </a:r>
            <a:r>
              <a:rPr lang="en-GB" sz="1800" dirty="0" err="1">
                <a:latin typeface="Times New Roman" panose="02020603050405020304" pitchFamily="18" charset="0"/>
                <a:cs typeface="Times New Roman" panose="02020603050405020304" pitchFamily="18" charset="0"/>
              </a:rPr>
              <a:t>val</a:t>
            </a:r>
            <a:r>
              <a:rPr lang="en-GB" sz="1800" dirty="0">
                <a:latin typeface="Times New Roman" panose="02020603050405020304" pitchFamily="18" charset="0"/>
                <a:cs typeface="Times New Roman" panose="02020603050405020304" pitchFamily="18" charset="0"/>
              </a:rPr>
              <a:t>  = 5;</a:t>
            </a:r>
            <a:endParaRPr lang="en-GB" sz="14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	       </a:t>
            </a:r>
            <a:r>
              <a:rPr lang="en-GB" sz="1800" dirty="0">
                <a:solidFill>
                  <a:srgbClr val="CC7832"/>
                </a:solidFill>
                <a:effectLst/>
              </a:rPr>
              <a:t>do</a:t>
            </a:r>
            <a:r>
              <a:rPr lang="en-GB" sz="1800" dirty="0"/>
              <a:t>{</a:t>
            </a:r>
            <a:br>
              <a:rPr lang="en-GB" sz="1800" dirty="0"/>
            </a:br>
            <a:r>
              <a:rPr lang="en-GB" sz="1800" dirty="0"/>
              <a:t>    		</a:t>
            </a:r>
            <a:r>
              <a:rPr lang="en-GB" sz="1800" dirty="0" err="1"/>
              <a:t>System.</a:t>
            </a:r>
            <a:r>
              <a:rPr lang="en-GB" sz="1800" i="1" dirty="0" err="1">
                <a:solidFill>
                  <a:srgbClr val="9876AA"/>
                </a:solidFill>
                <a:effectLst/>
              </a:rPr>
              <a:t>out</a:t>
            </a:r>
            <a:r>
              <a:rPr lang="en-GB" sz="1800" dirty="0" err="1"/>
              <a:t>.println</a:t>
            </a:r>
            <a:r>
              <a:rPr lang="en-GB" sz="1800" dirty="0"/>
              <a:t>(</a:t>
            </a:r>
            <a:r>
              <a:rPr lang="en-GB" sz="1800" dirty="0">
                <a:solidFill>
                  <a:srgbClr val="6A8759"/>
                </a:solidFill>
                <a:effectLst/>
              </a:rPr>
              <a:t>"Hello world"</a:t>
            </a:r>
            <a:r>
              <a:rPr lang="en-GB" sz="1800" dirty="0"/>
              <a:t>)</a:t>
            </a:r>
            <a:r>
              <a:rPr lang="en-GB" sz="1800" dirty="0">
                <a:solidFill>
                  <a:srgbClr val="CC7832"/>
                </a:solidFill>
                <a:effectLst/>
              </a:rPr>
              <a:t>;</a:t>
            </a:r>
            <a:br>
              <a:rPr lang="en-GB" sz="1800" dirty="0">
                <a:solidFill>
                  <a:srgbClr val="CC7832"/>
                </a:solidFill>
                <a:effectLst/>
              </a:rPr>
            </a:br>
            <a:r>
              <a:rPr lang="en-GB" sz="1800" dirty="0">
                <a:solidFill>
                  <a:srgbClr val="CC7832"/>
                </a:solidFill>
                <a:effectLst/>
              </a:rPr>
              <a:t>    		</a:t>
            </a:r>
            <a:r>
              <a:rPr lang="en-GB" sz="1800" dirty="0" err="1"/>
              <a:t>val</a:t>
            </a:r>
            <a:r>
              <a:rPr lang="en-GB" sz="1800" dirty="0"/>
              <a:t>--</a:t>
            </a:r>
            <a:r>
              <a:rPr lang="en-GB" sz="1800" dirty="0">
                <a:solidFill>
                  <a:srgbClr val="CC7832"/>
                </a:solidFill>
                <a:effectLst/>
              </a:rPr>
              <a:t>;</a:t>
            </a:r>
            <a:br>
              <a:rPr lang="en-GB" sz="1800" dirty="0">
                <a:solidFill>
                  <a:srgbClr val="CC7832"/>
                </a:solidFill>
                <a:effectLst/>
              </a:rPr>
            </a:br>
            <a:r>
              <a:rPr lang="en-GB" sz="1800" dirty="0">
                <a:solidFill>
                  <a:srgbClr val="CC7832"/>
                </a:solidFill>
                <a:effectLst/>
              </a:rPr>
              <a:t>	        </a:t>
            </a:r>
            <a:r>
              <a:rPr lang="en-GB" sz="1800" dirty="0"/>
              <a:t>}</a:t>
            </a:r>
            <a:r>
              <a:rPr lang="en-GB" sz="1800" dirty="0">
                <a:solidFill>
                  <a:srgbClr val="CC7832"/>
                </a:solidFill>
                <a:effectLst/>
              </a:rPr>
              <a:t>while</a:t>
            </a:r>
            <a:r>
              <a:rPr lang="en-GB" sz="1800" dirty="0"/>
              <a:t>(</a:t>
            </a:r>
            <a:r>
              <a:rPr lang="en-GB" sz="1800" dirty="0" err="1"/>
              <a:t>val</a:t>
            </a:r>
            <a:r>
              <a:rPr lang="en-GB" sz="1800" dirty="0"/>
              <a:t> &gt;</a:t>
            </a:r>
            <a:r>
              <a:rPr lang="en-GB" sz="1800" dirty="0">
                <a:solidFill>
                  <a:srgbClr val="6897BB"/>
                </a:solidFill>
                <a:effectLst/>
              </a:rPr>
              <a:t>0</a:t>
            </a:r>
            <a:r>
              <a:rPr lang="en-GB" sz="1800" dirty="0"/>
              <a:t>)</a:t>
            </a:r>
            <a:r>
              <a:rPr lang="en-GB" sz="1800" dirty="0">
                <a:solidFill>
                  <a:srgbClr val="CC7832"/>
                </a:solidFill>
                <a:effectLst/>
              </a:rPr>
              <a:t>;</a:t>
            </a:r>
            <a:endParaRPr lang="x-non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01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E5B683-60F1-77C6-FDD8-D6CFBEA99DE9}"/>
              </a:ext>
            </a:extLst>
          </p:cNvPr>
          <p:cNvSpPr>
            <a:spLocks noGrp="1"/>
          </p:cNvSpPr>
          <p:nvPr>
            <p:ph type="title"/>
          </p:nvPr>
        </p:nvSpPr>
        <p:spPr>
          <a:xfrm>
            <a:off x="838200" y="365125"/>
            <a:ext cx="10515600" cy="549275"/>
          </a:xfrm>
        </p:spPr>
        <p:txBody>
          <a:bodyPr>
            <a:normAutofit fontScale="90000"/>
          </a:bodyPr>
          <a:lstStyle/>
          <a:p>
            <a:r>
              <a:rPr lang="x-none" dirty="0"/>
              <a:t>Exercitii</a:t>
            </a:r>
          </a:p>
        </p:txBody>
      </p:sp>
      <p:sp>
        <p:nvSpPr>
          <p:cNvPr id="3" name="Content Placeholder 2">
            <a:extLst>
              <a:ext uri="{FF2B5EF4-FFF2-40B4-BE49-F238E27FC236}">
                <a16:creationId xmlns="" xmlns:a16="http://schemas.microsoft.com/office/drawing/2014/main" id="{87006F5D-B9E4-031C-74D0-70F17AD137BC}"/>
              </a:ext>
            </a:extLst>
          </p:cNvPr>
          <p:cNvSpPr>
            <a:spLocks noGrp="1"/>
          </p:cNvSpPr>
          <p:nvPr>
            <p:ph idx="1"/>
          </p:nvPr>
        </p:nvSpPr>
        <p:spPr>
          <a:xfrm>
            <a:off x="462455" y="1040524"/>
            <a:ext cx="11456276" cy="5452351"/>
          </a:xfrm>
        </p:spPr>
        <p:txBody>
          <a:bodyPr/>
          <a:lstStyle/>
          <a:p>
            <a:pPr marL="514350" indent="-514350" algn="just">
              <a:buAutoNum type="arabicParenR"/>
            </a:pPr>
            <a:r>
              <a:rPr lang="x-none" sz="2400" dirty="0">
                <a:latin typeface="Times New Roman" panose="02020603050405020304" pitchFamily="18" charset="0"/>
                <a:cs typeface="Times New Roman" panose="02020603050405020304" pitchFamily="18" charset="0"/>
              </a:rPr>
              <a:t>Convert Fahrenheit to Celsius. Read the temperature from keyboard. </a:t>
            </a:r>
          </a:p>
          <a:p>
            <a:pPr marL="0" indent="0" algn="just">
              <a:buNone/>
            </a:pPr>
            <a:r>
              <a:rPr lang="x-none" sz="2400" dirty="0">
                <a:latin typeface="Times New Roman" panose="02020603050405020304" pitchFamily="18" charset="0"/>
                <a:cs typeface="Times New Roman" panose="02020603050405020304" pitchFamily="18" charset="0"/>
              </a:rPr>
              <a:t>	formula : (F-32) *5/9 =    C;</a:t>
            </a:r>
          </a:p>
          <a:p>
            <a:pPr marL="0" indent="0" algn="just">
              <a:buNone/>
            </a:pPr>
            <a:r>
              <a:rPr lang="x-none" sz="2400" dirty="0">
                <a:latin typeface="Times New Roman" panose="02020603050405020304" pitchFamily="18" charset="0"/>
                <a:cs typeface="Times New Roman" panose="02020603050405020304" pitchFamily="18" charset="0"/>
              </a:rPr>
              <a:t>2) How to swap two values without using 3rd variable: a and b will be read from keyboard.</a:t>
            </a:r>
          </a:p>
          <a:p>
            <a:pPr marL="0" indent="0" algn="just">
              <a:buNone/>
            </a:pPr>
            <a:r>
              <a:rPr lang="x-none" sz="2400" dirty="0">
                <a:latin typeface="Times New Roman" panose="02020603050405020304" pitchFamily="18" charset="0"/>
                <a:cs typeface="Times New Roman" panose="02020603050405020304" pitchFamily="18" charset="0"/>
              </a:rPr>
              <a:t>3) </a:t>
            </a:r>
            <a:r>
              <a:rPr lang="en-GB" sz="2400" dirty="0">
                <a:latin typeface="Times New Roman" panose="02020603050405020304" pitchFamily="18" charset="0"/>
                <a:cs typeface="Times New Roman" panose="02020603050405020304" pitchFamily="18" charset="0"/>
              </a:rPr>
              <a:t>H</a:t>
            </a:r>
            <a:r>
              <a:rPr lang="x-none" sz="2400" dirty="0">
                <a:latin typeface="Times New Roman" panose="02020603050405020304" pitchFamily="18" charset="0"/>
                <a:cs typeface="Times New Roman" panose="02020603050405020304" pitchFamily="18" charset="0"/>
              </a:rPr>
              <a:t>ow to swap two values using 3rd variabe:  a and b will be read from keyboard</a:t>
            </a:r>
          </a:p>
          <a:p>
            <a:pPr marL="0" indent="0" algn="just">
              <a:buNone/>
            </a:pPr>
            <a:r>
              <a:rPr lang="x-none" sz="2400" dirty="0">
                <a:latin typeface="Times New Roman" panose="02020603050405020304" pitchFamily="18" charset="0"/>
                <a:cs typeface="Times New Roman" panose="02020603050405020304" pitchFamily="18" charset="0"/>
              </a:rPr>
              <a:t>4) How to check Odd and Even number: a and b will be read from keyboard</a:t>
            </a:r>
          </a:p>
          <a:p>
            <a:pPr marL="0" indent="0" algn="just">
              <a:buNone/>
            </a:pPr>
            <a:r>
              <a:rPr lang="x-none" sz="2400" dirty="0">
                <a:latin typeface="Times New Roman" panose="02020603050405020304" pitchFamily="18" charset="0"/>
                <a:cs typeface="Times New Roman" panose="02020603050405020304" pitchFamily="18" charset="0"/>
              </a:rPr>
              <a:t>5) </a:t>
            </a:r>
            <a:r>
              <a:rPr lang="en-GB" sz="2400" dirty="0">
                <a:latin typeface="Times New Roman" panose="02020603050405020304" pitchFamily="18" charset="0"/>
                <a:cs typeface="Times New Roman" panose="02020603050405020304" pitchFamily="18" charset="0"/>
              </a:rPr>
              <a:t>A</a:t>
            </a:r>
            <a:r>
              <a:rPr lang="x-none" sz="2400" dirty="0">
                <a:latin typeface="Times New Roman" panose="02020603050405020304" pitchFamily="18" charset="0"/>
                <a:cs typeface="Times New Roman" panose="02020603050405020304" pitchFamily="18" charset="0"/>
              </a:rPr>
              <a:t> number is given from keyboard, calculate factorial </a:t>
            </a:r>
            <a:r>
              <a:rPr lang="x-none" sz="2400" dirty="0">
                <a:latin typeface="Times New Roman" panose="02020603050405020304" pitchFamily="18" charset="0"/>
                <a:cs typeface="Times New Roman" panose="02020603050405020304" pitchFamily="18" charset="0"/>
                <a:sym typeface="Wingdings" pitchFamily="2" charset="2"/>
              </a:rPr>
              <a:t>n! = n x(n-1)x(n-2)x(n-3)…(n-1)</a:t>
            </a:r>
          </a:p>
          <a:p>
            <a:pPr marL="0" indent="0" algn="just">
              <a:buNone/>
            </a:pPr>
            <a:r>
              <a:rPr lang="x-none" sz="2400" dirty="0">
                <a:latin typeface="Times New Roman" panose="02020603050405020304" pitchFamily="18" charset="0"/>
                <a:cs typeface="Times New Roman" panose="02020603050405020304" pitchFamily="18" charset="0"/>
                <a:sym typeface="Wingdings" pitchFamily="2" charset="2"/>
              </a:rPr>
              <a:t>6) </a:t>
            </a:r>
            <a:r>
              <a:rPr lang="en-GB" sz="2400" dirty="0">
                <a:latin typeface="Times New Roman" panose="02020603050405020304" pitchFamily="18" charset="0"/>
                <a:cs typeface="Times New Roman" panose="02020603050405020304" pitchFamily="18" charset="0"/>
                <a:sym typeface="Wingdings" pitchFamily="2" charset="2"/>
              </a:rPr>
              <a:t>C</a:t>
            </a:r>
            <a:r>
              <a:rPr lang="x-none" sz="2400" dirty="0">
                <a:latin typeface="Times New Roman" panose="02020603050405020304" pitchFamily="18" charset="0"/>
                <a:cs typeface="Times New Roman" panose="02020603050405020304" pitchFamily="18" charset="0"/>
                <a:sym typeface="Wingdings" pitchFamily="2" charset="2"/>
              </a:rPr>
              <a:t>heck if two strings are equals and compare them. Use Scanner to takes the string values </a:t>
            </a:r>
            <a:endParaRPr lang="x-none" sz="2400" dirty="0">
              <a:latin typeface="Times New Roman" panose="02020603050405020304" pitchFamily="18" charset="0"/>
              <a:cs typeface="Times New Roman" panose="02020603050405020304" pitchFamily="18" charset="0"/>
            </a:endParaRPr>
          </a:p>
          <a:p>
            <a:pPr marL="0" indent="0">
              <a:buNone/>
            </a:pPr>
            <a:endParaRPr lang="x-none" dirty="0"/>
          </a:p>
        </p:txBody>
      </p:sp>
    </p:spTree>
    <p:extLst>
      <p:ext uri="{BB962C8B-B14F-4D97-AF65-F5344CB8AC3E}">
        <p14:creationId xmlns:p14="http://schemas.microsoft.com/office/powerpoint/2010/main" val="244581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7C87F2-C20F-FF1F-D148-85E2FC9EE1BE}"/>
              </a:ext>
            </a:extLst>
          </p:cNvPr>
          <p:cNvSpPr>
            <a:spLocks noGrp="1"/>
          </p:cNvSpPr>
          <p:nvPr>
            <p:ph type="title"/>
          </p:nvPr>
        </p:nvSpPr>
        <p:spPr>
          <a:xfrm>
            <a:off x="838200" y="365126"/>
            <a:ext cx="10515600" cy="549274"/>
          </a:xfrm>
        </p:spPr>
        <p:txBody>
          <a:bodyPr>
            <a:normAutofit/>
          </a:bodyPr>
          <a:lstStyle/>
          <a:p>
            <a:r>
              <a:rPr lang="x-none" sz="2800" dirty="0">
                <a:latin typeface="Times New Roman" panose="02020603050405020304" pitchFamily="18" charset="0"/>
                <a:cs typeface="Times New Roman" panose="02020603050405020304" pitchFamily="18" charset="0"/>
              </a:rPr>
              <a:t>Tablouri(Arrays)</a:t>
            </a:r>
          </a:p>
        </p:txBody>
      </p:sp>
      <p:sp>
        <p:nvSpPr>
          <p:cNvPr id="3" name="Content Placeholder 2">
            <a:extLst>
              <a:ext uri="{FF2B5EF4-FFF2-40B4-BE49-F238E27FC236}">
                <a16:creationId xmlns="" xmlns:a16="http://schemas.microsoft.com/office/drawing/2014/main" id="{70B143E8-6BD2-DEE7-F4AC-0CED7BC1C677}"/>
              </a:ext>
            </a:extLst>
          </p:cNvPr>
          <p:cNvSpPr>
            <a:spLocks noGrp="1"/>
          </p:cNvSpPr>
          <p:nvPr>
            <p:ph idx="1"/>
          </p:nvPr>
        </p:nvSpPr>
        <p:spPr>
          <a:xfrm>
            <a:off x="557049" y="1187668"/>
            <a:ext cx="11246068" cy="5305205"/>
          </a:xfrm>
        </p:spPr>
        <p:txBody>
          <a:bodyPr/>
          <a:lstStyle/>
          <a:p>
            <a:r>
              <a:rPr lang="x-none" dirty="0"/>
              <a:t>Ce este un Array?</a:t>
            </a:r>
          </a:p>
          <a:p>
            <a:pPr marL="0" indent="0">
              <a:buNone/>
            </a:pPr>
            <a:r>
              <a:rPr lang="x-none" dirty="0"/>
              <a:t>	</a:t>
            </a:r>
            <a:r>
              <a:rPr lang="x-none" dirty="0">
                <a:sym typeface="Wingdings" pitchFamily="2" charset="2"/>
              </a:rPr>
              <a:t> </a:t>
            </a:r>
            <a:r>
              <a:rPr lang="x-none" sz="2400" dirty="0">
                <a:sym typeface="Wingdings" pitchFamily="2" charset="2"/>
              </a:rPr>
              <a:t>o modalitatea prin care putem stoca intr-o zona de memorie o secventa de variabile de acelasi tip.</a:t>
            </a:r>
          </a:p>
          <a:p>
            <a:pPr marL="0" indent="0">
              <a:buNone/>
            </a:pPr>
            <a:r>
              <a:rPr lang="x-none" sz="2400" dirty="0">
                <a:sym typeface="Wingdings" pitchFamily="2" charset="2"/>
              </a:rPr>
              <a:t>	 in Java un array este un obiect</a:t>
            </a:r>
          </a:p>
          <a:p>
            <a:pPr marL="0" indent="0">
              <a:buNone/>
            </a:pPr>
            <a:r>
              <a:rPr lang="x-none" sz="2400" dirty="0">
                <a:sym typeface="Wingdings" pitchFamily="2" charset="2"/>
              </a:rPr>
              <a:t>	 la declararea unei variabile de tip array, de fapt se declara o referinta catre un viitor array</a:t>
            </a:r>
          </a:p>
          <a:p>
            <a:pPr marL="0" indent="0">
              <a:buNone/>
            </a:pPr>
            <a:r>
              <a:rPr lang="x-none" sz="2400" dirty="0">
                <a:sym typeface="Wingdings" pitchFamily="2" charset="2"/>
              </a:rPr>
              <a:t>	 un array odata creat,dimensiunea acestuia nu mai poate fi modificata.</a:t>
            </a:r>
          </a:p>
          <a:p>
            <a:pPr marL="0" indent="0">
              <a:buNone/>
            </a:pPr>
            <a:r>
              <a:rPr lang="x-none" sz="2400" dirty="0">
                <a:sym typeface="Wingdings" pitchFamily="2" charset="2"/>
              </a:rPr>
              <a:t>	 lungimea array-ului se poate afla cu aceasta proprietatea: numeTablou.length</a:t>
            </a:r>
          </a:p>
          <a:p>
            <a:r>
              <a:rPr lang="en-US" sz="2400" dirty="0" err="1">
                <a:sym typeface="Wingdings" pitchFamily="2" charset="2"/>
              </a:rPr>
              <a:t>Exista</a:t>
            </a:r>
            <a:r>
              <a:rPr lang="en-US" sz="2400" dirty="0">
                <a:sym typeface="Wingdings" pitchFamily="2" charset="2"/>
              </a:rPr>
              <a:t> 2 </a:t>
            </a:r>
            <a:r>
              <a:rPr lang="en-US" sz="2400" dirty="0" err="1">
                <a:sym typeface="Wingdings" pitchFamily="2" charset="2"/>
              </a:rPr>
              <a:t>tipuri</a:t>
            </a:r>
            <a:r>
              <a:rPr lang="en-US" sz="2400" dirty="0">
                <a:sym typeface="Wingdings" pitchFamily="2" charset="2"/>
              </a:rPr>
              <a:t> de Array-</a:t>
            </a:r>
            <a:r>
              <a:rPr lang="en-US" sz="2400" dirty="0" err="1">
                <a:sym typeface="Wingdings" pitchFamily="2" charset="2"/>
              </a:rPr>
              <a:t>uri</a:t>
            </a:r>
            <a:r>
              <a:rPr lang="en-US" sz="2400" dirty="0">
                <a:sym typeface="Wingdings" pitchFamily="2" charset="2"/>
              </a:rPr>
              <a:t>:</a:t>
            </a:r>
          </a:p>
          <a:p>
            <a:pPr lvl="1"/>
            <a:r>
              <a:rPr lang="en-US" sz="2000" dirty="0">
                <a:sym typeface="Wingdings" pitchFamily="2" charset="2"/>
              </a:rPr>
              <a:t>Array unidimensional</a:t>
            </a:r>
          </a:p>
          <a:p>
            <a:pPr lvl="1"/>
            <a:r>
              <a:rPr lang="en-US" sz="2000" dirty="0">
                <a:sym typeface="Wingdings" pitchFamily="2" charset="2"/>
              </a:rPr>
              <a:t>Array multidimensional</a:t>
            </a:r>
            <a:endParaRPr lang="x-none" sz="2000" dirty="0"/>
          </a:p>
        </p:txBody>
      </p:sp>
    </p:spTree>
    <p:extLst>
      <p:ext uri="{BB962C8B-B14F-4D97-AF65-F5344CB8AC3E}">
        <p14:creationId xmlns:p14="http://schemas.microsoft.com/office/powerpoint/2010/main" val="2304383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AB81A1-0FF5-62ED-86DD-DE772177AF22}"/>
              </a:ext>
            </a:extLst>
          </p:cNvPr>
          <p:cNvSpPr>
            <a:spLocks noGrp="1"/>
          </p:cNvSpPr>
          <p:nvPr>
            <p:ph type="title"/>
          </p:nvPr>
        </p:nvSpPr>
        <p:spPr>
          <a:xfrm>
            <a:off x="420414" y="365125"/>
            <a:ext cx="10515600" cy="475703"/>
          </a:xfrm>
        </p:spPr>
        <p:txBody>
          <a:bodyPr>
            <a:normAutofit/>
          </a:bodyPr>
          <a:lstStyle/>
          <a:p>
            <a:r>
              <a:rPr lang="x-none" sz="2800" dirty="0">
                <a:latin typeface="Times New Roman" panose="02020603050405020304" pitchFamily="18" charset="0"/>
                <a:cs typeface="Times New Roman" panose="02020603050405020304" pitchFamily="18" charset="0"/>
              </a:rPr>
              <a:t>Array Unidimensional</a:t>
            </a:r>
          </a:p>
        </p:txBody>
      </p:sp>
      <p:sp>
        <p:nvSpPr>
          <p:cNvPr id="3" name="Content Placeholder 2">
            <a:extLst>
              <a:ext uri="{FF2B5EF4-FFF2-40B4-BE49-F238E27FC236}">
                <a16:creationId xmlns="" xmlns:a16="http://schemas.microsoft.com/office/drawing/2014/main" id="{6909CBE1-5619-87DF-B77D-7A08363C0429}"/>
              </a:ext>
            </a:extLst>
          </p:cNvPr>
          <p:cNvSpPr>
            <a:spLocks noGrp="1"/>
          </p:cNvSpPr>
          <p:nvPr>
            <p:ph idx="1"/>
          </p:nvPr>
        </p:nvSpPr>
        <p:spPr>
          <a:xfrm>
            <a:off x="420414" y="1040524"/>
            <a:ext cx="11393214" cy="5452351"/>
          </a:xfrm>
        </p:spPr>
        <p:txBody>
          <a:bodyPr>
            <a:normAutofit lnSpcReduction="10000"/>
          </a:bodyPr>
          <a:lstStyle/>
          <a:p>
            <a:pPr algn="just"/>
            <a:r>
              <a:rPr lang="en-GB" sz="2400" dirty="0">
                <a:latin typeface="Times New Roman" panose="02020603050405020304" pitchFamily="18" charset="0"/>
                <a:cs typeface="Times New Roman" panose="02020603050405020304" pitchFamily="18" charset="0"/>
              </a:rPr>
              <a:t>I</a:t>
            </a:r>
            <a:r>
              <a:rPr lang="x-none" sz="2400" dirty="0">
                <a:latin typeface="Times New Roman" panose="02020603050405020304" pitchFamily="18" charset="0"/>
                <a:cs typeface="Times New Roman" panose="02020603050405020304" pitchFamily="18" charset="0"/>
              </a:rPr>
              <a:t>nt [] x; </a:t>
            </a:r>
            <a:r>
              <a:rPr lang="x-none" sz="2400" dirty="0">
                <a:latin typeface="Times New Roman" panose="02020603050405020304" pitchFamily="18" charset="0"/>
                <a:cs typeface="Times New Roman" panose="02020603050405020304" pitchFamily="18" charset="0"/>
                <a:sym typeface="Wingdings" pitchFamily="2" charset="2"/>
              </a:rPr>
              <a:t> declarea unei variabile de tip tablou unidimensional cu tipul de date: int , si toate elementele stocate vor fi de tip int.</a:t>
            </a:r>
          </a:p>
          <a:p>
            <a:pPr algn="just"/>
            <a:r>
              <a:rPr lang="en-GB" sz="2400" dirty="0">
                <a:latin typeface="Times New Roman" panose="02020603050405020304" pitchFamily="18" charset="0"/>
                <a:cs typeface="Times New Roman" panose="02020603050405020304" pitchFamily="18" charset="0"/>
                <a:sym typeface="Wingdings" pitchFamily="2" charset="2"/>
              </a:rPr>
              <a:t>P</a:t>
            </a:r>
            <a:r>
              <a:rPr lang="x-none" sz="2400" dirty="0">
                <a:latin typeface="Times New Roman" panose="02020603050405020304" pitchFamily="18" charset="0"/>
                <a:cs typeface="Times New Roman" panose="02020603050405020304" pitchFamily="18" charset="0"/>
                <a:sym typeface="Wingdings" pitchFamily="2" charset="2"/>
              </a:rPr>
              <a:t>entru crearea obiectului tablou se foloseste keyword-ul “new”</a:t>
            </a:r>
          </a:p>
          <a:p>
            <a:pPr algn="just"/>
            <a:r>
              <a:rPr lang="en-GB" sz="2400" dirty="0" err="1">
                <a:latin typeface="Times New Roman" panose="02020603050405020304" pitchFamily="18" charset="0"/>
                <a:cs typeface="Times New Roman" panose="02020603050405020304" pitchFamily="18" charset="0"/>
                <a:sym typeface="Wingdings" pitchFamily="2" charset="2"/>
              </a:rPr>
              <a:t>Dimensiunea</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unui</a:t>
            </a:r>
            <a:r>
              <a:rPr lang="en-GB" sz="2400" dirty="0">
                <a:latin typeface="Times New Roman" panose="02020603050405020304" pitchFamily="18" charset="0"/>
                <a:cs typeface="Times New Roman" panose="02020603050405020304" pitchFamily="18" charset="0"/>
                <a:sym typeface="Wingdings" pitchFamily="2" charset="2"/>
              </a:rPr>
              <a:t> array </a:t>
            </a:r>
            <a:r>
              <a:rPr lang="en-GB" sz="2400" dirty="0" err="1">
                <a:latin typeface="Times New Roman" panose="02020603050405020304" pitchFamily="18" charset="0"/>
                <a:cs typeface="Times New Roman" panose="02020603050405020304" pitchFamily="18" charset="0"/>
                <a:sym typeface="Wingdings" pitchFamily="2" charset="2"/>
              </a:rPr>
              <a:t>este</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declarata</a:t>
            </a:r>
            <a:r>
              <a:rPr lang="en-GB" sz="2400" dirty="0">
                <a:latin typeface="Times New Roman" panose="02020603050405020304" pitchFamily="18" charset="0"/>
                <a:cs typeface="Times New Roman" panose="02020603050405020304" pitchFamily="18" charset="0"/>
                <a:sym typeface="Wingdings" pitchFamily="2" charset="2"/>
              </a:rPr>
              <a:t> in </a:t>
            </a:r>
            <a:r>
              <a:rPr lang="en-GB" sz="2400" dirty="0" err="1">
                <a:latin typeface="Times New Roman" panose="02020603050405020304" pitchFamily="18" charset="0"/>
                <a:cs typeface="Times New Roman" panose="02020603050405020304" pitchFamily="18" charset="0"/>
                <a:sym typeface="Wingdings" pitchFamily="2" charset="2"/>
              </a:rPr>
              <a:t>acest</a:t>
            </a:r>
            <a:r>
              <a:rPr lang="en-GB" sz="2400" dirty="0">
                <a:latin typeface="Times New Roman" panose="02020603050405020304" pitchFamily="18" charset="0"/>
                <a:cs typeface="Times New Roman" panose="02020603050405020304" pitchFamily="18" charset="0"/>
                <a:sym typeface="Wingdings" pitchFamily="2" charset="2"/>
              </a:rPr>
              <a:t> mod:</a:t>
            </a:r>
          </a:p>
          <a:p>
            <a:pPr marL="0" indent="0" algn="just">
              <a:buNone/>
            </a:pPr>
            <a:r>
              <a:rPr lang="en-GB" sz="2400" dirty="0">
                <a:latin typeface="Times New Roman" panose="02020603050405020304" pitchFamily="18" charset="0"/>
                <a:cs typeface="Times New Roman" panose="02020603050405020304" pitchFamily="18" charset="0"/>
                <a:sym typeface="Wingdings" pitchFamily="2" charset="2"/>
              </a:rPr>
              <a:t>	 int[] x = new int[5];</a:t>
            </a:r>
          </a:p>
          <a:p>
            <a:pPr marL="0" indent="0" algn="just">
              <a:buNone/>
            </a:pPr>
            <a:r>
              <a:rPr lang="en-GB" sz="2400" dirty="0">
                <a:latin typeface="Times New Roman" panose="02020603050405020304" pitchFamily="18" charset="0"/>
                <a:cs typeface="Times New Roman" panose="02020603050405020304" pitchFamily="18" charset="0"/>
                <a:sym typeface="Wingdings" pitchFamily="2" charset="2"/>
              </a:rPr>
              <a:t>	 int[] s = {1,2,3,4,5,6,7};</a:t>
            </a:r>
          </a:p>
          <a:p>
            <a:pPr algn="just"/>
            <a:r>
              <a:rPr lang="en-GB" sz="2400" dirty="0" err="1">
                <a:latin typeface="Times New Roman" panose="02020603050405020304" pitchFamily="18" charset="0"/>
                <a:cs typeface="Times New Roman" panose="02020603050405020304" pitchFamily="18" charset="0"/>
                <a:sym typeface="Wingdings" pitchFamily="2" charset="2"/>
              </a:rPr>
              <a:t>Dimensiunea</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tabloului</a:t>
            </a:r>
            <a:r>
              <a:rPr lang="en-GB" sz="2400" dirty="0">
                <a:latin typeface="Times New Roman" panose="02020603050405020304" pitchFamily="18" charset="0"/>
                <a:cs typeface="Times New Roman" panose="02020603050405020304" pitchFamily="18" charset="0"/>
                <a:sym typeface="Wingdings" pitchFamily="2" charset="2"/>
              </a:rPr>
              <a:t> nu </a:t>
            </a:r>
            <a:r>
              <a:rPr lang="en-GB" sz="2400" dirty="0" err="1">
                <a:latin typeface="Times New Roman" panose="02020603050405020304" pitchFamily="18" charset="0"/>
                <a:cs typeface="Times New Roman" panose="02020603050405020304" pitchFamily="18" charset="0"/>
                <a:sym typeface="Wingdings" pitchFamily="2" charset="2"/>
              </a:rPr>
              <a:t>mai</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poate</a:t>
            </a:r>
            <a:r>
              <a:rPr lang="en-GB" sz="2400" dirty="0">
                <a:latin typeface="Times New Roman" panose="02020603050405020304" pitchFamily="18" charset="0"/>
                <a:cs typeface="Times New Roman" panose="02020603050405020304" pitchFamily="18" charset="0"/>
                <a:sym typeface="Wingdings" pitchFamily="2" charset="2"/>
              </a:rPr>
              <a:t> fi </a:t>
            </a:r>
            <a:r>
              <a:rPr lang="en-GB" sz="2400" dirty="0" err="1">
                <a:latin typeface="Times New Roman" panose="02020603050405020304" pitchFamily="18" charset="0"/>
                <a:cs typeface="Times New Roman" panose="02020603050405020304" pitchFamily="18" charset="0"/>
                <a:sym typeface="Wingdings" pitchFamily="2" charset="2"/>
              </a:rPr>
              <a:t>modificata</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dupa</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crearea</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lui</a:t>
            </a:r>
            <a:r>
              <a:rPr lang="en-GB" sz="2400" dirty="0">
                <a:latin typeface="Times New Roman" panose="02020603050405020304" pitchFamily="18" charset="0"/>
                <a:cs typeface="Times New Roman" panose="02020603050405020304" pitchFamily="18" charset="0"/>
                <a:sym typeface="Wingdings" pitchFamily="2" charset="2"/>
              </a:rPr>
              <a:t>  </a:t>
            </a:r>
            <a:r>
              <a:rPr lang="en-GB" sz="2400" dirty="0" err="1">
                <a:latin typeface="Times New Roman" panose="02020603050405020304" pitchFamily="18" charset="0"/>
                <a:cs typeface="Times New Roman" panose="02020603050405020304" pitchFamily="18" charset="0"/>
                <a:sym typeface="Wingdings" pitchFamily="2" charset="2"/>
              </a:rPr>
              <a:t>daca</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este</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necesar</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sa</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adaugam</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elemente</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noi</a:t>
            </a:r>
            <a:r>
              <a:rPr lang="en-GB" sz="2400" dirty="0">
                <a:latin typeface="Times New Roman" panose="02020603050405020304" pitchFamily="18" charset="0"/>
                <a:cs typeface="Times New Roman" panose="02020603050405020304" pitchFamily="18" charset="0"/>
                <a:sym typeface="Wingdings" pitchFamily="2" charset="2"/>
              </a:rPr>
              <a:t> , o </a:t>
            </a:r>
            <a:r>
              <a:rPr lang="en-GB" sz="2400" dirty="0" err="1">
                <a:latin typeface="Times New Roman" panose="02020603050405020304" pitchFamily="18" charset="0"/>
                <a:cs typeface="Times New Roman" panose="02020603050405020304" pitchFamily="18" charset="0"/>
                <a:sym typeface="Wingdings" pitchFamily="2" charset="2"/>
              </a:rPr>
              <a:t>singura</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solutie</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este</a:t>
            </a:r>
            <a:r>
              <a:rPr lang="en-GB" sz="2400" dirty="0">
                <a:latin typeface="Times New Roman" panose="02020603050405020304" pitchFamily="18" charset="0"/>
                <a:cs typeface="Times New Roman" panose="02020603050405020304" pitchFamily="18" charset="0"/>
                <a:sym typeface="Wingdings" pitchFamily="2" charset="2"/>
              </a:rPr>
              <a:t> de a </a:t>
            </a:r>
            <a:r>
              <a:rPr lang="en-GB" sz="2400" dirty="0" err="1">
                <a:latin typeface="Times New Roman" panose="02020603050405020304" pitchFamily="18" charset="0"/>
                <a:cs typeface="Times New Roman" panose="02020603050405020304" pitchFamily="18" charset="0"/>
                <a:sym typeface="Wingdings" pitchFamily="2" charset="2"/>
              </a:rPr>
              <a:t>crea</a:t>
            </a:r>
            <a:r>
              <a:rPr lang="en-GB" sz="2400" dirty="0">
                <a:latin typeface="Times New Roman" panose="02020603050405020304" pitchFamily="18" charset="0"/>
                <a:cs typeface="Times New Roman" panose="02020603050405020304" pitchFamily="18" charset="0"/>
                <a:sym typeface="Wingdings" pitchFamily="2" charset="2"/>
              </a:rPr>
              <a:t> un </a:t>
            </a:r>
            <a:r>
              <a:rPr lang="en-GB" sz="2400" dirty="0" err="1">
                <a:latin typeface="Times New Roman" panose="02020603050405020304" pitchFamily="18" charset="0"/>
                <a:cs typeface="Times New Roman" panose="02020603050405020304" pitchFamily="18" charset="0"/>
                <a:sym typeface="Wingdings" pitchFamily="2" charset="2"/>
              </a:rPr>
              <a:t>nou</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tablou</a:t>
            </a:r>
            <a:r>
              <a:rPr lang="en-GB" sz="2400" dirty="0">
                <a:latin typeface="Times New Roman" panose="02020603050405020304" pitchFamily="18" charset="0"/>
                <a:cs typeface="Times New Roman" panose="02020603050405020304" pitchFamily="18" charset="0"/>
                <a:sym typeface="Wingdings" pitchFamily="2" charset="2"/>
              </a:rPr>
              <a:t> de </a:t>
            </a:r>
            <a:r>
              <a:rPr lang="en-GB" sz="2400" dirty="0" err="1">
                <a:latin typeface="Times New Roman" panose="02020603050405020304" pitchFamily="18" charset="0"/>
                <a:cs typeface="Times New Roman" panose="02020603050405020304" pitchFamily="18" charset="0"/>
                <a:sym typeface="Wingdings" pitchFamily="2" charset="2"/>
              </a:rPr>
              <a:t>dimensiuni</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mai</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mari</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si</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copierea</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datelor</a:t>
            </a:r>
            <a:r>
              <a:rPr lang="en-GB" sz="2400" dirty="0">
                <a:latin typeface="Times New Roman" panose="02020603050405020304" pitchFamily="18" charset="0"/>
                <a:cs typeface="Times New Roman" panose="02020603050405020304" pitchFamily="18" charset="0"/>
                <a:sym typeface="Wingdings" pitchFamily="2" charset="2"/>
              </a:rPr>
              <a:t> din </a:t>
            </a:r>
            <a:r>
              <a:rPr lang="en-GB" sz="2400" dirty="0" err="1">
                <a:latin typeface="Times New Roman" panose="02020603050405020304" pitchFamily="18" charset="0"/>
                <a:cs typeface="Times New Roman" panose="02020603050405020304" pitchFamily="18" charset="0"/>
                <a:sym typeface="Wingdings" pitchFamily="2" charset="2"/>
              </a:rPr>
              <a:t>cel</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vechi</a:t>
            </a:r>
            <a:r>
              <a:rPr lang="en-GB" sz="2400" dirty="0">
                <a:latin typeface="Times New Roman" panose="02020603050405020304" pitchFamily="18" charset="0"/>
                <a:cs typeface="Times New Roman" panose="02020603050405020304" pitchFamily="18" charset="0"/>
                <a:sym typeface="Wingdings" pitchFamily="2" charset="2"/>
              </a:rPr>
              <a:t> in </a:t>
            </a:r>
            <a:r>
              <a:rPr lang="en-GB" sz="2400" dirty="0" err="1">
                <a:latin typeface="Times New Roman" panose="02020603050405020304" pitchFamily="18" charset="0"/>
                <a:cs typeface="Times New Roman" panose="02020603050405020304" pitchFamily="18" charset="0"/>
                <a:sym typeface="Wingdings" pitchFamily="2" charset="2"/>
              </a:rPr>
              <a:t>cel</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nou</a:t>
            </a:r>
            <a:r>
              <a:rPr lang="en-GB" sz="2400" dirty="0">
                <a:latin typeface="Times New Roman" panose="02020603050405020304" pitchFamily="18" charset="0"/>
                <a:cs typeface="Times New Roman" panose="02020603050405020304" pitchFamily="18" charset="0"/>
                <a:sym typeface="Wingdings" pitchFamily="2" charset="2"/>
              </a:rPr>
              <a:t>.</a:t>
            </a:r>
          </a:p>
          <a:p>
            <a:pPr algn="just"/>
            <a:r>
              <a:rPr lang="en-GB" sz="2400" dirty="0" err="1">
                <a:latin typeface="Times New Roman" panose="02020603050405020304" pitchFamily="18" charset="0"/>
                <a:cs typeface="Times New Roman" panose="02020603050405020304" pitchFamily="18" charset="0"/>
                <a:sym typeface="Wingdings" pitchFamily="2" charset="2"/>
              </a:rPr>
              <a:t>Accesarea</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unui</a:t>
            </a:r>
            <a:r>
              <a:rPr lang="en-GB" sz="2400" dirty="0">
                <a:latin typeface="Times New Roman" panose="02020603050405020304" pitchFamily="18" charset="0"/>
                <a:cs typeface="Times New Roman" panose="02020603050405020304" pitchFamily="18" charset="0"/>
                <a:sym typeface="Wingdings" pitchFamily="2" charset="2"/>
              </a:rPr>
              <a:t> element din </a:t>
            </a:r>
            <a:r>
              <a:rPr lang="en-GB" sz="2400" dirty="0" err="1">
                <a:latin typeface="Times New Roman" panose="02020603050405020304" pitchFamily="18" charset="0"/>
                <a:cs typeface="Times New Roman" panose="02020603050405020304" pitchFamily="18" charset="0"/>
                <a:sym typeface="Wingdings" pitchFamily="2" charset="2"/>
              </a:rPr>
              <a:t>tablou</a:t>
            </a:r>
            <a:r>
              <a:rPr lang="en-GB" sz="2400" dirty="0">
                <a:latin typeface="Times New Roman" panose="02020603050405020304" pitchFamily="18" charset="0"/>
                <a:cs typeface="Times New Roman" panose="02020603050405020304" pitchFamily="18" charset="0"/>
                <a:sym typeface="Wingdings" pitchFamily="2" charset="2"/>
              </a:rPr>
              <a:t> se face cu </a:t>
            </a:r>
            <a:r>
              <a:rPr lang="en-GB" sz="2400" dirty="0" err="1">
                <a:latin typeface="Times New Roman" panose="02020603050405020304" pitchFamily="18" charset="0"/>
                <a:cs typeface="Times New Roman" panose="02020603050405020304" pitchFamily="18" charset="0"/>
                <a:sym typeface="Wingdings" pitchFamily="2" charset="2"/>
              </a:rPr>
              <a:t>ajutorul</a:t>
            </a:r>
            <a:r>
              <a:rPr lang="en-GB" sz="2400" dirty="0">
                <a:latin typeface="Times New Roman" panose="02020603050405020304" pitchFamily="18" charset="0"/>
                <a:cs typeface="Times New Roman" panose="02020603050405020304" pitchFamily="18" charset="0"/>
                <a:sym typeface="Wingdings" pitchFamily="2" charset="2"/>
              </a:rPr>
              <a:t> index-</a:t>
            </a:r>
            <a:r>
              <a:rPr lang="en-GB" sz="2400" dirty="0" err="1">
                <a:latin typeface="Times New Roman" panose="02020603050405020304" pitchFamily="18" charset="0"/>
                <a:cs typeface="Times New Roman" panose="02020603050405020304" pitchFamily="18" charset="0"/>
                <a:sym typeface="Wingdings" pitchFamily="2" charset="2"/>
              </a:rPr>
              <a:t>ului</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sau</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memorarea</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unei</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valori</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intr</a:t>
            </a:r>
            <a:r>
              <a:rPr lang="en-GB" sz="2400" dirty="0">
                <a:latin typeface="Times New Roman" panose="02020603050405020304" pitchFamily="18" charset="0"/>
                <a:cs typeface="Times New Roman" panose="02020603050405020304" pitchFamily="18" charset="0"/>
                <a:sym typeface="Wingdings" pitchFamily="2" charset="2"/>
              </a:rPr>
              <a:t>-un array se </a:t>
            </a:r>
            <a:r>
              <a:rPr lang="en-GB" sz="2400" dirty="0" err="1">
                <a:latin typeface="Times New Roman" panose="02020603050405020304" pitchFamily="18" charset="0"/>
                <a:cs typeface="Times New Roman" panose="02020603050405020304" pitchFamily="18" charset="0"/>
                <a:sym typeface="Wingdings" pitchFamily="2" charset="2"/>
              </a:rPr>
              <a:t>foloseste</a:t>
            </a:r>
            <a:r>
              <a:rPr lang="en-GB" sz="2400" dirty="0">
                <a:latin typeface="Times New Roman" panose="02020603050405020304" pitchFamily="18" charset="0"/>
                <a:cs typeface="Times New Roman" panose="02020603050405020304" pitchFamily="18" charset="0"/>
                <a:sym typeface="Wingdings" pitchFamily="2" charset="2"/>
              </a:rPr>
              <a:t> tot </a:t>
            </a:r>
            <a:r>
              <a:rPr lang="en-GB" sz="2400" dirty="0" err="1">
                <a:latin typeface="Times New Roman" panose="02020603050405020304" pitchFamily="18" charset="0"/>
                <a:cs typeface="Times New Roman" panose="02020603050405020304" pitchFamily="18" charset="0"/>
                <a:sym typeface="Wingdings" pitchFamily="2" charset="2"/>
              </a:rPr>
              <a:t>indexarea</a:t>
            </a:r>
            <a:r>
              <a:rPr lang="en-GB" sz="2400" dirty="0">
                <a:latin typeface="Times New Roman" panose="02020603050405020304" pitchFamily="18" charset="0"/>
                <a:cs typeface="Times New Roman" panose="02020603050405020304" pitchFamily="18" charset="0"/>
                <a:sym typeface="Wingdings" pitchFamily="2" charset="2"/>
              </a:rPr>
              <a:t>. Index-</a:t>
            </a:r>
            <a:r>
              <a:rPr lang="en-GB" sz="2400" dirty="0" err="1">
                <a:latin typeface="Times New Roman" panose="02020603050405020304" pitchFamily="18" charset="0"/>
                <a:cs typeface="Times New Roman" panose="02020603050405020304" pitchFamily="18" charset="0"/>
                <a:sym typeface="Wingdings" pitchFamily="2" charset="2"/>
              </a:rPr>
              <a:t>ul</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incepe</a:t>
            </a:r>
            <a:r>
              <a:rPr lang="en-GB" sz="2400" dirty="0">
                <a:latin typeface="Times New Roman" panose="02020603050405020304" pitchFamily="18" charset="0"/>
                <a:cs typeface="Times New Roman" panose="02020603050405020304" pitchFamily="18" charset="0"/>
                <a:sym typeface="Wingdings" pitchFamily="2" charset="2"/>
              </a:rPr>
              <a:t> de la 0 </a:t>
            </a:r>
            <a:r>
              <a:rPr lang="en-GB" sz="2400" dirty="0" err="1">
                <a:latin typeface="Times New Roman" panose="02020603050405020304" pitchFamily="18" charset="0"/>
                <a:cs typeface="Times New Roman" panose="02020603050405020304" pitchFamily="18" charset="0"/>
                <a:sym typeface="Wingdings" pitchFamily="2" charset="2"/>
              </a:rPr>
              <a:t>pana</a:t>
            </a:r>
            <a:r>
              <a:rPr lang="en-GB" sz="2400" dirty="0">
                <a:latin typeface="Times New Roman" panose="02020603050405020304" pitchFamily="18" charset="0"/>
                <a:cs typeface="Times New Roman" panose="02020603050405020304" pitchFamily="18" charset="0"/>
                <a:sym typeface="Wingdings" pitchFamily="2" charset="2"/>
              </a:rPr>
              <a:t> la length -1(</a:t>
            </a:r>
            <a:r>
              <a:rPr lang="en-GB" sz="2400" dirty="0" err="1">
                <a:latin typeface="Times New Roman" panose="02020603050405020304" pitchFamily="18" charset="0"/>
                <a:cs typeface="Times New Roman" panose="02020603050405020304" pitchFamily="18" charset="0"/>
                <a:sym typeface="Wingdings" pitchFamily="2" charset="2"/>
              </a:rPr>
              <a:t>lungime</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tablou</a:t>
            </a:r>
            <a:r>
              <a:rPr lang="en-GB" sz="2400" dirty="0">
                <a:latin typeface="Times New Roman" panose="02020603050405020304" pitchFamily="18" charset="0"/>
                <a:cs typeface="Times New Roman" panose="02020603050405020304" pitchFamily="18" charset="0"/>
                <a:sym typeface="Wingdings" pitchFamily="2" charset="2"/>
              </a:rPr>
              <a:t>).</a:t>
            </a:r>
          </a:p>
          <a:p>
            <a:pPr marL="0" indent="0" algn="just">
              <a:buNone/>
            </a:pPr>
            <a:r>
              <a:rPr lang="en-GB" sz="2400" dirty="0">
                <a:latin typeface="Times New Roman" panose="02020603050405020304" pitchFamily="18" charset="0"/>
                <a:cs typeface="Times New Roman" panose="02020603050405020304" pitchFamily="18" charset="0"/>
                <a:sym typeface="Wingdings" pitchFamily="2" charset="2"/>
              </a:rPr>
              <a:t>	 x[1] = 23; // </a:t>
            </a:r>
            <a:r>
              <a:rPr lang="en-GB" sz="2400" dirty="0" err="1">
                <a:latin typeface="Times New Roman" panose="02020603050405020304" pitchFamily="18" charset="0"/>
                <a:cs typeface="Times New Roman" panose="02020603050405020304" pitchFamily="18" charset="0"/>
                <a:sym typeface="Wingdings" pitchFamily="2" charset="2"/>
              </a:rPr>
              <a:t>adaugam</a:t>
            </a:r>
            <a:r>
              <a:rPr lang="en-GB" sz="2400" dirty="0">
                <a:latin typeface="Times New Roman" panose="02020603050405020304" pitchFamily="18" charset="0"/>
                <a:cs typeface="Times New Roman" panose="02020603050405020304" pitchFamily="18" charset="0"/>
                <a:sym typeface="Wingdings" pitchFamily="2" charset="2"/>
              </a:rPr>
              <a:t> pe </a:t>
            </a:r>
            <a:r>
              <a:rPr lang="en-GB" sz="2400" dirty="0" err="1">
                <a:latin typeface="Times New Roman" panose="02020603050405020304" pitchFamily="18" charset="0"/>
                <a:cs typeface="Times New Roman" panose="02020603050405020304" pitchFamily="18" charset="0"/>
                <a:sym typeface="Wingdings" pitchFamily="2" charset="2"/>
              </a:rPr>
              <a:t>positia</a:t>
            </a:r>
            <a:r>
              <a:rPr lang="en-GB" sz="2400" dirty="0">
                <a:latin typeface="Times New Roman" panose="02020603050405020304" pitchFamily="18" charset="0"/>
                <a:cs typeface="Times New Roman" panose="02020603050405020304" pitchFamily="18" charset="0"/>
                <a:sym typeface="Wingdings" pitchFamily="2" charset="2"/>
              </a:rPr>
              <a:t> 1 elemental 23;</a:t>
            </a:r>
          </a:p>
          <a:p>
            <a:pPr marL="0" indent="0" algn="just">
              <a:buNone/>
            </a:pPr>
            <a:r>
              <a:rPr lang="en-GB" sz="2400" dirty="0">
                <a:latin typeface="Times New Roman" panose="02020603050405020304" pitchFamily="18" charset="0"/>
                <a:cs typeface="Times New Roman" panose="02020603050405020304" pitchFamily="18" charset="0"/>
                <a:sym typeface="Wingdings" pitchFamily="2" charset="2"/>
              </a:rPr>
              <a:t>	 </a:t>
            </a:r>
            <a:r>
              <a:rPr lang="en-GB" sz="2400" dirty="0" err="1">
                <a:latin typeface="Times New Roman" panose="02020603050405020304" pitchFamily="18" charset="0"/>
                <a:cs typeface="Times New Roman" panose="02020603050405020304" pitchFamily="18" charset="0"/>
                <a:sym typeface="Wingdings" pitchFamily="2" charset="2"/>
              </a:rPr>
              <a:t>System.out.println</a:t>
            </a:r>
            <a:r>
              <a:rPr lang="en-GB" sz="2400" dirty="0">
                <a:latin typeface="Times New Roman" panose="02020603050405020304" pitchFamily="18" charset="0"/>
                <a:cs typeface="Times New Roman" panose="02020603050405020304" pitchFamily="18" charset="0"/>
                <a:sym typeface="Wingdings" pitchFamily="2" charset="2"/>
              </a:rPr>
              <a:t>(“</a:t>
            </a:r>
            <a:r>
              <a:rPr lang="en-GB" sz="2400" dirty="0" err="1">
                <a:latin typeface="Times New Roman" panose="02020603050405020304" pitchFamily="18" charset="0"/>
                <a:cs typeface="Times New Roman" panose="02020603050405020304" pitchFamily="18" charset="0"/>
                <a:sym typeface="Wingdings" pitchFamily="2" charset="2"/>
              </a:rPr>
              <a:t>valoare</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lui</a:t>
            </a:r>
            <a:r>
              <a:rPr lang="en-GB" sz="2400" dirty="0">
                <a:latin typeface="Times New Roman" panose="02020603050405020304" pitchFamily="18" charset="0"/>
                <a:cs typeface="Times New Roman" panose="02020603050405020304" pitchFamily="18" charset="0"/>
                <a:sym typeface="Wingdings" pitchFamily="2" charset="2"/>
              </a:rPr>
              <a:t> x[1]” + x[1]);</a:t>
            </a:r>
            <a:endParaRPr lang="x-none" sz="2400" dirty="0">
              <a:latin typeface="Times New Roman" panose="02020603050405020304" pitchFamily="18" charset="0"/>
              <a:cs typeface="Times New Roman" panose="02020603050405020304" pitchFamily="18" charset="0"/>
              <a:sym typeface="Wingdings" pitchFamily="2" charset="2"/>
            </a:endParaRPr>
          </a:p>
        </p:txBody>
      </p:sp>
    </p:spTree>
    <p:extLst>
      <p:ext uri="{BB962C8B-B14F-4D97-AF65-F5344CB8AC3E}">
        <p14:creationId xmlns:p14="http://schemas.microsoft.com/office/powerpoint/2010/main" val="385688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 xmlns:a16="http://schemas.microsoft.com/office/drawing/2014/main" id="{1A95671B-3CC6-4792-9114-B74FAEA224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EE92E23A-F70B-8364-B2BE-106D1B6CC6DE}"/>
              </a:ext>
            </a:extLst>
          </p:cNvPr>
          <p:cNvSpPr>
            <a:spLocks noGrp="1"/>
          </p:cNvSpPr>
          <p:nvPr>
            <p:ph idx="1"/>
          </p:nvPr>
        </p:nvSpPr>
        <p:spPr>
          <a:xfrm>
            <a:off x="1008184" y="1459907"/>
            <a:ext cx="10175630" cy="767904"/>
          </a:xfrm>
        </p:spPr>
        <p:txBody>
          <a:bodyPr anchor="ctr">
            <a:normAutofit/>
          </a:bodyPr>
          <a:lstStyle/>
          <a:p>
            <a:pPr algn="ctr"/>
            <a:r>
              <a:rPr lang="en-GB" sz="2000"/>
              <a:t>A</a:t>
            </a:r>
            <a:r>
              <a:rPr lang="x-none" sz="2000"/>
              <a:t>ccesarea elementelor dintr-un array se poate face cu ajutorul buclei for sau for-each.</a:t>
            </a:r>
          </a:p>
          <a:p>
            <a:pPr algn="ctr"/>
            <a:endParaRPr lang="x-none" sz="2000"/>
          </a:p>
        </p:txBody>
      </p:sp>
      <p:pic>
        <p:nvPicPr>
          <p:cNvPr id="7" name="Picture 6">
            <a:extLst>
              <a:ext uri="{FF2B5EF4-FFF2-40B4-BE49-F238E27FC236}">
                <a16:creationId xmlns="" xmlns:a16="http://schemas.microsoft.com/office/drawing/2014/main" id="{2B765430-62DD-3609-02AB-04DF30CAED17}"/>
              </a:ext>
            </a:extLst>
          </p:cNvPr>
          <p:cNvPicPr>
            <a:picLocks noChangeAspect="1"/>
          </p:cNvPicPr>
          <p:nvPr/>
        </p:nvPicPr>
        <p:blipFill>
          <a:blip r:embed="rId2"/>
          <a:stretch>
            <a:fillRect/>
          </a:stretch>
        </p:blipFill>
        <p:spPr>
          <a:xfrm>
            <a:off x="1792830" y="2405149"/>
            <a:ext cx="8600242" cy="3899393"/>
          </a:xfrm>
          <a:prstGeom prst="rect">
            <a:avLst/>
          </a:prstGeom>
        </p:spPr>
      </p:pic>
    </p:spTree>
    <p:extLst>
      <p:ext uri="{BB962C8B-B14F-4D97-AF65-F5344CB8AC3E}">
        <p14:creationId xmlns:p14="http://schemas.microsoft.com/office/powerpoint/2010/main" val="219859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0689828C-14F0-20D1-1DE7-1C86B36FEA37}"/>
              </a:ext>
            </a:extLst>
          </p:cNvPr>
          <p:cNvSpPr>
            <a:spLocks noGrp="1"/>
          </p:cNvSpPr>
          <p:nvPr>
            <p:ph type="title"/>
          </p:nvPr>
        </p:nvSpPr>
        <p:spPr>
          <a:xfrm>
            <a:off x="643467" y="321734"/>
            <a:ext cx="10905066" cy="1135737"/>
          </a:xfrm>
        </p:spPr>
        <p:txBody>
          <a:bodyPr>
            <a:normAutofit/>
          </a:bodyPr>
          <a:lstStyle/>
          <a:p>
            <a:r>
              <a:rPr lang="x-none" sz="3600">
                <a:latin typeface="Times New Roman" panose="02020603050405020304" pitchFamily="18" charset="0"/>
                <a:cs typeface="Times New Roman" panose="02020603050405020304" pitchFamily="18" charset="0"/>
              </a:rPr>
              <a:t>Array multidimensional</a:t>
            </a:r>
          </a:p>
        </p:txBody>
      </p:sp>
      <p:sp>
        <p:nvSpPr>
          <p:cNvPr id="3" name="Content Placeholder 2">
            <a:extLst>
              <a:ext uri="{FF2B5EF4-FFF2-40B4-BE49-F238E27FC236}">
                <a16:creationId xmlns="" xmlns:a16="http://schemas.microsoft.com/office/drawing/2014/main" id="{F29C34A9-62A1-9DAC-1BB2-4E67E789263E}"/>
              </a:ext>
            </a:extLst>
          </p:cNvPr>
          <p:cNvSpPr>
            <a:spLocks noGrp="1"/>
          </p:cNvSpPr>
          <p:nvPr>
            <p:ph idx="1"/>
          </p:nvPr>
        </p:nvSpPr>
        <p:spPr>
          <a:xfrm>
            <a:off x="643469" y="1457470"/>
            <a:ext cx="4981092" cy="4943329"/>
          </a:xfrm>
        </p:spPr>
        <p:txBody>
          <a:bodyPr>
            <a:normAutofit/>
          </a:bodyPr>
          <a:lstStyle/>
          <a:p>
            <a:pPr algn="just"/>
            <a:r>
              <a:rPr lang="en-GB" sz="2000" dirty="0">
                <a:latin typeface="Times New Roman" panose="02020603050405020304" pitchFamily="18" charset="0"/>
                <a:cs typeface="Times New Roman" panose="02020603050405020304" pitchFamily="18" charset="0"/>
              </a:rPr>
              <a:t>U</a:t>
            </a:r>
            <a:r>
              <a:rPr lang="x-none" sz="2000" dirty="0">
                <a:latin typeface="Times New Roman" panose="02020603050405020304" pitchFamily="18" charset="0"/>
                <a:cs typeface="Times New Roman" panose="02020603050405020304" pitchFamily="18" charset="0"/>
              </a:rPr>
              <a:t>n tablou bidimensional nu este o matrice. Poate avea dimensiuni diferite.</a:t>
            </a:r>
          </a:p>
          <a:p>
            <a:pPr algn="just"/>
            <a:r>
              <a:rPr lang="en-GB" sz="2000" dirty="0">
                <a:latin typeface="Times New Roman" panose="02020603050405020304" pitchFamily="18" charset="0"/>
                <a:cs typeface="Times New Roman" panose="02020603050405020304" pitchFamily="18" charset="0"/>
              </a:rPr>
              <a:t>D</a:t>
            </a:r>
            <a:r>
              <a:rPr lang="x-none" sz="2000" dirty="0">
                <a:latin typeface="Times New Roman" panose="02020603050405020304" pitchFamily="18" charset="0"/>
                <a:cs typeface="Times New Roman" panose="02020603050405020304" pitchFamily="18" charset="0"/>
              </a:rPr>
              <a:t>eclarea variabilei de tip tablou - &gt; int[] [] s;</a:t>
            </a:r>
          </a:p>
          <a:p>
            <a:pPr algn="just"/>
            <a:r>
              <a:rPr lang="en-GB" sz="2000" dirty="0">
                <a:latin typeface="Times New Roman" panose="02020603050405020304" pitchFamily="18" charset="0"/>
                <a:cs typeface="Times New Roman" panose="02020603050405020304" pitchFamily="18" charset="0"/>
              </a:rPr>
              <a:t>S</a:t>
            </a:r>
            <a:r>
              <a:rPr lang="x-none" sz="2000" dirty="0">
                <a:latin typeface="Times New Roman" panose="02020603050405020304" pitchFamily="18" charset="0"/>
                <a:cs typeface="Times New Roman" panose="02020603050405020304" pitchFamily="18" charset="0"/>
              </a:rPr>
              <a:t>imbolul [][] ne specifica ca vom avea un tablou bidimensional.</a:t>
            </a:r>
          </a:p>
          <a:p>
            <a:pPr algn="just"/>
            <a:r>
              <a:rPr lang="en-GB" sz="2000" dirty="0" err="1">
                <a:latin typeface="Times New Roman" panose="02020603050405020304" pitchFamily="18" charset="0"/>
                <a:cs typeface="Times New Roman" panose="02020603050405020304" pitchFamily="18" charset="0"/>
              </a:rPr>
              <a:t>Crearea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unui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obiect</a:t>
            </a:r>
            <a:r>
              <a:rPr lang="en-GB" sz="2000" dirty="0">
                <a:latin typeface="Times New Roman" panose="02020603050405020304" pitchFamily="18" charset="0"/>
                <a:cs typeface="Times New Roman" panose="02020603050405020304" pitchFamily="18" charset="0"/>
              </a:rPr>
              <a:t> de tip </a:t>
            </a:r>
            <a:r>
              <a:rPr lang="en-GB" sz="2000" dirty="0" err="1">
                <a:latin typeface="Times New Roman" panose="02020603050405020304" pitchFamily="18" charset="0"/>
                <a:cs typeface="Times New Roman" panose="02020603050405020304" pitchFamily="18" charset="0"/>
              </a:rPr>
              <a:t>tablou</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specificand</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valorile</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elementelor</a:t>
            </a:r>
            <a:r>
              <a:rPr lang="en-GB" sz="2000" dirty="0">
                <a:latin typeface="Times New Roman" panose="02020603050405020304" pitchFamily="18" charset="0"/>
                <a:cs typeface="Times New Roman" panose="02020603050405020304" pitchFamily="18" charset="0"/>
              </a:rPr>
              <a:t> in </a:t>
            </a:r>
            <a:r>
              <a:rPr lang="en-GB" sz="2000" dirty="0" err="1">
                <a:latin typeface="Times New Roman" panose="02020603050405020304" pitchFamily="18" charset="0"/>
                <a:cs typeface="Times New Roman" panose="02020603050405020304" pitchFamily="18" charset="0"/>
              </a:rPr>
              <a:t>momentul</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declararii</a:t>
            </a:r>
            <a:r>
              <a:rPr lang="en-GB" sz="2000" dirty="0">
                <a:latin typeface="Times New Roman" panose="02020603050405020304" pitchFamily="18" charset="0"/>
                <a:cs typeface="Times New Roman" panose="02020603050405020304" pitchFamily="18" charset="0"/>
              </a:rPr>
              <a:t>: </a:t>
            </a:r>
          </a:p>
          <a:p>
            <a:pPr marL="0" indent="0" algn="just">
              <a:buNone/>
            </a:pPr>
            <a:r>
              <a:rPr lang="en-GB"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sym typeface="Wingdings" pitchFamily="2" charset="2"/>
              </a:rPr>
              <a:t> int[][] x = new int[4][4];</a:t>
            </a:r>
          </a:p>
          <a:p>
            <a:pPr marL="0" indent="0" algn="just">
              <a:buNone/>
            </a:pPr>
            <a:r>
              <a:rPr lang="en-GB" sz="2000" dirty="0">
                <a:latin typeface="Times New Roman" panose="02020603050405020304" pitchFamily="18" charset="0"/>
                <a:cs typeface="Times New Roman" panose="02020603050405020304" pitchFamily="18" charset="0"/>
                <a:sym typeface="Wingdings" pitchFamily="2" charset="2"/>
              </a:rPr>
              <a:t>	 int[][] s = {{10,2,3,4}, {2,4,32,4}, {131,232,121,33}, {9,8,7,5}};</a:t>
            </a:r>
            <a:endParaRPr lang="x-none" sz="20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 xmlns:a16="http://schemas.microsoft.com/office/drawing/2014/main" id="{B9526FC0-F0A0-242B-31E7-877255730FF6}"/>
              </a:ext>
            </a:extLst>
          </p:cNvPr>
          <p:cNvPicPr>
            <a:picLocks noChangeAspect="1"/>
          </p:cNvPicPr>
          <p:nvPr/>
        </p:nvPicPr>
        <p:blipFill>
          <a:blip/>
          <a:stretch>
            <a:fillRect/>
          </a:stretch>
        </p:blipFill>
        <p:spPr>
          <a:xfrm>
            <a:off x="5754102" y="1782981"/>
            <a:ext cx="5335647" cy="4361892"/>
          </a:xfrm>
          <a:prstGeom prst="rect">
            <a:avLst/>
          </a:prstGeom>
        </p:spPr>
      </p:pic>
      <p:grpSp>
        <p:nvGrpSpPr>
          <p:cNvPr id="16" name="Group 15">
            <a:extLst>
              <a:ext uri="{FF2B5EF4-FFF2-40B4-BE49-F238E27FC236}">
                <a16:creationId xmlns=""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1554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BEC8649-7CD8-C879-90FC-A80C67033BE1}"/>
              </a:ext>
            </a:extLst>
          </p:cNvPr>
          <p:cNvSpPr>
            <a:spLocks noGrp="1"/>
          </p:cNvSpPr>
          <p:nvPr>
            <p:ph idx="1"/>
          </p:nvPr>
        </p:nvSpPr>
        <p:spPr>
          <a:xfrm>
            <a:off x="462455" y="525517"/>
            <a:ext cx="11214538" cy="5969876"/>
          </a:xfrm>
        </p:spPr>
        <p:txBody>
          <a:bodyPr>
            <a:normAutofit/>
          </a:bodyPr>
          <a:lstStyle/>
          <a:p>
            <a:pPr algn="just"/>
            <a:r>
              <a:rPr lang="en-GB" sz="2400" dirty="0">
                <a:latin typeface="Times New Roman" panose="02020603050405020304" pitchFamily="18" charset="0"/>
                <a:cs typeface="Times New Roman" panose="02020603050405020304" pitchFamily="18" charset="0"/>
              </a:rPr>
              <a:t>i</a:t>
            </a:r>
            <a:r>
              <a:rPr lang="x-none" sz="2400" dirty="0">
                <a:latin typeface="Times New Roman" panose="02020603050405020304" pitchFamily="18" charset="0"/>
                <a:cs typeface="Times New Roman" panose="02020603050405020304" pitchFamily="18" charset="0"/>
              </a:rPr>
              <a:t>nt[] [] s = new int[4][] // crearea tabloului primar</a:t>
            </a:r>
          </a:p>
          <a:p>
            <a:pPr marL="0" indent="0" algn="just">
              <a:buNone/>
            </a:pPr>
            <a:r>
              <a:rPr lang="x-none" sz="2400" dirty="0">
                <a:latin typeface="Times New Roman" panose="02020603050405020304" pitchFamily="18" charset="0"/>
                <a:cs typeface="Times New Roman" panose="02020603050405020304" pitchFamily="18" charset="0"/>
              </a:rPr>
              <a:t>	-&gt; s[0] = new int[3] // crearea primului tablou secundar</a:t>
            </a:r>
          </a:p>
          <a:p>
            <a:pPr marL="0" indent="0" algn="just">
              <a:buNone/>
            </a:pPr>
            <a:r>
              <a:rPr lang="x-none" sz="2400" dirty="0">
                <a:latin typeface="Times New Roman" panose="02020603050405020304" pitchFamily="18" charset="0"/>
                <a:cs typeface="Times New Roman" panose="02020603050405020304" pitchFamily="18" charset="0"/>
              </a:rPr>
              <a:t>	-&gt; s[1] = new int[2] // crearea celui de al doilea tablou secundar</a:t>
            </a:r>
          </a:p>
          <a:p>
            <a:pPr algn="just"/>
            <a:r>
              <a:rPr lang="en-GB" sz="2400" dirty="0">
                <a:latin typeface="Times New Roman" panose="02020603050405020304" pitchFamily="18" charset="0"/>
                <a:cs typeface="Times New Roman" panose="02020603050405020304" pitchFamily="18" charset="0"/>
              </a:rPr>
              <a:t>I</a:t>
            </a:r>
            <a:r>
              <a:rPr lang="x-none" sz="2400" dirty="0">
                <a:latin typeface="Times New Roman" panose="02020603050405020304" pitchFamily="18" charset="0"/>
                <a:cs typeface="Times New Roman" panose="02020603050405020304" pitchFamily="18" charset="0"/>
              </a:rPr>
              <a:t>nt[][]  s  = new int[3][5];</a:t>
            </a:r>
          </a:p>
          <a:p>
            <a:pPr algn="just"/>
            <a:endParaRPr lang="x-none" sz="2400" dirty="0">
              <a:latin typeface="Times New Roman" panose="02020603050405020304" pitchFamily="18" charset="0"/>
              <a:cs typeface="Times New Roman" panose="02020603050405020304" pitchFamily="18" charset="0"/>
            </a:endParaRPr>
          </a:p>
          <a:p>
            <a:pPr algn="just"/>
            <a:r>
              <a:rPr lang="x-none" sz="2400" dirty="0">
                <a:latin typeface="Times New Roman" panose="02020603050405020304" pitchFamily="18" charset="0"/>
                <a:cs typeface="Times New Roman" panose="02020603050405020304" pitchFamily="18" charset="0"/>
              </a:rPr>
              <a:t>Accesare elementelor :</a:t>
            </a:r>
          </a:p>
          <a:p>
            <a:pPr marL="0" indent="0" algn="just">
              <a:buNone/>
            </a:pPr>
            <a:r>
              <a:rPr lang="x-none" sz="2400" dirty="0">
                <a:latin typeface="Times New Roman" panose="02020603050405020304" pitchFamily="18" charset="0"/>
                <a:cs typeface="Times New Roman" panose="02020603050405020304" pitchFamily="18" charset="0"/>
              </a:rPr>
              <a:t>	</a:t>
            </a:r>
            <a:r>
              <a:rPr lang="x-none" sz="2400" dirty="0">
                <a:latin typeface="Times New Roman" panose="02020603050405020304" pitchFamily="18" charset="0"/>
                <a:cs typeface="Times New Roman" panose="02020603050405020304" pitchFamily="18" charset="0"/>
                <a:sym typeface="Wingdings" pitchFamily="2" charset="2"/>
              </a:rPr>
              <a:t> int[][] m = {{1,3,2,4}, {6,5,7}};</a:t>
            </a:r>
          </a:p>
          <a:p>
            <a:pPr marL="0" indent="0" algn="just">
              <a:buNone/>
            </a:pPr>
            <a:r>
              <a:rPr lang="x-none" sz="2400" dirty="0">
                <a:latin typeface="Times New Roman" panose="02020603050405020304" pitchFamily="18" charset="0"/>
                <a:cs typeface="Times New Roman" panose="02020603050405020304" pitchFamily="18" charset="0"/>
                <a:sym typeface="Wingdings" pitchFamily="2" charset="2"/>
              </a:rPr>
              <a:t>		System.out.println(“val lui m[1][1]” + m[1][1]);</a:t>
            </a:r>
          </a:p>
          <a:p>
            <a:pPr marL="0" indent="0" algn="just">
              <a:buNone/>
            </a:pPr>
            <a:endParaRPr lang="x-none" sz="2400" dirty="0">
              <a:latin typeface="Times New Roman" panose="02020603050405020304" pitchFamily="18" charset="0"/>
              <a:cs typeface="Times New Roman" panose="02020603050405020304" pitchFamily="18" charset="0"/>
              <a:sym typeface="Wingdings" pitchFamily="2" charset="2"/>
            </a:endParaRPr>
          </a:p>
          <a:p>
            <a:pPr algn="just"/>
            <a:r>
              <a:rPr lang="x-none" sz="2400" dirty="0">
                <a:latin typeface="Times New Roman" panose="02020603050405020304" pitchFamily="18" charset="0"/>
                <a:cs typeface="Times New Roman" panose="02020603050405020304" pitchFamily="18" charset="0"/>
                <a:sym typeface="Wingdings" pitchFamily="2" charset="2"/>
              </a:rPr>
              <a:t>Parcurgerea unui tablou multidimensional se face cu ajutorul buclei for.  Primul for este pentru parcurgerea  tabloului de baza iar cel de al doilea pentru parcurgerea tabloului secundar.</a:t>
            </a:r>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331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A2C1B39-0F36-1938-3076-30698BB8DBDA}"/>
              </a:ext>
            </a:extLst>
          </p:cNvPr>
          <p:cNvSpPr>
            <a:spLocks noGrp="1"/>
          </p:cNvSpPr>
          <p:nvPr>
            <p:ph idx="1"/>
          </p:nvPr>
        </p:nvSpPr>
        <p:spPr>
          <a:xfrm>
            <a:off x="838200" y="525516"/>
            <a:ext cx="10859814" cy="5990897"/>
          </a:xfrm>
        </p:spPr>
        <p:txBody>
          <a:bodyPr/>
          <a:lstStyle/>
          <a:p>
            <a:r>
              <a:rPr lang="en-GB" dirty="0"/>
              <a:t>A</a:t>
            </a:r>
            <a:r>
              <a:rPr lang="x-none" dirty="0"/>
              <a:t>ccesarea tabloului bidimensional</a:t>
            </a:r>
          </a:p>
          <a:p>
            <a:pPr marL="0" indent="0">
              <a:buNone/>
            </a:pPr>
            <a:r>
              <a:rPr lang="x-none" dirty="0"/>
              <a:t>	for(int i= 0; i&lt;s.length;a++) {</a:t>
            </a:r>
          </a:p>
          <a:p>
            <a:pPr marL="0" indent="0">
              <a:buNone/>
            </a:pPr>
            <a:r>
              <a:rPr lang="x-none" dirty="0"/>
              <a:t>		……….. </a:t>
            </a:r>
            <a:r>
              <a:rPr lang="en-GB" dirty="0"/>
              <a:t>A</a:t>
            </a:r>
            <a:r>
              <a:rPr lang="x-none" dirty="0"/>
              <a:t>ccesarea elementelor din tabloul de baza</a:t>
            </a:r>
          </a:p>
          <a:p>
            <a:pPr marL="0" indent="0">
              <a:buNone/>
            </a:pPr>
            <a:r>
              <a:rPr lang="x-none" dirty="0"/>
              <a:t>		for(int j = 0; j &lt; s[i].length;j++) {</a:t>
            </a:r>
          </a:p>
          <a:p>
            <a:pPr marL="0" indent="0">
              <a:buNone/>
            </a:pPr>
            <a:r>
              <a:rPr lang="x-none" dirty="0"/>
              <a:t>			System.out.println(s[i][j]);</a:t>
            </a:r>
          </a:p>
          <a:p>
            <a:pPr marL="0" indent="0">
              <a:buNone/>
            </a:pPr>
            <a:r>
              <a:rPr lang="x-none" dirty="0"/>
              <a:t>		}</a:t>
            </a:r>
          </a:p>
          <a:p>
            <a:pPr marL="0" indent="0">
              <a:buNone/>
            </a:pPr>
            <a:r>
              <a:rPr lang="x-none" dirty="0"/>
              <a:t>	}</a:t>
            </a:r>
          </a:p>
          <a:p>
            <a:r>
              <a:rPr lang="en-GB" dirty="0"/>
              <a:t>T</a:t>
            </a:r>
            <a:r>
              <a:rPr lang="x-none" dirty="0"/>
              <a:t>ablou tridimensional</a:t>
            </a:r>
          </a:p>
          <a:p>
            <a:pPr marL="0" indent="0">
              <a:buNone/>
            </a:pPr>
            <a:r>
              <a:rPr lang="x-none" dirty="0"/>
              <a:t>	--&gt; acesta va avea un tablou de baza , un tablou secundar , si al treilea tablou cu elemente.</a:t>
            </a:r>
          </a:p>
          <a:p>
            <a:pPr marL="0" indent="0">
              <a:buNone/>
            </a:pPr>
            <a:endParaRPr lang="x-none" dirty="0"/>
          </a:p>
        </p:txBody>
      </p:sp>
    </p:spTree>
    <p:extLst>
      <p:ext uri="{BB962C8B-B14F-4D97-AF65-F5344CB8AC3E}">
        <p14:creationId xmlns:p14="http://schemas.microsoft.com/office/powerpoint/2010/main" val="3537787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 xmlns:a16="http://schemas.microsoft.com/office/drawing/2014/main" id="{54D0DA7A-EEFD-09AE-BF1E-DCEBF6A5FD0B}"/>
              </a:ext>
            </a:extLst>
          </p:cNvPr>
          <p:cNvSpPr>
            <a:spLocks noGrp="1"/>
          </p:cNvSpPr>
          <p:nvPr>
            <p:ph idx="1"/>
          </p:nvPr>
        </p:nvSpPr>
        <p:spPr>
          <a:xfrm>
            <a:off x="643468" y="1782981"/>
            <a:ext cx="6177746" cy="4393982"/>
          </a:xfrm>
        </p:spPr>
        <p:txBody>
          <a:bodyPr>
            <a:normAutofit/>
          </a:bodyPr>
          <a:lstStyle/>
          <a:p>
            <a:pPr marL="0" indent="0">
              <a:buNone/>
            </a:pPr>
            <a:r>
              <a:rPr lang="en-GB" sz="2000" dirty="0">
                <a:effectLst/>
              </a:rPr>
              <a:t>//initialize 3-d array</a:t>
            </a:r>
            <a:br>
              <a:rPr lang="en-GB" sz="2000" dirty="0">
                <a:effectLst/>
              </a:rPr>
            </a:br>
            <a:r>
              <a:rPr lang="en-GB" sz="2000" dirty="0">
                <a:effectLst/>
              </a:rPr>
              <a:t>int</a:t>
            </a:r>
            <a:r>
              <a:rPr lang="en-GB" sz="2000" dirty="0"/>
              <a:t>[][][] </a:t>
            </a:r>
            <a:r>
              <a:rPr lang="en-GB" sz="2000" dirty="0" err="1"/>
              <a:t>intArray</a:t>
            </a:r>
            <a:r>
              <a:rPr lang="en-GB" sz="2000" dirty="0"/>
              <a:t> = { { { </a:t>
            </a:r>
            <a:r>
              <a:rPr lang="en-GB" sz="2000" dirty="0">
                <a:effectLst/>
              </a:rPr>
              <a:t>1, 2, 3</a:t>
            </a:r>
            <a:r>
              <a:rPr lang="en-GB" sz="2000" dirty="0"/>
              <a:t>}</a:t>
            </a:r>
            <a:r>
              <a:rPr lang="en-GB" sz="2000" dirty="0">
                <a:effectLst/>
              </a:rPr>
              <a:t>, </a:t>
            </a:r>
            <a:r>
              <a:rPr lang="en-GB" sz="2000" dirty="0"/>
              <a:t>{ </a:t>
            </a:r>
            <a:r>
              <a:rPr lang="en-GB" sz="2000" dirty="0">
                <a:effectLst/>
              </a:rPr>
              <a:t>4, 5, 6 </a:t>
            </a:r>
            <a:r>
              <a:rPr lang="en-GB" sz="2000" dirty="0"/>
              <a:t>} </a:t>
            </a:r>
            <a:r>
              <a:rPr lang="en-GB" sz="2000" dirty="0">
                <a:effectLst/>
              </a:rPr>
              <a:t>,  </a:t>
            </a:r>
            <a:r>
              <a:rPr lang="en-GB" sz="2000" dirty="0"/>
              <a:t>{ </a:t>
            </a:r>
            <a:r>
              <a:rPr lang="en-GB" sz="2000" dirty="0">
                <a:effectLst/>
              </a:rPr>
              <a:t>7, 8, 9 </a:t>
            </a:r>
            <a:r>
              <a:rPr lang="en-GB" sz="2000" dirty="0"/>
              <a:t>} } }</a:t>
            </a:r>
            <a:r>
              <a:rPr lang="en-GB" sz="2000" dirty="0">
                <a:effectLst/>
              </a:rPr>
              <a:t>;</a:t>
            </a:r>
            <a:br>
              <a:rPr lang="en-GB" sz="2000" dirty="0">
                <a:effectLst/>
              </a:rPr>
            </a:br>
            <a:r>
              <a:rPr lang="en-GB" sz="2000" dirty="0" err="1"/>
              <a:t>System.</a:t>
            </a:r>
            <a:r>
              <a:rPr lang="en-GB" sz="2000" i="1" dirty="0" err="1">
                <a:effectLst/>
              </a:rPr>
              <a:t>out</a:t>
            </a:r>
            <a:r>
              <a:rPr lang="en-GB" sz="2000" dirty="0" err="1"/>
              <a:t>.println</a:t>
            </a:r>
            <a:r>
              <a:rPr lang="en-GB" sz="2000" dirty="0"/>
              <a:t> (</a:t>
            </a:r>
            <a:r>
              <a:rPr lang="en-GB" sz="2000" dirty="0">
                <a:effectLst/>
              </a:rPr>
              <a:t>”array </a:t>
            </a:r>
            <a:r>
              <a:rPr lang="en-GB" sz="2000" dirty="0" err="1">
                <a:effectLst/>
              </a:rPr>
              <a:t>tridimensional</a:t>
            </a:r>
            <a:r>
              <a:rPr lang="en-GB" sz="2000" dirty="0">
                <a:effectLst/>
              </a:rPr>
              <a:t> :”</a:t>
            </a:r>
            <a:br>
              <a:rPr lang="en-GB" sz="2000" dirty="0">
                <a:effectLst/>
              </a:rPr>
            </a:br>
            <a:r>
              <a:rPr lang="en-GB" sz="2000" dirty="0">
                <a:effectLst/>
              </a:rPr>
              <a:t>//</a:t>
            </a:r>
            <a:r>
              <a:rPr lang="en-GB" sz="2000" dirty="0" err="1">
                <a:effectLst/>
              </a:rPr>
              <a:t>printati</a:t>
            </a:r>
            <a:r>
              <a:rPr lang="en-GB" sz="2000" dirty="0">
                <a:effectLst/>
              </a:rPr>
              <a:t> </a:t>
            </a:r>
            <a:r>
              <a:rPr lang="en-GB" sz="2000" dirty="0" err="1">
                <a:effectLst/>
              </a:rPr>
              <a:t>elemente</a:t>
            </a:r>
            <a:r>
              <a:rPr lang="en-GB" sz="2000" dirty="0">
                <a:effectLst/>
              </a:rPr>
              <a:t> </a:t>
            </a:r>
            <a:r>
              <a:rPr lang="en-GB" sz="2000" dirty="0" err="1">
                <a:effectLst/>
              </a:rPr>
              <a:t>dintr</a:t>
            </a:r>
            <a:r>
              <a:rPr lang="en-GB" sz="2000" dirty="0">
                <a:effectLst/>
              </a:rPr>
              <a:t>-un array </a:t>
            </a:r>
            <a:r>
              <a:rPr lang="en-GB" sz="2000" dirty="0" err="1">
                <a:effectLst/>
              </a:rPr>
              <a:t>tridimensional</a:t>
            </a:r>
            <a:r>
              <a:rPr lang="en-GB" sz="2000" dirty="0">
                <a:effectLst/>
              </a:rPr>
              <a:t/>
            </a:r>
            <a:br>
              <a:rPr lang="en-GB" sz="2000" dirty="0">
                <a:effectLst/>
              </a:rPr>
            </a:br>
            <a:r>
              <a:rPr lang="en-GB" sz="2000" dirty="0">
                <a:effectLst/>
              </a:rPr>
              <a:t>for </a:t>
            </a:r>
            <a:r>
              <a:rPr lang="en-GB" sz="2000" dirty="0"/>
              <a:t>(</a:t>
            </a:r>
            <a:r>
              <a:rPr lang="en-GB" sz="2000" dirty="0">
                <a:effectLst/>
              </a:rPr>
              <a:t>int </a:t>
            </a:r>
            <a:r>
              <a:rPr lang="en-GB" sz="2000" dirty="0" err="1"/>
              <a:t>i</a:t>
            </a:r>
            <a:r>
              <a:rPr lang="en-GB" sz="2000" dirty="0"/>
              <a:t> = </a:t>
            </a:r>
            <a:r>
              <a:rPr lang="en-GB" sz="2000" dirty="0">
                <a:effectLst/>
              </a:rPr>
              <a:t>0; </a:t>
            </a:r>
            <a:r>
              <a:rPr lang="en-GB" sz="2000" dirty="0" err="1"/>
              <a:t>i</a:t>
            </a:r>
            <a:r>
              <a:rPr lang="en-GB" sz="2000" dirty="0"/>
              <a:t> &lt; </a:t>
            </a:r>
            <a:r>
              <a:rPr lang="en-GB" sz="2000" dirty="0">
                <a:effectLst/>
              </a:rPr>
              <a:t>1; </a:t>
            </a:r>
            <a:r>
              <a:rPr lang="en-GB" sz="2000" dirty="0" err="1"/>
              <a:t>i</a:t>
            </a:r>
            <a:r>
              <a:rPr lang="en-GB" sz="2000" dirty="0"/>
              <a:t>++)</a:t>
            </a:r>
            <a:br>
              <a:rPr lang="en-GB" sz="2000" dirty="0"/>
            </a:br>
            <a:r>
              <a:rPr lang="en-GB" sz="2000" dirty="0"/>
              <a:t>    </a:t>
            </a:r>
            <a:r>
              <a:rPr lang="en-GB" sz="2000" dirty="0">
                <a:effectLst/>
              </a:rPr>
              <a:t>for </a:t>
            </a:r>
            <a:r>
              <a:rPr lang="en-GB" sz="2000" dirty="0"/>
              <a:t>(</a:t>
            </a:r>
            <a:r>
              <a:rPr lang="en-GB" sz="2000" dirty="0">
                <a:effectLst/>
              </a:rPr>
              <a:t>int </a:t>
            </a:r>
            <a:r>
              <a:rPr lang="en-GB" sz="2000" dirty="0"/>
              <a:t>j = </a:t>
            </a:r>
            <a:r>
              <a:rPr lang="en-GB" sz="2000" dirty="0">
                <a:effectLst/>
              </a:rPr>
              <a:t>0; </a:t>
            </a:r>
            <a:r>
              <a:rPr lang="en-GB" sz="2000" dirty="0"/>
              <a:t>j &lt; </a:t>
            </a:r>
            <a:r>
              <a:rPr lang="en-GB" sz="2000" dirty="0">
                <a:effectLst/>
              </a:rPr>
              <a:t>3; </a:t>
            </a:r>
            <a:r>
              <a:rPr lang="en-GB" sz="2000" dirty="0" err="1"/>
              <a:t>j++</a:t>
            </a:r>
            <a:r>
              <a:rPr lang="en-GB" sz="2000" dirty="0"/>
              <a:t>)</a:t>
            </a:r>
            <a:br>
              <a:rPr lang="en-GB" sz="2000" dirty="0"/>
            </a:br>
            <a:r>
              <a:rPr lang="en-GB" sz="2000" dirty="0"/>
              <a:t>        </a:t>
            </a:r>
            <a:r>
              <a:rPr lang="en-GB" sz="2000" dirty="0">
                <a:effectLst/>
              </a:rPr>
              <a:t>for </a:t>
            </a:r>
            <a:r>
              <a:rPr lang="en-GB" sz="2000" dirty="0"/>
              <a:t>(</a:t>
            </a:r>
            <a:r>
              <a:rPr lang="en-GB" sz="2000" dirty="0">
                <a:effectLst/>
              </a:rPr>
              <a:t>int </a:t>
            </a:r>
            <a:r>
              <a:rPr lang="en-GB" sz="2000" dirty="0"/>
              <a:t>z = </a:t>
            </a:r>
            <a:r>
              <a:rPr lang="en-GB" sz="2000" dirty="0">
                <a:effectLst/>
              </a:rPr>
              <a:t>0; </a:t>
            </a:r>
            <a:r>
              <a:rPr lang="en-GB" sz="2000" dirty="0"/>
              <a:t>z &lt; </a:t>
            </a:r>
            <a:r>
              <a:rPr lang="en-GB" sz="2000" dirty="0">
                <a:effectLst/>
              </a:rPr>
              <a:t>3; </a:t>
            </a:r>
            <a:r>
              <a:rPr lang="en-GB" sz="2000" dirty="0"/>
              <a:t>z++)</a:t>
            </a:r>
            <a:br>
              <a:rPr lang="en-GB" sz="2000" dirty="0"/>
            </a:br>
            <a:r>
              <a:rPr lang="en-GB" sz="2000" dirty="0"/>
              <a:t>            </a:t>
            </a:r>
            <a:r>
              <a:rPr lang="en-GB" sz="2000" dirty="0" err="1"/>
              <a:t>System.</a:t>
            </a:r>
            <a:r>
              <a:rPr lang="en-GB" sz="2000" i="1" dirty="0" err="1">
                <a:effectLst/>
              </a:rPr>
              <a:t>out</a:t>
            </a:r>
            <a:r>
              <a:rPr lang="en-GB" sz="2000" dirty="0" err="1"/>
              <a:t>.println</a:t>
            </a:r>
            <a:r>
              <a:rPr lang="en-GB" sz="2000" dirty="0"/>
              <a:t> (</a:t>
            </a:r>
            <a:r>
              <a:rPr lang="en-GB" sz="2000" dirty="0">
                <a:effectLst/>
              </a:rPr>
              <a:t>”</a:t>
            </a:r>
            <a:r>
              <a:rPr lang="en-GB" sz="2000" dirty="0" err="1">
                <a:effectLst/>
              </a:rPr>
              <a:t>valoarea</a:t>
            </a:r>
            <a:r>
              <a:rPr lang="en-GB" sz="2000" dirty="0">
                <a:effectLst/>
              </a:rPr>
              <a:t> din array: " </a:t>
            </a:r>
            <a:r>
              <a:rPr lang="en-GB" sz="2000" dirty="0"/>
              <a:t>+ </a:t>
            </a:r>
            <a:r>
              <a:rPr lang="en-GB" sz="2000" dirty="0" err="1"/>
              <a:t>intArray</a:t>
            </a:r>
            <a:r>
              <a:rPr lang="en-GB" sz="2000" dirty="0"/>
              <a:t> [</a:t>
            </a:r>
            <a:r>
              <a:rPr lang="en-GB" sz="2000" dirty="0" err="1"/>
              <a:t>i</a:t>
            </a:r>
            <a:r>
              <a:rPr lang="en-GB" sz="2000" dirty="0"/>
              <a:t>][j][z])</a:t>
            </a:r>
            <a:r>
              <a:rPr lang="en-GB" sz="2000" dirty="0">
                <a:effectLst/>
              </a:rPr>
              <a:t>;</a:t>
            </a:r>
            <a:endParaRPr lang="x-none" sz="2000" dirty="0"/>
          </a:p>
        </p:txBody>
      </p:sp>
      <p:sp>
        <p:nvSpPr>
          <p:cNvPr id="1033" name="Isosceles Triangle 10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 xmlns:a16="http://schemas.microsoft.com/office/drawing/2014/main" id="{043DB49D-E25E-7D15-B5BE-7F9F17831C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89818" y="713130"/>
            <a:ext cx="4153687" cy="5431745"/>
          </a:xfrm>
          <a:prstGeom prst="rect">
            <a:avLst/>
          </a:prstGeom>
          <a:noFill/>
          <a:extLst>
            <a:ext uri="{909E8E84-426E-40DD-AFC4-6F175D3DCCD1}">
              <a14:hiddenFill xmlns:a14="http://schemas.microsoft.com/office/drawing/2010/main">
                <a:solidFill>
                  <a:srgbClr val="FFFFFF"/>
                </a:solidFill>
              </a14:hiddenFill>
            </a:ext>
          </a:extLst>
        </p:spPr>
      </p:pic>
      <p:grpSp>
        <p:nvGrpSpPr>
          <p:cNvPr id="1037" name="Group 1036">
            <a:extLst>
              <a:ext uri="{FF2B5EF4-FFF2-40B4-BE49-F238E27FC236}">
                <a16:creationId xmlns="" xmlns:a16="http://schemas.microsoft.com/office/drawing/2014/main" id="{15CBE6EC-46EF-45D9-8E16-DCDC5917CA3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094720" y="0"/>
            <a:ext cx="1097280" cy="1097280"/>
            <a:chOff x="11094720" y="0"/>
            <a:chExt cx="1097280" cy="1097280"/>
          </a:xfrm>
        </p:grpSpPr>
        <p:sp>
          <p:nvSpPr>
            <p:cNvPr id="1038" name="Isosceles Triangle 1037">
              <a:extLst>
                <a:ext uri="{FF2B5EF4-FFF2-40B4-BE49-F238E27FC236}">
                  <a16:creationId xmlns="" xmlns:a16="http://schemas.microsoft.com/office/drawing/2014/main" id="{DEEDCD65-9740-4F34-BDF1-9C068E0532C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 xmlns:a16="http://schemas.microsoft.com/office/drawing/2014/main" id="{4B3DA7FD-5CC0-46D1-9DFB-5BAF6BE249C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5736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 name="Rectangle 2067">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 xmlns:a16="http://schemas.microsoft.com/office/drawing/2014/main" id="{91D66D9F-1600-125B-62DE-D78CDBABC0EE}"/>
              </a:ext>
            </a:extLst>
          </p:cNvPr>
          <p:cNvSpPr>
            <a:spLocks noGrp="1"/>
          </p:cNvSpPr>
          <p:nvPr>
            <p:ph idx="1"/>
          </p:nvPr>
        </p:nvSpPr>
        <p:spPr>
          <a:xfrm>
            <a:off x="643469" y="1782981"/>
            <a:ext cx="4008384" cy="4393982"/>
          </a:xfrm>
        </p:spPr>
        <p:txBody>
          <a:bodyPr>
            <a:normAutofit/>
          </a:bodyPr>
          <a:lstStyle/>
          <a:p>
            <a:pPr marL="0" indent="0">
              <a:buNone/>
            </a:pPr>
            <a:r>
              <a:rPr lang="en-GB" sz="1700">
                <a:effectLst/>
                <a:latin typeface="Times New Roman" panose="02020603050405020304" pitchFamily="18" charset="0"/>
                <a:cs typeface="Times New Roman" panose="02020603050405020304" pitchFamily="18" charset="0"/>
              </a:rPr>
              <a:t>int </a:t>
            </a:r>
            <a:r>
              <a:rPr lang="en-GB" sz="1700">
                <a:latin typeface="Times New Roman" panose="02020603050405020304" pitchFamily="18" charset="0"/>
                <a:cs typeface="Times New Roman" panose="02020603050405020304" pitchFamily="18" charset="0"/>
              </a:rPr>
              <a:t>Student_arr [ ] [ ] [ ] = </a:t>
            </a:r>
            <a:r>
              <a:rPr lang="en-GB" sz="1700">
                <a:effectLst/>
                <a:latin typeface="Times New Roman" panose="02020603050405020304" pitchFamily="18" charset="0"/>
                <a:cs typeface="Times New Roman" panose="02020603050405020304" pitchFamily="18" charset="0"/>
              </a:rPr>
              <a:t>new </a:t>
            </a:r>
            <a:r>
              <a:rPr lang="en-GB" sz="1700">
                <a:latin typeface="Times New Roman" panose="02020603050405020304" pitchFamily="18" charset="0"/>
                <a:cs typeface="Times New Roman" panose="02020603050405020304" pitchFamily="18" charset="0"/>
              </a:rPr>
              <a:t>arr [</a:t>
            </a:r>
            <a:r>
              <a:rPr lang="en-GB" sz="1700">
                <a:effectLst/>
                <a:latin typeface="Times New Roman" panose="02020603050405020304" pitchFamily="18" charset="0"/>
                <a:cs typeface="Times New Roman" panose="02020603050405020304" pitchFamily="18" charset="0"/>
              </a:rPr>
              <a:t>2</a:t>
            </a:r>
            <a:r>
              <a:rPr lang="en-GB" sz="1700">
                <a:latin typeface="Times New Roman" panose="02020603050405020304" pitchFamily="18" charset="0"/>
                <a:cs typeface="Times New Roman" panose="02020603050405020304" pitchFamily="18" charset="0"/>
              </a:rPr>
              <a:t>] [</a:t>
            </a:r>
            <a:r>
              <a:rPr lang="en-GB" sz="1700">
                <a:effectLst/>
                <a:latin typeface="Times New Roman" panose="02020603050405020304" pitchFamily="18" charset="0"/>
                <a:cs typeface="Times New Roman" panose="02020603050405020304" pitchFamily="18" charset="0"/>
              </a:rPr>
              <a:t>3</a:t>
            </a:r>
            <a:r>
              <a:rPr lang="en-GB" sz="1700">
                <a:latin typeface="Times New Roman" panose="02020603050405020304" pitchFamily="18" charset="0"/>
                <a:cs typeface="Times New Roman" panose="02020603050405020304" pitchFamily="18" charset="0"/>
              </a:rPr>
              <a:t>] [</a:t>
            </a:r>
            <a:r>
              <a:rPr lang="en-GB" sz="1700">
                <a:effectLst/>
                <a:latin typeface="Times New Roman" panose="02020603050405020304" pitchFamily="18" charset="0"/>
                <a:cs typeface="Times New Roman" panose="02020603050405020304" pitchFamily="18" charset="0"/>
              </a:rPr>
              <a:t>4</a:t>
            </a:r>
            <a:r>
              <a:rPr lang="en-GB" sz="1700">
                <a:latin typeface="Times New Roman" panose="02020603050405020304" pitchFamily="18" charset="0"/>
                <a:cs typeface="Times New Roman" panose="02020603050405020304" pitchFamily="18" charset="0"/>
              </a:rPr>
              <a:t>]</a:t>
            </a:r>
            <a:r>
              <a:rPr lang="en-GB" sz="1700">
                <a:effectLst/>
                <a:latin typeface="Times New Roman" panose="02020603050405020304" pitchFamily="18" charset="0"/>
                <a:cs typeface="Times New Roman" panose="02020603050405020304" pitchFamily="18" charset="0"/>
              </a:rPr>
              <a:t>; int </a:t>
            </a:r>
            <a:r>
              <a:rPr lang="en-GB" sz="1700">
                <a:latin typeface="Times New Roman" panose="02020603050405020304" pitchFamily="18" charset="0"/>
                <a:cs typeface="Times New Roman" panose="02020603050405020304" pitchFamily="18" charset="0"/>
              </a:rPr>
              <a:t>x</a:t>
            </a:r>
            <a:r>
              <a:rPr lang="en-GB" sz="1700">
                <a:effectLst/>
                <a:latin typeface="Times New Roman" panose="02020603050405020304" pitchFamily="18" charset="0"/>
                <a:cs typeface="Times New Roman" panose="02020603050405020304" pitchFamily="18" charset="0"/>
              </a:rPr>
              <a:t>, </a:t>
            </a:r>
            <a:r>
              <a:rPr lang="en-GB" sz="1700">
                <a:latin typeface="Times New Roman" panose="02020603050405020304" pitchFamily="18" charset="0"/>
                <a:cs typeface="Times New Roman" panose="02020603050405020304" pitchFamily="18" charset="0"/>
              </a:rPr>
              <a:t>y</a:t>
            </a:r>
            <a:r>
              <a:rPr lang="en-GB" sz="1700">
                <a:effectLst/>
                <a:latin typeface="Times New Roman" panose="02020603050405020304" pitchFamily="18" charset="0"/>
                <a:cs typeface="Times New Roman" panose="02020603050405020304" pitchFamily="18" charset="0"/>
              </a:rPr>
              <a:t>, </a:t>
            </a:r>
            <a:r>
              <a:rPr lang="en-GB" sz="1700">
                <a:latin typeface="Times New Roman" panose="02020603050405020304" pitchFamily="18" charset="0"/>
                <a:cs typeface="Times New Roman" panose="02020603050405020304" pitchFamily="18" charset="0"/>
              </a:rPr>
              <a:t>z</a:t>
            </a:r>
            <a:r>
              <a:rPr lang="en-GB" sz="1700">
                <a:effectLst/>
                <a:latin typeface="Times New Roman" panose="02020603050405020304" pitchFamily="18" charset="0"/>
                <a:cs typeface="Times New Roman" panose="02020603050405020304" pitchFamily="18" charset="0"/>
              </a:rPr>
              <a:t>, </a:t>
            </a:r>
            <a:r>
              <a:rPr lang="en-GB" sz="1700">
                <a:latin typeface="Times New Roman" panose="02020603050405020304" pitchFamily="18" charset="0"/>
                <a:cs typeface="Times New Roman" panose="02020603050405020304" pitchFamily="18" charset="0"/>
              </a:rPr>
              <a:t>value</a:t>
            </a:r>
            <a:r>
              <a:rPr lang="en-GB" sz="1700">
                <a:effectLst/>
                <a:latin typeface="Times New Roman" panose="02020603050405020304" pitchFamily="18" charset="0"/>
                <a:cs typeface="Times New Roman" panose="02020603050405020304" pitchFamily="18" charset="0"/>
              </a:rPr>
              <a:t>;</a:t>
            </a:r>
            <a:br>
              <a:rPr lang="en-GB" sz="1700">
                <a:effectLst/>
                <a:latin typeface="Times New Roman" panose="02020603050405020304" pitchFamily="18" charset="0"/>
                <a:cs typeface="Times New Roman" panose="02020603050405020304" pitchFamily="18" charset="0"/>
              </a:rPr>
            </a:br>
            <a:r>
              <a:rPr lang="en-GB" sz="1700">
                <a:effectLst/>
                <a:latin typeface="Times New Roman" panose="02020603050405020304" pitchFamily="18" charset="0"/>
                <a:cs typeface="Times New Roman" panose="02020603050405020304" pitchFamily="18" charset="0"/>
              </a:rPr>
              <a:t>for</a:t>
            </a:r>
            <a:r>
              <a:rPr lang="en-GB" sz="1700">
                <a:latin typeface="Times New Roman" panose="02020603050405020304" pitchFamily="18" charset="0"/>
                <a:cs typeface="Times New Roman" panose="02020603050405020304" pitchFamily="18" charset="0"/>
              </a:rPr>
              <a:t>(x = </a:t>
            </a:r>
            <a:r>
              <a:rPr lang="en-GB" sz="1700">
                <a:effectLst/>
                <a:latin typeface="Times New Roman" panose="02020603050405020304" pitchFamily="18" charset="0"/>
                <a:cs typeface="Times New Roman" panose="02020603050405020304" pitchFamily="18" charset="0"/>
              </a:rPr>
              <a:t>0; </a:t>
            </a:r>
            <a:r>
              <a:rPr lang="en-GB" sz="1700">
                <a:latin typeface="Times New Roman" panose="02020603050405020304" pitchFamily="18" charset="0"/>
                <a:cs typeface="Times New Roman" panose="02020603050405020304" pitchFamily="18" charset="0"/>
              </a:rPr>
              <a:t>x&lt; </a:t>
            </a:r>
            <a:r>
              <a:rPr lang="en-GB" sz="1700">
                <a:effectLst/>
                <a:latin typeface="Times New Roman" panose="02020603050405020304" pitchFamily="18" charset="0"/>
                <a:cs typeface="Times New Roman" panose="02020603050405020304" pitchFamily="18" charset="0"/>
              </a:rPr>
              <a:t>2; </a:t>
            </a:r>
            <a:r>
              <a:rPr lang="en-GB" sz="1700">
                <a:latin typeface="Times New Roman" panose="02020603050405020304" pitchFamily="18" charset="0"/>
                <a:cs typeface="Times New Roman" panose="02020603050405020304" pitchFamily="18" charset="0"/>
              </a:rPr>
              <a:t>x++) {</a:t>
            </a:r>
            <a:br>
              <a:rPr lang="en-GB" sz="1700">
                <a:latin typeface="Times New Roman" panose="02020603050405020304" pitchFamily="18" charset="0"/>
                <a:cs typeface="Times New Roman" panose="02020603050405020304" pitchFamily="18" charset="0"/>
              </a:rPr>
            </a:br>
            <a:r>
              <a:rPr lang="en-GB" sz="1700">
                <a:latin typeface="Times New Roman" panose="02020603050405020304" pitchFamily="18" charset="0"/>
                <a:cs typeface="Times New Roman" panose="02020603050405020304" pitchFamily="18" charset="0"/>
              </a:rPr>
              <a:t>    </a:t>
            </a:r>
            <a:r>
              <a:rPr lang="en-GB" sz="1700">
                <a:effectLst/>
                <a:latin typeface="Times New Roman" panose="02020603050405020304" pitchFamily="18" charset="0"/>
                <a:cs typeface="Times New Roman" panose="02020603050405020304" pitchFamily="18" charset="0"/>
              </a:rPr>
              <a:t>for</a:t>
            </a:r>
            <a:r>
              <a:rPr lang="en-GB" sz="1700">
                <a:latin typeface="Times New Roman" panose="02020603050405020304" pitchFamily="18" charset="0"/>
                <a:cs typeface="Times New Roman" panose="02020603050405020304" pitchFamily="18" charset="0"/>
              </a:rPr>
              <a:t>(y = </a:t>
            </a:r>
            <a:r>
              <a:rPr lang="en-GB" sz="1700">
                <a:effectLst/>
                <a:latin typeface="Times New Roman" panose="02020603050405020304" pitchFamily="18" charset="0"/>
                <a:cs typeface="Times New Roman" panose="02020603050405020304" pitchFamily="18" charset="0"/>
              </a:rPr>
              <a:t>0; </a:t>
            </a:r>
            <a:r>
              <a:rPr lang="en-GB" sz="1700">
                <a:latin typeface="Times New Roman" panose="02020603050405020304" pitchFamily="18" charset="0"/>
                <a:cs typeface="Times New Roman" panose="02020603050405020304" pitchFamily="18" charset="0"/>
              </a:rPr>
              <a:t>y&lt; </a:t>
            </a:r>
            <a:r>
              <a:rPr lang="en-GB" sz="1700">
                <a:effectLst/>
                <a:latin typeface="Times New Roman" panose="02020603050405020304" pitchFamily="18" charset="0"/>
                <a:cs typeface="Times New Roman" panose="02020603050405020304" pitchFamily="18" charset="0"/>
              </a:rPr>
              <a:t>3; </a:t>
            </a:r>
            <a:r>
              <a:rPr lang="en-GB" sz="1700">
                <a:latin typeface="Times New Roman" panose="02020603050405020304" pitchFamily="18" charset="0"/>
                <a:cs typeface="Times New Roman" panose="02020603050405020304" pitchFamily="18" charset="0"/>
              </a:rPr>
              <a:t>y++) {</a:t>
            </a:r>
            <a:br>
              <a:rPr lang="en-GB" sz="1700">
                <a:latin typeface="Times New Roman" panose="02020603050405020304" pitchFamily="18" charset="0"/>
                <a:cs typeface="Times New Roman" panose="02020603050405020304" pitchFamily="18" charset="0"/>
              </a:rPr>
            </a:br>
            <a:r>
              <a:rPr lang="en-GB" sz="1700">
                <a:latin typeface="Times New Roman" panose="02020603050405020304" pitchFamily="18" charset="0"/>
                <a:cs typeface="Times New Roman" panose="02020603050405020304" pitchFamily="18" charset="0"/>
              </a:rPr>
              <a:t>        </a:t>
            </a:r>
            <a:r>
              <a:rPr lang="en-GB" sz="1700">
                <a:effectLst/>
                <a:latin typeface="Times New Roman" panose="02020603050405020304" pitchFamily="18" charset="0"/>
                <a:cs typeface="Times New Roman" panose="02020603050405020304" pitchFamily="18" charset="0"/>
              </a:rPr>
              <a:t>for</a:t>
            </a:r>
            <a:r>
              <a:rPr lang="en-GB" sz="1700">
                <a:latin typeface="Times New Roman" panose="02020603050405020304" pitchFamily="18" charset="0"/>
                <a:cs typeface="Times New Roman" panose="02020603050405020304" pitchFamily="18" charset="0"/>
              </a:rPr>
              <a:t>(z = </a:t>
            </a:r>
            <a:r>
              <a:rPr lang="en-GB" sz="1700">
                <a:effectLst/>
                <a:latin typeface="Times New Roman" panose="02020603050405020304" pitchFamily="18" charset="0"/>
                <a:cs typeface="Times New Roman" panose="02020603050405020304" pitchFamily="18" charset="0"/>
              </a:rPr>
              <a:t>0; </a:t>
            </a:r>
            <a:r>
              <a:rPr lang="en-GB" sz="1700">
                <a:latin typeface="Times New Roman" panose="02020603050405020304" pitchFamily="18" charset="0"/>
                <a:cs typeface="Times New Roman" panose="02020603050405020304" pitchFamily="18" charset="0"/>
              </a:rPr>
              <a:t>z&lt; </a:t>
            </a:r>
            <a:r>
              <a:rPr lang="en-GB" sz="1700">
                <a:effectLst/>
                <a:latin typeface="Times New Roman" panose="02020603050405020304" pitchFamily="18" charset="0"/>
                <a:cs typeface="Times New Roman" panose="02020603050405020304" pitchFamily="18" charset="0"/>
              </a:rPr>
              <a:t>4; </a:t>
            </a:r>
            <a:r>
              <a:rPr lang="en-GB" sz="1700">
                <a:latin typeface="Times New Roman" panose="02020603050405020304" pitchFamily="18" charset="0"/>
                <a:cs typeface="Times New Roman" panose="02020603050405020304" pitchFamily="18" charset="0"/>
              </a:rPr>
              <a:t>z++) {</a:t>
            </a:r>
            <a:br>
              <a:rPr lang="en-GB" sz="1700">
                <a:latin typeface="Times New Roman" panose="02020603050405020304" pitchFamily="18" charset="0"/>
                <a:cs typeface="Times New Roman" panose="02020603050405020304" pitchFamily="18" charset="0"/>
              </a:rPr>
            </a:br>
            <a:r>
              <a:rPr lang="en-GB" sz="1700">
                <a:latin typeface="Times New Roman" panose="02020603050405020304" pitchFamily="18" charset="0"/>
                <a:cs typeface="Times New Roman" panose="02020603050405020304" pitchFamily="18" charset="0"/>
              </a:rPr>
              <a:t>            Student_arr[x][y][z] = value</a:t>
            </a:r>
            <a:r>
              <a:rPr lang="en-GB" sz="1700">
                <a:effectLst/>
                <a:latin typeface="Times New Roman" panose="02020603050405020304" pitchFamily="18" charset="0"/>
                <a:cs typeface="Times New Roman" panose="02020603050405020304" pitchFamily="18" charset="0"/>
              </a:rPr>
              <a:t>; </a:t>
            </a:r>
            <a:r>
              <a:rPr lang="en-GB" sz="1700">
                <a:latin typeface="Times New Roman" panose="02020603050405020304" pitchFamily="18" charset="0"/>
                <a:cs typeface="Times New Roman" panose="02020603050405020304" pitchFamily="18" charset="0"/>
              </a:rPr>
              <a:t>value= value*</a:t>
            </a:r>
            <a:r>
              <a:rPr lang="en-GB" sz="1700">
                <a:effectLst/>
                <a:latin typeface="Times New Roman" panose="02020603050405020304" pitchFamily="18" charset="0"/>
                <a:cs typeface="Times New Roman" panose="02020603050405020304" pitchFamily="18" charset="0"/>
              </a:rPr>
              <a:t>2;</a:t>
            </a:r>
            <a:br>
              <a:rPr lang="en-GB" sz="1700">
                <a:effectLst/>
                <a:latin typeface="Times New Roman" panose="02020603050405020304" pitchFamily="18" charset="0"/>
                <a:cs typeface="Times New Roman" panose="02020603050405020304" pitchFamily="18" charset="0"/>
              </a:rPr>
            </a:br>
            <a:r>
              <a:rPr lang="en-GB" sz="1700">
                <a:effectLst/>
                <a:latin typeface="Times New Roman" panose="02020603050405020304" pitchFamily="18" charset="0"/>
                <a:cs typeface="Times New Roman" panose="02020603050405020304" pitchFamily="18" charset="0"/>
              </a:rPr>
              <a:t>        </a:t>
            </a:r>
            <a:r>
              <a:rPr lang="en-GB" sz="1700">
                <a:latin typeface="Times New Roman" panose="02020603050405020304" pitchFamily="18" charset="0"/>
                <a:cs typeface="Times New Roman" panose="02020603050405020304" pitchFamily="18" charset="0"/>
              </a:rPr>
              <a:t>}</a:t>
            </a:r>
            <a:br>
              <a:rPr lang="en-GB" sz="1700">
                <a:latin typeface="Times New Roman" panose="02020603050405020304" pitchFamily="18" charset="0"/>
                <a:cs typeface="Times New Roman" panose="02020603050405020304" pitchFamily="18" charset="0"/>
              </a:rPr>
            </a:br>
            <a:r>
              <a:rPr lang="en-GB" sz="1700">
                <a:latin typeface="Times New Roman" panose="02020603050405020304" pitchFamily="18" charset="0"/>
                <a:cs typeface="Times New Roman" panose="02020603050405020304" pitchFamily="18" charset="0"/>
              </a:rPr>
              <a:t>    }</a:t>
            </a:r>
            <a:br>
              <a:rPr lang="en-GB" sz="1700">
                <a:latin typeface="Times New Roman" panose="02020603050405020304" pitchFamily="18" charset="0"/>
                <a:cs typeface="Times New Roman" panose="02020603050405020304" pitchFamily="18" charset="0"/>
              </a:rPr>
            </a:br>
            <a:r>
              <a:rPr lang="en-GB" sz="1700">
                <a:latin typeface="Times New Roman" panose="02020603050405020304" pitchFamily="18" charset="0"/>
                <a:cs typeface="Times New Roman" panose="02020603050405020304" pitchFamily="18" charset="0"/>
              </a:rPr>
              <a:t>}</a:t>
            </a:r>
          </a:p>
          <a:p>
            <a:pPr>
              <a:buFont typeface="Wingdings" pitchFamily="2" charset="2"/>
              <a:buChar char="à"/>
            </a:pPr>
            <a:r>
              <a:rPr lang="en-GB" sz="1700">
                <a:latin typeface="Times New Roman" panose="02020603050405020304" pitchFamily="18" charset="0"/>
                <a:cs typeface="Times New Roman" panose="02020603050405020304" pitchFamily="18" charset="0"/>
                <a:sym typeface="Wingdings" pitchFamily="2" charset="2"/>
              </a:rPr>
              <a:t>x din primul for se refera la numarul de table </a:t>
            </a:r>
          </a:p>
          <a:p>
            <a:pPr>
              <a:buFont typeface="Wingdings" pitchFamily="2" charset="2"/>
              <a:buChar char="à"/>
            </a:pPr>
            <a:r>
              <a:rPr lang="en-GB" sz="1700">
                <a:latin typeface="Times New Roman" panose="02020603050405020304" pitchFamily="18" charset="0"/>
                <a:cs typeface="Times New Roman" panose="02020603050405020304" pitchFamily="18" charset="0"/>
                <a:sym typeface="Wingdings" pitchFamily="2" charset="2"/>
              </a:rPr>
              <a:t>y din al doilea for se refera la numarul total de randuri</a:t>
            </a:r>
          </a:p>
          <a:p>
            <a:pPr>
              <a:buFont typeface="Wingdings" pitchFamily="2" charset="2"/>
              <a:buChar char="à"/>
            </a:pPr>
            <a:r>
              <a:rPr lang="en-GB" sz="1700">
                <a:latin typeface="Times New Roman" panose="02020603050405020304" pitchFamily="18" charset="0"/>
                <a:cs typeface="Times New Roman" panose="02020603050405020304" pitchFamily="18" charset="0"/>
                <a:sym typeface="Wingdings" pitchFamily="2" charset="2"/>
              </a:rPr>
              <a:t>z din al treilea for se refera la numarul de coloane </a:t>
            </a:r>
          </a:p>
          <a:p>
            <a:pPr>
              <a:buFont typeface="Wingdings" pitchFamily="2" charset="2"/>
              <a:buChar char="à"/>
            </a:pPr>
            <a:endParaRPr lang="x-none" sz="1700">
              <a:latin typeface="Times New Roman" panose="02020603050405020304" pitchFamily="18" charset="0"/>
              <a:cs typeface="Times New Roman" panose="02020603050405020304" pitchFamily="18" charset="0"/>
            </a:endParaRPr>
          </a:p>
        </p:txBody>
      </p:sp>
      <p:grpSp>
        <p:nvGrpSpPr>
          <p:cNvPr id="2070" name="Group 2069">
            <a:extLst>
              <a:ext uri="{FF2B5EF4-FFF2-40B4-BE49-F238E27FC236}">
                <a16:creationId xmlns=""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4601497"/>
            <a:ext cx="1014060" cy="2017580"/>
            <a:chOff x="0" y="4601497"/>
            <a:chExt cx="1014060" cy="2017580"/>
          </a:xfrm>
        </p:grpSpPr>
        <p:sp>
          <p:nvSpPr>
            <p:cNvPr id="2071" name="Isosceles Triangle 2070">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71">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2" name="Picture 4" descr="multidimensional array">
            <a:extLst>
              <a:ext uri="{FF2B5EF4-FFF2-40B4-BE49-F238E27FC236}">
                <a16:creationId xmlns="" xmlns:a16="http://schemas.microsoft.com/office/drawing/2014/main" id="{B61ECB07-47E6-835E-53BD-BDD074FBA4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19" y="1670241"/>
            <a:ext cx="6569331" cy="4214894"/>
          </a:xfrm>
          <a:prstGeom prst="rect">
            <a:avLst/>
          </a:prstGeom>
          <a:noFill/>
          <a:extLst>
            <a:ext uri="{909E8E84-426E-40DD-AFC4-6F175D3DCCD1}">
              <a14:hiddenFill xmlns:a14="http://schemas.microsoft.com/office/drawing/2010/main">
                <a:solidFill>
                  <a:srgbClr val="FFFFFF"/>
                </a:solidFill>
              </a14:hiddenFill>
            </a:ext>
          </a:extLst>
        </p:spPr>
      </p:pic>
      <p:grpSp>
        <p:nvGrpSpPr>
          <p:cNvPr id="2074" name="Group 2073">
            <a:extLst>
              <a:ext uri="{FF2B5EF4-FFF2-40B4-BE49-F238E27FC236}">
                <a16:creationId xmlns=""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219290" y="1"/>
            <a:ext cx="972709" cy="1935307"/>
            <a:chOff x="10918968" y="713127"/>
            <a:chExt cx="1273032" cy="2532832"/>
          </a:xfrm>
        </p:grpSpPr>
        <p:sp>
          <p:nvSpPr>
            <p:cNvPr id="2075" name="Rectangle 2074">
              <a:extLst>
                <a:ext uri="{FF2B5EF4-FFF2-40B4-BE49-F238E27FC236}">
                  <a16:creationId xmlns=""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Isosceles Triangle 2075">
              <a:extLst>
                <a:ext uri="{FF2B5EF4-FFF2-40B4-BE49-F238E27FC236}">
                  <a16:creationId xmlns=""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6017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B1781F-5E7D-6B86-F979-97BBE4F101AD}"/>
              </a:ext>
            </a:extLst>
          </p:cNvPr>
          <p:cNvSpPr>
            <a:spLocks noGrp="1"/>
          </p:cNvSpPr>
          <p:nvPr>
            <p:ph type="title"/>
          </p:nvPr>
        </p:nvSpPr>
        <p:spPr>
          <a:xfrm>
            <a:off x="838200" y="365125"/>
            <a:ext cx="10515600" cy="622847"/>
          </a:xfrm>
        </p:spPr>
        <p:txBody>
          <a:bodyPr>
            <a:normAutofit/>
          </a:bodyPr>
          <a:lstStyle/>
          <a:p>
            <a:r>
              <a:rPr lang="x-none" sz="2800" dirty="0">
                <a:latin typeface="Times New Roman" panose="02020603050405020304" pitchFamily="18" charset="0"/>
                <a:cs typeface="Times New Roman" panose="02020603050405020304" pitchFamily="18" charset="0"/>
              </a:rPr>
              <a:t>Controlul execitiei</a:t>
            </a:r>
          </a:p>
        </p:txBody>
      </p:sp>
      <p:sp>
        <p:nvSpPr>
          <p:cNvPr id="3" name="Content Placeholder 2">
            <a:extLst>
              <a:ext uri="{FF2B5EF4-FFF2-40B4-BE49-F238E27FC236}">
                <a16:creationId xmlns="" xmlns:a16="http://schemas.microsoft.com/office/drawing/2014/main" id="{F3F6EFE9-5F08-4848-EACA-40C5FAA9869F}"/>
              </a:ext>
            </a:extLst>
          </p:cNvPr>
          <p:cNvSpPr>
            <a:spLocks noGrp="1"/>
          </p:cNvSpPr>
          <p:nvPr>
            <p:ph idx="1"/>
          </p:nvPr>
        </p:nvSpPr>
        <p:spPr>
          <a:xfrm>
            <a:off x="451945" y="1145628"/>
            <a:ext cx="11246069" cy="5347247"/>
          </a:xfrm>
        </p:spPr>
        <p:txBody>
          <a:bodyPr>
            <a:normAutofit/>
          </a:bodyPr>
          <a:lstStyle/>
          <a:p>
            <a:pPr algn="just"/>
            <a:r>
              <a:rPr lang="en-GB" sz="2400" dirty="0"/>
              <a:t>I</a:t>
            </a:r>
            <a:r>
              <a:rPr lang="x-none" sz="2400" dirty="0"/>
              <a:t>n programare este nevoie de alterarea curgerii liniare a programului, fie prin luarea de decizii care vor determina executarea conditionata a unor portiuni de cod, fie prin executarea repetata,in mod controlat, a altor portiuni de cod.</a:t>
            </a:r>
          </a:p>
          <a:p>
            <a:pPr algn="just"/>
            <a:r>
              <a:rPr lang="x-none" sz="2400" dirty="0"/>
              <a:t>Controlul executiei are urmatoarele mecanisme:</a:t>
            </a:r>
          </a:p>
          <a:p>
            <a:pPr marL="0" indent="0" algn="just">
              <a:buNone/>
            </a:pPr>
            <a:r>
              <a:rPr lang="x-none" sz="2400" dirty="0"/>
              <a:t>	</a:t>
            </a:r>
            <a:r>
              <a:rPr lang="x-none" sz="2400" dirty="0">
                <a:latin typeface="Times New Roman" panose="02020603050405020304" pitchFamily="18" charset="0"/>
                <a:cs typeface="Times New Roman" panose="02020603050405020304" pitchFamily="18" charset="0"/>
                <a:sym typeface="Wingdings" pitchFamily="2" charset="2"/>
              </a:rPr>
              <a:t> instructiuni decizionale : instructiunea decizionala simpla : </a:t>
            </a:r>
            <a:r>
              <a:rPr lang="x-none" sz="2400" b="1" dirty="0">
                <a:latin typeface="Times New Roman" panose="02020603050405020304" pitchFamily="18" charset="0"/>
                <a:cs typeface="Times New Roman" panose="02020603050405020304" pitchFamily="18" charset="0"/>
                <a:sym typeface="Wingdings" pitchFamily="2" charset="2"/>
              </a:rPr>
              <a:t>IF</a:t>
            </a:r>
            <a:r>
              <a:rPr lang="x-none" sz="2400" dirty="0">
                <a:latin typeface="Times New Roman" panose="02020603050405020304" pitchFamily="18" charset="0"/>
                <a:cs typeface="Times New Roman" panose="02020603050405020304" pitchFamily="18" charset="0"/>
                <a:sym typeface="Wingdings" pitchFamily="2" charset="2"/>
              </a:rPr>
              <a:t>, instructiuni decizionale multipla: </a:t>
            </a:r>
            <a:r>
              <a:rPr lang="x-none" sz="2400" b="1" dirty="0">
                <a:latin typeface="Times New Roman" panose="02020603050405020304" pitchFamily="18" charset="0"/>
                <a:cs typeface="Times New Roman" panose="02020603050405020304" pitchFamily="18" charset="0"/>
                <a:sym typeface="Wingdings" pitchFamily="2" charset="2"/>
              </a:rPr>
              <a:t>switch</a:t>
            </a:r>
          </a:p>
          <a:p>
            <a:pPr marL="0" indent="0" algn="just">
              <a:buNone/>
            </a:pPr>
            <a:r>
              <a:rPr lang="x-none" sz="2400" b="1" dirty="0">
                <a:sym typeface="Wingdings" pitchFamily="2" charset="2"/>
              </a:rPr>
              <a:t>	</a:t>
            </a:r>
            <a:r>
              <a:rPr lang="x-none" sz="2400" dirty="0">
                <a:latin typeface="Times New Roman" panose="02020603050405020304" pitchFamily="18" charset="0"/>
                <a:cs typeface="Times New Roman" panose="02020603050405020304" pitchFamily="18" charset="0"/>
                <a:sym typeface="Wingdings" pitchFamily="2" charset="2"/>
              </a:rPr>
              <a:t> instructiuni repetitive: permite executarea unei portiuni de cod in mod repetat:</a:t>
            </a:r>
          </a:p>
          <a:p>
            <a:pPr marL="0" indent="0" algn="just">
              <a:buNone/>
            </a:pPr>
            <a:r>
              <a:rPr lang="en-GB" sz="2400" b="1" dirty="0">
                <a:latin typeface="Times New Roman" panose="02020603050405020304" pitchFamily="18" charset="0"/>
                <a:cs typeface="Times New Roman" panose="02020603050405020304" pitchFamily="18" charset="0"/>
                <a:sym typeface="Wingdings" pitchFamily="2" charset="2"/>
              </a:rPr>
              <a:t>f</a:t>
            </a:r>
            <a:r>
              <a:rPr lang="x-none" sz="2400" b="1" dirty="0">
                <a:latin typeface="Times New Roman" panose="02020603050405020304" pitchFamily="18" charset="0"/>
                <a:cs typeface="Times New Roman" panose="02020603050405020304" pitchFamily="18" charset="0"/>
                <a:sym typeface="Wingdings" pitchFamily="2" charset="2"/>
              </a:rPr>
              <a:t>or, while, do-while</a:t>
            </a:r>
            <a:r>
              <a:rPr lang="x-none" sz="2400" dirty="0">
                <a:latin typeface="Times New Roman" panose="02020603050405020304" pitchFamily="18" charset="0"/>
                <a:cs typeface="Times New Roman" panose="02020603050405020304" pitchFamily="18" charset="0"/>
                <a:sym typeface="Wingdings" pitchFamily="2" charset="2"/>
              </a:rPr>
              <a:t>.</a:t>
            </a:r>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628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2B7E4F-B0FF-FE02-5D64-F05FA8FF4406}"/>
              </a:ext>
            </a:extLst>
          </p:cNvPr>
          <p:cNvSpPr>
            <a:spLocks noGrp="1"/>
          </p:cNvSpPr>
          <p:nvPr>
            <p:ph type="title"/>
          </p:nvPr>
        </p:nvSpPr>
        <p:spPr>
          <a:xfrm>
            <a:off x="838200" y="365125"/>
            <a:ext cx="10515600" cy="412641"/>
          </a:xfrm>
        </p:spPr>
        <p:txBody>
          <a:bodyPr>
            <a:normAutofit fontScale="90000"/>
          </a:bodyPr>
          <a:lstStyle/>
          <a:p>
            <a:r>
              <a:rPr lang="x-none" sz="2800" dirty="0">
                <a:latin typeface="Times New Roman" panose="02020603050405020304" pitchFamily="18" charset="0"/>
                <a:cs typeface="Times New Roman" panose="02020603050405020304" pitchFamily="18" charset="0"/>
              </a:rPr>
              <a:t>Clasa Arrays</a:t>
            </a:r>
          </a:p>
        </p:txBody>
      </p:sp>
      <p:sp>
        <p:nvSpPr>
          <p:cNvPr id="3" name="Content Placeholder 2">
            <a:extLst>
              <a:ext uri="{FF2B5EF4-FFF2-40B4-BE49-F238E27FC236}">
                <a16:creationId xmlns="" xmlns:a16="http://schemas.microsoft.com/office/drawing/2014/main" id="{64EDD985-D671-CB9E-DD94-FA8C72C859EC}"/>
              </a:ext>
            </a:extLst>
          </p:cNvPr>
          <p:cNvSpPr>
            <a:spLocks noGrp="1"/>
          </p:cNvSpPr>
          <p:nvPr>
            <p:ph idx="1"/>
          </p:nvPr>
        </p:nvSpPr>
        <p:spPr>
          <a:xfrm>
            <a:off x="409903" y="977462"/>
            <a:ext cx="11288111" cy="5515413"/>
          </a:xfrm>
        </p:spPr>
        <p:txBody>
          <a:bodyPr>
            <a:normAutofit/>
          </a:bodyPr>
          <a:lstStyle/>
          <a:p>
            <a:r>
              <a:rPr lang="en-GB" sz="2400" dirty="0">
                <a:latin typeface="Times New Roman" panose="02020603050405020304" pitchFamily="18" charset="0"/>
                <a:cs typeface="Times New Roman" panose="02020603050405020304" pitchFamily="18" charset="0"/>
              </a:rPr>
              <a:t>A</a:t>
            </a:r>
            <a:r>
              <a:rPr lang="x-none" sz="2400" dirty="0">
                <a:latin typeface="Times New Roman" panose="02020603050405020304" pitchFamily="18" charset="0"/>
                <a:cs typeface="Times New Roman" panose="02020603050405020304" pitchFamily="18" charset="0"/>
              </a:rPr>
              <a:t>ceasta clasa ajuta programatorul sa faca anumite operatii pe un tablou</a:t>
            </a:r>
          </a:p>
          <a:p>
            <a:pPr marL="0" indent="0">
              <a:buNone/>
            </a:pPr>
            <a:r>
              <a:rPr lang="x-none" sz="2400" dirty="0">
                <a:latin typeface="Times New Roman" panose="02020603050405020304" pitchFamily="18" charset="0"/>
                <a:cs typeface="Times New Roman" panose="02020603050405020304" pitchFamily="18" charset="0"/>
              </a:rPr>
              <a:t>	</a:t>
            </a:r>
            <a:r>
              <a:rPr lang="x-none" sz="2400" dirty="0">
                <a:latin typeface="Times New Roman" panose="02020603050405020304" pitchFamily="18" charset="0"/>
                <a:cs typeface="Times New Roman" panose="02020603050405020304" pitchFamily="18" charset="0"/>
                <a:sym typeface="Wingdings" pitchFamily="2" charset="2"/>
              </a:rPr>
              <a:t> ordonarea unui tablou : Arrays.sort()</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 producerea unei copii a unui tablou: Arrays.copyOf() sau Arrays.copyOfRange()</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 verificara daca cele 2 tablouri sunt egale - .equals()</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 toString(tablou) -  returneaza un sir de caractere</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 fill(tablou, valoare) – atribuie fiecarui element al tabloului valoarea specificata.</a:t>
            </a:r>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30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C036DC-8245-09CC-12D0-553BAE1920E2}"/>
              </a:ext>
            </a:extLst>
          </p:cNvPr>
          <p:cNvSpPr>
            <a:spLocks noGrp="1"/>
          </p:cNvSpPr>
          <p:nvPr>
            <p:ph type="title"/>
          </p:nvPr>
        </p:nvSpPr>
        <p:spPr>
          <a:xfrm>
            <a:off x="838200" y="365125"/>
            <a:ext cx="10515600" cy="475703"/>
          </a:xfrm>
        </p:spPr>
        <p:txBody>
          <a:bodyPr>
            <a:normAutofit/>
          </a:bodyPr>
          <a:lstStyle/>
          <a:p>
            <a:r>
              <a:rPr lang="x-none" sz="2800" dirty="0">
                <a:latin typeface="Times New Roman" panose="02020603050405020304" pitchFamily="18" charset="0"/>
                <a:cs typeface="Times New Roman" panose="02020603050405020304" pitchFamily="18" charset="0"/>
              </a:rPr>
              <a:t>Recapitulare Java Basic 1</a:t>
            </a:r>
          </a:p>
        </p:txBody>
      </p:sp>
      <p:sp>
        <p:nvSpPr>
          <p:cNvPr id="3" name="Content Placeholder 2">
            <a:extLst>
              <a:ext uri="{FF2B5EF4-FFF2-40B4-BE49-F238E27FC236}">
                <a16:creationId xmlns="" xmlns:a16="http://schemas.microsoft.com/office/drawing/2014/main" id="{2BBD2B7A-B608-C7E1-AF91-D88F8A56F625}"/>
              </a:ext>
            </a:extLst>
          </p:cNvPr>
          <p:cNvSpPr>
            <a:spLocks noGrp="1"/>
          </p:cNvSpPr>
          <p:nvPr>
            <p:ph idx="1"/>
          </p:nvPr>
        </p:nvSpPr>
        <p:spPr>
          <a:xfrm>
            <a:off x="838200" y="840828"/>
            <a:ext cx="10515600" cy="5652047"/>
          </a:xfrm>
        </p:spPr>
        <p:txBody>
          <a:bodyPr>
            <a:normAutofit/>
          </a:bodyPr>
          <a:lstStyle/>
          <a:p>
            <a:r>
              <a:rPr lang="x-none" sz="2400" dirty="0">
                <a:latin typeface="Times New Roman" panose="02020603050405020304" pitchFamily="18" charset="0"/>
                <a:cs typeface="Times New Roman" panose="02020603050405020304" pitchFamily="18" charset="0"/>
              </a:rPr>
              <a:t>Ce este Java?</a:t>
            </a:r>
          </a:p>
          <a:p>
            <a:r>
              <a:rPr lang="x-none" sz="2400" dirty="0">
                <a:latin typeface="Times New Roman" panose="02020603050405020304" pitchFamily="18" charset="0"/>
                <a:cs typeface="Times New Roman" panose="02020603050405020304" pitchFamily="18" charset="0"/>
              </a:rPr>
              <a:t>Realizarea si rularea unui program Java</a:t>
            </a:r>
          </a:p>
          <a:p>
            <a:r>
              <a:rPr lang="en-GB" sz="2400" dirty="0" err="1">
                <a:latin typeface="Times New Roman" panose="02020603050405020304" pitchFamily="18" charset="0"/>
                <a:cs typeface="Times New Roman" panose="02020603050405020304" pitchFamily="18" charset="0"/>
              </a:rPr>
              <a:t>Pentru</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rularea</a:t>
            </a:r>
            <a:r>
              <a:rPr lang="en-GB" sz="2400" dirty="0">
                <a:latin typeface="Times New Roman" panose="02020603050405020304" pitchFamily="18" charset="0"/>
                <a:cs typeface="Times New Roman" panose="02020603050405020304" pitchFamily="18" charset="0"/>
              </a:rPr>
              <a:t> java app </a:t>
            </a:r>
            <a:r>
              <a:rPr lang="en-GB" sz="2400" dirty="0" err="1">
                <a:latin typeface="Times New Roman" panose="02020603050405020304" pitchFamily="18" charset="0"/>
                <a:cs typeface="Times New Roman" panose="02020603050405020304" pitchFamily="18" charset="0"/>
              </a:rPr>
              <a:t>ce</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ar</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trebui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sa</a:t>
            </a:r>
            <a:r>
              <a:rPr lang="en-GB" sz="2400" dirty="0">
                <a:latin typeface="Times New Roman" panose="02020603050405020304" pitchFamily="18" charset="0"/>
                <a:cs typeface="Times New Roman" panose="02020603050405020304" pitchFamily="18" charset="0"/>
              </a:rPr>
              <a:t> am in code ?</a:t>
            </a:r>
          </a:p>
          <a:p>
            <a:r>
              <a:rPr lang="en-GB" sz="2400" dirty="0">
                <a:latin typeface="Times New Roman" panose="02020603050405020304" pitchFamily="18" charset="0"/>
                <a:cs typeface="Times New Roman" panose="02020603050405020304" pitchFamily="18" charset="0"/>
              </a:rPr>
              <a:t>Ce </a:t>
            </a:r>
            <a:r>
              <a:rPr lang="en-GB" sz="2400" dirty="0" err="1">
                <a:latin typeface="Times New Roman" panose="02020603050405020304" pitchFamily="18" charset="0"/>
                <a:cs typeface="Times New Roman" panose="02020603050405020304" pitchFamily="18" charset="0"/>
              </a:rPr>
              <a:t>este</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si</a:t>
            </a:r>
            <a:r>
              <a:rPr lang="en-GB" sz="2400" dirty="0">
                <a:latin typeface="Times New Roman" panose="02020603050405020304" pitchFamily="18" charset="0"/>
                <a:cs typeface="Times New Roman" panose="02020603050405020304" pitchFamily="18" charset="0"/>
              </a:rPr>
              <a:t> cum </a:t>
            </a:r>
            <a:r>
              <a:rPr lang="en-GB" sz="2400" dirty="0" err="1">
                <a:latin typeface="Times New Roman" panose="02020603050405020304" pitchFamily="18" charset="0"/>
                <a:cs typeface="Times New Roman" panose="02020603050405020304" pitchFamily="18" charset="0"/>
              </a:rPr>
              <a:t>definim</a:t>
            </a:r>
            <a:r>
              <a:rPr lang="en-GB" sz="2400" dirty="0">
                <a:latin typeface="Times New Roman" panose="02020603050405020304" pitchFamily="18" charset="0"/>
                <a:cs typeface="Times New Roman" panose="02020603050405020304" pitchFamily="18" charset="0"/>
              </a:rPr>
              <a:t> o </a:t>
            </a:r>
            <a:r>
              <a:rPr lang="en-GB" sz="2400" dirty="0" err="1">
                <a:latin typeface="Times New Roman" panose="02020603050405020304" pitchFamily="18" charset="0"/>
                <a:cs typeface="Times New Roman" panose="02020603050405020304" pitchFamily="18" charset="0"/>
              </a:rPr>
              <a:t>variabila</a:t>
            </a:r>
            <a:r>
              <a:rPr lang="en-GB" sz="2400" dirty="0">
                <a:latin typeface="Times New Roman" panose="02020603050405020304" pitchFamily="18" charset="0"/>
                <a:cs typeface="Times New Roman" panose="02020603050405020304" pitchFamily="18" charset="0"/>
              </a:rPr>
              <a:t>?</a:t>
            </a:r>
          </a:p>
          <a:p>
            <a:r>
              <a:rPr lang="en-GB" sz="2400" dirty="0" err="1">
                <a:latin typeface="Times New Roman" panose="02020603050405020304" pitchFamily="18" charset="0"/>
                <a:cs typeface="Times New Roman" panose="02020603050405020304" pitchFamily="18" charset="0"/>
              </a:rPr>
              <a:t>Tipuri</a:t>
            </a:r>
            <a:r>
              <a:rPr lang="en-GB" sz="2400" dirty="0">
                <a:latin typeface="Times New Roman" panose="02020603050405020304" pitchFamily="18" charset="0"/>
                <a:cs typeface="Times New Roman" panose="02020603050405020304" pitchFamily="18" charset="0"/>
              </a:rPr>
              <a:t> de </a:t>
            </a:r>
            <a:r>
              <a:rPr lang="en-GB" sz="2400" dirty="0" err="1">
                <a:latin typeface="Times New Roman" panose="02020603050405020304" pitchFamily="18" charset="0"/>
                <a:cs typeface="Times New Roman" panose="02020603050405020304" pitchFamily="18" charset="0"/>
              </a:rPr>
              <a:t>variabile</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unde</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intalnim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aceste</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tipuri</a:t>
            </a:r>
            <a:r>
              <a:rPr lang="en-GB" sz="2400" dirty="0">
                <a:latin typeface="Times New Roman" panose="02020603050405020304" pitchFamily="18" charset="0"/>
                <a:cs typeface="Times New Roman" panose="02020603050405020304" pitchFamily="18" charset="0"/>
              </a:rPr>
              <a:t> de </a:t>
            </a:r>
            <a:r>
              <a:rPr lang="en-GB" sz="2400" dirty="0" err="1">
                <a:latin typeface="Times New Roman" panose="02020603050405020304" pitchFamily="18" charset="0"/>
                <a:cs typeface="Times New Roman" panose="02020603050405020304" pitchFamily="18" charset="0"/>
              </a:rPr>
              <a:t>variabile</a:t>
            </a:r>
            <a:r>
              <a:rPr lang="en-GB" sz="2400" dirty="0">
                <a:latin typeface="Times New Roman" panose="02020603050405020304" pitchFamily="18" charset="0"/>
                <a:cs typeface="Times New Roman" panose="02020603050405020304" pitchFamily="18" charset="0"/>
              </a:rPr>
              <a:t> in cod?</a:t>
            </a:r>
          </a:p>
          <a:p>
            <a:r>
              <a:rPr lang="en-GB" sz="2400" dirty="0">
                <a:latin typeface="Times New Roman" panose="02020603050405020304" pitchFamily="18" charset="0"/>
                <a:cs typeface="Times New Roman" panose="02020603050405020304" pitchFamily="18" charset="0"/>
              </a:rPr>
              <a:t>Ce </a:t>
            </a:r>
            <a:r>
              <a:rPr lang="en-GB" sz="2400" dirty="0" err="1">
                <a:latin typeface="Times New Roman" panose="02020603050405020304" pitchFamily="18" charset="0"/>
                <a:cs typeface="Times New Roman" panose="02020603050405020304" pitchFamily="18" charset="0"/>
              </a:rPr>
              <a:t>tipuri</a:t>
            </a:r>
            <a:r>
              <a:rPr lang="en-GB" sz="2400" dirty="0">
                <a:latin typeface="Times New Roman" panose="02020603050405020304" pitchFamily="18" charset="0"/>
                <a:cs typeface="Times New Roman" panose="02020603050405020304" pitchFamily="18" charset="0"/>
              </a:rPr>
              <a:t> de date in java?</a:t>
            </a:r>
          </a:p>
          <a:p>
            <a:r>
              <a:rPr lang="en-GB" sz="2400" dirty="0" err="1">
                <a:latin typeface="Times New Roman" panose="02020603050405020304" pitchFamily="18" charset="0"/>
                <a:cs typeface="Times New Roman" panose="02020603050405020304" pitchFamily="18" charset="0"/>
              </a:rPr>
              <a:t>Modalitati</a:t>
            </a:r>
            <a:r>
              <a:rPr lang="en-GB" sz="2400" dirty="0">
                <a:latin typeface="Times New Roman" panose="02020603050405020304" pitchFamily="18" charset="0"/>
                <a:cs typeface="Times New Roman" panose="02020603050405020304" pitchFamily="18" charset="0"/>
              </a:rPr>
              <a:t> de a </a:t>
            </a:r>
            <a:r>
              <a:rPr lang="en-GB" sz="2400" dirty="0" err="1">
                <a:latin typeface="Times New Roman" panose="02020603050405020304" pitchFamily="18" charset="0"/>
                <a:cs typeface="Times New Roman" panose="02020603050405020304" pitchFamily="18" charset="0"/>
              </a:rPr>
              <a:t>crea</a:t>
            </a:r>
            <a:r>
              <a:rPr lang="en-GB" sz="2400" dirty="0">
                <a:latin typeface="Times New Roman" panose="02020603050405020304" pitchFamily="18" charset="0"/>
                <a:cs typeface="Times New Roman" panose="02020603050405020304" pitchFamily="18" charset="0"/>
              </a:rPr>
              <a:t> String object </a:t>
            </a:r>
            <a:r>
              <a:rPr lang="en-GB" sz="2400" dirty="0" err="1">
                <a:latin typeface="Times New Roman" panose="02020603050405020304" pitchFamily="18" charset="0"/>
                <a:cs typeface="Times New Roman" panose="02020603050405020304" pitchFamily="18" charset="0"/>
              </a:rPr>
              <a:t>si</a:t>
            </a:r>
            <a:r>
              <a:rPr lang="en-GB" sz="2400" dirty="0">
                <a:latin typeface="Times New Roman" panose="02020603050405020304" pitchFamily="18" charset="0"/>
                <a:cs typeface="Times New Roman" panose="02020603050405020304" pitchFamily="18" charset="0"/>
              </a:rPr>
              <a:t> cum se </a:t>
            </a:r>
            <a:r>
              <a:rPr lang="en-GB" sz="2400" dirty="0" err="1">
                <a:latin typeface="Times New Roman" panose="02020603050405020304" pitchFamily="18" charset="0"/>
                <a:cs typeface="Times New Roman" panose="02020603050405020304" pitchFamily="18" charset="0"/>
              </a:rPr>
              <a:t>salveaza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ele</a:t>
            </a:r>
            <a:r>
              <a:rPr lang="en-GB" sz="2400" dirty="0">
                <a:latin typeface="Times New Roman" panose="02020603050405020304" pitchFamily="18" charset="0"/>
                <a:cs typeface="Times New Roman" panose="02020603050405020304" pitchFamily="18" charset="0"/>
              </a:rPr>
              <a:t> in </a:t>
            </a:r>
            <a:r>
              <a:rPr lang="en-GB" sz="2400" dirty="0" err="1">
                <a:latin typeface="Times New Roman" panose="02020603050405020304" pitchFamily="18" charset="0"/>
                <a:cs typeface="Times New Roman" panose="02020603050405020304" pitchFamily="18" charset="0"/>
              </a:rPr>
              <a:t>memorie</a:t>
            </a:r>
            <a:r>
              <a:rPr lang="en-GB" sz="2400" dirty="0">
                <a:latin typeface="Times New Roman" panose="02020603050405020304" pitchFamily="18" charset="0"/>
                <a:cs typeface="Times New Roman" panose="02020603050405020304" pitchFamily="18" charset="0"/>
              </a:rPr>
              <a:t>?</a:t>
            </a:r>
          </a:p>
          <a:p>
            <a:r>
              <a:rPr lang="en-GB" sz="2400" dirty="0" err="1">
                <a:latin typeface="Times New Roman" panose="02020603050405020304" pitchFamily="18" charset="0"/>
                <a:cs typeface="Times New Roman" panose="02020603050405020304" pitchFamily="18" charset="0"/>
              </a:rPr>
              <a:t>Afisare</a:t>
            </a:r>
            <a:r>
              <a:rPr lang="en-GB" sz="2400" dirty="0">
                <a:latin typeface="Times New Roman" panose="02020603050405020304" pitchFamily="18" charset="0"/>
                <a:cs typeface="Times New Roman" panose="02020603050405020304" pitchFamily="18" charset="0"/>
              </a:rPr>
              <a:t> pe </a:t>
            </a:r>
            <a:r>
              <a:rPr lang="en-GB" sz="2400" dirty="0" err="1">
                <a:latin typeface="Times New Roman" panose="02020603050405020304" pitchFamily="18" charset="0"/>
                <a:cs typeface="Times New Roman" panose="02020603050405020304" pitchFamily="18" charset="0"/>
              </a:rPr>
              <a:t>ecran</a:t>
            </a:r>
            <a:r>
              <a:rPr lang="en-GB" sz="2400" dirty="0">
                <a:latin typeface="Times New Roman" panose="02020603050405020304" pitchFamily="18" charset="0"/>
                <a:cs typeface="Times New Roman" panose="02020603050405020304" pitchFamily="18" charset="0"/>
              </a:rPr>
              <a:t>?</a:t>
            </a:r>
          </a:p>
          <a:p>
            <a:r>
              <a:rPr lang="en-GB" sz="2400" dirty="0" err="1">
                <a:latin typeface="Times New Roman" panose="02020603050405020304" pitchFamily="18" charset="0"/>
                <a:cs typeface="Times New Roman" panose="02020603050405020304" pitchFamily="18" charset="0"/>
              </a:rPr>
              <a:t>Operatori</a:t>
            </a:r>
            <a:r>
              <a:rPr lang="en-GB" sz="2400" dirty="0">
                <a:latin typeface="Times New Roman" panose="02020603050405020304" pitchFamily="18" charset="0"/>
                <a:cs typeface="Times New Roman" panose="02020603050405020304" pitchFamily="18" charset="0"/>
              </a:rPr>
              <a:t> de </a:t>
            </a:r>
            <a:r>
              <a:rPr lang="en-GB" sz="2400" dirty="0" err="1">
                <a:latin typeface="Times New Roman" panose="02020603050405020304" pitchFamily="18" charset="0"/>
                <a:cs typeface="Times New Roman" panose="02020603050405020304" pitchFamily="18" charset="0"/>
              </a:rPr>
              <a:t>atribuire</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operatori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unari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aritmetici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comparare</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ternari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logici</a:t>
            </a:r>
            <a:r>
              <a:rPr lang="en-GB" sz="2400" dirty="0">
                <a:latin typeface="Times New Roman" panose="02020603050405020304" pitchFamily="18" charset="0"/>
                <a:cs typeface="Times New Roman" panose="02020603050405020304" pitchFamily="18" charset="0"/>
              </a:rPr>
              <a:t> </a:t>
            </a:r>
          </a:p>
          <a:p>
            <a:r>
              <a:rPr lang="en-GB" dirty="0"/>
              <a:t>Ce </a:t>
            </a:r>
            <a:r>
              <a:rPr lang="en-GB" dirty="0" err="1"/>
              <a:t>este</a:t>
            </a:r>
            <a:r>
              <a:rPr lang="en-GB" dirty="0"/>
              <a:t> o </a:t>
            </a:r>
            <a:r>
              <a:rPr lang="en-GB" dirty="0" err="1"/>
              <a:t>clasa</a:t>
            </a:r>
            <a:r>
              <a:rPr lang="en-GB" dirty="0"/>
              <a:t> </a:t>
            </a:r>
            <a:r>
              <a:rPr lang="en-GB" dirty="0" err="1"/>
              <a:t>si</a:t>
            </a:r>
            <a:r>
              <a:rPr lang="en-GB" dirty="0"/>
              <a:t> o </a:t>
            </a:r>
            <a:r>
              <a:rPr lang="en-GB" dirty="0" err="1"/>
              <a:t>metoda</a:t>
            </a:r>
            <a:r>
              <a:rPr lang="en-GB" dirty="0"/>
              <a:t>?</a:t>
            </a:r>
          </a:p>
          <a:p>
            <a:r>
              <a:rPr lang="en-GB" dirty="0" err="1"/>
              <a:t>Supraincarcarea</a:t>
            </a:r>
            <a:r>
              <a:rPr lang="en-GB" dirty="0"/>
              <a:t> </a:t>
            </a:r>
            <a:r>
              <a:rPr lang="en-GB" dirty="0" err="1"/>
              <a:t>metodelor</a:t>
            </a:r>
            <a:r>
              <a:rPr lang="en-GB" dirty="0"/>
              <a:t>?</a:t>
            </a:r>
          </a:p>
          <a:p>
            <a:r>
              <a:rPr lang="en-GB" dirty="0"/>
              <a:t>Scanner?</a:t>
            </a:r>
          </a:p>
          <a:p>
            <a:endParaRPr lang="en-GB" dirty="0"/>
          </a:p>
          <a:p>
            <a:endParaRPr lang="en-GB" dirty="0"/>
          </a:p>
          <a:p>
            <a:endParaRPr lang="x-none" dirty="0"/>
          </a:p>
        </p:txBody>
      </p:sp>
    </p:spTree>
    <p:extLst>
      <p:ext uri="{BB962C8B-B14F-4D97-AF65-F5344CB8AC3E}">
        <p14:creationId xmlns:p14="http://schemas.microsoft.com/office/powerpoint/2010/main" val="3429008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EE58D4-B7FC-9837-CA65-0D01D5A5EB85}"/>
              </a:ext>
            </a:extLst>
          </p:cNvPr>
          <p:cNvSpPr>
            <a:spLocks noGrp="1"/>
          </p:cNvSpPr>
          <p:nvPr>
            <p:ph type="title"/>
          </p:nvPr>
        </p:nvSpPr>
        <p:spPr>
          <a:xfrm>
            <a:off x="838200" y="365125"/>
            <a:ext cx="10515600" cy="727951"/>
          </a:xfrm>
        </p:spPr>
        <p:txBody>
          <a:bodyPr/>
          <a:lstStyle/>
          <a:p>
            <a:r>
              <a:rPr lang="x-none" dirty="0"/>
              <a:t>Exercitii</a:t>
            </a:r>
          </a:p>
        </p:txBody>
      </p:sp>
      <p:sp>
        <p:nvSpPr>
          <p:cNvPr id="3" name="Content Placeholder 2">
            <a:extLst>
              <a:ext uri="{FF2B5EF4-FFF2-40B4-BE49-F238E27FC236}">
                <a16:creationId xmlns="" xmlns:a16="http://schemas.microsoft.com/office/drawing/2014/main" id="{3EE568DE-2B80-4F39-06D2-121EAB6A1993}"/>
              </a:ext>
            </a:extLst>
          </p:cNvPr>
          <p:cNvSpPr>
            <a:spLocks noGrp="1"/>
          </p:cNvSpPr>
          <p:nvPr>
            <p:ph idx="1"/>
          </p:nvPr>
        </p:nvSpPr>
        <p:spPr/>
        <p:txBody>
          <a:bodyPr/>
          <a:lstStyle/>
          <a:p>
            <a:pPr marL="514350" indent="-514350">
              <a:buFont typeface="+mj-lt"/>
              <a:buAutoNum type="arabicPeriod"/>
            </a:pPr>
            <a:r>
              <a:rPr lang="x-none" dirty="0"/>
              <a:t>Check if a character is found in this string ”Java Language”;</a:t>
            </a:r>
          </a:p>
          <a:p>
            <a:pPr marL="514350" indent="-514350">
              <a:buFont typeface="+mj-lt"/>
              <a:buAutoNum type="arabicPeriod"/>
            </a:pPr>
            <a:r>
              <a:rPr lang="en-GB" dirty="0"/>
              <a:t>Check</a:t>
            </a:r>
            <a:r>
              <a:rPr lang="x-none" dirty="0"/>
              <a:t> if this string(“Java Language”) is finished with this char “e”</a:t>
            </a:r>
          </a:p>
          <a:p>
            <a:pPr marL="514350" indent="-514350">
              <a:buFont typeface="+mj-lt"/>
              <a:buAutoNum type="arabicPeriod"/>
            </a:pPr>
            <a:r>
              <a:rPr lang="en-GB" dirty="0"/>
              <a:t>H</a:t>
            </a:r>
            <a:r>
              <a:rPr lang="x-none" dirty="0"/>
              <a:t>ow to use indexof()</a:t>
            </a:r>
          </a:p>
          <a:p>
            <a:pPr marL="514350" indent="-514350">
              <a:buFont typeface="+mj-lt"/>
              <a:buAutoNum type="arabicPeriod"/>
            </a:pPr>
            <a:r>
              <a:rPr lang="en-GB" dirty="0"/>
              <a:t>T</a:t>
            </a:r>
            <a:r>
              <a:rPr lang="x-none" dirty="0"/>
              <a:t>ransform an int in String </a:t>
            </a:r>
          </a:p>
          <a:p>
            <a:pPr marL="514350" indent="-514350">
              <a:buFont typeface="+mj-lt"/>
              <a:buAutoNum type="arabicPeriod"/>
            </a:pPr>
            <a:r>
              <a:rPr lang="en-GB" dirty="0"/>
              <a:t>R</a:t>
            </a:r>
            <a:r>
              <a:rPr lang="x-none" dirty="0"/>
              <a:t>eplace a string with another </a:t>
            </a:r>
          </a:p>
          <a:p>
            <a:pPr marL="514350" indent="-514350">
              <a:buFont typeface="+mj-lt"/>
              <a:buAutoNum type="arabicPeriod"/>
            </a:pPr>
            <a:r>
              <a:rPr lang="en-GB" dirty="0"/>
              <a:t>R</a:t>
            </a:r>
            <a:r>
              <a:rPr lang="x-none" dirty="0"/>
              <a:t>eplace a char element with another char element from a string</a:t>
            </a:r>
          </a:p>
          <a:p>
            <a:pPr marL="514350" indent="-514350">
              <a:buFont typeface="+mj-lt"/>
              <a:buAutoNum type="arabicPeriod"/>
            </a:pPr>
            <a:r>
              <a:rPr lang="en-GB" dirty="0"/>
              <a:t>Split the string based on whitespace</a:t>
            </a:r>
          </a:p>
          <a:p>
            <a:pPr marL="514350" indent="-514350">
              <a:buFont typeface="+mj-lt"/>
              <a:buAutoNum type="arabicPeriod"/>
            </a:pPr>
            <a:r>
              <a:rPr lang="x-none" dirty="0"/>
              <a:t>Find length and concatenate a String </a:t>
            </a:r>
          </a:p>
          <a:p>
            <a:pPr marL="0" indent="0">
              <a:buNone/>
            </a:pPr>
            <a:endParaRPr lang="x-none" dirty="0"/>
          </a:p>
          <a:p>
            <a:pPr marL="514350" indent="-514350">
              <a:buFont typeface="+mj-lt"/>
              <a:buAutoNum type="arabicPeriod"/>
            </a:pPr>
            <a:endParaRPr lang="x-none" dirty="0"/>
          </a:p>
          <a:p>
            <a:endParaRPr lang="x-none" dirty="0"/>
          </a:p>
        </p:txBody>
      </p:sp>
    </p:spTree>
    <p:extLst>
      <p:ext uri="{BB962C8B-B14F-4D97-AF65-F5344CB8AC3E}">
        <p14:creationId xmlns:p14="http://schemas.microsoft.com/office/powerpoint/2010/main" val="4099604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A269B28-ED31-800F-F6D0-89F8F89396DC}"/>
              </a:ext>
            </a:extLst>
          </p:cNvPr>
          <p:cNvSpPr>
            <a:spLocks noGrp="1"/>
          </p:cNvSpPr>
          <p:nvPr>
            <p:ph idx="1"/>
          </p:nvPr>
        </p:nvSpPr>
        <p:spPr>
          <a:xfrm>
            <a:off x="451945" y="515006"/>
            <a:ext cx="11235558" cy="5896303"/>
          </a:xfrm>
        </p:spPr>
        <p:txBody>
          <a:bodyPr/>
          <a:lstStyle/>
          <a:p>
            <a:r>
              <a:rPr lang="x-none" sz="2400" dirty="0">
                <a:latin typeface="Times New Roman" panose="02020603050405020304" pitchFamily="18" charset="0"/>
                <a:cs typeface="Times New Roman" panose="02020603050405020304" pitchFamily="18" charset="0"/>
              </a:rPr>
              <a:t>Find largest number from x, y,z ;</a:t>
            </a:r>
          </a:p>
          <a:p>
            <a:r>
              <a:rPr lang="x-none" sz="2400" dirty="0">
                <a:latin typeface="Times New Roman" panose="02020603050405020304" pitchFamily="18" charset="0"/>
                <a:cs typeface="Times New Roman" panose="02020603050405020304" pitchFamily="18" charset="0"/>
              </a:rPr>
              <a:t>Print prime Number </a:t>
            </a:r>
          </a:p>
          <a:p>
            <a:r>
              <a:rPr lang="x-none" sz="2400" dirty="0">
                <a:latin typeface="Times New Roman" panose="02020603050405020304" pitchFamily="18" charset="0"/>
                <a:cs typeface="Times New Roman" panose="02020603050405020304" pitchFamily="18" charset="0"/>
              </a:rPr>
              <a:t>Check if the numbers from 0-999 are Armstrong number</a:t>
            </a:r>
          </a:p>
          <a:p>
            <a:pPr marL="0" indent="0">
              <a:buNone/>
            </a:pPr>
            <a:r>
              <a:rPr lang="x-none" sz="2400" dirty="0">
                <a:latin typeface="Times New Roman" panose="02020603050405020304" pitchFamily="18" charset="0"/>
                <a:cs typeface="Times New Roman" panose="02020603050405020304" pitchFamily="18" charset="0"/>
              </a:rPr>
              <a:t>	</a:t>
            </a:r>
            <a:r>
              <a:rPr lang="en-GB" sz="2400" b="0" i="0" dirty="0">
                <a:solidFill>
                  <a:srgbClr val="0A0AFF"/>
                </a:solidFill>
                <a:effectLst/>
                <a:latin typeface="Times New Roman" panose="02020603050405020304" pitchFamily="18" charset="0"/>
                <a:cs typeface="Times New Roman" panose="02020603050405020304" pitchFamily="18" charset="0"/>
              </a:rPr>
              <a:t>An Armstrong number of three digits is an integer such that the sum of the cubes of its digits is equal to the number itself. For example, 371 is an Armstrong number since 3**3 + 7**3 + 1**3 = 371.</a:t>
            </a:r>
          </a:p>
          <a:p>
            <a:pPr marL="0" indent="0">
              <a:buNone/>
            </a:pPr>
            <a:r>
              <a:rPr lang="en-GB" sz="2400" dirty="0">
                <a:solidFill>
                  <a:srgbClr val="0A0AFF"/>
                </a:solidFill>
                <a:latin typeface="Times New Roman" panose="02020603050405020304" pitchFamily="18" charset="0"/>
                <a:cs typeface="Times New Roman" panose="02020603050405020304" pitchFamily="18" charset="0"/>
              </a:rPr>
              <a:t>	-- &gt; </a:t>
            </a:r>
            <a:r>
              <a:rPr lang="en-GB" sz="2400" dirty="0" err="1">
                <a:solidFill>
                  <a:srgbClr val="0A0AFF"/>
                </a:solidFill>
                <a:latin typeface="Times New Roman" panose="02020603050405020304" pitchFamily="18" charset="0"/>
                <a:cs typeface="Times New Roman" panose="02020603050405020304" pitchFamily="18" charset="0"/>
              </a:rPr>
              <a:t>ridicarea</a:t>
            </a:r>
            <a:r>
              <a:rPr lang="en-GB" sz="2400" dirty="0">
                <a:solidFill>
                  <a:srgbClr val="0A0AFF"/>
                </a:solidFill>
                <a:latin typeface="Times New Roman" panose="02020603050405020304" pitchFamily="18" charset="0"/>
                <a:cs typeface="Times New Roman" panose="02020603050405020304" pitchFamily="18" charset="0"/>
              </a:rPr>
              <a:t> la cub se face cu </a:t>
            </a:r>
            <a:r>
              <a:rPr lang="en-GB" sz="2400" dirty="0" err="1">
                <a:solidFill>
                  <a:srgbClr val="0A0AFF"/>
                </a:solidFill>
                <a:latin typeface="Times New Roman" panose="02020603050405020304" pitchFamily="18" charset="0"/>
                <a:cs typeface="Times New Roman" panose="02020603050405020304" pitchFamily="18" charset="0"/>
              </a:rPr>
              <a:t>clasa</a:t>
            </a:r>
            <a:r>
              <a:rPr lang="en-GB" sz="2400" dirty="0">
                <a:solidFill>
                  <a:srgbClr val="0A0AFF"/>
                </a:solidFill>
                <a:latin typeface="Times New Roman" panose="02020603050405020304" pitchFamily="18" charset="0"/>
                <a:cs typeface="Times New Roman" panose="02020603050405020304" pitchFamily="18" charset="0"/>
              </a:rPr>
              <a:t> </a:t>
            </a:r>
            <a:r>
              <a:rPr lang="en-GB" sz="2400" dirty="0" err="1">
                <a:solidFill>
                  <a:srgbClr val="0A0AFF"/>
                </a:solidFill>
                <a:latin typeface="Times New Roman" panose="02020603050405020304" pitchFamily="18" charset="0"/>
                <a:cs typeface="Times New Roman" panose="02020603050405020304" pitchFamily="18" charset="0"/>
              </a:rPr>
              <a:t>Math.pow</a:t>
            </a:r>
            <a:r>
              <a:rPr lang="en-GB" sz="2400">
                <a:solidFill>
                  <a:srgbClr val="0A0AFF"/>
                </a:solidFill>
                <a:latin typeface="Times New Roman" panose="02020603050405020304" pitchFamily="18" charset="0"/>
                <a:cs typeface="Times New Roman" panose="02020603050405020304" pitchFamily="18" charset="0"/>
              </a:rPr>
              <a:t>();</a:t>
            </a:r>
            <a:endParaRPr lang="en-GB" sz="2400" b="0" i="0" dirty="0">
              <a:solidFill>
                <a:srgbClr val="0A0AFF"/>
              </a:solidFill>
              <a:effectLst/>
              <a:latin typeface="Times New Roman" panose="02020603050405020304" pitchFamily="18" charset="0"/>
              <a:cs typeface="Times New Roman" panose="02020603050405020304" pitchFamily="18" charset="0"/>
            </a:endParaRPr>
          </a:p>
          <a:p>
            <a:r>
              <a:rPr lang="x-none" sz="2400" dirty="0">
                <a:latin typeface="Times New Roman" panose="02020603050405020304" pitchFamily="18" charset="0"/>
                <a:cs typeface="Times New Roman" panose="02020603050405020304" pitchFamily="18" charset="0"/>
              </a:rPr>
              <a:t>Check if a string is palindrom, String val – read with Scanner </a:t>
            </a:r>
          </a:p>
          <a:p>
            <a:pPr marL="0" indent="0">
              <a:buNone/>
            </a:pPr>
            <a:endParaRPr lang="x-none" dirty="0"/>
          </a:p>
        </p:txBody>
      </p:sp>
    </p:spTree>
    <p:extLst>
      <p:ext uri="{BB962C8B-B14F-4D97-AF65-F5344CB8AC3E}">
        <p14:creationId xmlns:p14="http://schemas.microsoft.com/office/powerpoint/2010/main" val="600762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A0C0DF-7A46-10DA-E382-9DC2B9379D0B}"/>
              </a:ext>
            </a:extLst>
          </p:cNvPr>
          <p:cNvSpPr>
            <a:spLocks noGrp="1"/>
          </p:cNvSpPr>
          <p:nvPr>
            <p:ph type="title"/>
          </p:nvPr>
        </p:nvSpPr>
        <p:spPr>
          <a:xfrm>
            <a:off x="838200" y="365126"/>
            <a:ext cx="10515600" cy="528254"/>
          </a:xfrm>
        </p:spPr>
        <p:txBody>
          <a:bodyPr>
            <a:normAutofit/>
          </a:bodyPr>
          <a:lstStyle/>
          <a:p>
            <a:r>
              <a:rPr lang="x-none" sz="2800" dirty="0">
                <a:latin typeface="Times New Roman" panose="02020603050405020304" pitchFamily="18" charset="0"/>
                <a:cs typeface="Times New Roman" panose="02020603050405020304" pitchFamily="18" charset="0"/>
              </a:rPr>
              <a:t>Instructiuni decizionale</a:t>
            </a:r>
          </a:p>
        </p:txBody>
      </p:sp>
      <p:sp>
        <p:nvSpPr>
          <p:cNvPr id="3" name="Content Placeholder 2">
            <a:extLst>
              <a:ext uri="{FF2B5EF4-FFF2-40B4-BE49-F238E27FC236}">
                <a16:creationId xmlns="" xmlns:a16="http://schemas.microsoft.com/office/drawing/2014/main" id="{B90E5737-7E40-CE57-6661-B4BEF1CCEE0C}"/>
              </a:ext>
            </a:extLst>
          </p:cNvPr>
          <p:cNvSpPr>
            <a:spLocks noGrp="1"/>
          </p:cNvSpPr>
          <p:nvPr>
            <p:ph idx="1"/>
          </p:nvPr>
        </p:nvSpPr>
        <p:spPr>
          <a:xfrm>
            <a:off x="451945" y="1198178"/>
            <a:ext cx="11267089" cy="5294695"/>
          </a:xfrm>
        </p:spPr>
        <p:txBody>
          <a:bodyPr>
            <a:normAutofit/>
          </a:bodyPr>
          <a:lstStyle/>
          <a:p>
            <a:r>
              <a:rPr lang="en-GB" sz="2400" dirty="0">
                <a:latin typeface="Times New Roman" panose="02020603050405020304" pitchFamily="18" charset="0"/>
                <a:cs typeface="Times New Roman" panose="02020603050405020304" pitchFamily="18" charset="0"/>
              </a:rPr>
              <a:t>I</a:t>
            </a:r>
            <a:r>
              <a:rPr lang="x-none" sz="2400" dirty="0">
                <a:latin typeface="Times New Roman" panose="02020603050405020304" pitchFamily="18" charset="0"/>
                <a:cs typeface="Times New Roman" panose="02020603050405020304" pitchFamily="18" charset="0"/>
              </a:rPr>
              <a:t>nstructiunea if permite executarea conditionata a una sau mai multe secvente de cod, </a:t>
            </a:r>
            <a:r>
              <a:rPr lang="en-GB" sz="2400" dirty="0" err="1">
                <a:latin typeface="Times New Roman" panose="02020603050405020304" pitchFamily="18" charset="0"/>
                <a:cs typeface="Times New Roman" panose="02020603050405020304" pitchFamily="18" charset="0"/>
              </a:rPr>
              <a:t>i</a:t>
            </a:r>
            <a:r>
              <a:rPr lang="x-none" sz="2400" dirty="0">
                <a:latin typeface="Times New Roman" panose="02020603050405020304" pitchFamily="18" charset="0"/>
                <a:cs typeface="Times New Roman" panose="02020603050405020304" pitchFamily="18" charset="0"/>
              </a:rPr>
              <a:t>n functie de rezultatul uneia sau mai multor expresii</a:t>
            </a:r>
          </a:p>
          <a:p>
            <a:pPr marL="0" indent="0">
              <a:buNone/>
            </a:pPr>
            <a:r>
              <a:rPr lang="x-none" sz="2400" dirty="0">
                <a:latin typeface="Times New Roman" panose="02020603050405020304" pitchFamily="18" charset="0"/>
                <a:cs typeface="Times New Roman" panose="02020603050405020304" pitchFamily="18" charset="0"/>
              </a:rPr>
              <a:t>	</a:t>
            </a:r>
            <a:r>
              <a:rPr lang="x-none" sz="2400" dirty="0">
                <a:latin typeface="Times New Roman" panose="02020603050405020304" pitchFamily="18" charset="0"/>
                <a:cs typeface="Times New Roman" panose="02020603050405020304" pitchFamily="18" charset="0"/>
                <a:sym typeface="Wingdings" pitchFamily="2" charset="2"/>
              </a:rPr>
              <a:t> if(conditie) {</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instructiuni pentru conditia adevarata;</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 if(conditie) {</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instructiuni pentru conditia adevarata;</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}else {</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instructiuni pentru conditie falsa;</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a:t>
            </a:r>
          </a:p>
          <a:p>
            <a:pPr marL="0" indent="0">
              <a:buNone/>
            </a:pPr>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99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6219158-F65C-D975-6BD9-6A52FD06F65F}"/>
              </a:ext>
            </a:extLst>
          </p:cNvPr>
          <p:cNvSpPr>
            <a:spLocks noGrp="1"/>
          </p:cNvSpPr>
          <p:nvPr>
            <p:ph idx="1"/>
          </p:nvPr>
        </p:nvSpPr>
        <p:spPr>
          <a:xfrm>
            <a:off x="462455" y="430924"/>
            <a:ext cx="11267089" cy="6053959"/>
          </a:xfrm>
        </p:spPr>
        <p:txBody>
          <a:bodyPr>
            <a:normAutofit fontScale="92500" lnSpcReduction="10000"/>
          </a:bodyPr>
          <a:lstStyle/>
          <a:p>
            <a:pPr marL="0" indent="0">
              <a:buNone/>
            </a:pPr>
            <a:r>
              <a:rPr lang="x-none" dirty="0"/>
              <a:t>	</a:t>
            </a:r>
            <a:r>
              <a:rPr lang="x-none" sz="2400" dirty="0">
                <a:latin typeface="Times New Roman" panose="02020603050405020304" pitchFamily="18" charset="0"/>
                <a:cs typeface="Times New Roman" panose="02020603050405020304" pitchFamily="18" charset="0"/>
                <a:sym typeface="Wingdings" pitchFamily="2" charset="2"/>
              </a:rPr>
              <a:t> if(expresie1) {</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set de instructiuni 1;</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}else if(expresie2) {</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set de instructiuni 2;</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}else{</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set de instructiuni 3;</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a:t>
            </a:r>
          </a:p>
          <a:p>
            <a:pPr marL="0" indent="0">
              <a:buNone/>
            </a:pPr>
            <a:r>
              <a:rPr lang="en-GB" sz="1600" dirty="0">
                <a:solidFill>
                  <a:srgbClr val="CC7832"/>
                </a:solidFill>
                <a:effectLst/>
              </a:rPr>
              <a:t>		if</a:t>
            </a:r>
            <a:r>
              <a:rPr lang="en-GB" sz="1600" dirty="0"/>
              <a:t>(</a:t>
            </a:r>
            <a:r>
              <a:rPr lang="en-GB" sz="1600" dirty="0" err="1"/>
              <a:t>i</a:t>
            </a:r>
            <a:r>
              <a:rPr lang="en-GB" sz="1600" dirty="0"/>
              <a:t>&gt;j) {</a:t>
            </a:r>
            <a:br>
              <a:rPr lang="en-GB" sz="1600" dirty="0"/>
            </a:br>
            <a:r>
              <a:rPr lang="en-GB" sz="1600" dirty="0"/>
              <a:t>   		        </a:t>
            </a:r>
            <a:r>
              <a:rPr lang="en-GB" sz="1600" dirty="0" err="1"/>
              <a:t>System.</a:t>
            </a:r>
            <a:r>
              <a:rPr lang="en-GB" sz="1600" i="1" dirty="0" err="1">
                <a:solidFill>
                  <a:srgbClr val="9876AA"/>
                </a:solidFill>
                <a:effectLst/>
              </a:rPr>
              <a:t>out</a:t>
            </a:r>
            <a:r>
              <a:rPr lang="en-GB" sz="1600" dirty="0" err="1"/>
              <a:t>.println</a:t>
            </a:r>
            <a:r>
              <a:rPr lang="en-GB" sz="1600" dirty="0"/>
              <a:t>(</a:t>
            </a:r>
            <a:r>
              <a:rPr lang="en-GB" sz="1600" dirty="0">
                <a:solidFill>
                  <a:srgbClr val="6A8759"/>
                </a:solidFill>
                <a:effectLst/>
              </a:rPr>
              <a:t>"hello"</a:t>
            </a:r>
            <a:r>
              <a:rPr lang="en-GB" sz="1600" dirty="0"/>
              <a:t>)</a:t>
            </a:r>
            <a:r>
              <a:rPr lang="en-GB" sz="1600" dirty="0">
                <a:solidFill>
                  <a:srgbClr val="CC7832"/>
                </a:solidFill>
                <a:effectLst/>
              </a:rPr>
              <a:t>;</a:t>
            </a:r>
            <a:br>
              <a:rPr lang="en-GB" sz="1600" dirty="0">
                <a:solidFill>
                  <a:srgbClr val="CC7832"/>
                </a:solidFill>
                <a:effectLst/>
              </a:rPr>
            </a:br>
            <a:r>
              <a:rPr lang="en-GB" sz="1600" dirty="0">
                <a:solidFill>
                  <a:srgbClr val="CC7832"/>
                </a:solidFill>
                <a:effectLst/>
              </a:rPr>
              <a:t>		</a:t>
            </a:r>
            <a:r>
              <a:rPr lang="en-GB" sz="1600" dirty="0"/>
              <a:t>}</a:t>
            </a:r>
            <a:br>
              <a:rPr lang="en-GB" sz="1600" dirty="0"/>
            </a:br>
            <a:r>
              <a:rPr lang="en-GB" sz="1600" dirty="0"/>
              <a:t/>
            </a:r>
            <a:br>
              <a:rPr lang="en-GB" sz="1600" dirty="0"/>
            </a:br>
            <a:r>
              <a:rPr lang="en-GB" sz="1600" dirty="0"/>
              <a:t>		</a:t>
            </a:r>
            <a:r>
              <a:rPr lang="en-GB" sz="1600" dirty="0">
                <a:solidFill>
                  <a:srgbClr val="CC7832"/>
                </a:solidFill>
                <a:effectLst/>
              </a:rPr>
              <a:t>if</a:t>
            </a:r>
            <a:r>
              <a:rPr lang="en-GB" sz="1600" dirty="0"/>
              <a:t>(</a:t>
            </a:r>
            <a:r>
              <a:rPr lang="en-GB" sz="1600" dirty="0" err="1"/>
              <a:t>i</a:t>
            </a:r>
            <a:r>
              <a:rPr lang="en-GB" sz="1600" dirty="0"/>
              <a:t>&gt;j) {</a:t>
            </a:r>
            <a:br>
              <a:rPr lang="en-GB" sz="1600" dirty="0"/>
            </a:br>
            <a:r>
              <a:rPr lang="en-GB" sz="1600" dirty="0"/>
              <a:t>    		        </a:t>
            </a:r>
            <a:r>
              <a:rPr lang="en-GB" sz="1600" dirty="0" err="1"/>
              <a:t>System.</a:t>
            </a:r>
            <a:r>
              <a:rPr lang="en-GB" sz="1600" i="1" dirty="0" err="1">
                <a:solidFill>
                  <a:srgbClr val="9876AA"/>
                </a:solidFill>
                <a:effectLst/>
              </a:rPr>
              <a:t>out</a:t>
            </a:r>
            <a:r>
              <a:rPr lang="en-GB" sz="1600" dirty="0" err="1"/>
              <a:t>.println</a:t>
            </a:r>
            <a:r>
              <a:rPr lang="en-GB" sz="1600" dirty="0"/>
              <a:t>(</a:t>
            </a:r>
            <a:r>
              <a:rPr lang="en-GB" sz="1600" dirty="0">
                <a:solidFill>
                  <a:srgbClr val="6A8759"/>
                </a:solidFill>
                <a:effectLst/>
              </a:rPr>
              <a:t>"1"</a:t>
            </a:r>
            <a:r>
              <a:rPr lang="en-GB" sz="1600" dirty="0"/>
              <a:t>)</a:t>
            </a:r>
            <a:r>
              <a:rPr lang="en-GB" sz="1600" dirty="0">
                <a:solidFill>
                  <a:srgbClr val="CC7832"/>
                </a:solidFill>
                <a:effectLst/>
              </a:rPr>
              <a:t>;</a:t>
            </a:r>
            <a:br>
              <a:rPr lang="en-GB" sz="1600" dirty="0">
                <a:solidFill>
                  <a:srgbClr val="CC7832"/>
                </a:solidFill>
                <a:effectLst/>
              </a:rPr>
            </a:br>
            <a:r>
              <a:rPr lang="en-GB" sz="1600" dirty="0">
                <a:solidFill>
                  <a:srgbClr val="CC7832"/>
                </a:solidFill>
                <a:effectLst/>
              </a:rPr>
              <a:t>		</a:t>
            </a:r>
            <a:r>
              <a:rPr lang="en-GB" sz="1600" dirty="0"/>
              <a:t>} </a:t>
            </a:r>
            <a:r>
              <a:rPr lang="en-GB" sz="1600" dirty="0">
                <a:solidFill>
                  <a:srgbClr val="CC7832"/>
                </a:solidFill>
                <a:effectLst/>
              </a:rPr>
              <a:t>else</a:t>
            </a:r>
            <a:r>
              <a:rPr lang="en-GB" sz="1600" dirty="0"/>
              <a:t>{</a:t>
            </a:r>
            <a:br>
              <a:rPr lang="en-GB" sz="1600" dirty="0"/>
            </a:br>
            <a:r>
              <a:rPr lang="en-GB" sz="1600" dirty="0"/>
              <a:t>    		        </a:t>
            </a:r>
            <a:r>
              <a:rPr lang="en-GB" sz="1600" dirty="0" err="1"/>
              <a:t>System.</a:t>
            </a:r>
            <a:r>
              <a:rPr lang="en-GB" sz="1600" i="1" dirty="0" err="1">
                <a:solidFill>
                  <a:srgbClr val="9876AA"/>
                </a:solidFill>
                <a:effectLst/>
              </a:rPr>
              <a:t>out</a:t>
            </a:r>
            <a:r>
              <a:rPr lang="en-GB" sz="1600" dirty="0" err="1"/>
              <a:t>.println</a:t>
            </a:r>
            <a:r>
              <a:rPr lang="en-GB" sz="1600" dirty="0"/>
              <a:t>(</a:t>
            </a:r>
            <a:r>
              <a:rPr lang="en-GB" sz="1600" dirty="0">
                <a:solidFill>
                  <a:srgbClr val="6A8759"/>
                </a:solidFill>
                <a:effectLst/>
              </a:rPr>
              <a:t>"2"</a:t>
            </a:r>
            <a:r>
              <a:rPr lang="en-GB" sz="1600" dirty="0"/>
              <a:t>)</a:t>
            </a:r>
            <a:r>
              <a:rPr lang="en-GB" sz="1600" dirty="0">
                <a:solidFill>
                  <a:srgbClr val="CC7832"/>
                </a:solidFill>
                <a:effectLst/>
              </a:rPr>
              <a:t>;</a:t>
            </a:r>
            <a:br>
              <a:rPr lang="en-GB" sz="1600" dirty="0">
                <a:solidFill>
                  <a:srgbClr val="CC7832"/>
                </a:solidFill>
                <a:effectLst/>
              </a:rPr>
            </a:br>
            <a:r>
              <a:rPr lang="en-GB" sz="1600" dirty="0">
                <a:solidFill>
                  <a:srgbClr val="CC7832"/>
                </a:solidFill>
                <a:effectLst/>
              </a:rPr>
              <a:t>		</a:t>
            </a:r>
            <a:r>
              <a:rPr lang="en-GB" sz="1600" dirty="0"/>
              <a:t>}</a:t>
            </a:r>
            <a:br>
              <a:rPr lang="en-GB" sz="1600" dirty="0"/>
            </a:br>
            <a:r>
              <a:rPr lang="en-GB" sz="1600" dirty="0"/>
              <a:t/>
            </a:r>
            <a:br>
              <a:rPr lang="en-GB" sz="1600" dirty="0"/>
            </a:br>
            <a:r>
              <a:rPr lang="en-GB" sz="1600" dirty="0"/>
              <a:t>		</a:t>
            </a:r>
            <a:r>
              <a:rPr lang="en-GB" sz="1600" dirty="0">
                <a:solidFill>
                  <a:srgbClr val="CC7832"/>
                </a:solidFill>
                <a:effectLst/>
              </a:rPr>
              <a:t>if</a:t>
            </a:r>
            <a:r>
              <a:rPr lang="en-GB" sz="1600" dirty="0"/>
              <a:t>(</a:t>
            </a:r>
            <a:r>
              <a:rPr lang="en-GB" sz="1600" dirty="0" err="1"/>
              <a:t>i</a:t>
            </a:r>
            <a:r>
              <a:rPr lang="en-GB" sz="1600" dirty="0"/>
              <a:t>&lt;j) {</a:t>
            </a:r>
            <a:br>
              <a:rPr lang="en-GB" sz="1600" dirty="0"/>
            </a:br>
            <a:r>
              <a:rPr lang="en-GB" sz="1600" dirty="0"/>
              <a:t>    		        </a:t>
            </a:r>
            <a:r>
              <a:rPr lang="en-GB" sz="1600" dirty="0" err="1"/>
              <a:t>System.</a:t>
            </a:r>
            <a:r>
              <a:rPr lang="en-GB" sz="1600" i="1" dirty="0" err="1">
                <a:solidFill>
                  <a:srgbClr val="9876AA"/>
                </a:solidFill>
                <a:effectLst/>
              </a:rPr>
              <a:t>out</a:t>
            </a:r>
            <a:r>
              <a:rPr lang="en-GB" sz="1600" dirty="0" err="1"/>
              <a:t>.println</a:t>
            </a:r>
            <a:r>
              <a:rPr lang="en-GB" sz="1600" dirty="0"/>
              <a:t>(</a:t>
            </a:r>
            <a:r>
              <a:rPr lang="en-GB" sz="1600" dirty="0">
                <a:solidFill>
                  <a:srgbClr val="6A8759"/>
                </a:solidFill>
                <a:effectLst/>
              </a:rPr>
              <a:t>"a"</a:t>
            </a:r>
            <a:r>
              <a:rPr lang="en-GB" sz="1600" dirty="0"/>
              <a:t>)</a:t>
            </a:r>
            <a:r>
              <a:rPr lang="en-GB" sz="1600" dirty="0">
                <a:solidFill>
                  <a:srgbClr val="CC7832"/>
                </a:solidFill>
                <a:effectLst/>
              </a:rPr>
              <a:t>;</a:t>
            </a:r>
            <a:br>
              <a:rPr lang="en-GB" sz="1600" dirty="0">
                <a:solidFill>
                  <a:srgbClr val="CC7832"/>
                </a:solidFill>
                <a:effectLst/>
              </a:rPr>
            </a:br>
            <a:r>
              <a:rPr lang="en-GB" sz="1600" dirty="0">
                <a:solidFill>
                  <a:srgbClr val="CC7832"/>
                </a:solidFill>
                <a:effectLst/>
              </a:rPr>
              <a:t>		</a:t>
            </a:r>
            <a:r>
              <a:rPr lang="en-GB" sz="1600" dirty="0"/>
              <a:t>}</a:t>
            </a:r>
            <a:r>
              <a:rPr lang="en-GB" sz="1600" dirty="0">
                <a:solidFill>
                  <a:srgbClr val="CC7832"/>
                </a:solidFill>
                <a:effectLst/>
              </a:rPr>
              <a:t>else if</a:t>
            </a:r>
            <a:r>
              <a:rPr lang="en-GB" sz="1600" dirty="0"/>
              <a:t>(</a:t>
            </a:r>
            <a:r>
              <a:rPr lang="en-GB" sz="1600" dirty="0" err="1"/>
              <a:t>i</a:t>
            </a:r>
            <a:r>
              <a:rPr lang="en-GB" sz="1600" dirty="0"/>
              <a:t>&gt;j) {</a:t>
            </a:r>
            <a:br>
              <a:rPr lang="en-GB" sz="1600" dirty="0"/>
            </a:br>
            <a:r>
              <a:rPr lang="en-GB" sz="1600" dirty="0"/>
              <a:t>    		        </a:t>
            </a:r>
            <a:r>
              <a:rPr lang="en-GB" sz="1600" dirty="0" err="1"/>
              <a:t>System.</a:t>
            </a:r>
            <a:r>
              <a:rPr lang="en-GB" sz="1600" i="1" dirty="0" err="1">
                <a:solidFill>
                  <a:srgbClr val="9876AA"/>
                </a:solidFill>
                <a:effectLst/>
              </a:rPr>
              <a:t>out</a:t>
            </a:r>
            <a:r>
              <a:rPr lang="en-GB" sz="1600" dirty="0" err="1"/>
              <a:t>.println</a:t>
            </a:r>
            <a:r>
              <a:rPr lang="en-GB" sz="1600" dirty="0"/>
              <a:t>(</a:t>
            </a:r>
            <a:r>
              <a:rPr lang="en-GB" sz="1600" dirty="0">
                <a:solidFill>
                  <a:srgbClr val="6A8759"/>
                </a:solidFill>
                <a:effectLst/>
              </a:rPr>
              <a:t>"b"</a:t>
            </a:r>
            <a:r>
              <a:rPr lang="en-GB" sz="1600" dirty="0"/>
              <a:t>)</a:t>
            </a:r>
            <a:r>
              <a:rPr lang="en-GB" sz="1600" dirty="0">
                <a:solidFill>
                  <a:srgbClr val="CC7832"/>
                </a:solidFill>
                <a:effectLst/>
              </a:rPr>
              <a:t>;</a:t>
            </a:r>
            <a:br>
              <a:rPr lang="en-GB" sz="1600" dirty="0">
                <a:solidFill>
                  <a:srgbClr val="CC7832"/>
                </a:solidFill>
                <a:effectLst/>
              </a:rPr>
            </a:br>
            <a:r>
              <a:rPr lang="en-GB" sz="1600" dirty="0">
                <a:solidFill>
                  <a:srgbClr val="CC7832"/>
                </a:solidFill>
                <a:effectLst/>
              </a:rPr>
              <a:t>		</a:t>
            </a:r>
            <a:r>
              <a:rPr lang="en-GB" sz="1600" dirty="0"/>
              <a:t>}</a:t>
            </a:r>
            <a:r>
              <a:rPr lang="en-GB" sz="1600" dirty="0">
                <a:solidFill>
                  <a:srgbClr val="CC7832"/>
                </a:solidFill>
                <a:effectLst/>
              </a:rPr>
              <a:t>else</a:t>
            </a:r>
            <a:r>
              <a:rPr lang="en-GB" sz="1600" dirty="0"/>
              <a:t>{</a:t>
            </a:r>
            <a:br>
              <a:rPr lang="en-GB" sz="1600" dirty="0"/>
            </a:br>
            <a:r>
              <a:rPr lang="en-GB" sz="1600" dirty="0"/>
              <a:t>    		        </a:t>
            </a:r>
            <a:r>
              <a:rPr lang="en-GB" sz="1600" dirty="0" err="1"/>
              <a:t>System.</a:t>
            </a:r>
            <a:r>
              <a:rPr lang="en-GB" sz="1600" i="1" dirty="0" err="1">
                <a:solidFill>
                  <a:srgbClr val="9876AA"/>
                </a:solidFill>
                <a:effectLst/>
              </a:rPr>
              <a:t>out</a:t>
            </a:r>
            <a:r>
              <a:rPr lang="en-GB" sz="1600" dirty="0" err="1"/>
              <a:t>.println</a:t>
            </a:r>
            <a:r>
              <a:rPr lang="en-GB" sz="1600" dirty="0"/>
              <a:t>(</a:t>
            </a:r>
            <a:r>
              <a:rPr lang="en-GB" sz="1600" dirty="0">
                <a:solidFill>
                  <a:srgbClr val="6A8759"/>
                </a:solidFill>
                <a:effectLst/>
              </a:rPr>
              <a:t>"c"</a:t>
            </a:r>
            <a:r>
              <a:rPr lang="en-GB" sz="1600" dirty="0"/>
              <a:t>)</a:t>
            </a:r>
            <a:r>
              <a:rPr lang="en-GB" sz="1600" dirty="0">
                <a:solidFill>
                  <a:srgbClr val="CC7832"/>
                </a:solidFill>
                <a:effectLst/>
              </a:rPr>
              <a:t>;</a:t>
            </a:r>
            <a:br>
              <a:rPr lang="en-GB" sz="1600" dirty="0">
                <a:solidFill>
                  <a:srgbClr val="CC7832"/>
                </a:solidFill>
                <a:effectLst/>
              </a:rPr>
            </a:br>
            <a:r>
              <a:rPr lang="en-GB" sz="1600" dirty="0">
                <a:solidFill>
                  <a:srgbClr val="CC7832"/>
                </a:solidFill>
                <a:effectLst/>
              </a:rPr>
              <a:t>		</a:t>
            </a:r>
            <a:r>
              <a:rPr lang="en-GB" sz="1600" dirty="0"/>
              <a:t>}</a:t>
            </a:r>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67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227597-01BA-B99C-3EF3-CC126B36073E}"/>
              </a:ext>
            </a:extLst>
          </p:cNvPr>
          <p:cNvSpPr>
            <a:spLocks noGrp="1"/>
          </p:cNvSpPr>
          <p:nvPr>
            <p:ph type="title"/>
          </p:nvPr>
        </p:nvSpPr>
        <p:spPr>
          <a:xfrm>
            <a:off x="838200" y="365125"/>
            <a:ext cx="10515600" cy="475703"/>
          </a:xfrm>
        </p:spPr>
        <p:txBody>
          <a:bodyPr>
            <a:normAutofit/>
          </a:bodyPr>
          <a:lstStyle/>
          <a:p>
            <a:r>
              <a:rPr lang="x-none" sz="2800" dirty="0">
                <a:latin typeface="Times New Roman" panose="02020603050405020304" pitchFamily="18" charset="0"/>
                <a:cs typeface="Times New Roman" panose="02020603050405020304" pitchFamily="18" charset="0"/>
              </a:rPr>
              <a:t>Instructiunea Switch</a:t>
            </a:r>
          </a:p>
        </p:txBody>
      </p:sp>
      <p:sp>
        <p:nvSpPr>
          <p:cNvPr id="3" name="Content Placeholder 2">
            <a:extLst>
              <a:ext uri="{FF2B5EF4-FFF2-40B4-BE49-F238E27FC236}">
                <a16:creationId xmlns="" xmlns:a16="http://schemas.microsoft.com/office/drawing/2014/main" id="{1BD6608E-9F34-9676-B3C5-71AACDEBBE4A}"/>
              </a:ext>
            </a:extLst>
          </p:cNvPr>
          <p:cNvSpPr>
            <a:spLocks noGrp="1"/>
          </p:cNvSpPr>
          <p:nvPr>
            <p:ph idx="1"/>
          </p:nvPr>
        </p:nvSpPr>
        <p:spPr>
          <a:xfrm>
            <a:off x="430924" y="1229710"/>
            <a:ext cx="11319642" cy="5263165"/>
          </a:xfrm>
        </p:spPr>
        <p:txBody>
          <a:bodyPr>
            <a:normAutofit/>
          </a:bodyPr>
          <a:lstStyle/>
          <a:p>
            <a:pPr algn="just"/>
            <a:r>
              <a:rPr lang="en-GB" sz="2400" dirty="0">
                <a:latin typeface="Times New Roman" panose="02020603050405020304" pitchFamily="18" charset="0"/>
                <a:cs typeface="Times New Roman" panose="02020603050405020304" pitchFamily="18" charset="0"/>
              </a:rPr>
              <a:t>I</a:t>
            </a:r>
            <a:r>
              <a:rPr lang="x-none" sz="2400" dirty="0">
                <a:latin typeface="Times New Roman" panose="02020603050405020304" pitchFamily="18" charset="0"/>
                <a:cs typeface="Times New Roman" panose="02020603050405020304" pitchFamily="18" charset="0"/>
              </a:rPr>
              <a:t>nstructiunea switch se foloseste pentru executarea a diferitelor portiuni de cod in functie de valorile posibile ale unei expresii.</a:t>
            </a:r>
          </a:p>
          <a:p>
            <a:pPr marL="0" indent="0" algn="just">
              <a:buNone/>
            </a:pPr>
            <a:r>
              <a:rPr lang="x-none" sz="2400" dirty="0">
                <a:latin typeface="Times New Roman" panose="02020603050405020304" pitchFamily="18" charset="0"/>
                <a:cs typeface="Times New Roman" panose="02020603050405020304" pitchFamily="18" charset="0"/>
              </a:rPr>
              <a:t>	switch(expresie) {</a:t>
            </a:r>
          </a:p>
          <a:p>
            <a:pPr marL="0" indent="0" algn="just">
              <a:buNone/>
            </a:pPr>
            <a:r>
              <a:rPr lang="x-none" sz="2400" dirty="0">
                <a:latin typeface="Times New Roman" panose="02020603050405020304" pitchFamily="18" charset="0"/>
                <a:cs typeface="Times New Roman" panose="02020603050405020304" pitchFamily="18" charset="0"/>
              </a:rPr>
              <a:t>		case x:</a:t>
            </a:r>
          </a:p>
          <a:p>
            <a:pPr marL="0" indent="0" algn="just">
              <a:buNone/>
            </a:pPr>
            <a:r>
              <a:rPr lang="x-none" sz="2400" dirty="0">
                <a:latin typeface="Times New Roman" panose="02020603050405020304" pitchFamily="18" charset="0"/>
                <a:cs typeface="Times New Roman" panose="02020603050405020304" pitchFamily="18" charset="0"/>
              </a:rPr>
              <a:t>		     //set de instructiuni 1;</a:t>
            </a:r>
          </a:p>
          <a:p>
            <a:pPr marL="0" indent="0" algn="just">
              <a:buNone/>
            </a:pPr>
            <a:r>
              <a:rPr lang="x-none" sz="2400" dirty="0">
                <a:latin typeface="Times New Roman" panose="02020603050405020304" pitchFamily="18" charset="0"/>
                <a:cs typeface="Times New Roman" panose="02020603050405020304" pitchFamily="18" charset="0"/>
              </a:rPr>
              <a:t>		     break;</a:t>
            </a:r>
          </a:p>
          <a:p>
            <a:pPr marL="0" indent="0" algn="just">
              <a:buNone/>
            </a:pPr>
            <a:r>
              <a:rPr lang="x-none" sz="2400" dirty="0">
                <a:latin typeface="Times New Roman" panose="02020603050405020304" pitchFamily="18" charset="0"/>
                <a:cs typeface="Times New Roman" panose="02020603050405020304" pitchFamily="18" charset="0"/>
              </a:rPr>
              <a:t>		case y:</a:t>
            </a:r>
          </a:p>
          <a:p>
            <a:pPr marL="0" indent="0" algn="just">
              <a:buNone/>
            </a:pPr>
            <a:r>
              <a:rPr lang="x-none" sz="2400" dirty="0">
                <a:latin typeface="Times New Roman" panose="02020603050405020304" pitchFamily="18" charset="0"/>
                <a:cs typeface="Times New Roman" panose="02020603050405020304" pitchFamily="18" charset="0"/>
              </a:rPr>
              <a:t>		     //set de instructiuni 2;</a:t>
            </a:r>
          </a:p>
          <a:p>
            <a:pPr marL="0" indent="0" algn="just">
              <a:buNone/>
            </a:pPr>
            <a:r>
              <a:rPr lang="x-none" sz="2400" dirty="0">
                <a:latin typeface="Times New Roman" panose="02020603050405020304" pitchFamily="18" charset="0"/>
                <a:cs typeface="Times New Roman" panose="02020603050405020304" pitchFamily="18" charset="0"/>
              </a:rPr>
              <a:t>		     break;</a:t>
            </a:r>
          </a:p>
          <a:p>
            <a:pPr marL="0" indent="0" algn="just">
              <a:buNone/>
            </a:pPr>
            <a:r>
              <a:rPr lang="x-none" sz="2400" dirty="0">
                <a:latin typeface="Times New Roman" panose="02020603050405020304" pitchFamily="18" charset="0"/>
                <a:cs typeface="Times New Roman" panose="02020603050405020304" pitchFamily="18" charset="0"/>
              </a:rPr>
              <a:t>		default:</a:t>
            </a:r>
          </a:p>
          <a:p>
            <a:pPr marL="0" indent="0" algn="just">
              <a:buNone/>
            </a:pPr>
            <a:r>
              <a:rPr lang="x-none" sz="2400" dirty="0">
                <a:latin typeface="Times New Roman" panose="02020603050405020304" pitchFamily="18" charset="0"/>
                <a:cs typeface="Times New Roman" panose="02020603050405020304" pitchFamily="18" charset="0"/>
              </a:rPr>
              <a:t>		     // instructiunea default;</a:t>
            </a:r>
          </a:p>
        </p:txBody>
      </p:sp>
    </p:spTree>
    <p:extLst>
      <p:ext uri="{BB962C8B-B14F-4D97-AF65-F5344CB8AC3E}">
        <p14:creationId xmlns:p14="http://schemas.microsoft.com/office/powerpoint/2010/main" val="313562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CFE7193-0026-2193-C104-48C824A6C594}"/>
              </a:ext>
            </a:extLst>
          </p:cNvPr>
          <p:cNvSpPr>
            <a:spLocks noGrp="1"/>
          </p:cNvSpPr>
          <p:nvPr>
            <p:ph idx="1"/>
          </p:nvPr>
        </p:nvSpPr>
        <p:spPr>
          <a:xfrm>
            <a:off x="578069" y="525517"/>
            <a:ext cx="11077903" cy="5959366"/>
          </a:xfrm>
        </p:spPr>
        <p:txBody>
          <a:bodyPr>
            <a:normAutofit fontScale="62500" lnSpcReduction="20000"/>
          </a:bodyPr>
          <a:lstStyle/>
          <a:p>
            <a:r>
              <a:rPr lang="en-GB" dirty="0"/>
              <a:t>B</a:t>
            </a:r>
            <a:r>
              <a:rPr lang="x-none" dirty="0"/>
              <a:t>reak </a:t>
            </a:r>
            <a:r>
              <a:rPr lang="x-none" dirty="0">
                <a:sym typeface="Wingdings" pitchFamily="2" charset="2"/>
              </a:rPr>
              <a:t> este folosita pentru iesirea din strcutura switch.</a:t>
            </a:r>
          </a:p>
          <a:p>
            <a:r>
              <a:rPr lang="x-none" dirty="0">
                <a:sym typeface="Wingdings" pitchFamily="2" charset="2"/>
              </a:rPr>
              <a:t>Default  prinde toate valorile expresiei care nu se regaesesc explicit sub forma de case-uri</a:t>
            </a:r>
          </a:p>
          <a:p>
            <a:pPr marL="0" indent="0">
              <a:buNone/>
            </a:pPr>
            <a:r>
              <a:rPr lang="en-GB" dirty="0">
                <a:solidFill>
                  <a:srgbClr val="CC7832"/>
                </a:solidFill>
                <a:effectLst/>
              </a:rPr>
              <a:t>int </a:t>
            </a:r>
            <a:r>
              <a:rPr lang="en-GB" dirty="0" err="1"/>
              <a:t>color</a:t>
            </a:r>
            <a:r>
              <a:rPr lang="en-GB" dirty="0"/>
              <a:t> = </a:t>
            </a:r>
            <a:r>
              <a:rPr lang="en-GB" dirty="0">
                <a:solidFill>
                  <a:srgbClr val="6897BB"/>
                </a:solidFill>
                <a:effectLst/>
              </a:rPr>
              <a:t>4</a:t>
            </a:r>
            <a:r>
              <a:rPr lang="en-GB" dirty="0">
                <a:solidFill>
                  <a:srgbClr val="CC7832"/>
                </a:solidFill>
                <a:effectLst/>
              </a:rPr>
              <a:t>;</a:t>
            </a:r>
            <a:br>
              <a:rPr lang="en-GB" dirty="0">
                <a:solidFill>
                  <a:srgbClr val="CC7832"/>
                </a:solidFill>
                <a:effectLst/>
              </a:rPr>
            </a:br>
            <a:r>
              <a:rPr lang="en-GB" dirty="0">
                <a:solidFill>
                  <a:srgbClr val="CC7832"/>
                </a:solidFill>
                <a:effectLst/>
              </a:rPr>
              <a:t>switch </a:t>
            </a:r>
            <a:r>
              <a:rPr lang="en-GB" dirty="0"/>
              <a:t>(</a:t>
            </a:r>
            <a:r>
              <a:rPr lang="en-GB" dirty="0" err="1"/>
              <a:t>color</a:t>
            </a:r>
            <a:r>
              <a:rPr lang="en-GB" dirty="0"/>
              <a:t>) {</a:t>
            </a:r>
            <a:br>
              <a:rPr lang="en-GB" dirty="0"/>
            </a:br>
            <a:r>
              <a:rPr lang="en-GB" dirty="0"/>
              <a:t>    </a:t>
            </a:r>
            <a:r>
              <a:rPr lang="en-GB" dirty="0">
                <a:solidFill>
                  <a:srgbClr val="CC7832"/>
                </a:solidFill>
                <a:effectLst/>
              </a:rPr>
              <a:t>case </a:t>
            </a:r>
            <a:r>
              <a:rPr lang="en-GB" dirty="0">
                <a:solidFill>
                  <a:srgbClr val="6897BB"/>
                </a:solidFill>
                <a:effectLst/>
              </a:rPr>
              <a:t>1</a:t>
            </a:r>
            <a:r>
              <a:rPr lang="en-GB" dirty="0"/>
              <a:t>:</a:t>
            </a:r>
            <a:br>
              <a:rPr lang="en-GB" dirty="0"/>
            </a:br>
            <a:r>
              <a:rPr lang="en-GB" dirty="0"/>
              <a:t>        </a:t>
            </a:r>
            <a:r>
              <a:rPr lang="en-GB" dirty="0" err="1"/>
              <a:t>System.</a:t>
            </a:r>
            <a:r>
              <a:rPr lang="en-GB" i="1" dirty="0" err="1">
                <a:solidFill>
                  <a:srgbClr val="9876AA"/>
                </a:solidFill>
                <a:effectLst/>
              </a:rPr>
              <a:t>out</a:t>
            </a:r>
            <a:r>
              <a:rPr lang="en-GB" dirty="0" err="1"/>
              <a:t>.println</a:t>
            </a:r>
            <a:r>
              <a:rPr lang="en-GB" dirty="0"/>
              <a:t>(</a:t>
            </a:r>
            <a:r>
              <a:rPr lang="en-GB" dirty="0">
                <a:solidFill>
                  <a:srgbClr val="6A8759"/>
                </a:solidFill>
                <a:effectLst/>
              </a:rPr>
              <a:t>"</a:t>
            </a:r>
            <a:r>
              <a:rPr lang="en-GB" dirty="0" err="1">
                <a:solidFill>
                  <a:srgbClr val="6A8759"/>
                </a:solidFill>
                <a:effectLst/>
              </a:rPr>
              <a:t>Rosu</a:t>
            </a:r>
            <a:r>
              <a:rPr lang="en-GB" dirty="0">
                <a:solidFill>
                  <a:srgbClr val="6A8759"/>
                </a:solidFill>
                <a:effectLst/>
              </a:rPr>
              <a:t>"</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break;</a:t>
            </a:r>
            <a:br>
              <a:rPr lang="en-GB" dirty="0">
                <a:solidFill>
                  <a:srgbClr val="CC7832"/>
                </a:solidFill>
                <a:effectLst/>
              </a:rPr>
            </a:br>
            <a:r>
              <a:rPr lang="en-GB" dirty="0">
                <a:solidFill>
                  <a:srgbClr val="CC7832"/>
                </a:solidFill>
                <a:effectLst/>
              </a:rPr>
              <a:t>    case </a:t>
            </a:r>
            <a:r>
              <a:rPr lang="en-GB" dirty="0">
                <a:solidFill>
                  <a:srgbClr val="6897BB"/>
                </a:solidFill>
                <a:effectLst/>
              </a:rPr>
              <a:t>2</a:t>
            </a:r>
            <a:r>
              <a:rPr lang="en-GB" dirty="0"/>
              <a:t>:</a:t>
            </a:r>
            <a:br>
              <a:rPr lang="en-GB" dirty="0"/>
            </a:br>
            <a:r>
              <a:rPr lang="en-GB" dirty="0"/>
              <a:t>        </a:t>
            </a:r>
            <a:r>
              <a:rPr lang="en-GB" dirty="0" err="1"/>
              <a:t>System.</a:t>
            </a:r>
            <a:r>
              <a:rPr lang="en-GB" i="1" dirty="0" err="1">
                <a:solidFill>
                  <a:srgbClr val="9876AA"/>
                </a:solidFill>
                <a:effectLst/>
              </a:rPr>
              <a:t>out</a:t>
            </a:r>
            <a:r>
              <a:rPr lang="en-GB" dirty="0" err="1"/>
              <a:t>.println</a:t>
            </a:r>
            <a:r>
              <a:rPr lang="en-GB" dirty="0"/>
              <a:t>(</a:t>
            </a:r>
            <a:r>
              <a:rPr lang="en-GB" dirty="0">
                <a:solidFill>
                  <a:srgbClr val="6A8759"/>
                </a:solidFill>
                <a:effectLst/>
              </a:rPr>
              <a:t>"</a:t>
            </a:r>
            <a:r>
              <a:rPr lang="en-GB" dirty="0" err="1">
                <a:solidFill>
                  <a:srgbClr val="6A8759"/>
                </a:solidFill>
                <a:effectLst/>
              </a:rPr>
              <a:t>Galben</a:t>
            </a:r>
            <a:r>
              <a:rPr lang="en-GB" dirty="0">
                <a:solidFill>
                  <a:srgbClr val="6A8759"/>
                </a:solidFill>
                <a:effectLst/>
              </a:rPr>
              <a:t>"</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break;</a:t>
            </a:r>
            <a:br>
              <a:rPr lang="en-GB" dirty="0">
                <a:solidFill>
                  <a:srgbClr val="CC7832"/>
                </a:solidFill>
                <a:effectLst/>
              </a:rPr>
            </a:br>
            <a:r>
              <a:rPr lang="en-GB" dirty="0">
                <a:solidFill>
                  <a:srgbClr val="CC7832"/>
                </a:solidFill>
                <a:effectLst/>
              </a:rPr>
              <a:t>    case </a:t>
            </a:r>
            <a:r>
              <a:rPr lang="en-GB" dirty="0">
                <a:solidFill>
                  <a:srgbClr val="6897BB"/>
                </a:solidFill>
                <a:effectLst/>
              </a:rPr>
              <a:t>3</a:t>
            </a:r>
            <a:r>
              <a:rPr lang="en-GB" dirty="0"/>
              <a:t>:</a:t>
            </a:r>
            <a:br>
              <a:rPr lang="en-GB" dirty="0"/>
            </a:br>
            <a:r>
              <a:rPr lang="en-GB" dirty="0"/>
              <a:t>        </a:t>
            </a:r>
            <a:r>
              <a:rPr lang="en-GB" dirty="0" err="1"/>
              <a:t>System.</a:t>
            </a:r>
            <a:r>
              <a:rPr lang="en-GB" i="1" dirty="0" err="1">
                <a:solidFill>
                  <a:srgbClr val="9876AA"/>
                </a:solidFill>
                <a:effectLst/>
              </a:rPr>
              <a:t>out</a:t>
            </a:r>
            <a:r>
              <a:rPr lang="en-GB" dirty="0" err="1"/>
              <a:t>.println</a:t>
            </a:r>
            <a:r>
              <a:rPr lang="en-GB" dirty="0"/>
              <a:t>(</a:t>
            </a:r>
            <a:r>
              <a:rPr lang="en-GB" dirty="0">
                <a:solidFill>
                  <a:srgbClr val="6A8759"/>
                </a:solidFill>
                <a:effectLst/>
              </a:rPr>
              <a:t>"</a:t>
            </a:r>
            <a:r>
              <a:rPr lang="en-GB" dirty="0" err="1">
                <a:solidFill>
                  <a:srgbClr val="6A8759"/>
                </a:solidFill>
                <a:effectLst/>
              </a:rPr>
              <a:t>Albastru</a:t>
            </a:r>
            <a:r>
              <a:rPr lang="en-GB" dirty="0">
                <a:solidFill>
                  <a:srgbClr val="6A8759"/>
                </a:solidFill>
                <a:effectLst/>
              </a:rPr>
              <a:t>"</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break;</a:t>
            </a:r>
            <a:br>
              <a:rPr lang="en-GB" dirty="0">
                <a:solidFill>
                  <a:srgbClr val="CC7832"/>
                </a:solidFill>
                <a:effectLst/>
              </a:rPr>
            </a:br>
            <a:r>
              <a:rPr lang="en-GB" dirty="0">
                <a:solidFill>
                  <a:srgbClr val="CC7832"/>
                </a:solidFill>
                <a:effectLst/>
              </a:rPr>
              <a:t>    case </a:t>
            </a:r>
            <a:r>
              <a:rPr lang="en-GB" dirty="0">
                <a:solidFill>
                  <a:srgbClr val="6897BB"/>
                </a:solidFill>
                <a:effectLst/>
              </a:rPr>
              <a:t>4</a:t>
            </a:r>
            <a:r>
              <a:rPr lang="en-GB" dirty="0"/>
              <a:t>:</a:t>
            </a:r>
            <a:br>
              <a:rPr lang="en-GB" dirty="0"/>
            </a:br>
            <a:r>
              <a:rPr lang="en-GB" dirty="0"/>
              <a:t>        </a:t>
            </a:r>
            <a:r>
              <a:rPr lang="en-GB" dirty="0" err="1"/>
              <a:t>System.</a:t>
            </a:r>
            <a:r>
              <a:rPr lang="en-GB" i="1" dirty="0" err="1">
                <a:solidFill>
                  <a:srgbClr val="9876AA"/>
                </a:solidFill>
                <a:effectLst/>
              </a:rPr>
              <a:t>out</a:t>
            </a:r>
            <a:r>
              <a:rPr lang="en-GB" dirty="0" err="1"/>
              <a:t>.println</a:t>
            </a:r>
            <a:r>
              <a:rPr lang="en-GB" dirty="0"/>
              <a:t>(</a:t>
            </a:r>
            <a:r>
              <a:rPr lang="en-GB" dirty="0">
                <a:solidFill>
                  <a:srgbClr val="6A8759"/>
                </a:solidFill>
                <a:effectLst/>
              </a:rPr>
              <a:t>"Violet"</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break;</a:t>
            </a:r>
            <a:br>
              <a:rPr lang="en-GB" dirty="0">
                <a:solidFill>
                  <a:srgbClr val="CC7832"/>
                </a:solidFill>
                <a:effectLst/>
              </a:rPr>
            </a:br>
            <a:r>
              <a:rPr lang="en-GB" dirty="0">
                <a:solidFill>
                  <a:srgbClr val="CC7832"/>
                </a:solidFill>
                <a:effectLst/>
              </a:rPr>
              <a:t>    case </a:t>
            </a:r>
            <a:r>
              <a:rPr lang="en-GB" dirty="0">
                <a:solidFill>
                  <a:srgbClr val="6897BB"/>
                </a:solidFill>
                <a:effectLst/>
              </a:rPr>
              <a:t>5</a:t>
            </a:r>
            <a:r>
              <a:rPr lang="en-GB" dirty="0"/>
              <a:t>:</a:t>
            </a:r>
            <a:br>
              <a:rPr lang="en-GB" dirty="0"/>
            </a:br>
            <a:r>
              <a:rPr lang="en-GB" dirty="0"/>
              <a:t>        </a:t>
            </a:r>
            <a:r>
              <a:rPr lang="en-GB" dirty="0" err="1"/>
              <a:t>System.</a:t>
            </a:r>
            <a:r>
              <a:rPr lang="en-GB" i="1" dirty="0" err="1">
                <a:solidFill>
                  <a:srgbClr val="9876AA"/>
                </a:solidFill>
                <a:effectLst/>
              </a:rPr>
              <a:t>out</a:t>
            </a:r>
            <a:r>
              <a:rPr lang="en-GB" dirty="0" err="1"/>
              <a:t>.println</a:t>
            </a:r>
            <a:r>
              <a:rPr lang="en-GB" dirty="0"/>
              <a:t>(</a:t>
            </a:r>
            <a:r>
              <a:rPr lang="en-GB" dirty="0">
                <a:solidFill>
                  <a:srgbClr val="6A8759"/>
                </a:solidFill>
                <a:effectLst/>
              </a:rPr>
              <a:t>"Verde"</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break;</a:t>
            </a:r>
            <a:br>
              <a:rPr lang="en-GB" dirty="0">
                <a:solidFill>
                  <a:srgbClr val="CC7832"/>
                </a:solidFill>
                <a:effectLst/>
              </a:rPr>
            </a:br>
            <a:r>
              <a:rPr lang="en-GB" dirty="0">
                <a:solidFill>
                  <a:srgbClr val="CC7832"/>
                </a:solidFill>
                <a:effectLst/>
              </a:rPr>
              <a:t>    case </a:t>
            </a:r>
            <a:r>
              <a:rPr lang="en-GB" dirty="0">
                <a:solidFill>
                  <a:srgbClr val="6897BB"/>
                </a:solidFill>
                <a:effectLst/>
              </a:rPr>
              <a:t>6</a:t>
            </a:r>
            <a:r>
              <a:rPr lang="en-GB" dirty="0"/>
              <a:t>:</a:t>
            </a:r>
            <a:br>
              <a:rPr lang="en-GB" dirty="0"/>
            </a:br>
            <a:r>
              <a:rPr lang="en-GB" dirty="0"/>
              <a:t>        </a:t>
            </a:r>
            <a:r>
              <a:rPr lang="en-GB" dirty="0" err="1"/>
              <a:t>System.</a:t>
            </a:r>
            <a:r>
              <a:rPr lang="en-GB" i="1" dirty="0" err="1">
                <a:solidFill>
                  <a:srgbClr val="9876AA"/>
                </a:solidFill>
                <a:effectLst/>
              </a:rPr>
              <a:t>out</a:t>
            </a:r>
            <a:r>
              <a:rPr lang="en-GB" dirty="0" err="1"/>
              <a:t>.println</a:t>
            </a:r>
            <a:r>
              <a:rPr lang="en-GB" dirty="0"/>
              <a:t>(</a:t>
            </a:r>
            <a:r>
              <a:rPr lang="en-GB" dirty="0">
                <a:solidFill>
                  <a:srgbClr val="6A8759"/>
                </a:solidFill>
                <a:effectLst/>
              </a:rPr>
              <a:t>"</a:t>
            </a:r>
            <a:r>
              <a:rPr lang="en-GB" dirty="0" err="1">
                <a:solidFill>
                  <a:srgbClr val="6A8759"/>
                </a:solidFill>
                <a:effectLst/>
              </a:rPr>
              <a:t>Maro</a:t>
            </a:r>
            <a:r>
              <a:rPr lang="en-GB" dirty="0">
                <a:solidFill>
                  <a:srgbClr val="6A8759"/>
                </a:solidFill>
                <a:effectLst/>
              </a:rPr>
              <a:t>"</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break;</a:t>
            </a:r>
            <a:br>
              <a:rPr lang="en-GB" dirty="0">
                <a:solidFill>
                  <a:srgbClr val="CC7832"/>
                </a:solidFill>
                <a:effectLst/>
              </a:rPr>
            </a:br>
            <a:r>
              <a:rPr lang="en-GB" dirty="0">
                <a:solidFill>
                  <a:srgbClr val="CC7832"/>
                </a:solidFill>
                <a:effectLst/>
              </a:rPr>
              <a:t>    case </a:t>
            </a:r>
            <a:r>
              <a:rPr lang="en-GB" dirty="0">
                <a:solidFill>
                  <a:srgbClr val="6897BB"/>
                </a:solidFill>
                <a:effectLst/>
              </a:rPr>
              <a:t>7</a:t>
            </a:r>
            <a:r>
              <a:rPr lang="en-GB" dirty="0"/>
              <a:t>:</a:t>
            </a:r>
            <a:br>
              <a:rPr lang="en-GB" dirty="0"/>
            </a:br>
            <a:r>
              <a:rPr lang="en-GB" dirty="0"/>
              <a:t>        </a:t>
            </a:r>
            <a:r>
              <a:rPr lang="en-GB" dirty="0" err="1"/>
              <a:t>System.</a:t>
            </a:r>
            <a:r>
              <a:rPr lang="en-GB" i="1" dirty="0" err="1">
                <a:solidFill>
                  <a:srgbClr val="9876AA"/>
                </a:solidFill>
                <a:effectLst/>
              </a:rPr>
              <a:t>out</a:t>
            </a:r>
            <a:r>
              <a:rPr lang="en-GB" dirty="0" err="1"/>
              <a:t>.println</a:t>
            </a:r>
            <a:r>
              <a:rPr lang="en-GB" dirty="0"/>
              <a:t>(</a:t>
            </a:r>
            <a:r>
              <a:rPr lang="en-GB" dirty="0">
                <a:solidFill>
                  <a:srgbClr val="6A8759"/>
                </a:solidFill>
                <a:effectLst/>
              </a:rPr>
              <a:t>"</a:t>
            </a:r>
            <a:r>
              <a:rPr lang="en-GB" dirty="0" err="1">
                <a:solidFill>
                  <a:srgbClr val="6A8759"/>
                </a:solidFill>
                <a:effectLst/>
              </a:rPr>
              <a:t>Portocaliu</a:t>
            </a:r>
            <a:r>
              <a:rPr lang="en-GB" dirty="0">
                <a:solidFill>
                  <a:srgbClr val="6A8759"/>
                </a:solidFill>
                <a:effectLst/>
              </a:rPr>
              <a:t>"</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break;</a:t>
            </a:r>
            <a:br>
              <a:rPr lang="en-GB" dirty="0">
                <a:solidFill>
                  <a:srgbClr val="CC7832"/>
                </a:solidFill>
                <a:effectLst/>
              </a:rPr>
            </a:br>
            <a:r>
              <a:rPr lang="en-GB" dirty="0">
                <a:solidFill>
                  <a:srgbClr val="CC7832"/>
                </a:solidFill>
                <a:effectLst/>
              </a:rPr>
              <a:t>    default</a:t>
            </a:r>
            <a:r>
              <a:rPr lang="en-GB" dirty="0"/>
              <a:t>:</a:t>
            </a:r>
            <a:br>
              <a:rPr lang="en-GB" dirty="0"/>
            </a:br>
            <a:r>
              <a:rPr lang="en-GB" dirty="0"/>
              <a:t>        </a:t>
            </a:r>
            <a:r>
              <a:rPr lang="en-GB" dirty="0" err="1"/>
              <a:t>System.</a:t>
            </a:r>
            <a:r>
              <a:rPr lang="en-GB" i="1" dirty="0" err="1">
                <a:solidFill>
                  <a:srgbClr val="9876AA"/>
                </a:solidFill>
                <a:effectLst/>
              </a:rPr>
              <a:t>out</a:t>
            </a:r>
            <a:r>
              <a:rPr lang="en-GB" dirty="0" err="1"/>
              <a:t>.println</a:t>
            </a:r>
            <a:r>
              <a:rPr lang="en-GB" dirty="0"/>
              <a:t>(</a:t>
            </a:r>
            <a:r>
              <a:rPr lang="en-GB" dirty="0">
                <a:solidFill>
                  <a:srgbClr val="6A8759"/>
                </a:solidFill>
                <a:effectLst/>
              </a:rPr>
              <a:t>"</a:t>
            </a:r>
            <a:r>
              <a:rPr lang="en-GB" dirty="0" err="1">
                <a:solidFill>
                  <a:srgbClr val="6A8759"/>
                </a:solidFill>
                <a:effectLst/>
              </a:rPr>
              <a:t>val</a:t>
            </a:r>
            <a:r>
              <a:rPr lang="en-GB" dirty="0">
                <a:solidFill>
                  <a:srgbClr val="6A8759"/>
                </a:solidFill>
                <a:effectLst/>
              </a:rPr>
              <a:t> default : Alb"</a:t>
            </a:r>
            <a:r>
              <a:rPr lang="en-GB" dirty="0"/>
              <a:t>)</a:t>
            </a:r>
            <a:r>
              <a:rPr lang="en-GB" dirty="0">
                <a:solidFill>
                  <a:srgbClr val="CC7832"/>
                </a:solidFill>
                <a:effectLst/>
              </a:rPr>
              <a:t>;</a:t>
            </a:r>
            <a:br>
              <a:rPr lang="en-GB" dirty="0">
                <a:solidFill>
                  <a:srgbClr val="CC7832"/>
                </a:solidFill>
                <a:effectLst/>
              </a:rPr>
            </a:br>
            <a:r>
              <a:rPr lang="en-GB">
                <a:solidFill>
                  <a:srgbClr val="CC7832"/>
                </a:solidFill>
                <a:effectLst/>
              </a:rPr>
              <a:t>        </a:t>
            </a:r>
            <a:r>
              <a:rPr lang="en-GB" dirty="0">
                <a:solidFill>
                  <a:srgbClr val="CC7832"/>
                </a:solidFill>
                <a:effectLst/>
              </a:rPr>
              <a:t/>
            </a:r>
            <a:br>
              <a:rPr lang="en-GB" dirty="0">
                <a:solidFill>
                  <a:srgbClr val="CC7832"/>
                </a:solidFill>
                <a:effectLst/>
              </a:rPr>
            </a:br>
            <a:r>
              <a:rPr lang="en-GB" dirty="0"/>
              <a:t>}</a:t>
            </a:r>
            <a:endParaRPr lang="x-none" dirty="0">
              <a:sym typeface="Wingdings" pitchFamily="2" charset="2"/>
            </a:endParaRPr>
          </a:p>
        </p:txBody>
      </p:sp>
    </p:spTree>
    <p:extLst>
      <p:ext uri="{BB962C8B-B14F-4D97-AF65-F5344CB8AC3E}">
        <p14:creationId xmlns:p14="http://schemas.microsoft.com/office/powerpoint/2010/main" val="23639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285F49F-1199-80DF-3BB7-A226927BEF76}"/>
              </a:ext>
            </a:extLst>
          </p:cNvPr>
          <p:cNvSpPr>
            <a:spLocks noGrp="1"/>
          </p:cNvSpPr>
          <p:nvPr>
            <p:ph idx="1"/>
          </p:nvPr>
        </p:nvSpPr>
        <p:spPr>
          <a:xfrm>
            <a:off x="462455" y="441434"/>
            <a:ext cx="11235559" cy="6074980"/>
          </a:xfrm>
        </p:spPr>
        <p:txBody>
          <a:bodyPr>
            <a:normAutofit fontScale="77500" lnSpcReduction="20000"/>
          </a:bodyPr>
          <a:lstStyle/>
          <a:p>
            <a:r>
              <a:rPr lang="en-GB" dirty="0">
                <a:solidFill>
                  <a:srgbClr val="CC7832"/>
                </a:solidFill>
                <a:effectLst/>
              </a:rPr>
              <a:t>switch </a:t>
            </a:r>
            <a:r>
              <a:rPr lang="en-GB" dirty="0"/>
              <a:t>(</a:t>
            </a:r>
            <a:r>
              <a:rPr lang="en-GB" dirty="0" err="1"/>
              <a:t>val</a:t>
            </a:r>
            <a:r>
              <a:rPr lang="en-GB" dirty="0"/>
              <a:t>) {</a:t>
            </a:r>
            <a:br>
              <a:rPr lang="en-GB" dirty="0"/>
            </a:br>
            <a:r>
              <a:rPr lang="en-GB" dirty="0"/>
              <a:t>    </a:t>
            </a:r>
            <a:r>
              <a:rPr lang="en-GB" dirty="0">
                <a:solidFill>
                  <a:srgbClr val="CC7832"/>
                </a:solidFill>
                <a:effectLst/>
              </a:rPr>
              <a:t>case </a:t>
            </a:r>
            <a:r>
              <a:rPr lang="en-GB" dirty="0">
                <a:solidFill>
                  <a:srgbClr val="6A8759"/>
                </a:solidFill>
                <a:effectLst/>
              </a:rPr>
              <a:t>'a'</a:t>
            </a:r>
            <a:r>
              <a:rPr lang="en-GB" dirty="0"/>
              <a:t>:</a:t>
            </a:r>
            <a:br>
              <a:rPr lang="en-GB" dirty="0"/>
            </a:br>
            <a:r>
              <a:rPr lang="en-GB" dirty="0"/>
              <a:t>        </a:t>
            </a:r>
            <a:r>
              <a:rPr lang="en-GB" dirty="0" err="1"/>
              <a:t>System.</a:t>
            </a:r>
            <a:r>
              <a:rPr lang="en-GB" i="1" dirty="0" err="1">
                <a:solidFill>
                  <a:srgbClr val="9876AA"/>
                </a:solidFill>
                <a:effectLst/>
              </a:rPr>
              <a:t>out</a:t>
            </a:r>
            <a:r>
              <a:rPr lang="en-GB" dirty="0" err="1"/>
              <a:t>.println</a:t>
            </a:r>
            <a:r>
              <a:rPr lang="en-GB" dirty="0"/>
              <a:t>(</a:t>
            </a:r>
            <a:r>
              <a:rPr lang="en-GB" dirty="0">
                <a:solidFill>
                  <a:srgbClr val="6A8759"/>
                </a:solidFill>
                <a:effectLst/>
              </a:rPr>
              <a:t>"</a:t>
            </a:r>
            <a:r>
              <a:rPr lang="en-GB" dirty="0" err="1">
                <a:solidFill>
                  <a:srgbClr val="6A8759"/>
                </a:solidFill>
                <a:effectLst/>
              </a:rPr>
              <a:t>Rosu</a:t>
            </a:r>
            <a:r>
              <a:rPr lang="en-GB" dirty="0">
                <a:solidFill>
                  <a:srgbClr val="6A8759"/>
                </a:solidFill>
                <a:effectLst/>
              </a:rPr>
              <a:t>"</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break;</a:t>
            </a:r>
            <a:br>
              <a:rPr lang="en-GB" dirty="0">
                <a:solidFill>
                  <a:srgbClr val="CC7832"/>
                </a:solidFill>
                <a:effectLst/>
              </a:rPr>
            </a:br>
            <a:r>
              <a:rPr lang="en-GB" dirty="0">
                <a:solidFill>
                  <a:srgbClr val="CC7832"/>
                </a:solidFill>
                <a:effectLst/>
              </a:rPr>
              <a:t>    case </a:t>
            </a:r>
            <a:r>
              <a:rPr lang="en-GB" dirty="0">
                <a:solidFill>
                  <a:srgbClr val="6A8759"/>
                </a:solidFill>
                <a:effectLst/>
              </a:rPr>
              <a:t>'b'</a:t>
            </a:r>
            <a:r>
              <a:rPr lang="en-GB" dirty="0"/>
              <a:t>:</a:t>
            </a:r>
            <a:br>
              <a:rPr lang="en-GB" dirty="0"/>
            </a:br>
            <a:r>
              <a:rPr lang="en-GB" dirty="0"/>
              <a:t>        </a:t>
            </a:r>
            <a:r>
              <a:rPr lang="en-GB" dirty="0" err="1"/>
              <a:t>System.</a:t>
            </a:r>
            <a:r>
              <a:rPr lang="en-GB" i="1" dirty="0" err="1">
                <a:solidFill>
                  <a:srgbClr val="9876AA"/>
                </a:solidFill>
                <a:effectLst/>
              </a:rPr>
              <a:t>out</a:t>
            </a:r>
            <a:r>
              <a:rPr lang="en-GB" dirty="0" err="1"/>
              <a:t>.println</a:t>
            </a:r>
            <a:r>
              <a:rPr lang="en-GB" dirty="0"/>
              <a:t>(</a:t>
            </a:r>
            <a:r>
              <a:rPr lang="en-GB" dirty="0">
                <a:solidFill>
                  <a:srgbClr val="6A8759"/>
                </a:solidFill>
                <a:effectLst/>
              </a:rPr>
              <a:t>"</a:t>
            </a:r>
            <a:r>
              <a:rPr lang="en-GB" dirty="0" err="1">
                <a:solidFill>
                  <a:srgbClr val="6A8759"/>
                </a:solidFill>
                <a:effectLst/>
              </a:rPr>
              <a:t>Galben</a:t>
            </a:r>
            <a:r>
              <a:rPr lang="en-GB" dirty="0">
                <a:solidFill>
                  <a:srgbClr val="6A8759"/>
                </a:solidFill>
                <a:effectLst/>
              </a:rPr>
              <a:t>"</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break;</a:t>
            </a:r>
            <a:br>
              <a:rPr lang="en-GB" dirty="0">
                <a:solidFill>
                  <a:srgbClr val="CC7832"/>
                </a:solidFill>
                <a:effectLst/>
              </a:rPr>
            </a:br>
            <a:r>
              <a:rPr lang="en-GB" dirty="0">
                <a:solidFill>
                  <a:srgbClr val="CC7832"/>
                </a:solidFill>
                <a:effectLst/>
              </a:rPr>
              <a:t>    case </a:t>
            </a:r>
            <a:r>
              <a:rPr lang="en-GB" dirty="0">
                <a:solidFill>
                  <a:srgbClr val="6A8759"/>
                </a:solidFill>
                <a:effectLst/>
              </a:rPr>
              <a:t>'c'</a:t>
            </a:r>
            <a:r>
              <a:rPr lang="en-GB" dirty="0"/>
              <a:t>:</a:t>
            </a:r>
            <a:br>
              <a:rPr lang="en-GB" dirty="0"/>
            </a:br>
            <a:r>
              <a:rPr lang="en-GB" dirty="0"/>
              <a:t>        </a:t>
            </a:r>
            <a:r>
              <a:rPr lang="en-GB" dirty="0" err="1"/>
              <a:t>System.</a:t>
            </a:r>
            <a:r>
              <a:rPr lang="en-GB" i="1" dirty="0" err="1">
                <a:solidFill>
                  <a:srgbClr val="9876AA"/>
                </a:solidFill>
                <a:effectLst/>
              </a:rPr>
              <a:t>out</a:t>
            </a:r>
            <a:r>
              <a:rPr lang="en-GB" dirty="0" err="1"/>
              <a:t>.println</a:t>
            </a:r>
            <a:r>
              <a:rPr lang="en-GB" dirty="0"/>
              <a:t>(</a:t>
            </a:r>
            <a:r>
              <a:rPr lang="en-GB" dirty="0">
                <a:solidFill>
                  <a:srgbClr val="6A8759"/>
                </a:solidFill>
                <a:effectLst/>
              </a:rPr>
              <a:t>"</a:t>
            </a:r>
            <a:r>
              <a:rPr lang="en-GB" dirty="0" err="1">
                <a:solidFill>
                  <a:srgbClr val="6A8759"/>
                </a:solidFill>
                <a:effectLst/>
              </a:rPr>
              <a:t>Albastru</a:t>
            </a:r>
            <a:r>
              <a:rPr lang="en-GB" dirty="0">
                <a:solidFill>
                  <a:srgbClr val="6A8759"/>
                </a:solidFill>
                <a:effectLst/>
              </a:rPr>
              <a:t>"</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break;</a:t>
            </a:r>
            <a:br>
              <a:rPr lang="en-GB" dirty="0">
                <a:solidFill>
                  <a:srgbClr val="CC7832"/>
                </a:solidFill>
                <a:effectLst/>
              </a:rPr>
            </a:br>
            <a:r>
              <a:rPr lang="en-GB" dirty="0">
                <a:solidFill>
                  <a:srgbClr val="CC7832"/>
                </a:solidFill>
                <a:effectLst/>
              </a:rPr>
              <a:t>    case </a:t>
            </a:r>
            <a:r>
              <a:rPr lang="en-GB" dirty="0">
                <a:solidFill>
                  <a:srgbClr val="6A8759"/>
                </a:solidFill>
                <a:effectLst/>
              </a:rPr>
              <a:t>'d'</a:t>
            </a:r>
            <a:r>
              <a:rPr lang="en-GB" dirty="0"/>
              <a:t>:</a:t>
            </a:r>
            <a:br>
              <a:rPr lang="en-GB" dirty="0"/>
            </a:br>
            <a:r>
              <a:rPr lang="en-GB" dirty="0"/>
              <a:t>        </a:t>
            </a:r>
            <a:r>
              <a:rPr lang="en-GB" dirty="0" err="1"/>
              <a:t>System.</a:t>
            </a:r>
            <a:r>
              <a:rPr lang="en-GB" i="1" dirty="0" err="1">
                <a:solidFill>
                  <a:srgbClr val="9876AA"/>
                </a:solidFill>
                <a:effectLst/>
              </a:rPr>
              <a:t>out</a:t>
            </a:r>
            <a:r>
              <a:rPr lang="en-GB" dirty="0" err="1"/>
              <a:t>.println</a:t>
            </a:r>
            <a:r>
              <a:rPr lang="en-GB" dirty="0"/>
              <a:t>(</a:t>
            </a:r>
            <a:r>
              <a:rPr lang="en-GB" dirty="0">
                <a:solidFill>
                  <a:srgbClr val="6A8759"/>
                </a:solidFill>
                <a:effectLst/>
              </a:rPr>
              <a:t>"Violet"</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break;</a:t>
            </a:r>
            <a:br>
              <a:rPr lang="en-GB" dirty="0">
                <a:solidFill>
                  <a:srgbClr val="CC7832"/>
                </a:solidFill>
                <a:effectLst/>
              </a:rPr>
            </a:br>
            <a:r>
              <a:rPr lang="en-GB" dirty="0">
                <a:solidFill>
                  <a:srgbClr val="CC7832"/>
                </a:solidFill>
                <a:effectLst/>
              </a:rPr>
              <a:t>    case </a:t>
            </a:r>
            <a:r>
              <a:rPr lang="en-GB" dirty="0">
                <a:solidFill>
                  <a:srgbClr val="6A8759"/>
                </a:solidFill>
                <a:effectLst/>
              </a:rPr>
              <a:t>'e'</a:t>
            </a:r>
            <a:r>
              <a:rPr lang="en-GB" dirty="0"/>
              <a:t>:</a:t>
            </a:r>
            <a:br>
              <a:rPr lang="en-GB" dirty="0"/>
            </a:br>
            <a:r>
              <a:rPr lang="en-GB" dirty="0"/>
              <a:t>        </a:t>
            </a:r>
            <a:r>
              <a:rPr lang="en-GB" dirty="0" err="1"/>
              <a:t>System.</a:t>
            </a:r>
            <a:r>
              <a:rPr lang="en-GB" i="1" dirty="0" err="1">
                <a:solidFill>
                  <a:srgbClr val="9876AA"/>
                </a:solidFill>
                <a:effectLst/>
              </a:rPr>
              <a:t>out</a:t>
            </a:r>
            <a:r>
              <a:rPr lang="en-GB" dirty="0" err="1"/>
              <a:t>.println</a:t>
            </a:r>
            <a:r>
              <a:rPr lang="en-GB" dirty="0"/>
              <a:t>(</a:t>
            </a:r>
            <a:r>
              <a:rPr lang="en-GB" dirty="0">
                <a:solidFill>
                  <a:srgbClr val="6A8759"/>
                </a:solidFill>
                <a:effectLst/>
              </a:rPr>
              <a:t>"Verde"</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break;</a:t>
            </a:r>
            <a:br>
              <a:rPr lang="en-GB" dirty="0">
                <a:solidFill>
                  <a:srgbClr val="CC7832"/>
                </a:solidFill>
                <a:effectLst/>
              </a:rPr>
            </a:br>
            <a:r>
              <a:rPr lang="en-GB" dirty="0">
                <a:solidFill>
                  <a:srgbClr val="CC7832"/>
                </a:solidFill>
                <a:effectLst/>
              </a:rPr>
              <a:t>    case </a:t>
            </a:r>
            <a:r>
              <a:rPr lang="en-GB" dirty="0">
                <a:solidFill>
                  <a:srgbClr val="6A8759"/>
                </a:solidFill>
                <a:effectLst/>
              </a:rPr>
              <a:t>'f'</a:t>
            </a:r>
            <a:r>
              <a:rPr lang="en-GB" dirty="0"/>
              <a:t>:</a:t>
            </a:r>
            <a:br>
              <a:rPr lang="en-GB" dirty="0"/>
            </a:br>
            <a:r>
              <a:rPr lang="en-GB" dirty="0"/>
              <a:t>    </a:t>
            </a:r>
            <a:r>
              <a:rPr lang="en-GB" dirty="0">
                <a:solidFill>
                  <a:srgbClr val="CC7832"/>
                </a:solidFill>
                <a:effectLst/>
              </a:rPr>
              <a:t>case </a:t>
            </a:r>
            <a:r>
              <a:rPr lang="en-GB" dirty="0">
                <a:solidFill>
                  <a:srgbClr val="6A8759"/>
                </a:solidFill>
                <a:effectLst/>
              </a:rPr>
              <a:t>'g'</a:t>
            </a:r>
            <a:r>
              <a:rPr lang="en-GB" dirty="0"/>
              <a:t>:</a:t>
            </a:r>
            <a:br>
              <a:rPr lang="en-GB" dirty="0"/>
            </a:br>
            <a:r>
              <a:rPr lang="en-GB" dirty="0"/>
              <a:t>    </a:t>
            </a:r>
            <a:r>
              <a:rPr lang="en-GB" dirty="0">
                <a:solidFill>
                  <a:srgbClr val="CC7832"/>
                </a:solidFill>
                <a:effectLst/>
              </a:rPr>
              <a:t>case </a:t>
            </a:r>
            <a:r>
              <a:rPr lang="en-GB" dirty="0">
                <a:solidFill>
                  <a:srgbClr val="6A8759"/>
                </a:solidFill>
                <a:effectLst/>
              </a:rPr>
              <a:t>'h'</a:t>
            </a:r>
            <a:r>
              <a:rPr lang="en-GB" dirty="0"/>
              <a:t>:</a:t>
            </a:r>
            <a:br>
              <a:rPr lang="en-GB" dirty="0"/>
            </a:br>
            <a:r>
              <a:rPr lang="en-GB" dirty="0"/>
              <a:t>        </a:t>
            </a:r>
            <a:r>
              <a:rPr lang="en-GB" dirty="0" err="1"/>
              <a:t>System.</a:t>
            </a:r>
            <a:r>
              <a:rPr lang="en-GB" i="1" dirty="0" err="1">
                <a:solidFill>
                  <a:srgbClr val="9876AA"/>
                </a:solidFill>
                <a:effectLst/>
              </a:rPr>
              <a:t>out</a:t>
            </a:r>
            <a:r>
              <a:rPr lang="en-GB" dirty="0" err="1"/>
              <a:t>.println</a:t>
            </a:r>
            <a:r>
              <a:rPr lang="en-GB" dirty="0"/>
              <a:t>(</a:t>
            </a:r>
            <a:r>
              <a:rPr lang="en-GB" dirty="0">
                <a:solidFill>
                  <a:srgbClr val="6A8759"/>
                </a:solidFill>
                <a:effectLst/>
              </a:rPr>
              <a:t>"</a:t>
            </a:r>
            <a:r>
              <a:rPr lang="en-GB" dirty="0" err="1">
                <a:solidFill>
                  <a:srgbClr val="6A8759"/>
                </a:solidFill>
                <a:effectLst/>
              </a:rPr>
              <a:t>Portocaliu</a:t>
            </a:r>
            <a:r>
              <a:rPr lang="en-GB" dirty="0">
                <a:solidFill>
                  <a:srgbClr val="6A8759"/>
                </a:solidFill>
                <a:effectLst/>
              </a:rPr>
              <a:t>"</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break;</a:t>
            </a:r>
            <a:br>
              <a:rPr lang="en-GB" dirty="0">
                <a:solidFill>
                  <a:srgbClr val="CC7832"/>
                </a:solidFill>
                <a:effectLst/>
              </a:rPr>
            </a:br>
            <a:r>
              <a:rPr lang="en-GB" dirty="0">
                <a:solidFill>
                  <a:srgbClr val="CC7832"/>
                </a:solidFill>
                <a:effectLst/>
              </a:rPr>
              <a:t>    default</a:t>
            </a:r>
            <a:r>
              <a:rPr lang="en-GB" dirty="0"/>
              <a:t>:</a:t>
            </a:r>
            <a:br>
              <a:rPr lang="en-GB" dirty="0"/>
            </a:br>
            <a:r>
              <a:rPr lang="en-GB" dirty="0"/>
              <a:t>        </a:t>
            </a:r>
            <a:r>
              <a:rPr lang="en-GB" dirty="0" err="1"/>
              <a:t>System.</a:t>
            </a:r>
            <a:r>
              <a:rPr lang="en-GB" i="1" dirty="0" err="1">
                <a:solidFill>
                  <a:srgbClr val="9876AA"/>
                </a:solidFill>
                <a:effectLst/>
              </a:rPr>
              <a:t>out</a:t>
            </a:r>
            <a:r>
              <a:rPr lang="en-GB" dirty="0" err="1"/>
              <a:t>.println</a:t>
            </a:r>
            <a:r>
              <a:rPr lang="en-GB" dirty="0"/>
              <a:t>(</a:t>
            </a:r>
            <a:r>
              <a:rPr lang="en-GB" dirty="0">
                <a:solidFill>
                  <a:srgbClr val="6A8759"/>
                </a:solidFill>
                <a:effectLst/>
              </a:rPr>
              <a:t>"</a:t>
            </a:r>
            <a:r>
              <a:rPr lang="en-GB" dirty="0" err="1">
                <a:solidFill>
                  <a:srgbClr val="6A8759"/>
                </a:solidFill>
                <a:effectLst/>
              </a:rPr>
              <a:t>val</a:t>
            </a:r>
            <a:r>
              <a:rPr lang="en-GB" dirty="0">
                <a:solidFill>
                  <a:srgbClr val="6A8759"/>
                </a:solidFill>
                <a:effectLst/>
              </a:rPr>
              <a:t> default : Alb"</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a:t>
            </a:r>
            <a:br>
              <a:rPr lang="en-GB" dirty="0">
                <a:solidFill>
                  <a:srgbClr val="CC7832"/>
                </a:solidFill>
                <a:effectLst/>
              </a:rPr>
            </a:br>
            <a:r>
              <a:rPr lang="en-GB" dirty="0"/>
              <a:t>}</a:t>
            </a:r>
            <a:endParaRPr lang="x-none" dirty="0"/>
          </a:p>
        </p:txBody>
      </p:sp>
    </p:spTree>
    <p:extLst>
      <p:ext uri="{BB962C8B-B14F-4D97-AF65-F5344CB8AC3E}">
        <p14:creationId xmlns:p14="http://schemas.microsoft.com/office/powerpoint/2010/main" val="121138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C4AB81-E878-8D95-04A0-A8F81FE0A7A1}"/>
              </a:ext>
            </a:extLst>
          </p:cNvPr>
          <p:cNvSpPr>
            <a:spLocks noGrp="1"/>
          </p:cNvSpPr>
          <p:nvPr>
            <p:ph type="title"/>
          </p:nvPr>
        </p:nvSpPr>
        <p:spPr>
          <a:xfrm>
            <a:off x="838200" y="365126"/>
            <a:ext cx="10515600" cy="517744"/>
          </a:xfrm>
        </p:spPr>
        <p:txBody>
          <a:bodyPr>
            <a:normAutofit/>
          </a:bodyPr>
          <a:lstStyle/>
          <a:p>
            <a:r>
              <a:rPr lang="x-none" sz="2800" dirty="0">
                <a:latin typeface="Times New Roman" panose="02020603050405020304" pitchFamily="18" charset="0"/>
                <a:cs typeface="Times New Roman" panose="02020603050405020304" pitchFamily="18" charset="0"/>
              </a:rPr>
              <a:t>Instructiuni repetitive</a:t>
            </a:r>
          </a:p>
        </p:txBody>
      </p:sp>
      <p:sp>
        <p:nvSpPr>
          <p:cNvPr id="3" name="Content Placeholder 2">
            <a:extLst>
              <a:ext uri="{FF2B5EF4-FFF2-40B4-BE49-F238E27FC236}">
                <a16:creationId xmlns="" xmlns:a16="http://schemas.microsoft.com/office/drawing/2014/main" id="{1CE5F7FC-59DA-FD9A-AC89-DAD1F1071BB6}"/>
              </a:ext>
            </a:extLst>
          </p:cNvPr>
          <p:cNvSpPr>
            <a:spLocks noGrp="1"/>
          </p:cNvSpPr>
          <p:nvPr>
            <p:ph idx="1"/>
          </p:nvPr>
        </p:nvSpPr>
        <p:spPr>
          <a:xfrm>
            <a:off x="441435" y="1093076"/>
            <a:ext cx="11246068" cy="5399798"/>
          </a:xfrm>
        </p:spPr>
        <p:txBody>
          <a:bodyPr>
            <a:normAutofit lnSpcReduction="10000"/>
          </a:bodyPr>
          <a:lstStyle/>
          <a:p>
            <a:r>
              <a:rPr lang="x-none" sz="2400" dirty="0">
                <a:latin typeface="Times New Roman" panose="02020603050405020304" pitchFamily="18" charset="0"/>
                <a:cs typeface="Times New Roman" panose="02020603050405020304" pitchFamily="18" charset="0"/>
              </a:rPr>
              <a:t>Instructiunea for :</a:t>
            </a:r>
          </a:p>
          <a:p>
            <a:pPr>
              <a:buFont typeface="Wingdings" pitchFamily="2" charset="2"/>
              <a:buChar char="à"/>
            </a:pPr>
            <a:r>
              <a:rPr lang="x-none" sz="2400" dirty="0">
                <a:latin typeface="Times New Roman" panose="02020603050405020304" pitchFamily="18" charset="0"/>
                <a:cs typeface="Times New Roman" panose="02020603050405020304" pitchFamily="18" charset="0"/>
                <a:sym typeface="Wingdings" pitchFamily="2" charset="2"/>
              </a:rPr>
              <a:t>for(sectiunea 1;sectiunea 2; sectiunea 3) { }</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  sectiunea 1 – initializare variabila contor</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  sectiunea 2 – expresie( i&lt;5 – v1; i&lt;5 &amp;&amp; j&lt;7 – v2)</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 sectiunea 3 –  modif. </a:t>
            </a:r>
            <a:r>
              <a:rPr lang="en-GB" sz="2400" dirty="0">
                <a:latin typeface="Times New Roman" panose="02020603050405020304" pitchFamily="18" charset="0"/>
                <a:cs typeface="Times New Roman" panose="02020603050405020304" pitchFamily="18" charset="0"/>
                <a:sym typeface="Wingdings" pitchFamily="2" charset="2"/>
              </a:rPr>
              <a:t>V</a:t>
            </a:r>
            <a:r>
              <a:rPr lang="x-none" sz="2400" dirty="0">
                <a:latin typeface="Times New Roman" panose="02020603050405020304" pitchFamily="18" charset="0"/>
                <a:cs typeface="Times New Roman" panose="02020603050405020304" pitchFamily="18" charset="0"/>
                <a:sym typeface="Wingdings" pitchFamily="2" charset="2"/>
              </a:rPr>
              <a:t>ariabila contor</a:t>
            </a:r>
          </a:p>
          <a:p>
            <a:pPr marL="0" indent="0">
              <a:buNone/>
            </a:pPr>
            <a:r>
              <a:rPr lang="x-none" sz="2400" dirty="0">
                <a:latin typeface="Times New Roman" panose="02020603050405020304" pitchFamily="18" charset="0"/>
                <a:cs typeface="Times New Roman" panose="02020603050405020304" pitchFamily="18" charset="0"/>
                <a:sym typeface="Wingdings" pitchFamily="2" charset="2"/>
              </a:rPr>
              <a:t>	</a:t>
            </a:r>
            <a:r>
              <a:rPr lang="en-GB" sz="2400" dirty="0">
                <a:solidFill>
                  <a:srgbClr val="CC7832"/>
                </a:solidFill>
                <a:effectLst/>
                <a:latin typeface="Times New Roman" panose="02020603050405020304" pitchFamily="18" charset="0"/>
                <a:cs typeface="Times New Roman" panose="02020603050405020304" pitchFamily="18" charset="0"/>
              </a:rPr>
              <a:t>for </a:t>
            </a:r>
            <a:r>
              <a:rPr lang="en-GB" sz="2400" dirty="0">
                <a:latin typeface="Times New Roman" panose="02020603050405020304" pitchFamily="18" charset="0"/>
                <a:cs typeface="Times New Roman" panose="02020603050405020304" pitchFamily="18" charset="0"/>
              </a:rPr>
              <a:t>(</a:t>
            </a:r>
            <a:r>
              <a:rPr lang="en-GB" sz="2400" dirty="0">
                <a:solidFill>
                  <a:srgbClr val="CC7832"/>
                </a:solidFill>
                <a:effectLst/>
                <a:latin typeface="Times New Roman" panose="02020603050405020304" pitchFamily="18" charset="0"/>
                <a:cs typeface="Times New Roman" panose="02020603050405020304" pitchFamily="18" charset="0"/>
              </a:rPr>
              <a:t>int </a:t>
            </a:r>
            <a:r>
              <a:rPr lang="en-GB" sz="2400" dirty="0">
                <a:latin typeface="Times New Roman" panose="02020603050405020304" pitchFamily="18" charset="0"/>
                <a:cs typeface="Times New Roman" panose="02020603050405020304" pitchFamily="18" charset="0"/>
              </a:rPr>
              <a:t>z = </a:t>
            </a:r>
            <a:r>
              <a:rPr lang="en-GB" sz="2400" dirty="0">
                <a:solidFill>
                  <a:srgbClr val="6897BB"/>
                </a:solidFill>
                <a:effectLst/>
                <a:latin typeface="Times New Roman" panose="02020603050405020304" pitchFamily="18" charset="0"/>
                <a:cs typeface="Times New Roman" panose="02020603050405020304" pitchFamily="18" charset="0"/>
              </a:rPr>
              <a:t>0</a:t>
            </a:r>
            <a:r>
              <a:rPr lang="en-GB" sz="2400" dirty="0">
                <a:solidFill>
                  <a:srgbClr val="CC7832"/>
                </a:solidFill>
                <a:effectLst/>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z &lt; </a:t>
            </a:r>
            <a:r>
              <a:rPr lang="en-GB" sz="2400" dirty="0" err="1">
                <a:latin typeface="Times New Roman" panose="02020603050405020304" pitchFamily="18" charset="0"/>
                <a:cs typeface="Times New Roman" panose="02020603050405020304" pitchFamily="18" charset="0"/>
              </a:rPr>
              <a:t>val</a:t>
            </a:r>
            <a:r>
              <a:rPr lang="en-GB" sz="2400" dirty="0">
                <a:solidFill>
                  <a:srgbClr val="CC7832"/>
                </a:solidFill>
                <a:effectLst/>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z++)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System.</a:t>
            </a:r>
            <a:r>
              <a:rPr lang="en-GB" sz="2400" i="1" dirty="0" err="1">
                <a:solidFill>
                  <a:srgbClr val="9876AA"/>
                </a:solidFill>
                <a:effectLst/>
                <a:latin typeface="Times New Roman" panose="02020603050405020304" pitchFamily="18" charset="0"/>
                <a:cs typeface="Times New Roman" panose="02020603050405020304" pitchFamily="18" charset="0"/>
              </a:rPr>
              <a:t>out</a:t>
            </a:r>
            <a:r>
              <a:rPr lang="en-GB" sz="2400" dirty="0" err="1">
                <a:latin typeface="Times New Roman" panose="02020603050405020304" pitchFamily="18" charset="0"/>
                <a:cs typeface="Times New Roman" panose="02020603050405020304" pitchFamily="18" charset="0"/>
              </a:rPr>
              <a:t>.println</a:t>
            </a:r>
            <a:r>
              <a:rPr lang="en-GB" sz="2400" dirty="0">
                <a:latin typeface="Times New Roman" panose="02020603050405020304" pitchFamily="18" charset="0"/>
                <a:cs typeface="Times New Roman" panose="02020603050405020304" pitchFamily="18" charset="0"/>
              </a:rPr>
              <a:t>(</a:t>
            </a:r>
            <a:r>
              <a:rPr lang="en-GB" sz="2400" dirty="0">
                <a:solidFill>
                  <a:srgbClr val="6A8759"/>
                </a:solidFill>
                <a:effectLst/>
                <a:latin typeface="Times New Roman" panose="02020603050405020304" pitchFamily="18" charset="0"/>
                <a:cs typeface="Times New Roman" panose="02020603050405020304" pitchFamily="18" charset="0"/>
              </a:rPr>
              <a:t>"z = " </a:t>
            </a:r>
            <a:r>
              <a:rPr lang="en-GB" sz="2400" dirty="0">
                <a:latin typeface="Times New Roman" panose="02020603050405020304" pitchFamily="18" charset="0"/>
                <a:cs typeface="Times New Roman" panose="02020603050405020304" pitchFamily="18" charset="0"/>
              </a:rPr>
              <a:t>+ z)</a:t>
            </a:r>
            <a:r>
              <a:rPr lang="en-GB" sz="2400" dirty="0">
                <a:solidFill>
                  <a:srgbClr val="CC7832"/>
                </a:solidFill>
                <a:effectLst/>
                <a:latin typeface="Times New Roman" panose="02020603050405020304" pitchFamily="18" charset="0"/>
                <a:cs typeface="Times New Roman" panose="02020603050405020304" pitchFamily="18" charset="0"/>
              </a:rPr>
              <a:t>;</a:t>
            </a:r>
            <a:br>
              <a:rPr lang="en-GB" sz="2400" dirty="0">
                <a:solidFill>
                  <a:srgbClr val="CC7832"/>
                </a:solidFill>
                <a:effectLst/>
                <a:latin typeface="Times New Roman" panose="02020603050405020304" pitchFamily="18" charset="0"/>
                <a:cs typeface="Times New Roman" panose="02020603050405020304" pitchFamily="18" charset="0"/>
              </a:rPr>
            </a:br>
            <a:r>
              <a:rPr lang="en-GB" sz="2400" dirty="0">
                <a:solidFill>
                  <a:srgbClr val="CC7832"/>
                </a:solidFill>
                <a:effectLst/>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t>
            </a:r>
          </a:p>
          <a:p>
            <a:pPr>
              <a:buFont typeface="Wingdings" pitchFamily="2" charset="2"/>
              <a:buChar char="à"/>
            </a:pPr>
            <a:r>
              <a:rPr lang="en-GB" sz="2400" dirty="0">
                <a:latin typeface="Times New Roman" panose="02020603050405020304" pitchFamily="18" charset="0"/>
                <a:cs typeface="Times New Roman" panose="02020603050405020304" pitchFamily="18" charset="0"/>
                <a:sym typeface="Wingdings" pitchFamily="2" charset="2"/>
              </a:rPr>
              <a:t>forma </a:t>
            </a:r>
            <a:r>
              <a:rPr lang="en-GB" sz="2400" dirty="0" err="1">
                <a:latin typeface="Times New Roman" panose="02020603050405020304" pitchFamily="18" charset="0"/>
                <a:cs typeface="Times New Roman" panose="02020603050405020304" pitchFamily="18" charset="0"/>
                <a:sym typeface="Wingdings" pitchFamily="2" charset="2"/>
              </a:rPr>
              <a:t>scurta</a:t>
            </a:r>
            <a:r>
              <a:rPr lang="en-GB" sz="2400" dirty="0">
                <a:latin typeface="Times New Roman" panose="02020603050405020304" pitchFamily="18" charset="0"/>
                <a:cs typeface="Times New Roman" panose="02020603050405020304" pitchFamily="18" charset="0"/>
                <a:sym typeface="Wingdings" pitchFamily="2" charset="2"/>
              </a:rPr>
              <a:t> a for-</a:t>
            </a:r>
            <a:r>
              <a:rPr lang="en-GB" sz="2400" dirty="0" err="1">
                <a:latin typeface="Times New Roman" panose="02020603050405020304" pitchFamily="18" charset="0"/>
                <a:cs typeface="Times New Roman" panose="02020603050405020304" pitchFamily="18" charset="0"/>
                <a:sym typeface="Wingdings" pitchFamily="2" charset="2"/>
              </a:rPr>
              <a:t>ului</a:t>
            </a:r>
            <a:r>
              <a:rPr lang="en-GB" sz="2400" dirty="0">
                <a:latin typeface="Times New Roman" panose="02020603050405020304" pitchFamily="18" charset="0"/>
                <a:cs typeface="Times New Roman" panose="02020603050405020304" pitchFamily="18" charset="0"/>
                <a:sym typeface="Wingdings" pitchFamily="2" charset="2"/>
              </a:rPr>
              <a:t>: for-each</a:t>
            </a:r>
          </a:p>
          <a:p>
            <a:pPr marL="0" indent="0">
              <a:buNone/>
            </a:pPr>
            <a:r>
              <a:rPr lang="en-GB" sz="2400" dirty="0">
                <a:latin typeface="Times New Roman" panose="02020603050405020304" pitchFamily="18" charset="0"/>
                <a:cs typeface="Times New Roman" panose="02020603050405020304" pitchFamily="18" charset="0"/>
                <a:sym typeface="Wingdings" pitchFamily="2" charset="2"/>
              </a:rPr>
              <a:t>	</a:t>
            </a:r>
            <a:r>
              <a:rPr lang="en-GB" sz="1600" dirty="0">
                <a:solidFill>
                  <a:srgbClr val="CC7832"/>
                </a:solidFill>
                <a:effectLst/>
              </a:rPr>
              <a:t>for</a:t>
            </a:r>
            <a:r>
              <a:rPr lang="en-GB" sz="1600" dirty="0"/>
              <a:t>(String </a:t>
            </a:r>
            <a:r>
              <a:rPr lang="en-GB" sz="1600" dirty="0" smtClean="0"/>
              <a:t>value</a:t>
            </a:r>
            <a:r>
              <a:rPr lang="en-GB" sz="1600" dirty="0" smtClean="0"/>
              <a:t> </a:t>
            </a:r>
            <a:r>
              <a:rPr lang="en-GB" sz="1600" dirty="0"/>
              <a:t>: </a:t>
            </a:r>
            <a:r>
              <a:rPr lang="en-GB" sz="1600" dirty="0" err="1"/>
              <a:t>elemente</a:t>
            </a:r>
            <a:r>
              <a:rPr lang="en-GB" sz="1600" dirty="0"/>
              <a:t>) {</a:t>
            </a:r>
            <a:br>
              <a:rPr lang="en-GB" sz="1600" dirty="0"/>
            </a:br>
            <a:r>
              <a:rPr lang="en-GB" sz="1600" dirty="0"/>
              <a:t>    	          </a:t>
            </a:r>
            <a:r>
              <a:rPr lang="en-GB" sz="1600" dirty="0" err="1"/>
              <a:t>System.</a:t>
            </a:r>
            <a:r>
              <a:rPr lang="en-GB" sz="1600" i="1" dirty="0" err="1">
                <a:solidFill>
                  <a:srgbClr val="9876AA"/>
                </a:solidFill>
                <a:effectLst/>
              </a:rPr>
              <a:t>out</a:t>
            </a:r>
            <a:r>
              <a:rPr lang="en-GB" sz="1600" dirty="0" err="1"/>
              <a:t>.println</a:t>
            </a:r>
            <a:r>
              <a:rPr lang="en-GB" sz="1600" dirty="0"/>
              <a:t>(</a:t>
            </a:r>
            <a:r>
              <a:rPr lang="en-GB" sz="1600" dirty="0">
                <a:solidFill>
                  <a:srgbClr val="6A8759"/>
                </a:solidFill>
                <a:effectLst/>
              </a:rPr>
              <a:t>"</a:t>
            </a:r>
            <a:r>
              <a:rPr lang="en-GB" sz="1600" dirty="0" err="1">
                <a:solidFill>
                  <a:srgbClr val="6A8759"/>
                </a:solidFill>
                <a:effectLst/>
              </a:rPr>
              <a:t>elemente</a:t>
            </a:r>
            <a:r>
              <a:rPr lang="en-GB" sz="1600" dirty="0">
                <a:solidFill>
                  <a:srgbClr val="6A8759"/>
                </a:solidFill>
                <a:effectLst/>
              </a:rPr>
              <a:t> din array-</a:t>
            </a:r>
            <a:r>
              <a:rPr lang="en-GB" sz="1600" dirty="0" err="1">
                <a:solidFill>
                  <a:srgbClr val="6A8759"/>
                </a:solidFill>
                <a:effectLst/>
              </a:rPr>
              <a:t>ul</a:t>
            </a:r>
            <a:r>
              <a:rPr lang="en-GB" sz="1600" dirty="0">
                <a:solidFill>
                  <a:srgbClr val="6A8759"/>
                </a:solidFill>
                <a:effectLst/>
              </a:rPr>
              <a:t> de string: " </a:t>
            </a:r>
            <a:r>
              <a:rPr lang="en-GB" sz="1600" dirty="0"/>
              <a:t>+ </a:t>
            </a:r>
            <a:r>
              <a:rPr lang="en-GB" sz="1600" dirty="0" smtClean="0"/>
              <a:t>)</a:t>
            </a:r>
            <a:r>
              <a:rPr lang="en-GB" sz="1600" dirty="0" smtClean="0">
                <a:solidFill>
                  <a:srgbClr val="CC7832"/>
                </a:solidFill>
                <a:effectLst/>
              </a:rPr>
              <a:t>;</a:t>
            </a:r>
            <a:r>
              <a:rPr lang="en-GB" sz="1600" dirty="0">
                <a:solidFill>
                  <a:srgbClr val="CC7832"/>
                </a:solidFill>
                <a:effectLst/>
              </a:rPr>
              <a:t/>
            </a:r>
            <a:br>
              <a:rPr lang="en-GB" sz="1600" dirty="0">
                <a:solidFill>
                  <a:srgbClr val="CC7832"/>
                </a:solidFill>
                <a:effectLst/>
              </a:rPr>
            </a:br>
            <a:r>
              <a:rPr lang="en-GB" sz="1600" dirty="0">
                <a:solidFill>
                  <a:srgbClr val="CC7832"/>
                </a:solidFill>
                <a:effectLst/>
              </a:rPr>
              <a:t>	</a:t>
            </a:r>
            <a:r>
              <a:rPr lang="en-GB" sz="1600" dirty="0" smtClean="0"/>
              <a:t>}</a:t>
            </a:r>
          </a:p>
          <a:p>
            <a:pPr marL="0" indent="0">
              <a:buNone/>
            </a:pPr>
            <a:r>
              <a:rPr lang="en-GB" sz="1600" dirty="0"/>
              <a:t>	</a:t>
            </a:r>
            <a:endParaRPr lang="en-GB" sz="1600" dirty="0" smtClean="0"/>
          </a:p>
          <a:p>
            <a:pPr marL="0" indent="0">
              <a:buNone/>
            </a:pPr>
            <a:r>
              <a:rPr lang="en-GB" sz="1600" dirty="0" smtClean="0">
                <a:latin typeface="Times New Roman" panose="02020603050405020304" pitchFamily="18" charset="0"/>
                <a:cs typeface="Times New Roman" panose="02020603050405020304" pitchFamily="18" charset="0"/>
                <a:sym typeface="Wingdings" pitchFamily="2" charset="2"/>
              </a:rPr>
              <a:t> </a:t>
            </a:r>
            <a:r>
              <a:rPr lang="en-GB" sz="2400" dirty="0" err="1">
                <a:latin typeface="Times New Roman" panose="02020603050405020304" pitchFamily="18" charset="0"/>
                <a:cs typeface="Times New Roman" panose="02020603050405020304" pitchFamily="18" charset="0"/>
                <a:sym typeface="Wingdings" pitchFamily="2" charset="2"/>
              </a:rPr>
              <a:t>Operatorul</a:t>
            </a:r>
            <a:r>
              <a:rPr lang="en-GB" sz="2400" dirty="0">
                <a:latin typeface="Times New Roman" panose="02020603050405020304" pitchFamily="18" charset="0"/>
                <a:cs typeface="Times New Roman" panose="02020603050405020304" pitchFamily="18" charset="0"/>
                <a:sym typeface="Wingdings" pitchFamily="2" charset="2"/>
              </a:rPr>
              <a:t> </a:t>
            </a:r>
            <a:r>
              <a:rPr lang="en-GB" sz="2400" dirty="0" err="1" smtClean="0">
                <a:latin typeface="Times New Roman" panose="02020603050405020304" pitchFamily="18" charset="0"/>
                <a:cs typeface="Times New Roman" panose="02020603050405020304" pitchFamily="18" charset="0"/>
                <a:sym typeface="Wingdings" pitchFamily="2" charset="2"/>
              </a:rPr>
              <a:t>ternar</a:t>
            </a:r>
            <a:r>
              <a:rPr lang="en-GB" sz="2400" dirty="0" smtClean="0">
                <a:latin typeface="Times New Roman" panose="02020603050405020304" pitchFamily="18" charset="0"/>
                <a:cs typeface="Times New Roman" panose="02020603050405020304" pitchFamily="18" charset="0"/>
                <a:sym typeface="Wingdings" pitchFamily="2" charset="2"/>
              </a:rPr>
              <a:t> – se </a:t>
            </a:r>
            <a:r>
              <a:rPr lang="en-GB" sz="2400" dirty="0" err="1" smtClean="0">
                <a:latin typeface="Times New Roman" panose="02020603050405020304" pitchFamily="18" charset="0"/>
                <a:cs typeface="Times New Roman" panose="02020603050405020304" pitchFamily="18" charset="0"/>
                <a:sym typeface="Wingdings" pitchFamily="2" charset="2"/>
              </a:rPr>
              <a:t>comporta</a:t>
            </a:r>
            <a:r>
              <a:rPr lang="en-GB" sz="2400" dirty="0" smtClean="0">
                <a:latin typeface="Times New Roman" panose="02020603050405020304" pitchFamily="18" charset="0"/>
                <a:cs typeface="Times New Roman" panose="02020603050405020304" pitchFamily="18" charset="0"/>
                <a:sym typeface="Wingdings" pitchFamily="2" charset="2"/>
              </a:rPr>
              <a:t> </a:t>
            </a:r>
            <a:r>
              <a:rPr lang="en-GB" sz="2400" dirty="0" err="1" smtClean="0">
                <a:latin typeface="Times New Roman" panose="02020603050405020304" pitchFamily="18" charset="0"/>
                <a:cs typeface="Times New Roman" panose="02020603050405020304" pitchFamily="18" charset="0"/>
                <a:sym typeface="Wingdings" pitchFamily="2" charset="2"/>
              </a:rPr>
              <a:t>ca</a:t>
            </a:r>
            <a:r>
              <a:rPr lang="en-GB" sz="2400" dirty="0" smtClean="0">
                <a:latin typeface="Times New Roman" panose="02020603050405020304" pitchFamily="18" charset="0"/>
                <a:cs typeface="Times New Roman" panose="02020603050405020304" pitchFamily="18" charset="0"/>
                <a:sym typeface="Wingdings" pitchFamily="2" charset="2"/>
              </a:rPr>
              <a:t> un if de forma </a:t>
            </a:r>
            <a:r>
              <a:rPr lang="en-GB" sz="2400" dirty="0" err="1" smtClean="0">
                <a:latin typeface="Times New Roman" panose="02020603050405020304" pitchFamily="18" charset="0"/>
                <a:cs typeface="Times New Roman" panose="02020603050405020304" pitchFamily="18" charset="0"/>
                <a:sym typeface="Wingdings" pitchFamily="2" charset="2"/>
              </a:rPr>
              <a:t>aceasta</a:t>
            </a:r>
            <a:r>
              <a:rPr lang="en-GB" sz="2400" dirty="0" smtClean="0">
                <a:latin typeface="Times New Roman" panose="02020603050405020304" pitchFamily="18" charset="0"/>
                <a:cs typeface="Times New Roman" panose="02020603050405020304" pitchFamily="18" charset="0"/>
                <a:sym typeface="Wingdings" pitchFamily="2" charset="2"/>
              </a:rPr>
              <a:t>: (</a:t>
            </a:r>
            <a:r>
              <a:rPr lang="en-GB" sz="2400" dirty="0" err="1" smtClean="0">
                <a:latin typeface="Times New Roman" panose="02020603050405020304" pitchFamily="18" charset="0"/>
                <a:cs typeface="Times New Roman" panose="02020603050405020304" pitchFamily="18" charset="0"/>
                <a:sym typeface="Wingdings" pitchFamily="2" charset="2"/>
              </a:rPr>
              <a:t>conditie</a:t>
            </a:r>
            <a:r>
              <a:rPr lang="en-GB" sz="2400" dirty="0" smtClean="0">
                <a:latin typeface="Times New Roman" panose="02020603050405020304" pitchFamily="18" charset="0"/>
                <a:cs typeface="Times New Roman" panose="02020603050405020304" pitchFamily="18" charset="0"/>
                <a:sym typeface="Wingdings" pitchFamily="2" charset="2"/>
              </a:rPr>
              <a:t>) ? True: false</a:t>
            </a:r>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1799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624861-7154-F32E-69C9-4C755F417AD0}"/>
              </a:ext>
            </a:extLst>
          </p:cNvPr>
          <p:cNvSpPr>
            <a:spLocks noGrp="1"/>
          </p:cNvSpPr>
          <p:nvPr>
            <p:ph type="title"/>
          </p:nvPr>
        </p:nvSpPr>
        <p:spPr>
          <a:xfrm>
            <a:off x="838200" y="365125"/>
            <a:ext cx="10515600" cy="486213"/>
          </a:xfrm>
        </p:spPr>
        <p:txBody>
          <a:bodyPr>
            <a:normAutofit/>
          </a:bodyPr>
          <a:lstStyle/>
          <a:p>
            <a:r>
              <a:rPr lang="x-none" sz="2800" dirty="0">
                <a:latin typeface="Times New Roman" panose="02020603050405020304" pitchFamily="18" charset="0"/>
                <a:cs typeface="Times New Roman" panose="02020603050405020304" pitchFamily="18" charset="0"/>
              </a:rPr>
              <a:t>Modificarea iterarii: break si continue</a:t>
            </a:r>
          </a:p>
        </p:txBody>
      </p:sp>
      <p:sp>
        <p:nvSpPr>
          <p:cNvPr id="3" name="Content Placeholder 2">
            <a:extLst>
              <a:ext uri="{FF2B5EF4-FFF2-40B4-BE49-F238E27FC236}">
                <a16:creationId xmlns="" xmlns:a16="http://schemas.microsoft.com/office/drawing/2014/main" id="{0BDD2846-02D5-01D0-79E5-AB49B4F14F6B}"/>
              </a:ext>
            </a:extLst>
          </p:cNvPr>
          <p:cNvSpPr>
            <a:spLocks noGrp="1"/>
          </p:cNvSpPr>
          <p:nvPr>
            <p:ph idx="1"/>
          </p:nvPr>
        </p:nvSpPr>
        <p:spPr>
          <a:xfrm>
            <a:off x="430924" y="1135117"/>
            <a:ext cx="11288110" cy="5357758"/>
          </a:xfrm>
        </p:spPr>
        <p:txBody>
          <a:bodyPr/>
          <a:lstStyle/>
          <a:p>
            <a:pPr algn="just"/>
            <a:r>
              <a:rPr lang="en-GB" sz="2400" dirty="0">
                <a:latin typeface="Times New Roman" panose="02020603050405020304" pitchFamily="18" charset="0"/>
                <a:cs typeface="Times New Roman" panose="02020603050405020304" pitchFamily="18" charset="0"/>
              </a:rPr>
              <a:t>A</a:t>
            </a:r>
            <a:r>
              <a:rPr lang="x-none" sz="2400" dirty="0">
                <a:latin typeface="Times New Roman" panose="02020603050405020304" pitchFamily="18" charset="0"/>
                <a:cs typeface="Times New Roman" panose="02020603050405020304" pitchFamily="18" charset="0"/>
              </a:rPr>
              <a:t>ceste 2 keyword uri pot altera o scurgere normala a unei bucle , fie prin incheirea ei(break) fie prin saltul la finalul iterarii curente(continue).</a:t>
            </a:r>
          </a:p>
          <a:p>
            <a:pPr algn="just"/>
            <a:endParaRPr lang="x-none" sz="2400" dirty="0">
              <a:latin typeface="Times New Roman" panose="02020603050405020304" pitchFamily="18" charset="0"/>
              <a:cs typeface="Times New Roman" panose="02020603050405020304" pitchFamily="18" charset="0"/>
            </a:endParaRPr>
          </a:p>
          <a:p>
            <a:pPr marL="0" indent="0">
              <a:buNone/>
            </a:pPr>
            <a:r>
              <a:rPr lang="en-GB" sz="1600" dirty="0">
                <a:solidFill>
                  <a:srgbClr val="CC7832"/>
                </a:solidFill>
                <a:effectLst/>
              </a:rPr>
              <a:t>			</a:t>
            </a:r>
            <a:r>
              <a:rPr lang="en-GB" sz="1800" dirty="0">
                <a:solidFill>
                  <a:srgbClr val="CC7832"/>
                </a:solidFill>
                <a:effectLst/>
              </a:rPr>
              <a:t>for</a:t>
            </a:r>
            <a:r>
              <a:rPr lang="en-GB" sz="1800" dirty="0"/>
              <a:t>(</a:t>
            </a:r>
            <a:r>
              <a:rPr lang="en-GB" sz="1800" dirty="0">
                <a:solidFill>
                  <a:srgbClr val="CC7832"/>
                </a:solidFill>
                <a:effectLst/>
              </a:rPr>
              <a:t>int </a:t>
            </a:r>
            <a:r>
              <a:rPr lang="en-GB" sz="1800" dirty="0" err="1"/>
              <a:t>i</a:t>
            </a:r>
            <a:r>
              <a:rPr lang="en-GB" sz="1800" dirty="0"/>
              <a:t> = </a:t>
            </a:r>
            <a:r>
              <a:rPr lang="en-GB" sz="1800" dirty="0">
                <a:solidFill>
                  <a:srgbClr val="6897BB"/>
                </a:solidFill>
                <a:effectLst/>
              </a:rPr>
              <a:t>0</a:t>
            </a:r>
            <a:r>
              <a:rPr lang="en-GB" sz="1800" dirty="0">
                <a:solidFill>
                  <a:srgbClr val="CC7832"/>
                </a:solidFill>
                <a:effectLst/>
              </a:rPr>
              <a:t>;</a:t>
            </a:r>
            <a:r>
              <a:rPr lang="en-GB" sz="1800" dirty="0"/>
              <a:t>i&lt;</a:t>
            </a:r>
            <a:r>
              <a:rPr lang="en-GB" sz="1800" dirty="0">
                <a:solidFill>
                  <a:srgbClr val="6897BB"/>
                </a:solidFill>
                <a:effectLst/>
              </a:rPr>
              <a:t>5</a:t>
            </a:r>
            <a:r>
              <a:rPr lang="en-GB" sz="1800" dirty="0">
                <a:solidFill>
                  <a:srgbClr val="CC7832"/>
                </a:solidFill>
                <a:effectLst/>
              </a:rPr>
              <a:t>;</a:t>
            </a:r>
            <a:r>
              <a:rPr lang="en-GB" sz="1800" dirty="0"/>
              <a:t>i++) {</a:t>
            </a:r>
            <a:br>
              <a:rPr lang="en-GB" sz="1800" dirty="0"/>
            </a:br>
            <a:r>
              <a:rPr lang="en-GB" sz="1800" dirty="0"/>
              <a:t>    			       </a:t>
            </a:r>
            <a:r>
              <a:rPr lang="en-GB" sz="1800" dirty="0" err="1"/>
              <a:t>System.</a:t>
            </a:r>
            <a:r>
              <a:rPr lang="en-GB" sz="1800" i="1" dirty="0" err="1">
                <a:solidFill>
                  <a:srgbClr val="9876AA"/>
                </a:solidFill>
                <a:effectLst/>
              </a:rPr>
              <a:t>out</a:t>
            </a:r>
            <a:r>
              <a:rPr lang="en-GB" sz="1800" dirty="0" err="1"/>
              <a:t>.println</a:t>
            </a:r>
            <a:r>
              <a:rPr lang="en-GB" sz="1800" dirty="0"/>
              <a:t>(</a:t>
            </a:r>
            <a:r>
              <a:rPr lang="en-GB" sz="1800" dirty="0">
                <a:solidFill>
                  <a:srgbClr val="6A8759"/>
                </a:solidFill>
                <a:effectLst/>
              </a:rPr>
              <a:t>"</a:t>
            </a:r>
            <a:r>
              <a:rPr lang="en-GB" sz="1800" dirty="0" err="1">
                <a:solidFill>
                  <a:srgbClr val="6A8759"/>
                </a:solidFill>
                <a:effectLst/>
              </a:rPr>
              <a:t>i</a:t>
            </a:r>
            <a:r>
              <a:rPr lang="en-GB" sz="1800" dirty="0">
                <a:solidFill>
                  <a:srgbClr val="6A8759"/>
                </a:solidFill>
                <a:effectLst/>
              </a:rPr>
              <a:t>: " </a:t>
            </a:r>
            <a:r>
              <a:rPr lang="en-GB" sz="1800" dirty="0"/>
              <a:t>+ </a:t>
            </a:r>
            <a:r>
              <a:rPr lang="en-GB" sz="1800" dirty="0" err="1"/>
              <a:t>i</a:t>
            </a:r>
            <a:r>
              <a:rPr lang="en-GB" sz="1800" dirty="0"/>
              <a:t>)</a:t>
            </a:r>
            <a:r>
              <a:rPr lang="en-GB" sz="1800" dirty="0">
                <a:solidFill>
                  <a:srgbClr val="CC7832"/>
                </a:solidFill>
                <a:effectLst/>
              </a:rPr>
              <a:t>;</a:t>
            </a:r>
            <a:br>
              <a:rPr lang="en-GB" sz="1800" dirty="0">
                <a:solidFill>
                  <a:srgbClr val="CC7832"/>
                </a:solidFill>
                <a:effectLst/>
              </a:rPr>
            </a:br>
            <a:r>
              <a:rPr lang="en-GB" sz="1800" dirty="0">
                <a:solidFill>
                  <a:srgbClr val="CC7832"/>
                </a:solidFill>
                <a:effectLst/>
              </a:rPr>
              <a:t>    			       if</a:t>
            </a:r>
            <a:r>
              <a:rPr lang="en-GB" sz="1800" dirty="0"/>
              <a:t>(</a:t>
            </a:r>
            <a:r>
              <a:rPr lang="en-GB" sz="1800" dirty="0" err="1"/>
              <a:t>i</a:t>
            </a:r>
            <a:r>
              <a:rPr lang="en-GB" sz="1800" dirty="0"/>
              <a:t> == x) {</a:t>
            </a:r>
            <a:br>
              <a:rPr lang="en-GB" sz="1800" dirty="0"/>
            </a:br>
            <a:r>
              <a:rPr lang="en-GB" sz="1800" dirty="0"/>
              <a:t>        				</a:t>
            </a:r>
            <a:r>
              <a:rPr lang="en-GB" sz="1800" dirty="0">
                <a:solidFill>
                  <a:srgbClr val="CC7832"/>
                </a:solidFill>
                <a:effectLst/>
              </a:rPr>
              <a:t>continue;</a:t>
            </a:r>
            <a:br>
              <a:rPr lang="en-GB" sz="1800" dirty="0">
                <a:solidFill>
                  <a:srgbClr val="CC7832"/>
                </a:solidFill>
                <a:effectLst/>
              </a:rPr>
            </a:br>
            <a:r>
              <a:rPr lang="en-GB" sz="1800" dirty="0">
                <a:solidFill>
                  <a:srgbClr val="CC7832"/>
                </a:solidFill>
                <a:effectLst/>
              </a:rPr>
              <a:t>    			       </a:t>
            </a:r>
            <a:r>
              <a:rPr lang="en-GB" sz="1800" dirty="0"/>
              <a:t>}</a:t>
            </a:r>
            <a:r>
              <a:rPr lang="en-GB" sz="1800" dirty="0">
                <a:solidFill>
                  <a:srgbClr val="CC7832"/>
                </a:solidFill>
                <a:effectLst/>
              </a:rPr>
              <a:t>else if</a:t>
            </a:r>
            <a:r>
              <a:rPr lang="en-GB" sz="1800" dirty="0"/>
              <a:t>(</a:t>
            </a:r>
            <a:r>
              <a:rPr lang="en-GB" sz="1800" dirty="0" err="1"/>
              <a:t>i</a:t>
            </a:r>
            <a:r>
              <a:rPr lang="en-GB" sz="1800" dirty="0"/>
              <a:t> == y) {</a:t>
            </a:r>
            <a:br>
              <a:rPr lang="en-GB" sz="1800" dirty="0"/>
            </a:br>
            <a:r>
              <a:rPr lang="en-GB" sz="1800" dirty="0"/>
              <a:t>       				</a:t>
            </a:r>
            <a:r>
              <a:rPr lang="en-GB" sz="1800" dirty="0">
                <a:solidFill>
                  <a:srgbClr val="CC7832"/>
                </a:solidFill>
                <a:effectLst/>
              </a:rPr>
              <a:t>break;</a:t>
            </a:r>
            <a:br>
              <a:rPr lang="en-GB" sz="1800" dirty="0">
                <a:solidFill>
                  <a:srgbClr val="CC7832"/>
                </a:solidFill>
                <a:effectLst/>
              </a:rPr>
            </a:br>
            <a:r>
              <a:rPr lang="en-GB" sz="1800" dirty="0">
                <a:solidFill>
                  <a:srgbClr val="CC7832"/>
                </a:solidFill>
                <a:effectLst/>
              </a:rPr>
              <a:t>    			       </a:t>
            </a:r>
            <a:r>
              <a:rPr lang="en-GB" sz="1800" dirty="0"/>
              <a:t>}</a:t>
            </a:r>
            <a:br>
              <a:rPr lang="en-GB" sz="1800" dirty="0"/>
            </a:br>
            <a:r>
              <a:rPr lang="en-GB" sz="1800" dirty="0"/>
              <a:t>			       }</a:t>
            </a:r>
            <a:endParaRPr lang="x-none" sz="1800" dirty="0">
              <a:latin typeface="Times New Roman" panose="02020603050405020304" pitchFamily="18" charset="0"/>
              <a:cs typeface="Times New Roman" panose="02020603050405020304" pitchFamily="18" charset="0"/>
            </a:endParaRPr>
          </a:p>
          <a:p>
            <a:endParaRPr lang="x-none" dirty="0"/>
          </a:p>
        </p:txBody>
      </p:sp>
    </p:spTree>
    <p:extLst>
      <p:ext uri="{BB962C8B-B14F-4D97-AF65-F5344CB8AC3E}">
        <p14:creationId xmlns:p14="http://schemas.microsoft.com/office/powerpoint/2010/main" val="1474711255"/>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14305</TotalTime>
  <Words>592</Words>
  <Application>Microsoft Office PowerPoint</Application>
  <PresentationFormat>Custom</PresentationFormat>
  <Paragraphs>159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 2013 - 2022</vt:lpstr>
      <vt:lpstr>Java Curs 2</vt:lpstr>
      <vt:lpstr>Controlul execitiei</vt:lpstr>
      <vt:lpstr>Instructiuni decizionale</vt:lpstr>
      <vt:lpstr>PowerPoint Presentation</vt:lpstr>
      <vt:lpstr>Instructiunea Switch</vt:lpstr>
      <vt:lpstr>PowerPoint Presentation</vt:lpstr>
      <vt:lpstr>PowerPoint Presentation</vt:lpstr>
      <vt:lpstr>Instructiuni repetitive</vt:lpstr>
      <vt:lpstr>Modificarea iterarii: break si continue</vt:lpstr>
      <vt:lpstr>Instructiunile while si do..While</vt:lpstr>
      <vt:lpstr>Exercitii</vt:lpstr>
      <vt:lpstr>Tablouri(Arrays)</vt:lpstr>
      <vt:lpstr>Array Unidimensional</vt:lpstr>
      <vt:lpstr>PowerPoint Presentation</vt:lpstr>
      <vt:lpstr>Array multidimensional</vt:lpstr>
      <vt:lpstr>PowerPoint Presentation</vt:lpstr>
      <vt:lpstr>PowerPoint Presentation</vt:lpstr>
      <vt:lpstr>PowerPoint Presentation</vt:lpstr>
      <vt:lpstr>PowerPoint Presentation</vt:lpstr>
      <vt:lpstr>Clasa Arrays</vt:lpstr>
      <vt:lpstr>Recapitulare Java Basic 1</vt:lpstr>
      <vt:lpstr>Exercitii</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Curs 2</dc:title>
  <dc:creator>Zaharia, Alexandru-Catalin</dc:creator>
  <cp:lastModifiedBy>40765186127</cp:lastModifiedBy>
  <cp:revision>10</cp:revision>
  <dcterms:created xsi:type="dcterms:W3CDTF">2023-01-08T09:09:58Z</dcterms:created>
  <dcterms:modified xsi:type="dcterms:W3CDTF">2023-03-09T16:51:48Z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2023-01-08T13:43:38Z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199f9d3f-678e-4693-9c34-4a04f9638d31</vt:lpwstr>
  </property>
  <property fmtid="{D5CDD505-2E9C-101B-9397-08002B2CF9AE}" pid="8" name="MSIP_Label_ea60d57e-af5b-4752-ac57-3e4f28ca11dc_ContentBits">
    <vt:lpwstr>0</vt:lpwstr>
  </property>
</Properties>
</file>