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sldIdLst>
    <p:sldId id="278" r:id="rId5"/>
    <p:sldId id="279" r:id="rId6"/>
    <p:sldId id="280" r:id="rId7"/>
    <p:sldId id="294" r:id="rId8"/>
    <p:sldId id="295" r:id="rId9"/>
    <p:sldId id="281" r:id="rId10"/>
    <p:sldId id="296" r:id="rId11"/>
    <p:sldId id="297" r:id="rId12"/>
    <p:sldId id="283" r:id="rId13"/>
    <p:sldId id="299" r:id="rId14"/>
    <p:sldId id="300" r:id="rId15"/>
    <p:sldId id="298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468" y="10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Arrays</a:t>
            </a:r>
            <a:br>
              <a:rPr lang="en-US" dirty="0"/>
            </a:br>
            <a:r>
              <a:rPr lang="en-US" dirty="0" err="1"/>
              <a:t>Sesiune</a:t>
            </a:r>
            <a:r>
              <a:rPr lang="en-US" dirty="0"/>
              <a:t>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Claudiu Haidu​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ArrayIndexOutOfBoundsException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Arrays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7E09-1D88-CBA4-CF09-A9E2308763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1800" b="1" dirty="0"/>
              <a:t>          Nu putem </a:t>
            </a:r>
            <a:r>
              <a:rPr lang="en-US" altLang="en-US" sz="1800" b="1" dirty="0" err="1"/>
              <a:t>avea</a:t>
            </a:r>
            <a:r>
              <a:rPr lang="en-US" altLang="en-US" sz="1800" b="1" dirty="0"/>
              <a:t> : </a:t>
            </a:r>
            <a:r>
              <a:rPr lang="en-US" altLang="en-US" sz="1800" b="1" dirty="0" err="1"/>
              <a:t>numereIntregi</a:t>
            </a:r>
            <a:r>
              <a:rPr lang="en-US" altLang="en-US" sz="1800" b="1" dirty="0"/>
              <a:t>[10] = 65; // </a:t>
            </a:r>
            <a:r>
              <a:rPr lang="en-US" altLang="en-US" sz="1800" b="1" dirty="0" err="1"/>
              <a:t>indexul</a:t>
            </a:r>
            <a:r>
              <a:rPr lang="en-US" altLang="en-US" sz="1800" b="1" dirty="0"/>
              <a:t> maxim </a:t>
            </a:r>
            <a:r>
              <a:rPr lang="en-US" altLang="en-US" sz="1800" b="1" dirty="0" err="1"/>
              <a:t>este</a:t>
            </a:r>
            <a:r>
              <a:rPr lang="en-US" altLang="en-US" sz="1800" b="1" dirty="0"/>
              <a:t> 9</a:t>
            </a:r>
          </a:p>
          <a:p>
            <a:r>
              <a:rPr lang="en-US" altLang="en-US" sz="1800" b="1" dirty="0"/>
              <a:t>	Nu putem </a:t>
            </a:r>
            <a:r>
              <a:rPr lang="en-US" altLang="en-US" sz="1800" b="1" dirty="0" err="1"/>
              <a:t>avea</a:t>
            </a:r>
            <a:r>
              <a:rPr lang="en-US" altLang="en-US" sz="1800" b="1" dirty="0"/>
              <a:t> nici: </a:t>
            </a:r>
            <a:r>
              <a:rPr lang="en-US" altLang="en-US" sz="1800" b="1" dirty="0" err="1"/>
              <a:t>numereIntregi</a:t>
            </a:r>
            <a:r>
              <a:rPr lang="en-US" altLang="en-US" sz="1800" b="1" dirty="0"/>
              <a:t>[-1] = 45; // </a:t>
            </a:r>
            <a:r>
              <a:rPr lang="en-US" altLang="en-US" sz="1800" b="1" dirty="0" err="1"/>
              <a:t>indexul</a:t>
            </a:r>
            <a:r>
              <a:rPr lang="en-US" altLang="en-US" sz="1800" b="1" dirty="0"/>
              <a:t> trebuie </a:t>
            </a:r>
            <a:r>
              <a:rPr lang="en-US" altLang="en-US" sz="1800" b="1" dirty="0" err="1"/>
              <a:t>sa</a:t>
            </a:r>
            <a:r>
              <a:rPr lang="en-US" altLang="en-US" sz="1800" b="1" dirty="0"/>
              <a:t> fie </a:t>
            </a:r>
            <a:r>
              <a:rPr lang="en-US" altLang="en-US" sz="1800" b="1" dirty="0" err="1"/>
              <a:t>pozitiv</a:t>
            </a:r>
            <a:endParaRPr lang="en-US" altLang="en-US" sz="1800" b="1" dirty="0"/>
          </a:p>
          <a:p>
            <a:r>
              <a:rPr lang="en-US" altLang="en-US" sz="1800" b="1" dirty="0"/>
              <a:t>	Si nu putem </a:t>
            </a:r>
            <a:r>
              <a:rPr lang="en-US" altLang="en-US" sz="1800" b="1" dirty="0" err="1"/>
              <a:t>avem</a:t>
            </a:r>
            <a:r>
              <a:rPr lang="en-US" altLang="en-US" sz="1800" b="1" dirty="0"/>
              <a:t> : </a:t>
            </a:r>
            <a:r>
              <a:rPr lang="en-US" altLang="en-US" sz="1800" b="1" dirty="0" err="1"/>
              <a:t>numereIntregi</a:t>
            </a:r>
            <a:r>
              <a:rPr lang="en-US" altLang="en-US" sz="1800" b="1" dirty="0"/>
              <a:t>[43] = 48; // </a:t>
            </a:r>
            <a:r>
              <a:rPr lang="en-US" altLang="en-US" sz="1800" b="1" dirty="0" err="1"/>
              <a:t>indexul</a:t>
            </a:r>
            <a:r>
              <a:rPr lang="en-US" altLang="en-US" sz="1800" b="1" dirty="0"/>
              <a:t> maxim </a:t>
            </a:r>
            <a:r>
              <a:rPr lang="en-US" altLang="en-US" sz="1800" b="1" dirty="0" err="1"/>
              <a:t>este</a:t>
            </a:r>
            <a:r>
              <a:rPr lang="en-US" altLang="en-US" sz="1800" b="1" dirty="0"/>
              <a:t> 9, 43 &gt; 9</a:t>
            </a:r>
          </a:p>
          <a:p>
            <a:endParaRPr lang="en-US" b="1" dirty="0"/>
          </a:p>
          <a:p>
            <a:r>
              <a:rPr lang="en-US" b="1" dirty="0"/>
              <a:t>Daca </a:t>
            </a:r>
            <a:r>
              <a:rPr lang="en-US" b="1" dirty="0" err="1"/>
              <a:t>incercam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accesam</a:t>
            </a:r>
            <a:r>
              <a:rPr lang="en-US" b="1" dirty="0"/>
              <a:t> un index care </a:t>
            </a:r>
            <a:r>
              <a:rPr lang="en-US" b="1" dirty="0" err="1"/>
              <a:t>este</a:t>
            </a:r>
            <a:r>
              <a:rPr lang="en-US" b="1" dirty="0"/>
              <a:t> in afara </a:t>
            </a:r>
            <a:r>
              <a:rPr lang="en-US" b="1" dirty="0" err="1"/>
              <a:t>lunigimii</a:t>
            </a:r>
            <a:r>
              <a:rPr lang="en-US" b="1" dirty="0"/>
              <a:t> -1 </a:t>
            </a:r>
            <a:r>
              <a:rPr lang="en-US" b="1" dirty="0" err="1"/>
              <a:t>vom</a:t>
            </a:r>
            <a:r>
              <a:rPr lang="en-US" b="1" dirty="0"/>
              <a:t> </a:t>
            </a:r>
            <a:r>
              <a:rPr lang="en-US" b="1" dirty="0" err="1"/>
              <a:t>primi</a:t>
            </a:r>
            <a:r>
              <a:rPr lang="en-US" b="1" dirty="0"/>
              <a:t> </a:t>
            </a:r>
            <a:r>
              <a:rPr lang="en-US" b="1" dirty="0" err="1"/>
              <a:t>exceptia</a:t>
            </a:r>
            <a:r>
              <a:rPr lang="en-US" b="1" dirty="0"/>
              <a:t> </a:t>
            </a:r>
          </a:p>
          <a:p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ArrayIndexOutOfBoundsException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592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Cum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parcurgem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un array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7E09-1D88-CBA4-CF09-A9E2308763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int[] </a:t>
            </a:r>
            <a:r>
              <a:rPr lang="en-US" b="1" dirty="0" err="1"/>
              <a:t>numere</a:t>
            </a:r>
            <a:r>
              <a:rPr lang="en-US" b="1" dirty="0"/>
              <a:t> = {1, 2, 3, 4, 5};</a:t>
            </a:r>
          </a:p>
          <a:p>
            <a:endParaRPr lang="en-US" b="1" dirty="0"/>
          </a:p>
          <a:p>
            <a:r>
              <a:rPr lang="en-US" b="1" dirty="0" err="1"/>
              <a:t>Utilizând</a:t>
            </a:r>
            <a:r>
              <a:rPr lang="en-US" b="1" dirty="0"/>
              <a:t> </a:t>
            </a:r>
            <a:r>
              <a:rPr lang="en-US" b="1" dirty="0" err="1"/>
              <a:t>bucla</a:t>
            </a:r>
            <a:r>
              <a:rPr lang="en-US" b="1" dirty="0"/>
              <a:t> for </a:t>
            </a:r>
            <a:r>
              <a:rPr lang="en-US" b="1" dirty="0" err="1"/>
              <a:t>clasică</a:t>
            </a:r>
            <a:r>
              <a:rPr lang="en-US" b="1" dirty="0"/>
              <a:t>:</a:t>
            </a:r>
          </a:p>
          <a:p>
            <a:r>
              <a:rPr lang="en-US" b="1" dirty="0"/>
              <a:t>for (int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numere.length</a:t>
            </a:r>
            <a:r>
              <a:rPr lang="en-US" b="1" dirty="0"/>
              <a:t>; </a:t>
            </a:r>
            <a:r>
              <a:rPr lang="en-US" b="1" dirty="0" err="1"/>
              <a:t>i</a:t>
            </a:r>
            <a:r>
              <a:rPr lang="en-US" b="1" dirty="0"/>
              <a:t>++) {</a:t>
            </a:r>
          </a:p>
          <a:p>
            <a:r>
              <a:rPr lang="en-US" b="1" dirty="0"/>
              <a:t>    </a:t>
            </a:r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numere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 err="1"/>
              <a:t>Utilizând</a:t>
            </a:r>
            <a:r>
              <a:rPr lang="en-US" b="1" dirty="0"/>
              <a:t> </a:t>
            </a:r>
            <a:r>
              <a:rPr lang="en-US" b="1" dirty="0" err="1"/>
              <a:t>bucla</a:t>
            </a:r>
            <a:r>
              <a:rPr lang="en-US" b="1" dirty="0"/>
              <a:t> foreach (for-each):</a:t>
            </a:r>
          </a:p>
          <a:p>
            <a:r>
              <a:rPr lang="en-US" b="1" dirty="0"/>
              <a:t>int[] </a:t>
            </a:r>
            <a:r>
              <a:rPr lang="en-US" b="1" dirty="0" err="1"/>
              <a:t>numere</a:t>
            </a:r>
            <a:r>
              <a:rPr lang="en-US" b="1" dirty="0"/>
              <a:t> = {1, 2, 3, 4, 5};</a:t>
            </a:r>
          </a:p>
          <a:p>
            <a:endParaRPr lang="en-US" b="1" dirty="0"/>
          </a:p>
          <a:p>
            <a:r>
              <a:rPr lang="en-US" b="1" dirty="0"/>
              <a:t>for (int numar : </a:t>
            </a:r>
            <a:r>
              <a:rPr lang="en-US" b="1" dirty="0" err="1"/>
              <a:t>numere</a:t>
            </a:r>
            <a:r>
              <a:rPr lang="en-US" b="1" dirty="0"/>
              <a:t>) {</a:t>
            </a:r>
          </a:p>
          <a:p>
            <a:r>
              <a:rPr lang="en-US" b="1" dirty="0"/>
              <a:t>    </a:t>
            </a:r>
            <a:r>
              <a:rPr lang="en-US" b="1" dirty="0" err="1"/>
              <a:t>System.out.println</a:t>
            </a:r>
            <a:r>
              <a:rPr lang="en-US" b="1" dirty="0"/>
              <a:t>(numar);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32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Array multidimensional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7E09-1D88-CBA4-CF09-A9E2308763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dirty="0" err="1"/>
              <a:t>int</a:t>
            </a:r>
            <a:r>
              <a:rPr lang="fr-FR" b="1" dirty="0"/>
              <a:t>[][] matrice = new </a:t>
            </a:r>
            <a:r>
              <a:rPr lang="fr-FR" b="1" dirty="0" err="1"/>
              <a:t>int</a:t>
            </a:r>
            <a:r>
              <a:rPr lang="fr-FR" b="1" dirty="0"/>
              <a:t>[3][3]; // O matrice 3x3</a:t>
            </a:r>
          </a:p>
          <a:p>
            <a:r>
              <a:rPr lang="fr-FR" b="1" dirty="0"/>
              <a:t>matrice[0][0] = 1;</a:t>
            </a:r>
          </a:p>
          <a:p>
            <a:r>
              <a:rPr lang="fr-FR" b="1" dirty="0"/>
              <a:t>matrice[0][1] = 2;</a:t>
            </a:r>
          </a:p>
          <a:p>
            <a:r>
              <a:rPr lang="fr-FR" b="1" dirty="0"/>
              <a:t>matrice[0][2] = 3;</a:t>
            </a:r>
          </a:p>
          <a:p>
            <a:r>
              <a:rPr lang="fr-FR" b="1" dirty="0"/>
              <a:t>matrice[1][0] = 4;</a:t>
            </a:r>
          </a:p>
          <a:p>
            <a:r>
              <a:rPr lang="fr-FR" b="1" dirty="0"/>
              <a:t>matrice[1][1] = 5;</a:t>
            </a:r>
          </a:p>
          <a:p>
            <a:r>
              <a:rPr lang="fr-FR" b="1" dirty="0"/>
              <a:t>matrice[1][2] = 6;</a:t>
            </a:r>
          </a:p>
          <a:p>
            <a:r>
              <a:rPr lang="fr-FR" b="1" dirty="0"/>
              <a:t>matrice[2][0] = 7;</a:t>
            </a:r>
          </a:p>
          <a:p>
            <a:r>
              <a:rPr lang="fr-FR" b="1" dirty="0"/>
              <a:t>matrice[2][1] = 8;</a:t>
            </a:r>
          </a:p>
          <a:p>
            <a:r>
              <a:rPr lang="fr-FR" b="1" dirty="0"/>
              <a:t>matrice[2][2] = 9;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639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Claudiu Haidu</a:t>
            </a:r>
          </a:p>
          <a:p>
            <a:r>
              <a:rPr lang="en-US" dirty="0"/>
              <a:t>Claudiu.haidu@gmail.com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7104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840" y="992632"/>
            <a:ext cx="5798439" cy="47033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un array?​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Cum </a:t>
            </a:r>
            <a:r>
              <a:rPr lang="en-US" dirty="0" err="1"/>
              <a:t>accesam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array?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​Ce putem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array?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Cum </a:t>
            </a:r>
            <a:r>
              <a:rPr lang="en-US" dirty="0" err="1"/>
              <a:t>declaram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initializam</a:t>
            </a:r>
            <a:r>
              <a:rPr lang="en-US" dirty="0"/>
              <a:t> un array?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Cum </a:t>
            </a:r>
            <a:r>
              <a:rPr lang="en-US" dirty="0" err="1"/>
              <a:t>extragem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array?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ArrayIndexOutOfBoundsException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Cum </a:t>
            </a:r>
            <a:r>
              <a:rPr lang="en-US" dirty="0" err="1"/>
              <a:t>parcurgem</a:t>
            </a:r>
            <a:r>
              <a:rPr lang="en-US" dirty="0"/>
              <a:t> un array?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Array Multidimensional​</a:t>
            </a:r>
            <a:r>
              <a:rPr lang="en-US" dirty="0" err="1"/>
              <a:t>Sumar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658" y="362491"/>
            <a:ext cx="8478804" cy="814388"/>
          </a:xfrm>
        </p:spPr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un array? (Sir)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746" y="1176879"/>
            <a:ext cx="8478804" cy="1975103"/>
          </a:xfrm>
        </p:spPr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În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Java, un array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este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structură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de date care poate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stoca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colecție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elemente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același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tip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într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-un mod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secvențial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Elementele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dintr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-un array sunt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accesate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folosind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un index (un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număr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întreg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) care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începe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de la 0 pentru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primul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element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crește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cu 1 pentru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fiecare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element ulterior. Array-urile sunt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folosite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pentru a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stoca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organiza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date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într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-un mod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eficient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46" y="81821"/>
            <a:ext cx="3200400" cy="274320"/>
          </a:xfrm>
        </p:spPr>
        <p:txBody>
          <a:bodyPr/>
          <a:lstStyle/>
          <a:p>
            <a:r>
              <a:rPr lang="en-US" sz="2000" dirty="0"/>
              <a:t>Java Arrays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1C0326-E1C6-A36F-E82F-6E4C9D6E6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434" y="4255708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/>
              <a:t>0     1     2     3     4     5     6     7     8     9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7D4942-51E0-6AC5-C018-466FADC69F02}"/>
              </a:ext>
            </a:extLst>
          </p:cNvPr>
          <p:cNvGrpSpPr>
            <a:grpSpLocks/>
          </p:cNvGrpSpPr>
          <p:nvPr/>
        </p:nvGrpSpPr>
        <p:grpSpPr bwMode="auto">
          <a:xfrm>
            <a:off x="5639626" y="4754596"/>
            <a:ext cx="5380038" cy="714375"/>
            <a:chOff x="1533" y="3128"/>
            <a:chExt cx="3389" cy="4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8D4E689-CFA2-A487-B40C-1862C518D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3" y="3128"/>
              <a:ext cx="3389" cy="450"/>
              <a:chOff x="1533" y="3128"/>
              <a:chExt cx="3389" cy="45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2679626-36FD-979E-76BD-994DD4E55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E10ABD-6092-E477-ECF7-44C739EFB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779292-8AB0-CA30-F81D-DAACC15DB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E1AF64B-8C41-516C-84D5-CF963D4E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770401-E42A-99BF-A239-8847317FC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Line 12">
                <a:extLst>
                  <a:ext uri="{FF2B5EF4-FFF2-40B4-BE49-F238E27FC236}">
                    <a16:creationId xmlns:a16="http://schemas.microsoft.com/office/drawing/2014/main" id="{9B9525FF-DB03-7723-1719-4306375CA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C0982A-0A8A-C892-7340-67DE135B7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216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dirty="0"/>
                <a:t>79   87   94   82   67   98   87   81   74   91</a:t>
              </a:r>
            </a:p>
          </p:txBody>
        </p:sp>
      </p:grpSp>
      <p:sp>
        <p:nvSpPr>
          <p:cNvPr id="6" name="Text Box 17">
            <a:extLst>
              <a:ext uri="{FF2B5EF4-FFF2-40B4-BE49-F238E27FC236}">
                <a16:creationId xmlns:a16="http://schemas.microsoft.com/office/drawing/2014/main" id="{65E4BD9A-1660-2BED-0922-A5451CBE6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541" y="5664454"/>
            <a:ext cx="59202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chemeClr val="hlink"/>
                </a:solidFill>
                <a:latin typeface="Arial Unicode MS" pitchFamily="34" charset="-128"/>
              </a:rPr>
              <a:t>Un array de </a:t>
            </a:r>
            <a:r>
              <a:rPr lang="en-US" altLang="en-US" sz="2000" b="1" dirty="0" err="1">
                <a:solidFill>
                  <a:schemeClr val="hlink"/>
                </a:solidFill>
                <a:latin typeface="Arial Unicode MS" pitchFamily="34" charset="-128"/>
              </a:rPr>
              <a:t>lungime</a:t>
            </a:r>
            <a:r>
              <a:rPr lang="en-US" altLang="en-US" sz="2000" b="1" dirty="0">
                <a:solidFill>
                  <a:schemeClr val="hlink"/>
                </a:solidFill>
                <a:latin typeface="Arial Unicode MS" pitchFamily="34" charset="-128"/>
              </a:rPr>
              <a:t> N are </a:t>
            </a:r>
            <a:r>
              <a:rPr lang="en-US" altLang="en-US" sz="2000" b="1" dirty="0" err="1">
                <a:solidFill>
                  <a:schemeClr val="hlink"/>
                </a:solidFill>
                <a:latin typeface="Arial Unicode MS" pitchFamily="34" charset="-128"/>
              </a:rPr>
              <a:t>indecsi</a:t>
            </a:r>
            <a:r>
              <a:rPr lang="en-US" altLang="en-US" sz="2000" b="1" dirty="0">
                <a:solidFill>
                  <a:schemeClr val="hlink"/>
                </a:solidFill>
                <a:latin typeface="Arial Unicode MS" pitchFamily="34" charset="-128"/>
              </a:rPr>
              <a:t> </a:t>
            </a:r>
            <a:r>
              <a:rPr lang="en-US" altLang="en-US" sz="2000" b="1" dirty="0" err="1">
                <a:solidFill>
                  <a:schemeClr val="hlink"/>
                </a:solidFill>
                <a:latin typeface="Arial Unicode MS" pitchFamily="34" charset="-128"/>
              </a:rPr>
              <a:t>intre</a:t>
            </a:r>
            <a:r>
              <a:rPr lang="en-US" altLang="en-US" sz="2000" b="1" dirty="0">
                <a:solidFill>
                  <a:schemeClr val="hlink"/>
                </a:solidFill>
                <a:latin typeface="Arial Unicode MS" pitchFamily="34" charset="-128"/>
              </a:rPr>
              <a:t> 0 </a:t>
            </a:r>
            <a:r>
              <a:rPr lang="en-US" altLang="en-US" sz="2000" b="1" dirty="0" err="1">
                <a:solidFill>
                  <a:schemeClr val="hlink"/>
                </a:solidFill>
                <a:latin typeface="Arial Unicode MS" pitchFamily="34" charset="-128"/>
              </a:rPr>
              <a:t>si</a:t>
            </a:r>
            <a:r>
              <a:rPr lang="en-US" altLang="en-US" sz="2000" b="1" dirty="0">
                <a:solidFill>
                  <a:schemeClr val="hlink"/>
                </a:solidFill>
                <a:latin typeface="Arial Unicode MS" pitchFamily="34" charset="-128"/>
              </a:rPr>
              <a:t> N-1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4D205D-37F1-C3DB-FAA5-FDA7CF8F23B3}"/>
              </a:ext>
            </a:extLst>
          </p:cNvPr>
          <p:cNvGrpSpPr>
            <a:grpSpLocks/>
          </p:cNvGrpSpPr>
          <p:nvPr/>
        </p:nvGrpSpPr>
        <p:grpSpPr bwMode="auto">
          <a:xfrm>
            <a:off x="3508443" y="3353815"/>
            <a:ext cx="2563817" cy="1947863"/>
            <a:chOff x="263" y="1652"/>
            <a:chExt cx="1615" cy="12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23BF11-E419-8CBC-6D6E-67E94D918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2627"/>
              <a:ext cx="6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sz="2000" b="1" dirty="0" err="1">
                  <a:latin typeface="Courier New" panose="02070309020205020404" pitchFamily="49" charset="0"/>
                </a:rPr>
                <a:t>numere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B13C9E59-01BD-B2BB-49F7-B5C7EED28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" y="1652"/>
              <a:ext cx="161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000" b="1" dirty="0" err="1">
                  <a:solidFill>
                    <a:schemeClr val="hlink"/>
                  </a:solidFill>
                  <a:latin typeface="Arial Unicode MS" pitchFamily="34" charset="-128"/>
                </a:rPr>
                <a:t>Intregul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array </a:t>
              </a:r>
            </a:p>
            <a:p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are un </a:t>
              </a:r>
              <a:r>
                <a:rPr lang="en-US" altLang="en-US" sz="2000" b="1" dirty="0" err="1">
                  <a:solidFill>
                    <a:schemeClr val="hlink"/>
                  </a:solidFill>
                  <a:latin typeface="Arial Unicode MS" pitchFamily="34" charset="-128"/>
                </a:rPr>
                <a:t>singur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</a:t>
              </a:r>
              <a:r>
                <a:rPr lang="en-US" altLang="en-US" sz="2000" b="1" dirty="0" err="1">
                  <a:solidFill>
                    <a:schemeClr val="hlink"/>
                  </a:solidFill>
                  <a:latin typeface="Arial Unicode MS" pitchFamily="34" charset="-128"/>
                </a:rPr>
                <a:t>nume</a:t>
              </a:r>
              <a:endParaRPr lang="en-US" altLang="en-US" sz="2000" b="1" dirty="0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5BAE8B81-8AEF-94B2-3BF9-7C61573AF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47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AA80687-EABB-B456-1A3A-1509865FF50A}"/>
              </a:ext>
            </a:extLst>
          </p:cNvPr>
          <p:cNvGrpSpPr>
            <a:grpSpLocks/>
          </p:cNvGrpSpPr>
          <p:nvPr/>
        </p:nvGrpSpPr>
        <p:grpSpPr bwMode="auto">
          <a:xfrm>
            <a:off x="6466718" y="3161507"/>
            <a:ext cx="5380049" cy="1035050"/>
            <a:chOff x="1830" y="1554"/>
            <a:chExt cx="3389" cy="652"/>
          </a:xfrm>
        </p:grpSpPr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30336DF5-F774-1A82-4D37-4C522EA99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0" y="1554"/>
              <a:ext cx="338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n-US" sz="2000" b="1" dirty="0" err="1">
                  <a:solidFill>
                    <a:schemeClr val="hlink"/>
                  </a:solidFill>
                  <a:latin typeface="Arial Unicode MS" pitchFamily="34" charset="-128"/>
                </a:rPr>
                <a:t>Fiecare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</a:t>
              </a:r>
              <a:r>
                <a:rPr lang="en-US" altLang="en-US" sz="2000" b="1" dirty="0" err="1">
                  <a:solidFill>
                    <a:schemeClr val="hlink"/>
                  </a:solidFill>
                  <a:latin typeface="Arial Unicode MS" pitchFamily="34" charset="-128"/>
                </a:rPr>
                <a:t>valoare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are un index</a:t>
              </a:r>
            </a:p>
            <a:p>
              <a:r>
                <a:rPr lang="en-US" altLang="en-US" sz="2000" b="1" dirty="0" err="1">
                  <a:solidFill>
                    <a:schemeClr val="hlink"/>
                  </a:solidFill>
                  <a:latin typeface="Arial Unicode MS" pitchFamily="34" charset="-128"/>
                </a:rPr>
                <a:t>Reprezentat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</a:t>
              </a:r>
              <a:r>
                <a:rPr lang="en-US" altLang="en-US" sz="2000" b="1" dirty="0" err="1">
                  <a:solidFill>
                    <a:schemeClr val="hlink"/>
                  </a:solidFill>
                  <a:latin typeface="Arial Unicode MS" pitchFamily="34" charset="-128"/>
                </a:rPr>
                <a:t>printr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-un numar </a:t>
              </a:r>
              <a:r>
                <a:rPr lang="en-US" altLang="en-US" sz="2000" b="1" dirty="0" err="1">
                  <a:solidFill>
                    <a:schemeClr val="hlink"/>
                  </a:solidFill>
                  <a:latin typeface="Arial Unicode MS" pitchFamily="34" charset="-128"/>
                </a:rPr>
                <a:t>intreg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</a:t>
              </a:r>
              <a:r>
                <a:rPr lang="en-US" altLang="en-US" sz="2000" b="1" dirty="0" err="1">
                  <a:solidFill>
                    <a:schemeClr val="hlink"/>
                  </a:solidFill>
                  <a:latin typeface="Arial Unicode MS" pitchFamily="34" charset="-128"/>
                </a:rPr>
                <a:t>pozitiv</a:t>
              </a:r>
              <a:r>
                <a:rPr lang="en-US" alt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</a:t>
              </a:r>
              <a:endParaRPr lang="en-US" altLang="en-US" sz="2000" b="1" i="1" dirty="0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BC7AFCD1-D49F-6E01-7871-C3162CE34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" y="2037"/>
              <a:ext cx="405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9" name="Text Box 23">
            <a:extLst>
              <a:ext uri="{FF2B5EF4-FFF2-40B4-BE49-F238E27FC236}">
                <a16:creationId xmlns:a16="http://schemas.microsoft.com/office/drawing/2014/main" id="{B49C3693-45A1-4644-C0A0-1EA1BAF8E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440" y="6214299"/>
            <a:ext cx="66929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chemeClr val="hlink"/>
                </a:solidFill>
                <a:latin typeface="Arial Unicode MS" pitchFamily="34" charset="-128"/>
              </a:rPr>
              <a:t>Ex: </a:t>
            </a:r>
            <a:r>
              <a:rPr lang="en-US" altLang="en-US" sz="2000" b="1" dirty="0" err="1">
                <a:solidFill>
                  <a:schemeClr val="hlink"/>
                </a:solidFill>
                <a:latin typeface="Arial Unicode MS" pitchFamily="34" charset="-128"/>
              </a:rPr>
              <a:t>Acest</a:t>
            </a:r>
            <a:r>
              <a:rPr lang="en-US" altLang="en-US" sz="2000" b="1" dirty="0">
                <a:solidFill>
                  <a:schemeClr val="hlink"/>
                </a:solidFill>
                <a:latin typeface="Arial Unicode MS" pitchFamily="34" charset="-128"/>
              </a:rPr>
              <a:t> array are 10 </a:t>
            </a:r>
            <a:r>
              <a:rPr lang="en-US" altLang="en-US" sz="2000" b="1" dirty="0" err="1">
                <a:solidFill>
                  <a:schemeClr val="hlink"/>
                </a:solidFill>
                <a:latin typeface="Arial Unicode MS" pitchFamily="34" charset="-128"/>
              </a:rPr>
              <a:t>elemente</a:t>
            </a:r>
            <a:r>
              <a:rPr lang="en-US" altLang="en-US" sz="2000" b="1" dirty="0">
                <a:solidFill>
                  <a:schemeClr val="hlink"/>
                </a:solidFill>
                <a:latin typeface="Arial Unicode MS" pitchFamily="34" charset="-128"/>
              </a:rPr>
              <a:t> cu </a:t>
            </a:r>
            <a:r>
              <a:rPr lang="en-US" altLang="en-US" sz="2000" b="1" dirty="0" err="1">
                <a:solidFill>
                  <a:schemeClr val="hlink"/>
                </a:solidFill>
                <a:latin typeface="Arial Unicode MS" pitchFamily="34" charset="-128"/>
              </a:rPr>
              <a:t>indecsi</a:t>
            </a:r>
            <a:r>
              <a:rPr lang="en-US" altLang="en-US" sz="2000" b="1" dirty="0">
                <a:solidFill>
                  <a:schemeClr val="hlink"/>
                </a:solidFill>
                <a:latin typeface="Arial Unicode MS" pitchFamily="34" charset="-128"/>
              </a:rPr>
              <a:t> </a:t>
            </a:r>
            <a:r>
              <a:rPr lang="en-US" altLang="en-US" sz="2000" b="1" dirty="0" err="1">
                <a:solidFill>
                  <a:schemeClr val="hlink"/>
                </a:solidFill>
                <a:latin typeface="Arial Unicode MS" pitchFamily="34" charset="-128"/>
              </a:rPr>
              <a:t>intre</a:t>
            </a:r>
            <a:r>
              <a:rPr lang="en-US" altLang="en-US" sz="2000" b="1" dirty="0">
                <a:solidFill>
                  <a:schemeClr val="hlink"/>
                </a:solidFill>
                <a:latin typeface="Arial Unicode MS" pitchFamily="34" charset="-128"/>
              </a:rPr>
              <a:t> 0 </a:t>
            </a:r>
            <a:r>
              <a:rPr lang="en-US" altLang="en-US" sz="2000" b="1" dirty="0" err="1">
                <a:solidFill>
                  <a:schemeClr val="hlink"/>
                </a:solidFill>
                <a:latin typeface="Arial Unicode MS" pitchFamily="34" charset="-128"/>
              </a:rPr>
              <a:t>si</a:t>
            </a:r>
            <a:r>
              <a:rPr lang="en-US" altLang="en-US" sz="2000" b="1" dirty="0">
                <a:solidFill>
                  <a:schemeClr val="hlink"/>
                </a:solidFill>
                <a:latin typeface="Arial Unicode MS" pitchFamily="34" charset="-128"/>
              </a:rPr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443" y="362490"/>
            <a:ext cx="8584019" cy="2146109"/>
          </a:xfrm>
        </p:spPr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accesam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array?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46" y="81821"/>
            <a:ext cx="3200400" cy="274320"/>
          </a:xfrm>
        </p:spPr>
        <p:txBody>
          <a:bodyPr/>
          <a:lstStyle/>
          <a:p>
            <a:r>
              <a:rPr lang="en-US" sz="2000" dirty="0"/>
              <a:t>Java Arrays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3A79F6-1EEB-8E00-1B2B-0A3FACC5627A}"/>
              </a:ext>
            </a:extLst>
          </p:cNvPr>
          <p:cNvSpPr txBox="1"/>
          <p:nvPr/>
        </p:nvSpPr>
        <p:spPr>
          <a:xfrm>
            <a:off x="3541745" y="2733485"/>
            <a:ext cx="8164479" cy="345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80000"/>
              </a:spcBef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Accesăm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valoare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dintr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-un array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folosind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numele array-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ului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urmat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de un index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în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paranteze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pătrate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ct val="8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74151"/>
                </a:solidFill>
                <a:latin typeface="Söhne"/>
              </a:rPr>
              <a:t>De </a:t>
            </a:r>
            <a:r>
              <a:rPr lang="en-US" altLang="en-US" sz="2800" dirty="0" err="1">
                <a:solidFill>
                  <a:srgbClr val="374151"/>
                </a:solidFill>
                <a:latin typeface="Söhne"/>
              </a:rPr>
              <a:t>exemplu</a:t>
            </a:r>
            <a:r>
              <a:rPr lang="en-US" altLang="en-US" sz="2800" dirty="0">
                <a:solidFill>
                  <a:srgbClr val="374151"/>
                </a:solidFill>
                <a:latin typeface="Söhne"/>
              </a:rPr>
              <a:t> : </a:t>
            </a:r>
            <a:r>
              <a:rPr lang="en-US" altLang="en-US" sz="2800" dirty="0" err="1">
                <a:solidFill>
                  <a:srgbClr val="374151"/>
                </a:solidFill>
                <a:latin typeface="Söhne"/>
              </a:rPr>
              <a:t>numere</a:t>
            </a:r>
            <a:r>
              <a:rPr lang="en-US" altLang="en-US" sz="2800" dirty="0">
                <a:solidFill>
                  <a:srgbClr val="374151"/>
                </a:solidFill>
                <a:latin typeface="Söhne"/>
              </a:rPr>
              <a:t>[2] </a:t>
            </a:r>
            <a:r>
              <a:rPr lang="en-US" altLang="en-US" sz="2800" dirty="0" err="1">
                <a:solidFill>
                  <a:srgbClr val="374151"/>
                </a:solidFill>
                <a:latin typeface="Söhne"/>
              </a:rPr>
              <a:t>va</a:t>
            </a:r>
            <a:r>
              <a:rPr lang="en-US" altLang="en-US" sz="2800" dirty="0">
                <a:solidFill>
                  <a:srgbClr val="374151"/>
                </a:solidFill>
                <a:latin typeface="Söhne"/>
              </a:rPr>
              <a:t> fi 94</a:t>
            </a:r>
          </a:p>
          <a:p>
            <a:pPr marL="285750" indent="-285750">
              <a:lnSpc>
                <a:spcPct val="90000"/>
              </a:lnSpc>
              <a:spcBef>
                <a:spcPct val="8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err="1"/>
              <a:t>Va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returna</a:t>
            </a:r>
            <a:r>
              <a:rPr lang="en-US" altLang="en-US" sz="2800" dirty="0"/>
              <a:t> al </a:t>
            </a:r>
            <a:r>
              <a:rPr lang="en-US" altLang="en-US" sz="2800" dirty="0" err="1"/>
              <a:t>treilea</a:t>
            </a:r>
            <a:r>
              <a:rPr lang="en-US" altLang="en-US" sz="2800" dirty="0"/>
              <a:t> element, adica </a:t>
            </a:r>
            <a:r>
              <a:rPr lang="en-US" altLang="en-US" sz="2800" dirty="0" err="1"/>
              <a:t>valoarea</a:t>
            </a:r>
            <a:r>
              <a:rPr lang="en-US" altLang="en-US" sz="2800" dirty="0"/>
              <a:t> 94</a:t>
            </a:r>
          </a:p>
          <a:p>
            <a:pPr marL="285750" indent="-285750">
              <a:lnSpc>
                <a:spcPct val="90000"/>
              </a:lnSpc>
              <a:spcBef>
                <a:spcPct val="8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err="1"/>
              <a:t>Valoarea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plasata</a:t>
            </a:r>
            <a:r>
              <a:rPr lang="en-US" altLang="en-US" sz="2800" dirty="0"/>
              <a:t> pe </a:t>
            </a:r>
            <a:r>
              <a:rPr lang="en-US" altLang="en-US" sz="2800" dirty="0" err="1"/>
              <a:t>treia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pozitie</a:t>
            </a:r>
            <a:r>
              <a:rPr lang="en-US" altLang="en-US" sz="2800" dirty="0"/>
              <a:t> unde se </a:t>
            </a:r>
            <a:r>
              <a:rPr lang="en-US" altLang="en-US" sz="2800" dirty="0" err="1"/>
              <a:t>afla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singur</a:t>
            </a:r>
            <a:r>
              <a:rPr lang="en-US" altLang="en-US" sz="2800" dirty="0"/>
              <a:t> numar </a:t>
            </a:r>
            <a:r>
              <a:rPr lang="en-US" altLang="en-US" sz="2800" dirty="0" err="1"/>
              <a:t>intreg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086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443" y="362490"/>
            <a:ext cx="8584019" cy="2146109"/>
          </a:xfrm>
        </p:spPr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accesam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array?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46" y="81821"/>
            <a:ext cx="3200400" cy="274320"/>
          </a:xfrm>
        </p:spPr>
        <p:txBody>
          <a:bodyPr/>
          <a:lstStyle/>
          <a:p>
            <a:r>
              <a:rPr lang="en-US" sz="2000" dirty="0"/>
              <a:t>Java Arrays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3A79F6-1EEB-8E00-1B2B-0A3FACC5627A}"/>
              </a:ext>
            </a:extLst>
          </p:cNvPr>
          <p:cNvSpPr txBox="1"/>
          <p:nvPr/>
        </p:nvSpPr>
        <p:spPr>
          <a:xfrm>
            <a:off x="3541745" y="2733485"/>
            <a:ext cx="8164479" cy="194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80000"/>
              </a:spcBef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Indexul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poate fi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stocat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intr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-o </a:t>
            </a:r>
            <a:r>
              <a:rPr lang="en-US" sz="2800" b="0" i="0" dirty="0" err="1">
                <a:solidFill>
                  <a:srgbClr val="374151"/>
                </a:solidFill>
                <a:effectLst/>
                <a:latin typeface="Söhne"/>
              </a:rPr>
              <a:t>variabila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lnSpc>
                <a:spcPct val="90000"/>
              </a:lnSpc>
              <a:spcBef>
                <a:spcPct val="8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374151"/>
                </a:solidFill>
                <a:latin typeface="Söhne"/>
              </a:rPr>
              <a:t>Astfel</a:t>
            </a:r>
            <a:r>
              <a:rPr lang="en-US" altLang="en-US" sz="2800" dirty="0">
                <a:solidFill>
                  <a:srgbClr val="374151"/>
                </a:solidFill>
                <a:latin typeface="Söhne"/>
              </a:rPr>
              <a:t> putem </a:t>
            </a:r>
            <a:r>
              <a:rPr lang="en-US" altLang="en-US" sz="2800" dirty="0" err="1">
                <a:solidFill>
                  <a:srgbClr val="374151"/>
                </a:solidFill>
                <a:latin typeface="Söhne"/>
              </a:rPr>
              <a:t>accesa</a:t>
            </a:r>
            <a:r>
              <a:rPr lang="en-US" altLang="en-US" sz="2800" dirty="0">
                <a:solidFill>
                  <a:srgbClr val="374151"/>
                </a:solidFill>
                <a:latin typeface="Söhne"/>
              </a:rPr>
              <a:t> index-</a:t>
            </a:r>
            <a:r>
              <a:rPr lang="en-US" altLang="en-US" sz="2800" dirty="0" err="1">
                <a:solidFill>
                  <a:srgbClr val="374151"/>
                </a:solidFill>
                <a:latin typeface="Söhne"/>
              </a:rPr>
              <a:t>ul</a:t>
            </a:r>
            <a:r>
              <a:rPr lang="en-US" altLang="en-US" sz="2800" dirty="0">
                <a:solidFill>
                  <a:srgbClr val="374151"/>
                </a:solidFill>
                <a:latin typeface="Söhne"/>
              </a:rPr>
              <a:t> pe baza </a:t>
            </a:r>
            <a:r>
              <a:rPr lang="en-US" altLang="en-US" sz="2800" dirty="0" err="1">
                <a:solidFill>
                  <a:srgbClr val="374151"/>
                </a:solidFill>
                <a:latin typeface="Söhne"/>
              </a:rPr>
              <a:t>unei</a:t>
            </a:r>
            <a:r>
              <a:rPr lang="en-US" altLang="en-US" sz="28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en-US" sz="2800" dirty="0" err="1">
                <a:solidFill>
                  <a:srgbClr val="374151"/>
                </a:solidFill>
                <a:latin typeface="Söhne"/>
              </a:rPr>
              <a:t>variabile</a:t>
            </a:r>
            <a:endParaRPr lang="en-US" altLang="en-US" sz="28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90000"/>
              </a:lnSpc>
              <a:spcBef>
                <a:spcPct val="8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BE637F-8B39-4A53-0EE3-10E64D97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443" y="4162727"/>
            <a:ext cx="8716859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indexulPatru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alCincileaNumar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numereIntregi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indexulPatru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//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Va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fi 67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6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101422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Ce putem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pune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intr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-un array?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7B132-98ED-104F-8E9C-54EA55C017A2}"/>
              </a:ext>
            </a:extLst>
          </p:cNvPr>
          <p:cNvSpPr txBox="1"/>
          <p:nvPr/>
        </p:nvSpPr>
        <p:spPr>
          <a:xfrm>
            <a:off x="1676400" y="2011959"/>
            <a:ext cx="7981950" cy="408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 err="1"/>
              <a:t>Valorile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unui</a:t>
            </a:r>
            <a:r>
              <a:rPr lang="en-US" altLang="en-US" sz="2200" dirty="0"/>
              <a:t> array se </a:t>
            </a:r>
            <a:r>
              <a:rPr lang="en-US" altLang="en-US" sz="2200" dirty="0" err="1"/>
              <a:t>numesc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elementele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unui</a:t>
            </a:r>
            <a:r>
              <a:rPr lang="en-US" altLang="en-US" sz="2200" dirty="0"/>
              <a:t> array</a:t>
            </a:r>
            <a:endParaRPr lang="en-US" altLang="en-US" sz="2200" i="1" dirty="0"/>
          </a:p>
          <a:p>
            <a:pPr marL="342900" indent="-342900"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/>
              <a:t>Un array poate continue doar </a:t>
            </a:r>
            <a:r>
              <a:rPr lang="en-US" altLang="en-US" sz="2200" dirty="0" err="1"/>
              <a:t>elemente</a:t>
            </a:r>
            <a:r>
              <a:rPr lang="en-US" altLang="en-US" sz="2200" dirty="0"/>
              <a:t> de acelasi tip</a:t>
            </a:r>
            <a:br>
              <a:rPr lang="en-US" altLang="en-US" sz="2200" dirty="0"/>
            </a:br>
            <a:r>
              <a:rPr lang="en-US" altLang="en-US" sz="2200" dirty="0"/>
              <a:t>Nu putem </a:t>
            </a:r>
            <a:r>
              <a:rPr lang="en-US" altLang="en-US" sz="2200" dirty="0" err="1"/>
              <a:t>avea</a:t>
            </a:r>
            <a:r>
              <a:rPr lang="en-US" altLang="en-US" sz="2200" dirty="0"/>
              <a:t> : </a:t>
            </a:r>
            <a:r>
              <a:rPr lang="de-DE" altLang="en-US" sz="2200" b="1" dirty="0"/>
              <a:t>int[] alteNumere = {5, 4, "trei", 54};</a:t>
            </a:r>
            <a:endParaRPr lang="en-US" altLang="en-US" sz="2200" b="1" dirty="0"/>
          </a:p>
          <a:p>
            <a:pPr marL="342900" indent="-342900"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 err="1"/>
              <a:t>Tipul</a:t>
            </a:r>
            <a:r>
              <a:rPr lang="en-US" altLang="en-US" sz="2200" dirty="0"/>
              <a:t> </a:t>
            </a:r>
            <a:r>
              <a:rPr lang="en-US" altLang="en-US" sz="2200" dirty="0" err="1"/>
              <a:t>elementului</a:t>
            </a:r>
            <a:r>
              <a:rPr lang="en-US" altLang="en-US" sz="2200" dirty="0"/>
              <a:t> poate fi primitive </a:t>
            </a:r>
            <a:r>
              <a:rPr lang="en-US" altLang="en-US" sz="2200" dirty="0" err="1"/>
              <a:t>sau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obiect</a:t>
            </a:r>
            <a:br>
              <a:rPr lang="en-US" altLang="en-US" sz="2200" dirty="0"/>
            </a:br>
            <a:r>
              <a:rPr lang="en-US" altLang="en-US" sz="2200" dirty="0"/>
              <a:t>adica int, double, float, char etc.  </a:t>
            </a:r>
            <a:r>
              <a:rPr lang="en-US" altLang="en-US" sz="2200" dirty="0" err="1"/>
              <a:t>sau</a:t>
            </a:r>
            <a:r>
              <a:rPr lang="en-US" altLang="en-US" sz="2200" dirty="0"/>
              <a:t> String, Object, Carte etc.</a:t>
            </a:r>
          </a:p>
          <a:p>
            <a:pPr marL="342900" indent="-342900"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/>
              <a:t>In Java array-</a:t>
            </a:r>
            <a:r>
              <a:rPr lang="en-US" altLang="en-US" sz="2200" dirty="0" err="1"/>
              <a:t>ul</a:t>
            </a:r>
            <a:r>
              <a:rPr lang="en-US" altLang="en-US" sz="2200" dirty="0"/>
              <a:t> in sine </a:t>
            </a:r>
            <a:r>
              <a:rPr lang="en-US" altLang="en-US" sz="2200" dirty="0" err="1"/>
              <a:t>este</a:t>
            </a:r>
            <a:r>
              <a:rPr lang="en-US" altLang="en-US" sz="2200" dirty="0"/>
              <a:t> un </a:t>
            </a:r>
            <a:r>
              <a:rPr lang="en-US" altLang="en-US" sz="2200" dirty="0" err="1"/>
              <a:t>obiect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deci</a:t>
            </a:r>
            <a:r>
              <a:rPr lang="en-US" altLang="en-US" sz="2200" dirty="0"/>
              <a:t> trebuie </a:t>
            </a:r>
            <a:r>
              <a:rPr lang="en-US" altLang="en-US" sz="2200" dirty="0" err="1"/>
              <a:t>initializat</a:t>
            </a:r>
            <a:endParaRPr lang="en-US" altLang="en-US" sz="2200" dirty="0"/>
          </a:p>
          <a:p>
            <a:pPr marL="342900" indent="-342900"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US" sz="2200" b="1" u="sng" dirty="0" err="1"/>
              <a:t>Exemple</a:t>
            </a:r>
            <a:r>
              <a:rPr lang="en-US" altLang="en-US" sz="2200" b="1" u="sng" dirty="0"/>
              <a:t>:</a:t>
            </a:r>
            <a:br>
              <a:rPr lang="en-US" altLang="en-US" sz="2200" b="1" dirty="0"/>
            </a:br>
            <a:r>
              <a:rPr lang="en-US" altLang="en-US" sz="2200" b="1" dirty="0"/>
              <a:t>int[] </a:t>
            </a:r>
            <a:r>
              <a:rPr lang="en-US" altLang="en-US" sz="2200" b="1" dirty="0" err="1"/>
              <a:t>alteNumere</a:t>
            </a:r>
            <a:r>
              <a:rPr lang="en-US" altLang="en-US" sz="2200" b="1" dirty="0"/>
              <a:t> = {5, 4, 3, 54};</a:t>
            </a:r>
            <a:br>
              <a:rPr lang="en-US" altLang="en-US" sz="2200" b="1" dirty="0"/>
            </a:br>
            <a:r>
              <a:rPr lang="en-US" altLang="en-US" sz="2200" b="1" dirty="0"/>
              <a:t>int[] </a:t>
            </a:r>
            <a:r>
              <a:rPr lang="en-US" altLang="en-US" sz="2200" b="1" dirty="0" err="1"/>
              <a:t>numereIntregi</a:t>
            </a:r>
            <a:r>
              <a:rPr lang="en-US" altLang="en-US" sz="2200" b="1" dirty="0"/>
              <a:t> = new int[10];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4147"/>
            <a:ext cx="8877300" cy="966978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Cum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Declaram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si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initializam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array?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7B132-98ED-104F-8E9C-54EA55C017A2}"/>
              </a:ext>
            </a:extLst>
          </p:cNvPr>
          <p:cNvSpPr txBox="1"/>
          <p:nvPr/>
        </p:nvSpPr>
        <p:spPr>
          <a:xfrm>
            <a:off x="1600200" y="1258444"/>
            <a:ext cx="10115549" cy="429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/>
              <a:t>Putem </a:t>
            </a:r>
            <a:r>
              <a:rPr lang="en-US" altLang="en-US" sz="2200" dirty="0" err="1"/>
              <a:t>declara</a:t>
            </a:r>
            <a:r>
              <a:rPr lang="en-US" altLang="en-US" sz="2200" dirty="0"/>
              <a:t> un array : </a:t>
            </a:r>
          </a:p>
          <a:p>
            <a:pPr>
              <a:spcBef>
                <a:spcPct val="70000"/>
              </a:spcBef>
            </a:pPr>
            <a:r>
              <a:rPr lang="it-IT" altLang="en-US" sz="2200" dirty="0"/>
              <a:t>	  </a:t>
            </a:r>
            <a:r>
              <a:rPr lang="it-IT" altLang="en-US" sz="2200" b="1" dirty="0"/>
              <a:t>int[] numereMici;</a:t>
            </a:r>
            <a:r>
              <a:rPr lang="it-IT" altLang="en-US" sz="2200" dirty="0"/>
              <a:t> // va fi null</a:t>
            </a:r>
            <a:br>
              <a:rPr lang="it-IT" altLang="en-US" sz="2200" dirty="0"/>
            </a:br>
            <a:r>
              <a:rPr lang="it-IT" altLang="en-US" sz="2200" dirty="0"/>
              <a:t>        </a:t>
            </a:r>
            <a:r>
              <a:rPr lang="it-IT" altLang="en-US" sz="2200" b="1" dirty="0"/>
              <a:t>numereMici = new int[5]; </a:t>
            </a:r>
            <a:r>
              <a:rPr lang="it-IT" altLang="en-US" sz="2200" dirty="0"/>
              <a:t>// initializare cu cuvantul cheie «new»</a:t>
            </a:r>
            <a:br>
              <a:rPr lang="it-IT" altLang="en-US" sz="2200" dirty="0"/>
            </a:br>
            <a:r>
              <a:rPr lang="it-IT" altLang="en-US" sz="2200" dirty="0"/>
              <a:t>        </a:t>
            </a:r>
            <a:r>
              <a:rPr lang="it-IT" altLang="en-US" sz="2200" b="1" dirty="0"/>
              <a:t>numereMici[4] = 4</a:t>
            </a:r>
            <a:r>
              <a:rPr lang="it-IT" altLang="en-US" sz="2200" dirty="0"/>
              <a:t>;</a:t>
            </a:r>
            <a:br>
              <a:rPr lang="it-IT" altLang="en-US" sz="2200" dirty="0"/>
            </a:br>
            <a:r>
              <a:rPr lang="it-IT" altLang="en-US" sz="2200" dirty="0"/>
              <a:t>        </a:t>
            </a:r>
            <a:r>
              <a:rPr lang="en-US" altLang="en-US" sz="2200" b="1" dirty="0"/>
              <a:t>int[] </a:t>
            </a:r>
            <a:r>
              <a:rPr lang="en-US" altLang="en-US" sz="2200" b="1" dirty="0" err="1"/>
              <a:t>numereIntregi</a:t>
            </a:r>
            <a:r>
              <a:rPr lang="en-US" altLang="en-US" sz="2200" b="1" dirty="0"/>
              <a:t> = new int[10];</a:t>
            </a:r>
            <a:br>
              <a:rPr lang="en-US" altLang="en-US" sz="2200" b="1" dirty="0"/>
            </a:br>
            <a:r>
              <a:rPr lang="en-US" altLang="en-US" sz="2200" b="1" dirty="0"/>
              <a:t>	  </a:t>
            </a:r>
            <a:r>
              <a:rPr lang="en-US" altLang="en-US" sz="2200" b="1" dirty="0" err="1"/>
              <a:t>numereIntregi</a:t>
            </a:r>
            <a:r>
              <a:rPr lang="en-US" altLang="en-US" sz="2200" b="1" dirty="0"/>
              <a:t>[5] = 97;</a:t>
            </a:r>
            <a:br>
              <a:rPr lang="en-US" altLang="en-US" sz="2200" b="1" dirty="0"/>
            </a:br>
            <a:endParaRPr lang="en-US" altLang="en-US" sz="2200" b="1" dirty="0"/>
          </a:p>
          <a:p>
            <a:pPr marL="342900" indent="-342900"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US" sz="2200" dirty="0"/>
              <a:t>Putem </a:t>
            </a:r>
            <a:r>
              <a:rPr lang="en-US" altLang="en-US" sz="2200" dirty="0" err="1"/>
              <a:t>declara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initializa</a:t>
            </a:r>
            <a:r>
              <a:rPr lang="en-US" altLang="en-US" sz="2200" dirty="0"/>
              <a:t> in acelasi rand:</a:t>
            </a:r>
            <a:br>
              <a:rPr lang="en-US" altLang="en-US" sz="2200" b="1" dirty="0"/>
            </a:br>
            <a:r>
              <a:rPr lang="en-US" altLang="en-US" sz="2200" b="1" dirty="0"/>
              <a:t>int[] </a:t>
            </a:r>
            <a:r>
              <a:rPr lang="en-US" altLang="en-US" sz="2200" b="1" dirty="0" err="1"/>
              <a:t>alteNumere</a:t>
            </a:r>
            <a:r>
              <a:rPr lang="en-US" altLang="en-US" sz="2200" b="1" dirty="0"/>
              <a:t> = {5, 4, 3, 54};</a:t>
            </a:r>
            <a:br>
              <a:rPr lang="en-US" altLang="en-US" sz="2200" b="1" dirty="0"/>
            </a:br>
            <a:br>
              <a:rPr lang="en-US" altLang="en-US" sz="2200" b="1" dirty="0"/>
            </a:br>
            <a:r>
              <a:rPr lang="en-US" altLang="en-US" sz="2200" b="1" dirty="0"/>
              <a:t>In </a:t>
            </a:r>
            <a:r>
              <a:rPr lang="en-US" altLang="en-US" sz="2200" b="1" dirty="0" err="1"/>
              <a:t>acest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caz</a:t>
            </a:r>
            <a:r>
              <a:rPr lang="en-US" altLang="en-US" sz="2200" b="1" dirty="0"/>
              <a:t> Java </a:t>
            </a:r>
            <a:r>
              <a:rPr lang="en-US" altLang="en-US" sz="2200" b="1" dirty="0" err="1"/>
              <a:t>va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numara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numerele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si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va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determina</a:t>
            </a:r>
            <a:r>
              <a:rPr lang="en-US" altLang="en-US" sz="2200" b="1" dirty="0"/>
              <a:t> </a:t>
            </a:r>
            <a:r>
              <a:rPr lang="en-US" altLang="en-US" sz="2200" b="1" dirty="0" err="1"/>
              <a:t>lungimea</a:t>
            </a:r>
            <a:r>
              <a:rPr lang="en-US" altLang="en-US" sz="2200" b="1" dirty="0"/>
              <a:t> array-</a:t>
            </a:r>
            <a:r>
              <a:rPr lang="en-US" altLang="en-US" sz="2200" b="1" dirty="0" err="1"/>
              <a:t>ului</a:t>
            </a:r>
            <a:r>
              <a:rPr lang="en-US" altLang="en-US" sz="2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07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Cum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extragem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lungimea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unui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array?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7E09-1D88-CBA4-CF09-A9E2308763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Pentru a </a:t>
            </a:r>
            <a:r>
              <a:rPr lang="en-US" sz="2400" dirty="0" err="1"/>
              <a:t>extrage</a:t>
            </a:r>
            <a:r>
              <a:rPr lang="en-US" sz="2400" dirty="0"/>
              <a:t> </a:t>
            </a:r>
            <a:r>
              <a:rPr lang="en-US" sz="2400" dirty="0" err="1"/>
              <a:t>lungimea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array </a:t>
            </a:r>
            <a:r>
              <a:rPr lang="en-US" sz="2400" dirty="0" err="1"/>
              <a:t>în</a:t>
            </a:r>
            <a:r>
              <a:rPr lang="en-US" sz="2400" dirty="0"/>
              <a:t> Java, </a:t>
            </a:r>
            <a:r>
              <a:rPr lang="en-US" sz="2400" dirty="0" err="1"/>
              <a:t>puteți</a:t>
            </a:r>
            <a:r>
              <a:rPr lang="en-US" sz="2400" dirty="0"/>
              <a:t> </a:t>
            </a: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proprietatea</a:t>
            </a:r>
            <a:r>
              <a:rPr lang="en-US" sz="2400" dirty="0"/>
              <a:t> </a:t>
            </a:r>
            <a:r>
              <a:rPr lang="en-US" sz="2400" b="1" dirty="0"/>
              <a:t>length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Această</a:t>
            </a:r>
            <a:r>
              <a:rPr lang="en-US" sz="2400" dirty="0"/>
              <a:t> </a:t>
            </a:r>
            <a:r>
              <a:rPr lang="en-US" sz="2400" dirty="0" err="1"/>
              <a:t>proprietate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disponibilă</a:t>
            </a:r>
            <a:r>
              <a:rPr lang="en-US" sz="2400" dirty="0"/>
              <a:t> pentru toate array-urile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vă</a:t>
            </a:r>
            <a:r>
              <a:rPr lang="en-US" sz="2400" dirty="0"/>
              <a:t> </a:t>
            </a:r>
            <a:r>
              <a:rPr lang="en-US" sz="2400" dirty="0" err="1"/>
              <a:t>oferă</a:t>
            </a:r>
            <a:r>
              <a:rPr lang="en-US" sz="2400" dirty="0"/>
              <a:t> </a:t>
            </a:r>
            <a:r>
              <a:rPr lang="en-US" sz="2400" dirty="0" err="1"/>
              <a:t>numărul</a:t>
            </a:r>
            <a:r>
              <a:rPr lang="en-US" sz="2400" dirty="0"/>
              <a:t> de </a:t>
            </a:r>
            <a:r>
              <a:rPr lang="en-US" sz="2400" dirty="0" err="1"/>
              <a:t>elemente</a:t>
            </a:r>
            <a:r>
              <a:rPr lang="en-US" sz="2400" dirty="0"/>
              <a:t> din array.</a:t>
            </a:r>
          </a:p>
          <a:p>
            <a:endParaRPr lang="en-US" sz="2400" dirty="0"/>
          </a:p>
          <a:p>
            <a:r>
              <a:rPr lang="en-US" sz="2400" dirty="0"/>
              <a:t>int[] </a:t>
            </a:r>
            <a:r>
              <a:rPr lang="en-US" sz="2400" dirty="0" err="1"/>
              <a:t>numere</a:t>
            </a:r>
            <a:r>
              <a:rPr lang="en-US" sz="2400" dirty="0"/>
              <a:t> = {1, 2, 3, 4, 5};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lungime</a:t>
            </a:r>
            <a:r>
              <a:rPr lang="en-US" sz="2400" dirty="0"/>
              <a:t> = </a:t>
            </a:r>
            <a:r>
              <a:rPr lang="en-US" sz="2400" dirty="0" err="1"/>
              <a:t>numere.length</a:t>
            </a:r>
            <a:r>
              <a:rPr lang="en-US" sz="2400" dirty="0"/>
              <a:t>; // </a:t>
            </a:r>
            <a:r>
              <a:rPr lang="en-US" sz="2400" dirty="0" err="1"/>
              <a:t>Extrage</a:t>
            </a:r>
            <a:r>
              <a:rPr lang="en-US" sz="2400" dirty="0"/>
              <a:t> </a:t>
            </a:r>
            <a:r>
              <a:rPr lang="en-US" sz="2400" dirty="0" err="1"/>
              <a:t>lungimea</a:t>
            </a:r>
            <a:r>
              <a:rPr lang="en-US" sz="2400" dirty="0"/>
              <a:t> array-</a:t>
            </a:r>
            <a:r>
              <a:rPr lang="en-US" sz="2400" dirty="0" err="1"/>
              <a:t>ului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94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ArrayIndexOutOfBoundsException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Java Arrays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7E09-1D88-CBA4-CF09-A9E2308763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1800" b="1" dirty="0"/>
              <a:t>          Nu putem </a:t>
            </a:r>
            <a:r>
              <a:rPr lang="en-US" altLang="en-US" sz="1800" b="1" dirty="0" err="1"/>
              <a:t>avea</a:t>
            </a:r>
            <a:r>
              <a:rPr lang="en-US" altLang="en-US" sz="1800" b="1" dirty="0"/>
              <a:t> : </a:t>
            </a:r>
            <a:r>
              <a:rPr lang="en-US" altLang="en-US" sz="1800" b="1" dirty="0" err="1"/>
              <a:t>numereIntregi</a:t>
            </a:r>
            <a:r>
              <a:rPr lang="en-US" altLang="en-US" sz="1800" b="1" dirty="0"/>
              <a:t>[10] = 65; // </a:t>
            </a:r>
            <a:r>
              <a:rPr lang="en-US" altLang="en-US" sz="1800" b="1" dirty="0" err="1"/>
              <a:t>indexul</a:t>
            </a:r>
            <a:r>
              <a:rPr lang="en-US" altLang="en-US" sz="1800" b="1" dirty="0"/>
              <a:t> maxim </a:t>
            </a:r>
            <a:r>
              <a:rPr lang="en-US" altLang="en-US" sz="1800" b="1" dirty="0" err="1"/>
              <a:t>este</a:t>
            </a:r>
            <a:r>
              <a:rPr lang="en-US" altLang="en-US" sz="1800" b="1" dirty="0"/>
              <a:t> 9</a:t>
            </a:r>
          </a:p>
          <a:p>
            <a:r>
              <a:rPr lang="en-US" altLang="en-US" sz="1800" b="1" dirty="0"/>
              <a:t>	Nu putem </a:t>
            </a:r>
            <a:r>
              <a:rPr lang="en-US" altLang="en-US" sz="1800" b="1" dirty="0" err="1"/>
              <a:t>avea</a:t>
            </a:r>
            <a:r>
              <a:rPr lang="en-US" altLang="en-US" sz="1800" b="1" dirty="0"/>
              <a:t> nici: </a:t>
            </a:r>
            <a:r>
              <a:rPr lang="en-US" altLang="en-US" sz="1800" b="1" dirty="0" err="1"/>
              <a:t>numereIntregi</a:t>
            </a:r>
            <a:r>
              <a:rPr lang="en-US" altLang="en-US" sz="1800" b="1" dirty="0"/>
              <a:t>[-1] = 45; // </a:t>
            </a:r>
            <a:r>
              <a:rPr lang="en-US" altLang="en-US" sz="1800" b="1" dirty="0" err="1"/>
              <a:t>indexul</a:t>
            </a:r>
            <a:r>
              <a:rPr lang="en-US" altLang="en-US" sz="1800" b="1" dirty="0"/>
              <a:t> trebuie </a:t>
            </a:r>
            <a:r>
              <a:rPr lang="en-US" altLang="en-US" sz="1800" b="1" dirty="0" err="1"/>
              <a:t>sa</a:t>
            </a:r>
            <a:r>
              <a:rPr lang="en-US" altLang="en-US" sz="1800" b="1" dirty="0"/>
              <a:t> fie </a:t>
            </a:r>
            <a:r>
              <a:rPr lang="en-US" altLang="en-US" sz="1800" b="1" dirty="0" err="1"/>
              <a:t>pozitiv</a:t>
            </a:r>
            <a:endParaRPr lang="en-US" altLang="en-US" sz="1800" b="1" dirty="0"/>
          </a:p>
          <a:p>
            <a:r>
              <a:rPr lang="en-US" altLang="en-US" sz="1800" b="1" dirty="0"/>
              <a:t>	Si nu putem </a:t>
            </a:r>
            <a:r>
              <a:rPr lang="en-US" altLang="en-US" sz="1800" b="1" dirty="0" err="1"/>
              <a:t>avem</a:t>
            </a:r>
            <a:r>
              <a:rPr lang="en-US" altLang="en-US" sz="1800" b="1" dirty="0"/>
              <a:t> : </a:t>
            </a:r>
            <a:r>
              <a:rPr lang="en-US" altLang="en-US" sz="1800" b="1" dirty="0" err="1"/>
              <a:t>numereIntregi</a:t>
            </a:r>
            <a:r>
              <a:rPr lang="en-US" altLang="en-US" sz="1800" b="1" dirty="0"/>
              <a:t>[43] = 48; // </a:t>
            </a:r>
            <a:r>
              <a:rPr lang="en-US" altLang="en-US" sz="1800" b="1" dirty="0" err="1"/>
              <a:t>indexul</a:t>
            </a:r>
            <a:r>
              <a:rPr lang="en-US" altLang="en-US" sz="1800" b="1" dirty="0"/>
              <a:t> maxim </a:t>
            </a:r>
            <a:r>
              <a:rPr lang="en-US" altLang="en-US" sz="1800" b="1" dirty="0" err="1"/>
              <a:t>este</a:t>
            </a:r>
            <a:r>
              <a:rPr lang="en-US" altLang="en-US" sz="1800" b="1" dirty="0"/>
              <a:t> 9, 43 &gt; 9</a:t>
            </a:r>
          </a:p>
          <a:p>
            <a:endParaRPr lang="en-US" b="1" dirty="0"/>
          </a:p>
          <a:p>
            <a:r>
              <a:rPr lang="en-US" b="1" dirty="0"/>
              <a:t>Daca </a:t>
            </a:r>
            <a:r>
              <a:rPr lang="en-US" b="1" dirty="0" err="1"/>
              <a:t>incercam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accesam</a:t>
            </a:r>
            <a:r>
              <a:rPr lang="en-US" b="1" dirty="0"/>
              <a:t> un index care </a:t>
            </a:r>
            <a:r>
              <a:rPr lang="en-US" b="1" dirty="0" err="1"/>
              <a:t>este</a:t>
            </a:r>
            <a:r>
              <a:rPr lang="en-US" b="1" dirty="0"/>
              <a:t> in afara </a:t>
            </a:r>
            <a:r>
              <a:rPr lang="en-US" b="1" dirty="0" err="1"/>
              <a:t>lunigimii</a:t>
            </a:r>
            <a:r>
              <a:rPr lang="en-US" b="1" dirty="0"/>
              <a:t> -1 </a:t>
            </a:r>
            <a:r>
              <a:rPr lang="en-US" b="1" dirty="0" err="1"/>
              <a:t>vom</a:t>
            </a:r>
            <a:r>
              <a:rPr lang="en-US" b="1" dirty="0"/>
              <a:t> </a:t>
            </a:r>
            <a:r>
              <a:rPr lang="en-US" b="1" dirty="0" err="1"/>
              <a:t>primi</a:t>
            </a:r>
            <a:r>
              <a:rPr lang="en-US" b="1" dirty="0"/>
              <a:t> </a:t>
            </a:r>
            <a:r>
              <a:rPr lang="en-US" b="1" dirty="0" err="1"/>
              <a:t>exceptia</a:t>
            </a:r>
            <a:r>
              <a:rPr lang="en-US" b="1" dirty="0"/>
              <a:t> </a:t>
            </a:r>
          </a:p>
          <a:p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ArrayIndexOutOfBoundsException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{14219444-682B-40E0-9E56-2045C968EC48}tf78438558_win32</Template>
  <TotalTime>134</TotalTime>
  <Words>926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Arial Unicode MS</vt:lpstr>
      <vt:lpstr>Courier New</vt:lpstr>
      <vt:lpstr>Sabon Next LT</vt:lpstr>
      <vt:lpstr>Söhne</vt:lpstr>
      <vt:lpstr>Times New Roman</vt:lpstr>
      <vt:lpstr>Office Theme</vt:lpstr>
      <vt:lpstr>Java Arrays Sesiune Demo</vt:lpstr>
      <vt:lpstr>AGENDA</vt:lpstr>
      <vt:lpstr>Ce este un array? (Sir) </vt:lpstr>
      <vt:lpstr>Cum accesam o valoare dintr-un array?</vt:lpstr>
      <vt:lpstr>Cum accesam o valoare dintr-un array?</vt:lpstr>
      <vt:lpstr>Ce putem pune intr-un array?</vt:lpstr>
      <vt:lpstr>Cum Declaram si initializam array?</vt:lpstr>
      <vt:lpstr>Cum extragem lungimea unui array?</vt:lpstr>
      <vt:lpstr>ArrayIndexOutOfBoundsException</vt:lpstr>
      <vt:lpstr>ArrayIndexOutOfBoundsException</vt:lpstr>
      <vt:lpstr>Cum parcurgem un array</vt:lpstr>
      <vt:lpstr>Array multidimensional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Arrays Sesiune Demo</dc:title>
  <dc:subject/>
  <dc:creator>Claudiu Haidu</dc:creator>
  <cp:lastModifiedBy>Claudiu Haidu</cp:lastModifiedBy>
  <cp:revision>3</cp:revision>
  <dcterms:created xsi:type="dcterms:W3CDTF">2023-08-30T08:16:40Z</dcterms:created>
  <dcterms:modified xsi:type="dcterms:W3CDTF">2023-08-30T10:43:54Z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9871b80c-ba46-4bfb-8ae2-045b5c64b754_Enabled">
    <vt:lpwstr>true</vt:lpwstr>
  </property>
  <property fmtid="{D5CDD505-2E9C-101B-9397-08002B2CF9AE}" pid="4" name="MSIP_Label_9871b80c-ba46-4bfb-8ae2-045b5c64b754_SetDate">
    <vt:lpwstr>2023-08-30T08:29:15Z</vt:lpwstr>
  </property>
  <property fmtid="{D5CDD505-2E9C-101B-9397-08002B2CF9AE}" pid="5" name="MSIP_Label_9871b80c-ba46-4bfb-8ae2-045b5c64b754_Method">
    <vt:lpwstr>Standard</vt:lpwstr>
  </property>
  <property fmtid="{D5CDD505-2E9C-101B-9397-08002B2CF9AE}" pid="6" name="MSIP_Label_9871b80c-ba46-4bfb-8ae2-045b5c64b754_Name">
    <vt:lpwstr>General</vt:lpwstr>
  </property>
  <property fmtid="{D5CDD505-2E9C-101B-9397-08002B2CF9AE}" pid="7" name="MSIP_Label_9871b80c-ba46-4bfb-8ae2-045b5c64b754_SiteId">
    <vt:lpwstr>38ea53fb-9117-4764-adc6-31f828910b30</vt:lpwstr>
  </property>
  <property fmtid="{D5CDD505-2E9C-101B-9397-08002B2CF9AE}" pid="8" name="MSIP_Label_9871b80c-ba46-4bfb-8ae2-045b5c64b754_ActionId">
    <vt:lpwstr>80ee460f-8fd9-452e-aa8f-18c07d786def</vt:lpwstr>
  </property>
  <property fmtid="{D5CDD505-2E9C-101B-9397-08002B2CF9AE}" pid="9" name="MSIP_Label_9871b80c-ba46-4bfb-8ae2-045b5c64b754_ContentBits">
    <vt:lpwstr>0</vt:lpwstr>
  </property>
</Properties>
</file>