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3466-582B-2F3C-3D1C-5A996979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1B5E-7C9F-E505-F363-DD4851E5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E725-BDD2-E29D-1C09-E47B238C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C15D-8EA5-CB27-5E27-D4EE0D39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ED7F-2702-6868-1673-B592F0E9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41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F97-2AEF-A870-2B23-9CDBFC2F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233C3-CA42-7D25-6D9E-E5CCAFC7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9017-785E-D09D-7750-2A91348D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0602-D24E-50FB-4B38-1290AFB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7789-8D32-00B2-5994-E681B653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148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9163-ED5D-270B-7F3D-E8A9CED9B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B1376-BD4C-70B7-9E2C-FA21124B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5780-F5B4-3334-B291-E4A8FAC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CA73-4E20-2DAB-79A7-F2CDA41C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FAA6-5B69-F40E-DAC2-7753D8FD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5187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0A4-30B0-477F-3E2E-F4E3D6F4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2194-3139-6575-5484-5D4CBDC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18C5-CFDB-861E-162A-0520877A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158F-F435-9B35-4F99-34A10D8B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F0D0-D974-46AA-2E7B-6B51240F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270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4301-CF02-1B2C-A363-1391275B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463A-CFE5-E339-5D0B-1CBE0451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CFCB-8933-87CB-0314-09503A66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A3EF-5166-78EB-1D53-7E5FFAA7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EDD8-57A9-F37C-1761-B487B70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892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1E45-B609-265B-92E6-E27F810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6205-CB25-0F60-8A67-22A8E6E29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CA4E-68DB-09CE-5525-CE304010A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3D66-61B1-709E-388F-33EB02EB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A9A9-A371-1F6E-2995-985CC69E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EB030-E228-0E2C-1F08-EA189B3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41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E40-9547-8BD7-927A-11416D85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4AEE-D948-0F97-A031-675549D5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5D304-E039-EB81-F098-3EF1B5F0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FBC2-8D4F-4454-39D7-5973DB744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69019-B734-739C-BBDC-086CE87C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BFD41-FCEB-EBE4-0B60-7AF4FD7D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72708-A23F-41E9-62A0-1331517F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9C19-CAF0-CB61-90FF-DCA7DF17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052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FA0C-9DBD-9021-644B-D5F03822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1008B-27F7-2801-5F72-569279A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8B461-024F-6E51-44E9-477367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6A95A-54D7-80A0-6BAD-E2EA29B8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246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12BD8-3D69-6960-D8F2-656F6473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C34A-212E-07BE-3D9E-70D25F6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91FE-6EE7-1744-E2C1-14EB249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120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BBC0-DCEE-A29C-898C-4E6FF1B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4D3A-6A18-D8CE-3C5D-D0942874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B2DE-85DD-3A9F-2A29-E05ACB42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BFD6-3203-FDE4-1D5F-FF2774FE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5B37-1E47-E5A0-D9C3-37127512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67F26-FFD9-718C-E8EA-DFE6B1C9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258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164-C8AD-34DF-1FFD-7B22F75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C060-EB48-C5BF-8C87-114BE93EA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256B-9A20-E940-A236-EA91A3D4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CA5B3-0905-6503-6DAC-1824F090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3E7C-9D5F-0399-42F1-7DDFE50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CFF8-C8C5-5A41-05ED-CC2BEF4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692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21C4F-EA60-668F-7234-8949AC32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1A28-134A-23F1-BFF3-69662982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357C-FE63-48B7-E25F-A79B6429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682A6-F197-0F48-88AD-E292288560DC}" type="datetimeFigureOut">
              <a:rPr lang="en-RO" smtClean="0"/>
              <a:t>19.03.2024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B5C7-68DD-EC25-6925-9A814D2C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365A-34AE-4DCA-7B12-DEE7B8DD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A93FD-4F83-984A-8689-C088F8E8002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4471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92524-D852-C19A-561C-FC9F418600B2}"/>
              </a:ext>
            </a:extLst>
          </p:cNvPr>
          <p:cNvSpPr txBox="1"/>
          <p:nvPr/>
        </p:nvSpPr>
        <p:spPr>
          <a:xfrm>
            <a:off x="932873" y="729673"/>
            <a:ext cx="5837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Cuprins: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If</a:t>
            </a:r>
          </a:p>
          <a:p>
            <a:pPr marL="342900" indent="-342900">
              <a:buFontTx/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Switch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For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While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Do While</a:t>
            </a:r>
          </a:p>
          <a:p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1032" name="Picture 8" descr="Control Statements in Java - A Beginner's Guide">
            <a:extLst>
              <a:ext uri="{FF2B5EF4-FFF2-40B4-BE49-F238E27FC236}">
                <a16:creationId xmlns:a16="http://schemas.microsoft.com/office/drawing/2014/main" id="{BF7A1E7F-F272-FD06-0622-DD262FE3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45" y="1978930"/>
            <a:ext cx="6862046" cy="35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0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13314" name="Picture 2" descr="For Loop in Java - GeeksforGeeks">
            <a:extLst>
              <a:ext uri="{FF2B5EF4-FFF2-40B4-BE49-F238E27FC236}">
                <a16:creationId xmlns:a16="http://schemas.microsoft.com/office/drawing/2014/main" id="{C1BC9E7E-2695-B758-083D-B31B94BB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628374"/>
            <a:ext cx="8423563" cy="51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9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754F1-B0F9-2F36-9F5A-191538A4544E}"/>
              </a:ext>
            </a:extLst>
          </p:cNvPr>
          <p:cNvSpPr txBox="1">
            <a:spLocks/>
          </p:cNvSpPr>
          <p:nvPr/>
        </p:nvSpPr>
        <p:spPr>
          <a:xfrm>
            <a:off x="838200" y="545021"/>
            <a:ext cx="10515600" cy="48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Modificarea iterarii: break si continue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E5FC-704F-9D37-6246-EE94F5B4A96F}"/>
              </a:ext>
            </a:extLst>
          </p:cNvPr>
          <p:cNvSpPr txBox="1">
            <a:spLocks/>
          </p:cNvSpPr>
          <p:nvPr/>
        </p:nvSpPr>
        <p:spPr>
          <a:xfrm>
            <a:off x="1145309" y="1228435"/>
            <a:ext cx="8864998" cy="4257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ceste 2 keyword uri pot altera o scurgere normala a unei bucle , fie prin incheirea ei(break) fie prin saltul la finalul iterarii curente(continue).</a:t>
            </a:r>
          </a:p>
          <a:p>
            <a:pPr algn="just"/>
            <a:endParaRPr lang="x-none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for(int </a:t>
            </a:r>
            <a:r>
              <a:rPr lang="en-GB" sz="1800" dirty="0" err="1">
                <a:solidFill>
                  <a:schemeClr val="bg1"/>
                </a:solidFill>
              </a:rPr>
              <a:t>i</a:t>
            </a:r>
            <a:r>
              <a:rPr lang="en-GB" sz="1800" dirty="0">
                <a:solidFill>
                  <a:schemeClr val="bg1"/>
                </a:solidFill>
              </a:rPr>
              <a:t> = 0;i&lt;5;i++) {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      </a:t>
            </a:r>
            <a:r>
              <a:rPr lang="en-GB" sz="1800" dirty="0" err="1">
                <a:solidFill>
                  <a:schemeClr val="bg1"/>
                </a:solidFill>
              </a:rPr>
              <a:t>System.</a:t>
            </a:r>
            <a:r>
              <a:rPr lang="en-GB" sz="1800" i="1" dirty="0" err="1">
                <a:solidFill>
                  <a:schemeClr val="bg1"/>
                </a:solidFill>
              </a:rPr>
              <a:t>out</a:t>
            </a:r>
            <a:r>
              <a:rPr lang="en-GB" sz="1800" dirty="0" err="1">
                <a:solidFill>
                  <a:schemeClr val="bg1"/>
                </a:solidFill>
              </a:rPr>
              <a:t>.println</a:t>
            </a:r>
            <a:r>
              <a:rPr lang="en-GB" sz="1800" dirty="0">
                <a:solidFill>
                  <a:schemeClr val="bg1"/>
                </a:solidFill>
              </a:rPr>
              <a:t>("</a:t>
            </a:r>
            <a:r>
              <a:rPr lang="en-GB" sz="1800" dirty="0" err="1">
                <a:solidFill>
                  <a:schemeClr val="bg1"/>
                </a:solidFill>
              </a:rPr>
              <a:t>i</a:t>
            </a:r>
            <a:r>
              <a:rPr lang="en-GB" sz="1800" dirty="0">
                <a:solidFill>
                  <a:schemeClr val="bg1"/>
                </a:solidFill>
              </a:rPr>
              <a:t>: " + </a:t>
            </a:r>
            <a:r>
              <a:rPr lang="en-GB" sz="1800" dirty="0" err="1">
                <a:solidFill>
                  <a:schemeClr val="bg1"/>
                </a:solidFill>
              </a:rPr>
              <a:t>i</a:t>
            </a:r>
            <a:r>
              <a:rPr lang="en-GB" sz="1800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      if(</a:t>
            </a:r>
            <a:r>
              <a:rPr lang="en-GB" sz="1800" dirty="0" err="1">
                <a:solidFill>
                  <a:schemeClr val="bg1"/>
                </a:solidFill>
              </a:rPr>
              <a:t>i</a:t>
            </a:r>
            <a:r>
              <a:rPr lang="en-GB" sz="1800" dirty="0">
                <a:solidFill>
                  <a:schemeClr val="bg1"/>
                </a:solidFill>
              </a:rPr>
              <a:t> == x) {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           continue;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      }else if(</a:t>
            </a:r>
            <a:r>
              <a:rPr lang="en-GB" sz="1800" dirty="0" err="1">
                <a:solidFill>
                  <a:schemeClr val="bg1"/>
                </a:solidFill>
              </a:rPr>
              <a:t>i</a:t>
            </a:r>
            <a:r>
              <a:rPr lang="en-GB" sz="1800" dirty="0">
                <a:solidFill>
                  <a:schemeClr val="bg1"/>
                </a:solidFill>
              </a:rPr>
              <a:t> == y) {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            break;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     }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}</a:t>
            </a:r>
            <a:endParaRPr lang="x-none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16390" name="Picture 6" descr="Break Statement in Java | Example Program - Scientech Easy">
            <a:extLst>
              <a:ext uri="{FF2B5EF4-FFF2-40B4-BE49-F238E27FC236}">
                <a16:creationId xmlns:a16="http://schemas.microsoft.com/office/drawing/2014/main" id="{3E8264E6-25F4-7CFF-9C51-B247A670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15" y="2251725"/>
            <a:ext cx="5163658" cy="34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2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16386" name="Picture 2" descr="Java while loop with Examples - GeeksforGeeks">
            <a:extLst>
              <a:ext uri="{FF2B5EF4-FFF2-40B4-BE49-F238E27FC236}">
                <a16:creationId xmlns:a16="http://schemas.microsoft.com/office/drawing/2014/main" id="{0510BCF3-D612-8889-F278-2F988B38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7" y="978156"/>
            <a:ext cx="6000496" cy="36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6EB95B-8796-2B5F-B340-9A29DC8B0D6C}"/>
              </a:ext>
            </a:extLst>
          </p:cNvPr>
          <p:cNvSpPr txBox="1"/>
          <p:nvPr/>
        </p:nvSpPr>
        <p:spPr>
          <a:xfrm>
            <a:off x="6726669" y="978156"/>
            <a:ext cx="44123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>
                <a:solidFill>
                  <a:schemeClr val="bg1"/>
                </a:solidFill>
              </a:rPr>
              <a:t>Bucla while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b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a) {</a:t>
            </a:r>
            <a:b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GB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" 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GB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b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2471-7A93-420E-86FE-1CB4A04A97BB}"/>
              </a:ext>
            </a:extLst>
          </p:cNvPr>
          <p:cNvSpPr txBox="1"/>
          <p:nvPr/>
        </p:nvSpPr>
        <p:spPr>
          <a:xfrm>
            <a:off x="1506132" y="456068"/>
            <a:ext cx="6501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unea</a:t>
            </a:r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en-R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4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AB4F5-3F11-58E0-A150-880544F5E1F6}"/>
              </a:ext>
            </a:extLst>
          </p:cNvPr>
          <p:cNvSpPr txBox="1"/>
          <p:nvPr/>
        </p:nvSpPr>
        <p:spPr>
          <a:xfrm>
            <a:off x="637915" y="1870655"/>
            <a:ext cx="3749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Bucla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do-while: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5;</a:t>
            </a:r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effectLst/>
              </a:rPr>
              <a:t>do</a:t>
            </a:r>
            <a:r>
              <a:rPr lang="en-GB" sz="1800" dirty="0">
                <a:solidFill>
                  <a:schemeClr val="bg1"/>
                </a:solidFill>
              </a:rPr>
              <a:t>{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   </a:t>
            </a:r>
            <a:r>
              <a:rPr lang="en-GB" sz="1800" dirty="0" err="1">
                <a:solidFill>
                  <a:schemeClr val="bg1"/>
                </a:solidFill>
              </a:rPr>
              <a:t>System.</a:t>
            </a:r>
            <a:r>
              <a:rPr lang="en-GB" sz="1800" i="1" dirty="0" err="1">
                <a:solidFill>
                  <a:schemeClr val="bg1"/>
                </a:solidFill>
                <a:effectLst/>
              </a:rPr>
              <a:t>out</a:t>
            </a:r>
            <a:r>
              <a:rPr lang="en-GB" sz="1800" dirty="0" err="1">
                <a:solidFill>
                  <a:schemeClr val="bg1"/>
                </a:solidFill>
              </a:rPr>
              <a:t>.println</a:t>
            </a:r>
            <a:r>
              <a:rPr lang="en-GB" sz="1800" dirty="0">
                <a:solidFill>
                  <a:schemeClr val="bg1"/>
                </a:solidFill>
              </a:rPr>
              <a:t>(</a:t>
            </a:r>
            <a:r>
              <a:rPr lang="en-GB" sz="1800" dirty="0">
                <a:solidFill>
                  <a:schemeClr val="bg1"/>
                </a:solidFill>
                <a:effectLst/>
              </a:rPr>
              <a:t>"Hello world"</a:t>
            </a:r>
            <a:r>
              <a:rPr lang="en-GB" sz="1800" dirty="0">
                <a:solidFill>
                  <a:schemeClr val="bg1"/>
                </a:solidFill>
              </a:rPr>
              <a:t>)</a:t>
            </a:r>
            <a:r>
              <a:rPr lang="en-GB" sz="1800" dirty="0">
                <a:solidFill>
                  <a:schemeClr val="bg1"/>
                </a:solidFill>
                <a:effectLst/>
              </a:rPr>
              <a:t>;</a:t>
            </a:r>
            <a:br>
              <a:rPr lang="en-GB" sz="1800" dirty="0">
                <a:solidFill>
                  <a:schemeClr val="bg1"/>
                </a:solidFill>
                <a:effectLst/>
              </a:rPr>
            </a:br>
            <a:r>
              <a:rPr lang="en-GB" sz="1800" dirty="0">
                <a:solidFill>
                  <a:schemeClr val="bg1"/>
                </a:solidFill>
                <a:effectLst/>
              </a:rPr>
              <a:t>    </a:t>
            </a:r>
            <a:r>
              <a:rPr lang="en-GB" sz="1800" dirty="0" err="1">
                <a:solidFill>
                  <a:schemeClr val="bg1"/>
                </a:solidFill>
              </a:rPr>
              <a:t>val</a:t>
            </a:r>
            <a:r>
              <a:rPr lang="en-GB" sz="1800" dirty="0">
                <a:solidFill>
                  <a:schemeClr val="bg1"/>
                </a:solidFill>
              </a:rPr>
              <a:t>--</a:t>
            </a:r>
            <a:r>
              <a:rPr lang="en-GB" sz="1800" dirty="0">
                <a:solidFill>
                  <a:schemeClr val="bg1"/>
                </a:solidFill>
                <a:effectLst/>
              </a:rPr>
              <a:t>;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}</a:t>
            </a:r>
            <a:r>
              <a:rPr lang="en-GB" sz="1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1800" dirty="0">
                <a:solidFill>
                  <a:schemeClr val="bg1"/>
                </a:solidFill>
              </a:rPr>
              <a:t>(</a:t>
            </a:r>
            <a:r>
              <a:rPr lang="en-GB" sz="1800" dirty="0" err="1">
                <a:solidFill>
                  <a:schemeClr val="bg1"/>
                </a:solidFill>
              </a:rPr>
              <a:t>val</a:t>
            </a:r>
            <a:r>
              <a:rPr lang="en-GB" sz="1800" dirty="0">
                <a:solidFill>
                  <a:schemeClr val="bg1"/>
                </a:solidFill>
              </a:rPr>
              <a:t> &gt;</a:t>
            </a:r>
            <a:r>
              <a:rPr lang="en-GB" sz="1800" dirty="0">
                <a:solidFill>
                  <a:schemeClr val="bg1"/>
                </a:solidFill>
                <a:effectLst/>
              </a:rPr>
              <a:t>0</a:t>
            </a:r>
            <a:r>
              <a:rPr lang="en-GB" sz="1800" dirty="0">
                <a:solidFill>
                  <a:schemeClr val="bg1"/>
                </a:solidFill>
              </a:rPr>
              <a:t>)</a:t>
            </a:r>
            <a:r>
              <a:rPr lang="en-GB" sz="1800" dirty="0">
                <a:solidFill>
                  <a:schemeClr val="bg1"/>
                </a:solidFill>
                <a:effectLst/>
              </a:rPr>
              <a:t>;</a:t>
            </a:r>
            <a:endParaRPr 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78246-4915-C6E6-5140-3937826A6EE1}"/>
              </a:ext>
            </a:extLst>
          </p:cNvPr>
          <p:cNvSpPr txBox="1"/>
          <p:nvPr/>
        </p:nvSpPr>
        <p:spPr>
          <a:xfrm>
            <a:off x="1210569" y="640708"/>
            <a:ext cx="635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unea</a:t>
            </a:r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do..While</a:t>
            </a:r>
            <a:endParaRPr lang="en-RO" sz="28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Java do-while loop with Examples - GeeksforGeeks">
            <a:extLst>
              <a:ext uri="{FF2B5EF4-FFF2-40B4-BE49-F238E27FC236}">
                <a16:creationId xmlns:a16="http://schemas.microsoft.com/office/drawing/2014/main" id="{931E49B6-8A00-5CE9-4219-A0DF89D3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92" y="1272018"/>
            <a:ext cx="6755916" cy="415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3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0E5AB-3AEC-B61E-C724-1BDDBCB88383}"/>
              </a:ext>
            </a:extLst>
          </p:cNvPr>
          <p:cNvSpPr txBox="1">
            <a:spLocks/>
          </p:cNvSpPr>
          <p:nvPr/>
        </p:nvSpPr>
        <p:spPr>
          <a:xfrm>
            <a:off x="838200" y="60512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>
                <a:solidFill>
                  <a:schemeClr val="bg1"/>
                </a:solidFill>
              </a:rPr>
              <a:t>Exercitii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D1FA-4485-2A7F-F9ED-67E79FA5D67D}"/>
              </a:ext>
            </a:extLst>
          </p:cNvPr>
          <p:cNvSpPr txBox="1">
            <a:spLocks/>
          </p:cNvSpPr>
          <p:nvPr/>
        </p:nvSpPr>
        <p:spPr>
          <a:xfrm>
            <a:off x="738909" y="1302328"/>
            <a:ext cx="10006804" cy="457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arenR"/>
            </a:pP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Fahrenheit to Celsius. Read the temperature from keyboard. 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formula : (F-32) *5/9 =    C;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How to swap two values without using 3rd variable: a and b will be read from keyboard.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to swap two values using 3rd variabe:  a and b will be read from keyboard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How to check Odd and Even number: a and b will be read from keyboard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is given from keyboard, calculate factorial 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n! = n x(n-1)x(n-2)x(n-3)…(n-1)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6)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heck if two strings are equals and compare them. Use Scanner to takes the string values </a:t>
            </a:r>
            <a:endParaRPr lang="x-none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C2F1A-2548-2B11-210A-3903F3BD7B75}"/>
              </a:ext>
            </a:extLst>
          </p:cNvPr>
          <p:cNvSpPr txBox="1"/>
          <p:nvPr/>
        </p:nvSpPr>
        <p:spPr>
          <a:xfrm>
            <a:off x="838200" y="1279758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solidFill>
                  <a:schemeClr val="bg1"/>
                </a:solidFill>
              </a:rPr>
              <a:t>I</a:t>
            </a:r>
            <a:r>
              <a:rPr lang="x-none" sz="1800">
                <a:solidFill>
                  <a:schemeClr val="bg1"/>
                </a:solidFill>
              </a:rPr>
              <a:t>n programare este nevoie de alterarea curgerii liniare a programului, fie prin luarea de decizii care vor determina executarea conditionata a unor portiuni de cod, fie prin executarea repetata,in mod controlat, a altor portiuni de cod.</a:t>
            </a:r>
          </a:p>
          <a:p>
            <a:pPr algn="just"/>
            <a:r>
              <a:rPr lang="x-none" sz="1800">
                <a:solidFill>
                  <a:schemeClr val="bg1"/>
                </a:solidFill>
              </a:rPr>
              <a:t>Controlul executiei are urmatoarele mecanisme:</a:t>
            </a:r>
          </a:p>
          <a:p>
            <a:pPr marL="0" indent="0" algn="just">
              <a:buNone/>
            </a:pPr>
            <a:r>
              <a:rPr lang="x-none" sz="1800">
                <a:solidFill>
                  <a:schemeClr val="bg1"/>
                </a:solidFill>
              </a:rPr>
              <a:t>	</a:t>
            </a: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instructiuni decizionale : instructiunea decizionala simpla : </a:t>
            </a:r>
            <a:r>
              <a:rPr lang="x-none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IF</a:t>
            </a: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instructiuni decizionale multipla: </a:t>
            </a:r>
            <a:r>
              <a:rPr lang="x-none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switch</a:t>
            </a:r>
          </a:p>
          <a:p>
            <a:pPr marL="0" indent="0" algn="just">
              <a:buNone/>
            </a:pPr>
            <a:r>
              <a:rPr lang="x-none" sz="1800" b="1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instructiuni repetitive: permite executarea unei portiuni de cod in mod repetat:</a:t>
            </a:r>
          </a:p>
          <a:p>
            <a:pPr marL="0" indent="0" algn="just">
              <a:buNone/>
            </a:pPr>
            <a:r>
              <a:rPr lang="en-GB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x-none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</a:t>
            </a:r>
            <a:r>
              <a:rPr lang="x-none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x-none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while</a:t>
            </a:r>
            <a:r>
              <a:rPr lang="x-none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x-none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do-while</a:t>
            </a: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endParaRPr 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955A67-58BF-FD9F-61E2-81CF7A9A7349}"/>
              </a:ext>
            </a:extLst>
          </p:cNvPr>
          <p:cNvSpPr txBox="1">
            <a:spLocks/>
          </p:cNvSpPr>
          <p:nvPr/>
        </p:nvSpPr>
        <p:spPr>
          <a:xfrm>
            <a:off x="838200" y="557056"/>
            <a:ext cx="10515600" cy="622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Controlul execitiei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Repetition Statements - ppt download">
            <a:extLst>
              <a:ext uri="{FF2B5EF4-FFF2-40B4-BE49-F238E27FC236}">
                <a16:creationId xmlns:a16="http://schemas.microsoft.com/office/drawing/2014/main" id="{51EC14BE-032A-FCFA-38CF-A72D1239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536" y="3429000"/>
            <a:ext cx="3990059" cy="27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trol Statements in Java | Types, Example - Scientech Easy">
            <a:extLst>
              <a:ext uri="{FF2B5EF4-FFF2-40B4-BE49-F238E27FC236}">
                <a16:creationId xmlns:a16="http://schemas.microsoft.com/office/drawing/2014/main" id="{C47CB5E5-6D37-01E9-37CF-BF2BDEA0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31" y="3429000"/>
            <a:ext cx="3890176" cy="27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3074" name="Picture 2" descr="Java if statement with Examples - GeeksforGeeks">
            <a:extLst>
              <a:ext uri="{FF2B5EF4-FFF2-40B4-BE49-F238E27FC236}">
                <a16:creationId xmlns:a16="http://schemas.microsoft.com/office/drawing/2014/main" id="{26B65359-AA5A-F6F0-BD2A-C7F08D0FB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2" y="707668"/>
            <a:ext cx="5935259" cy="4058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ava if-else - GeeksforGeeks">
            <a:extLst>
              <a:ext uri="{FF2B5EF4-FFF2-40B4-BE49-F238E27FC236}">
                <a16:creationId xmlns:a16="http://schemas.microsoft.com/office/drawing/2014/main" id="{6FAE9C3B-DEDD-0B3C-6140-95FB5104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09" y="1206431"/>
            <a:ext cx="4419549" cy="47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5122" name="Picture 2" descr="Java If-else Statement | Conditional Statement in Java Example">
            <a:extLst>
              <a:ext uri="{FF2B5EF4-FFF2-40B4-BE49-F238E27FC236}">
                <a16:creationId xmlns:a16="http://schemas.microsoft.com/office/drawing/2014/main" id="{5218DEB9-AC81-A4D0-F5F9-C98C2DE7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81" y="2157916"/>
            <a:ext cx="5298315" cy="36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AC91-7816-6161-3EB3-3CCBE9DDFC52}"/>
              </a:ext>
            </a:extLst>
          </p:cNvPr>
          <p:cNvSpPr txBox="1">
            <a:spLocks/>
          </p:cNvSpPr>
          <p:nvPr/>
        </p:nvSpPr>
        <p:spPr>
          <a:xfrm>
            <a:off x="727538" y="517236"/>
            <a:ext cx="10515600" cy="52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decizionale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3B89-6B7F-0AA1-DC0F-07B94200DE3C}"/>
              </a:ext>
            </a:extLst>
          </p:cNvPr>
          <p:cNvSpPr txBox="1">
            <a:spLocks/>
          </p:cNvSpPr>
          <p:nvPr/>
        </p:nvSpPr>
        <p:spPr>
          <a:xfrm>
            <a:off x="649904" y="1656508"/>
            <a:ext cx="5446096" cy="3654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nstructiunea if permite executarea conditionata a una sau mai multe secvente de cod,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functie de rezultatul uneia sau mai multor expresii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if(conditie) {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instructiuni pentru conditia adevarata;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 }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l"/>
            <a:endParaRPr lang="x-none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if(conditie) {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instructiuni pentru conditia adevarata;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}else {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instructiuni pentru conditie falsa;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}</a:t>
            </a:r>
          </a:p>
          <a:p>
            <a:endParaRPr lang="x-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AC91-7816-6161-3EB3-3CCBE9DDFC52}"/>
              </a:ext>
            </a:extLst>
          </p:cNvPr>
          <p:cNvSpPr txBox="1">
            <a:spLocks/>
          </p:cNvSpPr>
          <p:nvPr/>
        </p:nvSpPr>
        <p:spPr>
          <a:xfrm>
            <a:off x="2798815" y="462083"/>
            <a:ext cx="10515600" cy="52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decizionale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Else If Else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Java if-else-if ladder with Examples - GeeksforGeeks">
            <a:extLst>
              <a:ext uri="{FF2B5EF4-FFF2-40B4-BE49-F238E27FC236}">
                <a16:creationId xmlns:a16="http://schemas.microsoft.com/office/drawing/2014/main" id="{0F734313-CCE9-F771-5345-25B06BDD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0" y="561554"/>
            <a:ext cx="4508311" cy="506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96B2E-A724-65CE-844C-4979F14CFA34}"/>
              </a:ext>
            </a:extLst>
          </p:cNvPr>
          <p:cNvSpPr txBox="1"/>
          <p:nvPr/>
        </p:nvSpPr>
        <p:spPr>
          <a:xfrm>
            <a:off x="5609841" y="985454"/>
            <a:ext cx="5141286" cy="210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if(expresie1) {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set de instructiuni 1;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}else if(expresie2) {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set de instructiuni 2;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}else{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set de instructiuni 3;</a:t>
            </a:r>
          </a:p>
          <a:p>
            <a:pPr marL="0" indent="0">
              <a:buNone/>
            </a:pPr>
            <a:r>
              <a:rPr lang="x-none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     }</a:t>
            </a:r>
            <a:endParaRPr 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6152" name="Picture 8" descr="if-else hell : r/programminghorror">
            <a:extLst>
              <a:ext uri="{FF2B5EF4-FFF2-40B4-BE49-F238E27FC236}">
                <a16:creationId xmlns:a16="http://schemas.microsoft.com/office/drawing/2014/main" id="{3097CB96-0859-7BEF-510E-F3F577DF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32" y="3094181"/>
            <a:ext cx="5022304" cy="30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0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AC91-7816-6161-3EB3-3CCBE9DDFC52}"/>
              </a:ext>
            </a:extLst>
          </p:cNvPr>
          <p:cNvSpPr txBox="1">
            <a:spLocks/>
          </p:cNvSpPr>
          <p:nvPr/>
        </p:nvSpPr>
        <p:spPr>
          <a:xfrm>
            <a:off x="702161" y="674519"/>
            <a:ext cx="10515600" cy="52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decizionale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ternar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Java Ternary Operator with Examples - GeeksforGeeks">
            <a:extLst>
              <a:ext uri="{FF2B5EF4-FFF2-40B4-BE49-F238E27FC236}">
                <a16:creationId xmlns:a16="http://schemas.microsoft.com/office/drawing/2014/main" id="{E56F2010-A0B5-E1C1-AB17-D8A2926A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632653"/>
            <a:ext cx="5828145" cy="35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Java Ternary Operator Example | Ternary Operator In Java Tutorial">
            <a:extLst>
              <a:ext uri="{FF2B5EF4-FFF2-40B4-BE49-F238E27FC236}">
                <a16:creationId xmlns:a16="http://schemas.microsoft.com/office/drawing/2014/main" id="{470E5FAC-FC1A-146E-9430-5BFA1768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09" y="1632653"/>
            <a:ext cx="5216058" cy="35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43AFF-4544-F386-7528-556B3FD6F40E}"/>
              </a:ext>
            </a:extLst>
          </p:cNvPr>
          <p:cNvSpPr txBox="1"/>
          <p:nvPr/>
        </p:nvSpPr>
        <p:spPr>
          <a:xfrm>
            <a:off x="3149600" y="53320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Operatorul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ternar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– se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comporta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ca un if de forma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aceasta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conditie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? True: false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6251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AC91-7816-6161-3EB3-3CCBE9DDFC52}"/>
              </a:ext>
            </a:extLst>
          </p:cNvPr>
          <p:cNvSpPr txBox="1">
            <a:spLocks/>
          </p:cNvSpPr>
          <p:nvPr/>
        </p:nvSpPr>
        <p:spPr>
          <a:xfrm>
            <a:off x="628269" y="574073"/>
            <a:ext cx="10515600" cy="52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deci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ionale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Switch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BDDE-B4AF-282C-E1D7-E837E1703C1C}"/>
              </a:ext>
            </a:extLst>
          </p:cNvPr>
          <p:cNvSpPr txBox="1">
            <a:spLocks/>
          </p:cNvSpPr>
          <p:nvPr/>
        </p:nvSpPr>
        <p:spPr>
          <a:xfrm>
            <a:off x="979054" y="1228435"/>
            <a:ext cx="6243782" cy="4285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nstructiunea switch se foloseste pentru executarea a diferitelor portiuni de cod in functie de valorile posibile ale unei expresii.</a:t>
            </a:r>
          </a:p>
          <a:p>
            <a:pPr algn="just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switch(expresie) {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case x: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//set de instructiuni 1;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break;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case y: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//set de instructiuni 2;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break;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default: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// instructiunea default;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x-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Switch Statement in Java. If provided value to our switch will… | by  Beknazar | Medium">
            <a:extLst>
              <a:ext uri="{FF2B5EF4-FFF2-40B4-BE49-F238E27FC236}">
                <a16:creationId xmlns:a16="http://schemas.microsoft.com/office/drawing/2014/main" id="{D7C8C766-1010-36A1-F0B5-4B6B3EFB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22" y="1963485"/>
            <a:ext cx="5702959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5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AC91-7816-6161-3EB3-3CCBE9DDFC52}"/>
              </a:ext>
            </a:extLst>
          </p:cNvPr>
          <p:cNvSpPr txBox="1">
            <a:spLocks/>
          </p:cNvSpPr>
          <p:nvPr/>
        </p:nvSpPr>
        <p:spPr>
          <a:xfrm>
            <a:off x="628269" y="574073"/>
            <a:ext cx="10515600" cy="52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deci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ionale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Switch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635CDB-89BD-3C86-D7C4-D4A2A178130F}"/>
              </a:ext>
            </a:extLst>
          </p:cNvPr>
          <p:cNvSpPr txBox="1">
            <a:spLocks/>
          </p:cNvSpPr>
          <p:nvPr/>
        </p:nvSpPr>
        <p:spPr>
          <a:xfrm>
            <a:off x="1163783" y="1184563"/>
            <a:ext cx="4701308" cy="4699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x-none">
                <a:solidFill>
                  <a:schemeClr val="bg1"/>
                </a:solidFill>
              </a:rPr>
              <a:t>reak </a:t>
            </a:r>
            <a:r>
              <a:rPr lang="x-none">
                <a:solidFill>
                  <a:schemeClr val="bg1"/>
                </a:solidFill>
                <a:sym typeface="Wingdings" pitchFamily="2" charset="2"/>
              </a:rPr>
              <a:t> este folosita pentru iesirea din strcutura switch.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>
                <a:solidFill>
                  <a:schemeClr val="bg1"/>
                </a:solidFill>
                <a:sym typeface="Wingdings" pitchFamily="2" charset="2"/>
              </a:rPr>
              <a:t>Default  prinde toate valorile expresiei care nu se regaesesc explicit sub forma de case-uri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int </a:t>
            </a:r>
            <a:r>
              <a:rPr lang="en-GB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 = 4;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switch (</a:t>
            </a:r>
            <a:r>
              <a:rPr lang="en-GB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) {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1: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Rosu</a:t>
            </a:r>
            <a:r>
              <a:rPr lang="en-GB" dirty="0">
                <a:solidFill>
                  <a:schemeClr val="bg1"/>
                </a:solidFill>
              </a:rPr>
              <a:t>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2: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Galben</a:t>
            </a:r>
            <a:r>
              <a:rPr lang="en-GB" dirty="0">
                <a:solidFill>
                  <a:schemeClr val="bg1"/>
                </a:solidFill>
              </a:rPr>
              <a:t>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3: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Albastru</a:t>
            </a:r>
            <a:r>
              <a:rPr lang="en-GB" dirty="0">
                <a:solidFill>
                  <a:schemeClr val="bg1"/>
                </a:solidFill>
              </a:rPr>
              <a:t>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4: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("Violet");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5: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("Verde");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6: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Maro</a:t>
            </a:r>
            <a:r>
              <a:rPr lang="en-GB" dirty="0">
                <a:solidFill>
                  <a:schemeClr val="bg1"/>
                </a:solidFill>
              </a:rPr>
              <a:t>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case 7: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Portocaliu</a:t>
            </a:r>
            <a:r>
              <a:rPr lang="en-GB" dirty="0">
                <a:solidFill>
                  <a:schemeClr val="bg1"/>
                </a:solidFill>
              </a:rPr>
              <a:t>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break;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default: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System.</a:t>
            </a:r>
            <a:r>
              <a:rPr lang="en-GB" i="1" dirty="0" err="1">
                <a:solidFill>
                  <a:schemeClr val="bg1"/>
                </a:solidFill>
              </a:rPr>
              <a:t>out</a:t>
            </a:r>
            <a:r>
              <a:rPr lang="en-GB" dirty="0" err="1">
                <a:solidFill>
                  <a:schemeClr val="bg1"/>
                </a:solidFill>
              </a:rPr>
              <a:t>.println</a:t>
            </a:r>
            <a:r>
              <a:rPr lang="en-GB" dirty="0">
                <a:solidFill>
                  <a:schemeClr val="bg1"/>
                </a:solidFill>
              </a:rPr>
              <a:t>("</a:t>
            </a:r>
            <a:r>
              <a:rPr lang="en-GB" dirty="0" err="1">
                <a:solidFill>
                  <a:schemeClr val="bg1"/>
                </a:solidFill>
              </a:rPr>
              <a:t>val</a:t>
            </a:r>
            <a:r>
              <a:rPr lang="en-GB" dirty="0">
                <a:solidFill>
                  <a:schemeClr val="bg1"/>
                </a:solidFill>
              </a:rPr>
              <a:t> default : Alb");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 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}</a:t>
            </a:r>
            <a:endParaRPr lang="x-none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1268" name="Picture 4" descr="Java switch Statement (With Examples)">
            <a:extLst>
              <a:ext uri="{FF2B5EF4-FFF2-40B4-BE49-F238E27FC236}">
                <a16:creationId xmlns:a16="http://schemas.microsoft.com/office/drawing/2014/main" id="{79E669C2-D84A-FA8E-8BF4-77DE627A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69" y="1312982"/>
            <a:ext cx="3269799" cy="52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7ECFBD5-608E-A910-D1CD-C4F405F7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9A9ED7-656B-FD4D-7889-A9BB5B5CAC6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17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 repetitive</a:t>
            </a:r>
            <a:endParaRPr lang="x-none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6B7EED-E7AE-7A6F-029A-950F3FA3E727}"/>
              </a:ext>
            </a:extLst>
          </p:cNvPr>
          <p:cNvSpPr txBox="1">
            <a:spLocks/>
          </p:cNvSpPr>
          <p:nvPr/>
        </p:nvSpPr>
        <p:spPr>
          <a:xfrm>
            <a:off x="838200" y="1056131"/>
            <a:ext cx="9949474" cy="457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Instructiunea for :</a:t>
            </a:r>
          </a:p>
          <a:p>
            <a:pPr algn="l">
              <a:buFont typeface="Wingdings" pitchFamily="2" charset="2"/>
              <a:buChar char="à"/>
            </a:pP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for(sectiunea 1;sectiunea 2; sectiunea 3) { }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 sectiunea 1 – initializare variabila contor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 sectiunea 2 – expresie( i&lt;5 – v1; i&lt;5 &amp;&amp; j&lt;7 – v2)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sectiunea 3 –  modif.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</a:t>
            </a:r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ariabila contor</a:t>
            </a:r>
          </a:p>
          <a:p>
            <a:pPr algn="l"/>
            <a:r>
              <a:rPr lang="x-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(int z = 0; z &lt;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z++) {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GB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 = " + z);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>
              <a:buFont typeface="Wingdings" pitchFamily="2" charset="2"/>
              <a:buChar char="à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forma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scurta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a for-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ului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for-each</a:t>
            </a:r>
          </a:p>
          <a:p>
            <a:pPr algn="l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GB" sz="1600" dirty="0">
                <a:solidFill>
                  <a:schemeClr val="bg1"/>
                </a:solidFill>
              </a:rPr>
              <a:t>for(String value : </a:t>
            </a:r>
            <a:r>
              <a:rPr lang="en-GB" sz="1600" dirty="0" err="1">
                <a:solidFill>
                  <a:schemeClr val="bg1"/>
                </a:solidFill>
              </a:rPr>
              <a:t>elemente</a:t>
            </a:r>
            <a:r>
              <a:rPr lang="en-GB" sz="1600" dirty="0">
                <a:solidFill>
                  <a:schemeClr val="bg1"/>
                </a:solidFill>
              </a:rPr>
              <a:t>) {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    	          </a:t>
            </a:r>
            <a:r>
              <a:rPr lang="en-GB" sz="1600" dirty="0" err="1">
                <a:solidFill>
                  <a:schemeClr val="bg1"/>
                </a:solidFill>
              </a:rPr>
              <a:t>System.</a:t>
            </a:r>
            <a:r>
              <a:rPr lang="en-GB" sz="1600" i="1" dirty="0" err="1">
                <a:solidFill>
                  <a:schemeClr val="bg1"/>
                </a:solidFill>
              </a:rPr>
              <a:t>out</a:t>
            </a:r>
            <a:r>
              <a:rPr lang="en-GB" sz="1600" dirty="0" err="1">
                <a:solidFill>
                  <a:schemeClr val="bg1"/>
                </a:solidFill>
              </a:rPr>
              <a:t>.println</a:t>
            </a:r>
            <a:r>
              <a:rPr lang="en-GB" sz="1600" dirty="0">
                <a:solidFill>
                  <a:schemeClr val="bg1"/>
                </a:solidFill>
              </a:rPr>
              <a:t>("</a:t>
            </a:r>
            <a:r>
              <a:rPr lang="en-GB" sz="1600" dirty="0" err="1">
                <a:solidFill>
                  <a:schemeClr val="bg1"/>
                </a:solidFill>
              </a:rPr>
              <a:t>elemente</a:t>
            </a:r>
            <a:r>
              <a:rPr lang="en-GB" sz="1600" dirty="0">
                <a:solidFill>
                  <a:schemeClr val="bg1"/>
                </a:solidFill>
              </a:rPr>
              <a:t> din array-</a:t>
            </a:r>
            <a:r>
              <a:rPr lang="en-GB" sz="1600" dirty="0" err="1">
                <a:solidFill>
                  <a:schemeClr val="bg1"/>
                </a:solidFill>
              </a:rPr>
              <a:t>ul</a:t>
            </a:r>
            <a:r>
              <a:rPr lang="en-GB" sz="1600" dirty="0">
                <a:solidFill>
                  <a:schemeClr val="bg1"/>
                </a:solidFill>
              </a:rPr>
              <a:t> de string: " + );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	}</a:t>
            </a:r>
          </a:p>
          <a:p>
            <a:r>
              <a:rPr lang="en-GB" sz="1600" dirty="0">
                <a:solidFill>
                  <a:schemeClr val="bg1"/>
                </a:solidFill>
              </a:rPr>
              <a:t>	</a:t>
            </a:r>
          </a:p>
          <a:p>
            <a:endParaRPr lang="x-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Java For Loop - w3resource">
            <a:extLst>
              <a:ext uri="{FF2B5EF4-FFF2-40B4-BE49-F238E27FC236}">
                <a16:creationId xmlns:a16="http://schemas.microsoft.com/office/drawing/2014/main" id="{D3FD7D6C-EE37-9793-CD3B-86425FED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345156"/>
            <a:ext cx="4491759" cy="21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5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997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Haidu, Claudiu-Stefan (DXC Luxoft)</dc:creator>
  <cp:lastModifiedBy>Haidu, Claudiu-Stefan (DXC Luxoft)</cp:lastModifiedBy>
  <cp:revision>2</cp:revision>
  <dcterms:created xsi:type="dcterms:W3CDTF">2024-03-19T15:50:01Z</dcterms:created>
  <dcterms:modified xsi:type="dcterms:W3CDTF">2024-03-19T16:28:35Z</dcterms:modified>
</cp:coreProperties>
</file>