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/>
    <p:restoredTop sz="96197"/>
  </p:normalViewPr>
  <p:slideViewPr>
    <p:cSldViewPr snapToGrid="0">
      <p:cViewPr varScale="1">
        <p:scale>
          <a:sx n="157" d="100"/>
          <a:sy n="15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56A5-CF1A-6CA1-8DCC-1BE383382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56D2C-EC5C-ED7C-06D7-C1072C16A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374F-03BF-141F-624C-525A3D30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31C-68BA-A94E-B8FF-EC209D7BD8C0}" type="datetimeFigureOut">
              <a:rPr lang="en-RO" smtClean="0"/>
              <a:t>14.03.2024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8CECF-CD28-FD54-56DD-3629F06F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BF814-1F6E-03BA-352B-22F2E593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4369-62AF-3D48-B995-3225DD035AC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31798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35D5-FA68-0E08-57BC-68DD907D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320D4-053B-B98F-BE41-639A18157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A202-9A58-0D00-2A0B-89935CA8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31C-68BA-A94E-B8FF-EC209D7BD8C0}" type="datetimeFigureOut">
              <a:rPr lang="en-RO" smtClean="0"/>
              <a:t>14.03.2024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0713-C62C-C200-FDCF-470487E0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F8425-64AB-AB6A-9160-2530616D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4369-62AF-3D48-B995-3225DD035AC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0641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E6A7E-C8B0-E8DA-A621-325CB6CB7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14460-CC8A-AA96-9C2D-8132A8016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25E3-297D-16A6-659E-3933C5E1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31C-68BA-A94E-B8FF-EC209D7BD8C0}" type="datetimeFigureOut">
              <a:rPr lang="en-RO" smtClean="0"/>
              <a:t>14.03.2024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8E4F5-FF53-3A70-BD77-60B54F30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EB1D6-A0B0-DF45-E4CE-C856F0C8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4369-62AF-3D48-B995-3225DD035AC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0091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D215-9BD3-F399-5888-D499CA79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F78B-8CC0-6D7C-7ED3-60B247F9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58A15-469E-AE4D-FA54-F6CB9865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31C-68BA-A94E-B8FF-EC209D7BD8C0}" type="datetimeFigureOut">
              <a:rPr lang="en-RO" smtClean="0"/>
              <a:t>14.03.2024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5FD44-0E8B-621F-C971-CBB12149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DBB9B-8DDC-90C4-9806-321A613D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4369-62AF-3D48-B995-3225DD035AC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69546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0A09-C129-8BE7-3C80-8CC17027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9F709-157D-5735-537E-202CF05B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07090-4ABC-3C0E-1627-7086B8C5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31C-68BA-A94E-B8FF-EC209D7BD8C0}" type="datetimeFigureOut">
              <a:rPr lang="en-RO" smtClean="0"/>
              <a:t>14.03.2024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A0A81-8566-0622-A321-5777FF10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4D3E0-6C94-518D-612D-641C7227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4369-62AF-3D48-B995-3225DD035AC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2065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D70F-F653-BE42-A4EA-DF1321B6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3A05-ECF2-B946-B5F9-397F3BC1F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048DE-D164-F708-AA98-604AD368E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81724-39E5-1138-393A-38449ECA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31C-68BA-A94E-B8FF-EC209D7BD8C0}" type="datetimeFigureOut">
              <a:rPr lang="en-RO" smtClean="0"/>
              <a:t>14.03.2024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C796C-DAB7-9AB7-35D2-6797E650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57DB-42DC-04A4-ABA6-54608505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4369-62AF-3D48-B995-3225DD035AC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4569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E6E8-2404-0BD1-CE4D-2F9BDD33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8132C-5432-FCF8-2BFD-085507643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07DAC-9C61-4A1C-907A-F8F8AA08B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83FFF-A479-F055-8575-51B963759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705C3-333F-884D-0B92-68DD78284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4A39E-FD00-64DC-6D67-BB37EE95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31C-68BA-A94E-B8FF-EC209D7BD8C0}" type="datetimeFigureOut">
              <a:rPr lang="en-RO" smtClean="0"/>
              <a:t>14.03.2024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6FD59-3574-BAE9-5951-73FD8D02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FA5E4-6A48-0786-864A-F5E55294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4369-62AF-3D48-B995-3225DD035AC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0593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DEE2-7AD3-B279-1A8D-4A88A4FD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FFEE2-EF85-2C47-A92E-BB297A72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31C-68BA-A94E-B8FF-EC209D7BD8C0}" type="datetimeFigureOut">
              <a:rPr lang="en-RO" smtClean="0"/>
              <a:t>14.03.2024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4FB65-6FB4-B243-504C-F26C0921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57154-10BE-6198-315A-260D0F1D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4369-62AF-3D48-B995-3225DD035AC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0437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966CD-A316-F7AA-4310-FF6ED92B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31C-68BA-A94E-B8FF-EC209D7BD8C0}" type="datetimeFigureOut">
              <a:rPr lang="en-RO" smtClean="0"/>
              <a:t>14.03.2024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0D2E2-45C3-3108-7FCF-332EDD98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370C6-5B4D-A18D-D981-ED13CEFC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4369-62AF-3D48-B995-3225DD035AC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2033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B12A-B698-26EB-A6D9-BCCD7B6A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42FF-4963-C584-8007-6DDD02329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C82AE-EE1D-4340-8298-01C449C9D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ED0F5-FEC9-50FB-5CCB-5944105A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31C-68BA-A94E-B8FF-EC209D7BD8C0}" type="datetimeFigureOut">
              <a:rPr lang="en-RO" smtClean="0"/>
              <a:t>14.03.2024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9B818-FB7D-7C3C-13CA-0C34D557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DBA46-51CF-2AEA-2094-40A10265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4369-62AF-3D48-B995-3225DD035AC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4786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D923-8563-CF22-59EA-16EA8903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5677E-7124-28BE-C4BC-CDBA26DAE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0C711-BA7A-9666-E313-CB7EEEB20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0C052-A102-A562-2913-4E371B38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31C-68BA-A94E-B8FF-EC209D7BD8C0}" type="datetimeFigureOut">
              <a:rPr lang="en-RO" smtClean="0"/>
              <a:t>14.03.2024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CE842-8DD2-9BD2-D647-26FEBBED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D6E39-31E7-BC27-8187-860A273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4369-62AF-3D48-B995-3225DD035AC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69066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129B-DA04-CF5F-362C-DDAE7864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51CA1-E37E-9B92-F0BB-316951A9D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201D-E902-4F8A-9201-62CC400AC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9C31C-68BA-A94E-B8FF-EC209D7BD8C0}" type="datetimeFigureOut">
              <a:rPr lang="en-RO" smtClean="0"/>
              <a:t>14.03.2024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A2D35-9001-3ED8-D2D0-B3391E6D8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A2638-A5F4-FE9F-D575-D187C2F1E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C64369-62AF-3D48-B995-3225DD035AC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45623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D91418-C81D-3939-35CA-37BB67E5F0F6}"/>
              </a:ext>
            </a:extLst>
          </p:cNvPr>
          <p:cNvSpPr txBox="1"/>
          <p:nvPr/>
        </p:nvSpPr>
        <p:spPr>
          <a:xfrm>
            <a:off x="765794" y="617220"/>
            <a:ext cx="98641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Ce este clasa String?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Cum declaram si initializam un String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Cum printam un String in Consola?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Cum comparam doua String-uri?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Cum citim de la tastatura un String?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Functiile publice ale clasei String pe obiect</a:t>
            </a:r>
          </a:p>
          <a:p>
            <a:pPr marL="800100" lvl="1" indent="-342900"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concat</a:t>
            </a:r>
            <a:r>
              <a:rPr lang="en-RO" dirty="0">
                <a:solidFill>
                  <a:schemeClr val="bg1"/>
                </a:solidFill>
              </a:rPr>
              <a:t> sau “+”</a:t>
            </a:r>
          </a:p>
          <a:p>
            <a:pPr marL="800100" lvl="1" indent="-34290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length()</a:t>
            </a:r>
          </a:p>
          <a:p>
            <a:pPr marL="800100" lvl="1" indent="-342900"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charAt</a:t>
            </a:r>
            <a:r>
              <a:rPr lang="en-GB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toUpperCase</a:t>
            </a:r>
            <a:r>
              <a:rPr lang="en-GB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toLowerCase</a:t>
            </a:r>
            <a:r>
              <a:rPr lang="en-GB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trim()</a:t>
            </a:r>
            <a:endParaRPr lang="en-RO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Functiile statice ale clasei String</a:t>
            </a:r>
          </a:p>
          <a:p>
            <a:pPr marL="800100" lvl="1" indent="-342900"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valueOf</a:t>
            </a:r>
            <a:r>
              <a:rPr lang="en-GB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format()</a:t>
            </a:r>
          </a:p>
          <a:p>
            <a:pPr marL="800100" lvl="1" indent="-34290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join</a:t>
            </a:r>
          </a:p>
          <a:p>
            <a:pPr marL="800100" lvl="1" indent="-342900"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copyValueOf</a:t>
            </a:r>
            <a:r>
              <a:rPr lang="en-GB" dirty="0">
                <a:solidFill>
                  <a:schemeClr val="bg1"/>
                </a:solidFill>
              </a:rPr>
              <a:t>()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endParaRPr lang="en-RO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endParaRPr lang="en-RO" dirty="0">
              <a:solidFill>
                <a:schemeClr val="bg1"/>
              </a:solidFill>
            </a:endParaRPr>
          </a:p>
        </p:txBody>
      </p:sp>
      <p:pic>
        <p:nvPicPr>
          <p:cNvPr id="8194" name="Picture 2" descr="Java String — A Comprehensive Guide To String Functions In Java With  Examples | by Swatee Chand | Edureka | Medium">
            <a:extLst>
              <a:ext uri="{FF2B5EF4-FFF2-40B4-BE49-F238E27FC236}">
                <a16:creationId xmlns:a16="http://schemas.microsoft.com/office/drawing/2014/main" id="{C8038F15-6E49-E94A-3A91-C0E8E3A2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86" y="2369923"/>
            <a:ext cx="5730513" cy="291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668F03-D535-D86F-6784-0F2253B99942}"/>
              </a:ext>
            </a:extLst>
          </p:cNvPr>
          <p:cNvSpPr txBox="1"/>
          <p:nvPr/>
        </p:nvSpPr>
        <p:spPr>
          <a:xfrm>
            <a:off x="702361" y="96619"/>
            <a:ext cx="6097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Cuprins</a:t>
            </a:r>
          </a:p>
        </p:txBody>
      </p:sp>
    </p:spTree>
    <p:extLst>
      <p:ext uri="{BB962C8B-B14F-4D97-AF65-F5344CB8AC3E}">
        <p14:creationId xmlns:p14="http://schemas.microsoft.com/office/powerpoint/2010/main" val="194223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5.2. </a:t>
            </a:r>
            <a:r>
              <a:rPr lang="en-RO" sz="2400" dirty="0">
                <a:solidFill>
                  <a:schemeClr val="bg1"/>
                </a:solidFill>
              </a:rPr>
              <a:t>Cum citim de la tastatura primitive?</a:t>
            </a:r>
          </a:p>
        </p:txBody>
      </p:sp>
      <p:pic>
        <p:nvPicPr>
          <p:cNvPr id="10244" name="Picture 4" descr="How to Take Input in Java? (With examples) - Scaler Topics">
            <a:extLst>
              <a:ext uri="{FF2B5EF4-FFF2-40B4-BE49-F238E27FC236}">
                <a16:creationId xmlns:a16="http://schemas.microsoft.com/office/drawing/2014/main" id="{24E9CE36-412C-2D8A-7A8F-ED0E35092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62" y="474559"/>
            <a:ext cx="6861671" cy="581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0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7. Metodele publice ale clasei String pe un obiect : concat()</a:t>
            </a:r>
            <a:endParaRPr lang="en-RO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18D465-FAC5-BFFB-3098-8545D4AB40C1}"/>
              </a:ext>
            </a:extLst>
          </p:cNvPr>
          <p:cNvSpPr txBox="1"/>
          <p:nvPr/>
        </p:nvSpPr>
        <p:spPr>
          <a:xfrm>
            <a:off x="880110" y="505814"/>
            <a:ext cx="736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solidFill>
                  <a:schemeClr val="bg1"/>
                </a:solidFill>
              </a:rPr>
              <a:t>Pentru a putea apela metodele publice non-statice trebuie sa avem unul sau mai multe obiecte de tip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857A76-6AB0-D3AB-D5BF-1788B0B815E0}"/>
              </a:ext>
            </a:extLst>
          </p:cNvPr>
          <p:cNvSpPr txBox="1"/>
          <p:nvPr/>
        </p:nvSpPr>
        <p:spPr>
          <a:xfrm>
            <a:off x="880110" y="1409652"/>
            <a:ext cx="79209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static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void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main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(String[]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args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str1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"Hello"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    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str2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"World"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   // Concatenating str2 to str1    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    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result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str1.concat(str2); 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   // Displaying the concatenated string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"Concatenated string: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result);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</a:t>
            </a:r>
            <a:endParaRPr lang="en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CF79AC-2F50-4D3C-AD67-9ACE89CC6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282" y="3701302"/>
            <a:ext cx="8068017" cy="184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4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7. Metodele publice ale clasei String pe un obiect : length()</a:t>
            </a:r>
            <a:endParaRPr lang="en-RO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18D465-FAC5-BFFB-3098-8545D4AB40C1}"/>
              </a:ext>
            </a:extLst>
          </p:cNvPr>
          <p:cNvSpPr txBox="1"/>
          <p:nvPr/>
        </p:nvSpPr>
        <p:spPr>
          <a:xfrm>
            <a:off x="880110" y="505814"/>
            <a:ext cx="736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solidFill>
                  <a:schemeClr val="bg1"/>
                </a:solidFill>
              </a:rPr>
              <a:t>Pentru a putea apela metodele publice non-statice trebuie sa avem unul sau mai multe obiecte de tip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85726-9448-CAA3-A0A3-9D601F6E9C59}"/>
              </a:ext>
            </a:extLst>
          </p:cNvPr>
          <p:cNvSpPr txBox="1"/>
          <p:nvPr/>
        </p:nvSpPr>
        <p:spPr>
          <a:xfrm>
            <a:off x="880110" y="1224772"/>
            <a:ext cx="89725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class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StringLengthExample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{ </a:t>
            </a:r>
          </a:p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static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void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main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(String[]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args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 { 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    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"Hello, World!"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Getting the length of the string      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 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int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length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str.length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Displaying the length of the string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"Length of the string: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length); 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</a:t>
            </a:r>
            <a:endParaRPr lang="en-R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D4E201-A9DF-C0BE-198F-76AAF8F5B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385" y="3660419"/>
            <a:ext cx="7419286" cy="16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5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7. Metodele publice ale clasei String pe un obiect : charAt()</a:t>
            </a:r>
            <a:endParaRPr lang="en-RO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A0F46-BFCB-8FCA-7477-D96E79BDC5CD}"/>
              </a:ext>
            </a:extLst>
          </p:cNvPr>
          <p:cNvSpPr txBox="1"/>
          <p:nvPr/>
        </p:nvSpPr>
        <p:spPr>
          <a:xfrm>
            <a:off x="777240" y="1221426"/>
            <a:ext cx="78181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class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CharAtExample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static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void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main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(String[]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args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"Hello, World!"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 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Getting the character at index 7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char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character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str.charAt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7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Displaying the character at index 7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"Character at index 7: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character);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</a:t>
            </a:r>
            <a:endParaRPr lang="en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60950-9F46-DC13-D5E6-EF23FF936294}"/>
              </a:ext>
            </a:extLst>
          </p:cNvPr>
          <p:cNvSpPr txBox="1"/>
          <p:nvPr/>
        </p:nvSpPr>
        <p:spPr>
          <a:xfrm>
            <a:off x="777240" y="549534"/>
            <a:ext cx="488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solidFill>
                  <a:schemeClr val="bg1"/>
                </a:solidFill>
              </a:rPr>
              <a:t>Metoda charAt() returneaza un caracter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A67CB4-0AD2-D1A9-7CF9-C7ED29FC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01" y="3806749"/>
            <a:ext cx="7005021" cy="154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6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7. Metodele publice ale clasei String pe un obiect : toUpperCase()</a:t>
            </a:r>
            <a:endParaRPr lang="en-RO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90398-DB41-4FAB-1B61-7CF3D35885A1}"/>
              </a:ext>
            </a:extLst>
          </p:cNvPr>
          <p:cNvSpPr txBox="1"/>
          <p:nvPr/>
        </p:nvSpPr>
        <p:spPr>
          <a:xfrm>
            <a:off x="648652" y="552294"/>
            <a:ext cx="83010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class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ToUpperCaseExample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static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void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main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(String[]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args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 {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    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"hello, world!"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Converting the string to uppercase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  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upperCaseString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str.toUpperCase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 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Displaying the uppercase string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  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"Uppercase string: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upperCaseString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 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</a:t>
            </a:r>
            <a:endParaRPr lang="en-RO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3C8160-057C-275E-8D8F-E9FE1899D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75" y="3042530"/>
            <a:ext cx="8369001" cy="190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6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7. Metodele publice ale clasei String pe un obiect : toLowerCase()</a:t>
            </a:r>
            <a:endParaRPr lang="en-RO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90398-DB41-4FAB-1B61-7CF3D35885A1}"/>
              </a:ext>
            </a:extLst>
          </p:cNvPr>
          <p:cNvSpPr txBox="1"/>
          <p:nvPr/>
        </p:nvSpPr>
        <p:spPr>
          <a:xfrm>
            <a:off x="648652" y="552294"/>
            <a:ext cx="8746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class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ToLowerCaseExample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static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void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main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(String[]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args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"HELLO, WORLD!"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Converting the string to lowercase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lowerCaseString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str.toLowerCase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Displaying the lowercase string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"Lowercase string: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lowerCaseString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</a:t>
            </a:r>
            <a:endParaRPr lang="en-R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19DDAD-034F-47FD-0F8D-6DCCE9937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17" y="3132753"/>
            <a:ext cx="9719550" cy="216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3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7. Metodele Statice: valueOf()</a:t>
            </a:r>
            <a:endParaRPr lang="en-RO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90398-DB41-4FAB-1B61-7CF3D35885A1}"/>
              </a:ext>
            </a:extLst>
          </p:cNvPr>
          <p:cNvSpPr txBox="1"/>
          <p:nvPr/>
        </p:nvSpPr>
        <p:spPr>
          <a:xfrm>
            <a:off x="660067" y="778054"/>
            <a:ext cx="99698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class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ValueOfExample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{ </a:t>
            </a:r>
          </a:p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static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void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main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(String[]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args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int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intValue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42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double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doubleValue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3.14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char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charValue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'A’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boolean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booleanValue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true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Object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objectValue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new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Object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Converting different data types to strings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intStr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String.valueOf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intValue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doubleStr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String.valueOf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doubleValue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charStr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String.valueOf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charValue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booleanStr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String.valueOf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booleanValue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objectStr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String.valueOf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objectValue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Displaying the string representations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</a:t>
            </a:r>
            <a:r>
              <a:rPr lang="en-GB" b="0" i="0" dirty="0" err="1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intStr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intStr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</a:t>
            </a:r>
            <a:r>
              <a:rPr lang="en-GB" b="0" i="0" dirty="0" err="1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doubleStr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doubleStr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       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</a:t>
            </a:r>
            <a:r>
              <a:rPr lang="en-GB" b="0" i="0" dirty="0" err="1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charStr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charStr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</a:t>
            </a:r>
            <a:r>
              <a:rPr lang="en-GB" b="0" i="0" dirty="0" err="1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booleanStr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booleanStr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</a:t>
            </a:r>
            <a:r>
              <a:rPr lang="en-GB" b="0" i="0" dirty="0" err="1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objectStr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objectStr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 }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895367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7. Metodele Statice: format()</a:t>
            </a:r>
            <a:endParaRPr lang="en-RO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90398-DB41-4FAB-1B61-7CF3D35885A1}"/>
              </a:ext>
            </a:extLst>
          </p:cNvPr>
          <p:cNvSpPr txBox="1"/>
          <p:nvPr/>
        </p:nvSpPr>
        <p:spPr>
          <a:xfrm>
            <a:off x="660067" y="778054"/>
            <a:ext cx="99698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class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FormatExample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static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void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main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(String[]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args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name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"Alice"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int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age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30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double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height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1.75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Formatting the string using format()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  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formattedString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String.format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"Name: %s, Age: %d, Height: %.2f meters"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name, age, height);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Displaying the formatted string </a:t>
            </a:r>
          </a:p>
          <a:p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"Formatted string: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formattedString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</a:t>
            </a:r>
            <a:endParaRPr lang="en-R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D87167-322F-CF66-40C7-11754126B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72" y="3943112"/>
            <a:ext cx="8763396" cy="70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34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7. Metodele Statice: copyValueOf()</a:t>
            </a:r>
            <a:endParaRPr lang="en-RO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90398-DB41-4FAB-1B61-7CF3D35885A1}"/>
              </a:ext>
            </a:extLst>
          </p:cNvPr>
          <p:cNvSpPr txBox="1"/>
          <p:nvPr/>
        </p:nvSpPr>
        <p:spPr>
          <a:xfrm>
            <a:off x="660067" y="778054"/>
            <a:ext cx="99698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class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CopyValueOfExample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static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void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main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(String[]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args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 {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    // Original character array 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    char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[] data = {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'H'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'e'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'l'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'l'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'o'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 '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'W'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'o'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'r'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'l'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'd'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'!’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};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    // Using </a:t>
            </a:r>
            <a:r>
              <a:rPr lang="en-GB" b="0" i="0" dirty="0" err="1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copyValueOf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(char[] data)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    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str1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String.copyValueOf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(data);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"str1: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str1);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    // Using </a:t>
            </a:r>
            <a:r>
              <a:rPr lang="en-GB" b="0" i="0" dirty="0" err="1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copyValueOf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(char[] data, int offset, int count)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    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str2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String.copyValueOf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(data,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6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5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Starting from index 6, take 5 characters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"str2: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str2);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</a:t>
            </a:r>
            <a:endParaRPr lang="en-R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1A92F-135C-6A4F-61CE-9435F1878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51" y="4293140"/>
            <a:ext cx="8634883" cy="9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4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7. Metodele Statice: join()</a:t>
            </a:r>
            <a:endParaRPr lang="en-RO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90398-DB41-4FAB-1B61-7CF3D35885A1}"/>
              </a:ext>
            </a:extLst>
          </p:cNvPr>
          <p:cNvSpPr txBox="1"/>
          <p:nvPr/>
        </p:nvSpPr>
        <p:spPr>
          <a:xfrm>
            <a:off x="660067" y="778053"/>
            <a:ext cx="104341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class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JoinExample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static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void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main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(String[]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args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 { String[] words = {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"Hello"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"World"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"Java"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Joining array elements with a space delimite</a:t>
            </a:r>
            <a:r>
              <a:rPr lang="en-GB" b="0" i="0" dirty="0">
                <a:effectLst/>
                <a:highlight>
                  <a:srgbClr val="0D0D0D"/>
                </a:highlight>
                <a:latin typeface="Söhne Mono"/>
              </a:rPr>
              <a:t>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joinedString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String.join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words);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"Joined string: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joinedString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Joining array elements with a comma delimiter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csvString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String.join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",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words);</a:t>
            </a:r>
            <a:endParaRPr lang="en-GB" dirty="0">
              <a:solidFill>
                <a:schemeClr val="bg1"/>
              </a:solidFill>
              <a:highlight>
                <a:srgbClr val="0D0D0D"/>
              </a:highlight>
              <a:latin typeface="Söhne Mono"/>
            </a:endParaRPr>
          </a:p>
          <a:p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"CSV string: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csvString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</a:t>
            </a:r>
            <a:endParaRPr lang="en-R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7757BA-46AA-AFE5-9F38-3A50B2EC3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19" y="4036067"/>
            <a:ext cx="9368655" cy="10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2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D91418-C81D-3939-35CA-37BB67E5F0F6}"/>
              </a:ext>
            </a:extLst>
          </p:cNvPr>
          <p:cNvSpPr txBox="1"/>
          <p:nvPr/>
        </p:nvSpPr>
        <p:spPr>
          <a:xfrm>
            <a:off x="765794" y="617220"/>
            <a:ext cx="9864105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</a:rPr>
              <a:t>Clasa</a:t>
            </a:r>
            <a:r>
              <a:rPr lang="en-GB" sz="2000" dirty="0">
                <a:solidFill>
                  <a:schemeClr val="bg1"/>
                </a:solidFill>
              </a:rPr>
              <a:t> String, cum </a:t>
            </a:r>
            <a:r>
              <a:rPr lang="en-GB" sz="2000" dirty="0" err="1">
                <a:solidFill>
                  <a:schemeClr val="bg1"/>
                </a:solidFill>
              </a:rPr>
              <a:t>sugereaza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numele</a:t>
            </a:r>
            <a:r>
              <a:rPr lang="en-GB" sz="2000" dirty="0">
                <a:solidFill>
                  <a:schemeClr val="bg1"/>
                </a:solidFill>
              </a:rPr>
              <a:t> ne </a:t>
            </a:r>
            <a:r>
              <a:rPr lang="en-GB" sz="2000" dirty="0" err="1">
                <a:solidFill>
                  <a:schemeClr val="bg1"/>
                </a:solidFill>
              </a:rPr>
              <a:t>ajuta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sa</a:t>
            </a:r>
            <a:r>
              <a:rPr lang="en-GB" sz="2000" dirty="0">
                <a:solidFill>
                  <a:schemeClr val="bg1"/>
                </a:solidFill>
              </a:rPr>
              <a:t> cream </a:t>
            </a:r>
            <a:r>
              <a:rPr lang="en-GB" sz="2000" dirty="0" err="1">
                <a:solidFill>
                  <a:schemeClr val="bg1"/>
                </a:solidFill>
              </a:rPr>
              <a:t>obiecte</a:t>
            </a:r>
            <a:r>
              <a:rPr lang="en-GB" sz="2000" dirty="0">
                <a:solidFill>
                  <a:schemeClr val="bg1"/>
                </a:solidFill>
              </a:rPr>
              <a:t> care </a:t>
            </a:r>
            <a:r>
              <a:rPr lang="en-GB" sz="2000" dirty="0" err="1">
                <a:solidFill>
                  <a:schemeClr val="bg1"/>
                </a:solidFill>
              </a:rPr>
              <a:t>contin</a:t>
            </a:r>
            <a:r>
              <a:rPr lang="en-GB" sz="2000" dirty="0">
                <a:solidFill>
                  <a:schemeClr val="bg1"/>
                </a:solidFill>
              </a:rPr>
              <a:t> o </a:t>
            </a:r>
            <a:r>
              <a:rPr lang="en-GB" sz="2000" dirty="0" err="1">
                <a:solidFill>
                  <a:schemeClr val="bg1"/>
                </a:solidFill>
              </a:rPr>
              <a:t>secventa</a:t>
            </a:r>
            <a:r>
              <a:rPr lang="en-GB" sz="2000" dirty="0">
                <a:solidFill>
                  <a:schemeClr val="bg1"/>
                </a:solidFill>
              </a:rPr>
              <a:t> de </a:t>
            </a:r>
            <a:r>
              <a:rPr lang="en-GB" sz="2000" dirty="0" err="1">
                <a:solidFill>
                  <a:schemeClr val="bg1"/>
                </a:solidFill>
              </a:rPr>
              <a:t>caractere</a:t>
            </a:r>
            <a:r>
              <a:rPr lang="en-GB" sz="2000" dirty="0">
                <a:solidFill>
                  <a:schemeClr val="bg1"/>
                </a:solidFill>
              </a:rPr>
              <a:t>, </a:t>
            </a:r>
            <a:r>
              <a:rPr lang="en-GB" sz="2000" dirty="0" err="1">
                <a:solidFill>
                  <a:schemeClr val="bg1"/>
                </a:solidFill>
              </a:rPr>
              <a:t>adica</a:t>
            </a:r>
            <a:r>
              <a:rPr lang="en-GB" sz="2000" dirty="0">
                <a:solidFill>
                  <a:schemeClr val="bg1"/>
                </a:solidFill>
              </a:rPr>
              <a:t> un </a:t>
            </a:r>
            <a:r>
              <a:rPr lang="en-GB" sz="2000" dirty="0">
                <a:solidFill>
                  <a:srgbClr val="FF0000"/>
                </a:solidFill>
              </a:rPr>
              <a:t>text</a:t>
            </a:r>
            <a:r>
              <a:rPr lang="en-GB" sz="2000" dirty="0">
                <a:solidFill>
                  <a:schemeClr val="bg1"/>
                </a:solidFill>
              </a:rPr>
              <a:t>, </a:t>
            </a:r>
            <a:r>
              <a:rPr lang="en-GB" sz="2000" dirty="0" err="1">
                <a:solidFill>
                  <a:schemeClr val="bg1"/>
                </a:solidFill>
              </a:rPr>
              <a:t>altfel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numit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si</a:t>
            </a:r>
            <a:r>
              <a:rPr lang="en-GB" sz="2000" dirty="0">
                <a:solidFill>
                  <a:schemeClr val="bg1"/>
                </a:solidFill>
              </a:rPr>
              <a:t> STRING.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</a:rPr>
              <a:t>Dupa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ce</a:t>
            </a:r>
            <a:r>
              <a:rPr lang="en-GB" sz="2000" dirty="0">
                <a:solidFill>
                  <a:schemeClr val="bg1"/>
                </a:solidFill>
              </a:rPr>
              <a:t> ne cream un </a:t>
            </a:r>
            <a:r>
              <a:rPr lang="en-GB" sz="2000" dirty="0" err="1">
                <a:solidFill>
                  <a:schemeClr val="bg1"/>
                </a:solidFill>
              </a:rPr>
              <a:t>obiect</a:t>
            </a:r>
            <a:r>
              <a:rPr lang="en-GB" sz="2000" dirty="0">
                <a:solidFill>
                  <a:schemeClr val="bg1"/>
                </a:solidFill>
              </a:rPr>
              <a:t> de tip String </a:t>
            </a:r>
            <a:r>
              <a:rPr lang="en-GB" sz="2000" dirty="0" err="1">
                <a:solidFill>
                  <a:schemeClr val="bg1"/>
                </a:solidFill>
              </a:rPr>
              <a:t>vom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avea</a:t>
            </a:r>
            <a:r>
              <a:rPr lang="en-GB" sz="2000" dirty="0">
                <a:solidFill>
                  <a:schemeClr val="bg1"/>
                </a:solidFill>
              </a:rPr>
              <a:t> access la </a:t>
            </a:r>
            <a:r>
              <a:rPr lang="en-GB" sz="2000" dirty="0" err="1">
                <a:solidFill>
                  <a:schemeClr val="bg1"/>
                </a:solidFill>
              </a:rPr>
              <a:t>multe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b="1" i="1" u="sng" dirty="0" err="1">
                <a:solidFill>
                  <a:srgbClr val="FF0000"/>
                </a:solidFill>
              </a:rPr>
              <a:t>metode</a:t>
            </a:r>
            <a:r>
              <a:rPr lang="en-GB" sz="2000" dirty="0">
                <a:solidFill>
                  <a:schemeClr val="bg1"/>
                </a:solidFill>
              </a:rPr>
              <a:t> care ne </a:t>
            </a:r>
            <a:r>
              <a:rPr lang="en-GB" sz="2000" dirty="0" err="1">
                <a:solidFill>
                  <a:schemeClr val="bg1"/>
                </a:solidFill>
              </a:rPr>
              <a:t>ajuta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manipulam</a:t>
            </a:r>
            <a:r>
              <a:rPr lang="en-GB" sz="2000" dirty="0">
                <a:solidFill>
                  <a:schemeClr val="bg1"/>
                </a:solidFill>
              </a:rPr>
              <a:t> text-</a:t>
            </a:r>
            <a:r>
              <a:rPr lang="en-GB" sz="2000" dirty="0" err="1">
                <a:solidFill>
                  <a:schemeClr val="bg1"/>
                </a:solidFill>
              </a:rPr>
              <a:t>ul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continut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</a:rPr>
              <a:t>Prin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clasa</a:t>
            </a:r>
            <a:r>
              <a:rPr lang="en-GB" sz="2000" dirty="0">
                <a:solidFill>
                  <a:schemeClr val="bg1"/>
                </a:solidFill>
              </a:rPr>
              <a:t> String </a:t>
            </a:r>
            <a:r>
              <a:rPr lang="en-GB" sz="2000" dirty="0" err="1">
                <a:solidFill>
                  <a:schemeClr val="bg1"/>
                </a:solidFill>
              </a:rPr>
              <a:t>avem</a:t>
            </a:r>
            <a:r>
              <a:rPr lang="en-GB" sz="2000" dirty="0">
                <a:solidFill>
                  <a:schemeClr val="bg1"/>
                </a:solidFill>
              </a:rPr>
              <a:t> access </a:t>
            </a:r>
            <a:r>
              <a:rPr lang="en-GB" sz="2000" dirty="0" err="1">
                <a:solidFill>
                  <a:schemeClr val="bg1"/>
                </a:solidFill>
              </a:rPr>
              <a:t>si</a:t>
            </a:r>
            <a:r>
              <a:rPr lang="en-GB" sz="2000" dirty="0">
                <a:solidFill>
                  <a:schemeClr val="bg1"/>
                </a:solidFill>
              </a:rPr>
              <a:t> la </a:t>
            </a:r>
            <a:r>
              <a:rPr lang="en-GB" sz="2000" dirty="0" err="1">
                <a:solidFill>
                  <a:schemeClr val="bg1"/>
                </a:solidFill>
              </a:rPr>
              <a:t>metode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</a:rPr>
              <a:t>statice</a:t>
            </a:r>
            <a:r>
              <a:rPr lang="en-GB" sz="2000" dirty="0">
                <a:solidFill>
                  <a:schemeClr val="bg1"/>
                </a:solidFill>
              </a:rPr>
              <a:t> care pot fi </a:t>
            </a:r>
            <a:r>
              <a:rPr lang="en-GB" sz="2000" dirty="0" err="1">
                <a:solidFill>
                  <a:schemeClr val="bg1"/>
                </a:solidFill>
              </a:rPr>
              <a:t>apelate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fara</a:t>
            </a:r>
            <a:r>
              <a:rPr lang="en-GB" sz="2000" dirty="0">
                <a:solidFill>
                  <a:schemeClr val="bg1"/>
                </a:solidFill>
              </a:rPr>
              <a:t> a </a:t>
            </a:r>
            <a:r>
              <a:rPr lang="en-GB" sz="2000" dirty="0" err="1">
                <a:solidFill>
                  <a:schemeClr val="bg1"/>
                </a:solidFill>
              </a:rPr>
              <a:t>avea</a:t>
            </a:r>
            <a:r>
              <a:rPr lang="en-GB" sz="2000" dirty="0">
                <a:solidFill>
                  <a:schemeClr val="bg1"/>
                </a:solidFill>
              </a:rPr>
              <a:t> o </a:t>
            </a:r>
            <a:r>
              <a:rPr lang="en-GB" sz="2000" dirty="0" err="1">
                <a:solidFill>
                  <a:schemeClr val="bg1"/>
                </a:solidFill>
              </a:rPr>
              <a:t>instanta</a:t>
            </a:r>
            <a:r>
              <a:rPr lang="en-GB" sz="2000" dirty="0">
                <a:solidFill>
                  <a:schemeClr val="bg1"/>
                </a:solidFill>
              </a:rPr>
              <a:t> din </a:t>
            </a:r>
            <a:r>
              <a:rPr lang="en-GB" sz="2000" dirty="0" err="1">
                <a:solidFill>
                  <a:schemeClr val="bg1"/>
                </a:solidFill>
              </a:rPr>
              <a:t>clasa</a:t>
            </a:r>
            <a:r>
              <a:rPr lang="en-GB" sz="2000" dirty="0">
                <a:solidFill>
                  <a:schemeClr val="bg1"/>
                </a:solidFill>
              </a:rPr>
              <a:t> String.</a:t>
            </a:r>
            <a:endParaRPr lang="en-GB" sz="20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endParaRPr lang="en-RO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endParaRPr lang="en-RO" dirty="0">
              <a:solidFill>
                <a:schemeClr val="bg1"/>
              </a:solidFill>
            </a:endParaRPr>
          </a:p>
        </p:txBody>
      </p:sp>
      <p:pic>
        <p:nvPicPr>
          <p:cNvPr id="1032" name="Picture 8" descr="Strings in Java - GeeksforGeeks">
            <a:extLst>
              <a:ext uri="{FF2B5EF4-FFF2-40B4-BE49-F238E27FC236}">
                <a16:creationId xmlns:a16="http://schemas.microsoft.com/office/drawing/2014/main" id="{C341EDDC-D3B3-487D-A7D2-375DF581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446" y="3544969"/>
            <a:ext cx="4762475" cy="223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351EE-918D-6C1C-E1B9-740F26ABC9D4}"/>
              </a:ext>
            </a:extLst>
          </p:cNvPr>
          <p:cNvSpPr txBox="1"/>
          <p:nvPr/>
        </p:nvSpPr>
        <p:spPr>
          <a:xfrm>
            <a:off x="765794" y="63008"/>
            <a:ext cx="6097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1. Ce este clasa String?</a:t>
            </a:r>
          </a:p>
        </p:txBody>
      </p:sp>
    </p:spTree>
    <p:extLst>
      <p:ext uri="{BB962C8B-B14F-4D97-AF65-F5344CB8AC3E}">
        <p14:creationId xmlns:p14="http://schemas.microsoft.com/office/powerpoint/2010/main" val="219267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D91418-C81D-3939-35CA-37BB67E5F0F6}"/>
              </a:ext>
            </a:extLst>
          </p:cNvPr>
          <p:cNvSpPr txBox="1"/>
          <p:nvPr/>
        </p:nvSpPr>
        <p:spPr>
          <a:xfrm>
            <a:off x="765794" y="617220"/>
            <a:ext cx="9864105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Un String se </a:t>
            </a:r>
            <a:r>
              <a:rPr lang="en-GB" sz="2000" dirty="0" err="1">
                <a:solidFill>
                  <a:schemeClr val="bg1"/>
                </a:solidFill>
              </a:rPr>
              <a:t>declara</a:t>
            </a:r>
            <a:r>
              <a:rPr lang="en-GB" sz="2000" dirty="0">
                <a:solidFill>
                  <a:schemeClr val="bg1"/>
                </a:solidFill>
              </a:rPr>
              <a:t> ca </a:t>
            </a:r>
            <a:r>
              <a:rPr lang="en-GB" sz="2000" dirty="0" err="1">
                <a:solidFill>
                  <a:schemeClr val="bg1"/>
                </a:solidFill>
              </a:rPr>
              <a:t>orice</a:t>
            </a:r>
            <a:r>
              <a:rPr lang="en-GB" sz="2000" dirty="0">
                <a:solidFill>
                  <a:schemeClr val="bg1"/>
                </a:solidFill>
              </a:rPr>
              <a:t> alt tip de date, </a:t>
            </a:r>
            <a:r>
              <a:rPr lang="en-GB" sz="2000" dirty="0" err="1">
                <a:solidFill>
                  <a:schemeClr val="bg1"/>
                </a:solidFill>
              </a:rPr>
              <a:t>adica</a:t>
            </a:r>
            <a:r>
              <a:rPr lang="en-GB" sz="2000" dirty="0">
                <a:solidFill>
                  <a:schemeClr val="bg1"/>
                </a:solidFill>
              </a:rPr>
              <a:t> prima data </a:t>
            </a:r>
            <a:r>
              <a:rPr lang="en-GB" sz="2000" dirty="0" err="1">
                <a:solidFill>
                  <a:schemeClr val="bg1"/>
                </a:solidFill>
              </a:rPr>
              <a:t>scriem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cuvantul</a:t>
            </a:r>
            <a:r>
              <a:rPr lang="en-GB" sz="2000" dirty="0">
                <a:solidFill>
                  <a:schemeClr val="bg1"/>
                </a:solidFill>
              </a:rPr>
              <a:t> ”String” care </a:t>
            </a:r>
            <a:r>
              <a:rPr lang="en-GB" sz="2000" dirty="0" err="1">
                <a:solidFill>
                  <a:schemeClr val="bg1"/>
                </a:solidFill>
              </a:rPr>
              <a:t>reprezinta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clasa</a:t>
            </a:r>
            <a:r>
              <a:rPr lang="en-GB" sz="2000" dirty="0">
                <a:solidFill>
                  <a:schemeClr val="bg1"/>
                </a:solidFill>
              </a:rPr>
              <a:t> String, </a:t>
            </a:r>
            <a:r>
              <a:rPr lang="en-GB" sz="2000" dirty="0" err="1">
                <a:solidFill>
                  <a:schemeClr val="bg1"/>
                </a:solidFill>
              </a:rPr>
              <a:t>urmat</a:t>
            </a:r>
            <a:r>
              <a:rPr lang="en-GB" sz="2000" dirty="0">
                <a:solidFill>
                  <a:schemeClr val="bg1"/>
                </a:solidFill>
              </a:rPr>
              <a:t> de </a:t>
            </a:r>
            <a:r>
              <a:rPr lang="en-GB" sz="2000" dirty="0" err="1">
                <a:solidFill>
                  <a:schemeClr val="bg1"/>
                </a:solidFill>
              </a:rPr>
              <a:t>numele</a:t>
            </a:r>
            <a:r>
              <a:rPr lang="en-GB" sz="2000" dirty="0">
                <a:solidFill>
                  <a:schemeClr val="bg1"/>
                </a:solidFill>
              </a:rPr>
              <a:t> pe care </a:t>
            </a:r>
            <a:r>
              <a:rPr lang="en-GB" sz="2000" dirty="0" err="1">
                <a:solidFill>
                  <a:schemeClr val="bg1"/>
                </a:solidFill>
              </a:rPr>
              <a:t>vrem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sa</a:t>
            </a:r>
            <a:r>
              <a:rPr lang="en-GB" sz="2000" dirty="0">
                <a:solidFill>
                  <a:schemeClr val="bg1"/>
                </a:solidFill>
              </a:rPr>
              <a:t>-l dam </a:t>
            </a:r>
            <a:r>
              <a:rPr lang="en-GB" sz="2000" dirty="0" err="1">
                <a:solidFill>
                  <a:schemeClr val="bg1"/>
                </a:solidFill>
              </a:rPr>
              <a:t>variabilei</a:t>
            </a: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Ca </a:t>
            </a:r>
            <a:r>
              <a:rPr lang="en-GB" sz="2000" dirty="0" err="1">
                <a:solidFill>
                  <a:schemeClr val="bg1"/>
                </a:solidFill>
              </a:rPr>
              <a:t>orice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variabila</a:t>
            </a:r>
            <a:r>
              <a:rPr lang="en-GB" sz="2000" dirty="0">
                <a:solidFill>
                  <a:schemeClr val="bg1"/>
                </a:solidFill>
              </a:rPr>
              <a:t>, </a:t>
            </a:r>
            <a:r>
              <a:rPr lang="en-GB" sz="2000" dirty="0" err="1">
                <a:solidFill>
                  <a:schemeClr val="bg1"/>
                </a:solidFill>
              </a:rPr>
              <a:t>putem</a:t>
            </a:r>
            <a:r>
              <a:rPr lang="en-GB" sz="2000" dirty="0">
                <a:solidFill>
                  <a:schemeClr val="bg1"/>
                </a:solidFill>
              </a:rPr>
              <a:t> o </a:t>
            </a:r>
            <a:r>
              <a:rPr lang="en-GB" sz="2000" dirty="0" err="1">
                <a:solidFill>
                  <a:schemeClr val="bg1"/>
                </a:solidFill>
              </a:rPr>
              <a:t>sa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declaram</a:t>
            </a:r>
            <a:r>
              <a:rPr lang="en-GB" sz="2000" dirty="0">
                <a:solidFill>
                  <a:schemeClr val="bg1"/>
                </a:solidFill>
              </a:rPr>
              <a:t> pe un rand </a:t>
            </a:r>
            <a:r>
              <a:rPr lang="en-GB" sz="2000" dirty="0" err="1">
                <a:solidFill>
                  <a:schemeClr val="bg1"/>
                </a:solidFill>
              </a:rPr>
              <a:t>si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putem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sa</a:t>
            </a:r>
            <a:r>
              <a:rPr lang="en-GB" sz="2000" dirty="0">
                <a:solidFill>
                  <a:schemeClr val="bg1"/>
                </a:solidFill>
              </a:rPr>
              <a:t>-I dam </a:t>
            </a:r>
            <a:r>
              <a:rPr lang="en-GB" sz="2000" dirty="0" err="1">
                <a:solidFill>
                  <a:schemeClr val="bg1"/>
                </a:solidFill>
              </a:rPr>
              <a:t>valoare</a:t>
            </a:r>
            <a:r>
              <a:rPr lang="en-GB" sz="2000" dirty="0">
                <a:solidFill>
                  <a:schemeClr val="bg1"/>
                </a:solidFill>
              </a:rPr>
              <a:t> pe o </a:t>
            </a:r>
            <a:r>
              <a:rPr lang="en-GB" sz="2000" dirty="0" err="1">
                <a:solidFill>
                  <a:schemeClr val="bg1"/>
                </a:solidFill>
              </a:rPr>
              <a:t>alta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linie</a:t>
            </a:r>
            <a:r>
              <a:rPr lang="en-GB" sz="2000" dirty="0">
                <a:solidFill>
                  <a:schemeClr val="bg1"/>
                </a:solidFill>
              </a:rPr>
              <a:t> de cod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</a:rPr>
              <a:t>Putem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sa</a:t>
            </a:r>
            <a:r>
              <a:rPr lang="en-GB" sz="2000" dirty="0">
                <a:solidFill>
                  <a:schemeClr val="bg1"/>
                </a:solidFill>
              </a:rPr>
              <a:t> o </a:t>
            </a:r>
            <a:r>
              <a:rPr lang="en-GB" sz="2000" dirty="0" err="1">
                <a:solidFill>
                  <a:schemeClr val="bg1"/>
                </a:solidFill>
              </a:rPr>
              <a:t>declaram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initializa</a:t>
            </a:r>
            <a:r>
              <a:rPr lang="en-GB" sz="2000" dirty="0">
                <a:solidFill>
                  <a:schemeClr val="bg1"/>
                </a:solidFill>
              </a:rPr>
              <a:t> pe </a:t>
            </a:r>
            <a:r>
              <a:rPr lang="en-GB" sz="2000" dirty="0" err="1">
                <a:solidFill>
                  <a:schemeClr val="bg1"/>
                </a:solidFill>
              </a:rPr>
              <a:t>acelasi</a:t>
            </a:r>
            <a:r>
              <a:rPr lang="en-GB" sz="2000" dirty="0">
                <a:solidFill>
                  <a:schemeClr val="bg1"/>
                </a:solidFill>
              </a:rPr>
              <a:t> rand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endParaRPr lang="en-RO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endParaRPr lang="en-RO" dirty="0">
              <a:solidFill>
                <a:schemeClr val="bg1"/>
              </a:solidFill>
            </a:endParaRPr>
          </a:p>
        </p:txBody>
      </p:sp>
      <p:pic>
        <p:nvPicPr>
          <p:cNvPr id="5122" name="Picture 2" descr="Beginning Java - Unit 2 Strings">
            <a:extLst>
              <a:ext uri="{FF2B5EF4-FFF2-40B4-BE49-F238E27FC236}">
                <a16:creationId xmlns:a16="http://schemas.microsoft.com/office/drawing/2014/main" id="{0054962E-83FC-A6DE-5563-997B770EC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9" y="3647438"/>
            <a:ext cx="54864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7246B8-B26A-B920-DF70-51EAB9E17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49" y="3647439"/>
            <a:ext cx="4636462" cy="19176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BA29C-DA8C-B459-7259-A6A0C63692BE}"/>
              </a:ext>
            </a:extLst>
          </p:cNvPr>
          <p:cNvSpPr txBox="1"/>
          <p:nvPr/>
        </p:nvSpPr>
        <p:spPr>
          <a:xfrm>
            <a:off x="702361" y="63008"/>
            <a:ext cx="6097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2.1. Cum declaram si initializam un String?</a:t>
            </a:r>
          </a:p>
        </p:txBody>
      </p:sp>
    </p:spTree>
    <p:extLst>
      <p:ext uri="{BB962C8B-B14F-4D97-AF65-F5344CB8AC3E}">
        <p14:creationId xmlns:p14="http://schemas.microsoft.com/office/powerpoint/2010/main" val="232557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3076" name="Picture 4" descr="Java String — A Comprehensive Guide To String Functions In Java With  Examples | by Swatee Chand | Edureka | Medium">
            <a:extLst>
              <a:ext uri="{FF2B5EF4-FFF2-40B4-BE49-F238E27FC236}">
                <a16:creationId xmlns:a16="http://schemas.microsoft.com/office/drawing/2014/main" id="{64BFE3C4-FABF-8884-225C-99FCEDFD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88" y="328612"/>
            <a:ext cx="9298279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2.2.  Cum declaram si initializam un String?</a:t>
            </a:r>
          </a:p>
        </p:txBody>
      </p:sp>
    </p:spTree>
    <p:extLst>
      <p:ext uri="{BB962C8B-B14F-4D97-AF65-F5344CB8AC3E}">
        <p14:creationId xmlns:p14="http://schemas.microsoft.com/office/powerpoint/2010/main" val="10396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2.3.  Cum declaram si initializam un String?</a:t>
            </a:r>
          </a:p>
        </p:txBody>
      </p:sp>
      <p:pic>
        <p:nvPicPr>
          <p:cNvPr id="7172" name="Picture 4" descr="Why and How String is Immutable in C#">
            <a:extLst>
              <a:ext uri="{FF2B5EF4-FFF2-40B4-BE49-F238E27FC236}">
                <a16:creationId xmlns:a16="http://schemas.microsoft.com/office/drawing/2014/main" id="{75691D46-8338-6123-F346-130E004DF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21" y="698500"/>
            <a:ext cx="8756553" cy="50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43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3.1.  Cum printam un String in Consola?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81353-4727-B401-DCF1-1776F5AA31F3}"/>
              </a:ext>
            </a:extLst>
          </p:cNvPr>
          <p:cNvSpPr txBox="1"/>
          <p:nvPr/>
        </p:nvSpPr>
        <p:spPr>
          <a:xfrm>
            <a:off x="788670" y="680734"/>
            <a:ext cx="7806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Ca sa printam un String doar apelam functia: System.out.println(), iar in interiorul parantezelor punem text-ul dorit intre ghilimele duble.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Deci varianta finala va arata: </a:t>
            </a:r>
            <a:r>
              <a:rPr lang="en-RO" b="1" i="1" dirty="0">
                <a:solidFill>
                  <a:srgbClr val="FF0000"/>
                </a:solidFill>
              </a:rPr>
              <a:t>System.out.println</a:t>
            </a:r>
            <a:r>
              <a:rPr lang="en-RO" dirty="0">
                <a:solidFill>
                  <a:schemeClr val="bg1"/>
                </a:solidFill>
              </a:rPr>
              <a:t>(</a:t>
            </a:r>
            <a:r>
              <a:rPr lang="en-RO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“Hello World”</a:t>
            </a:r>
            <a:r>
              <a:rPr lang="en-RO" dirty="0">
                <a:solidFill>
                  <a:schemeClr val="bg1"/>
                </a:solidFill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Daca apelam din nou </a:t>
            </a:r>
            <a:r>
              <a:rPr lang="en-RO" b="1" i="1" dirty="0">
                <a:solidFill>
                  <a:srgbClr val="FF0000"/>
                </a:solidFill>
              </a:rPr>
              <a:t>System.out.println</a:t>
            </a:r>
            <a:r>
              <a:rPr lang="en-RO" dirty="0">
                <a:solidFill>
                  <a:schemeClr val="bg1"/>
                </a:solidFill>
              </a:rPr>
              <a:t>(</a:t>
            </a:r>
            <a:r>
              <a:rPr lang="en-RO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“Hello World”</a:t>
            </a:r>
            <a:r>
              <a:rPr lang="en-RO" dirty="0">
                <a:solidFill>
                  <a:schemeClr val="bg1"/>
                </a:solidFill>
              </a:rPr>
              <a:t>); --- aceasta va merge pe linia urmatoare in Consola.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4166E6-3B9B-7243-6AA7-63ED0C9CE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60" y="2158061"/>
            <a:ext cx="4013590" cy="1045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A2002E-B6F1-C9DA-CCBF-60BB9505C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28" y="2914493"/>
            <a:ext cx="7772400" cy="7462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63CB11-EC13-5364-C019-8B68B389614A}"/>
              </a:ext>
            </a:extLst>
          </p:cNvPr>
          <p:cNvSpPr txBox="1"/>
          <p:nvPr/>
        </p:nvSpPr>
        <p:spPr>
          <a:xfrm>
            <a:off x="1051560" y="3855132"/>
            <a:ext cx="950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solidFill>
                  <a:schemeClr val="bg1"/>
                </a:solidFill>
              </a:rPr>
              <a:t>Daca apelam </a:t>
            </a:r>
            <a:r>
              <a:rPr lang="en-RO" b="1" dirty="0">
                <a:solidFill>
                  <a:schemeClr val="bg1"/>
                </a:solidFill>
              </a:rPr>
              <a:t>System.out.print</a:t>
            </a:r>
            <a:r>
              <a:rPr lang="en-RO" dirty="0">
                <a:solidFill>
                  <a:schemeClr val="bg1"/>
                </a:solidFill>
              </a:rPr>
              <a:t>(</a:t>
            </a:r>
            <a:r>
              <a:rPr lang="en-RO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“Hello World”</a:t>
            </a:r>
            <a:r>
              <a:rPr lang="en-RO" dirty="0">
                <a:solidFill>
                  <a:schemeClr val="bg1"/>
                </a:solidFill>
              </a:rPr>
              <a:t>); , urmatorea printare se va afisa in continuare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4D05A2-C0EA-F616-AF5A-68003496C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248" y="4150582"/>
            <a:ext cx="3695700" cy="77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F770E2-B67B-34C5-DE4E-60F6B5B88C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728" y="4972063"/>
            <a:ext cx="7772400" cy="53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7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3.2.  Cum printam un String in Consola?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81353-4727-B401-DCF1-1776F5AA31F3}"/>
              </a:ext>
            </a:extLst>
          </p:cNvPr>
          <p:cNvSpPr txBox="1"/>
          <p:nvPr/>
        </p:nvSpPr>
        <p:spPr>
          <a:xfrm>
            <a:off x="788670" y="680734"/>
            <a:ext cx="78066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Daca vrem sa concatenam doua String-uri folosim operatorul “+”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rgbClr val="FF0000"/>
                </a:solidFill>
              </a:rPr>
              <a:t>System.out.println</a:t>
            </a:r>
            <a:r>
              <a:rPr lang="en-RO" dirty="0">
                <a:solidFill>
                  <a:schemeClr val="bg1"/>
                </a:solidFill>
              </a:rPr>
              <a:t>(</a:t>
            </a:r>
            <a:r>
              <a:rPr lang="en-RO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“Hello” + “ “ + “World”</a:t>
            </a:r>
            <a:r>
              <a:rPr lang="en-RO" dirty="0">
                <a:solidFill>
                  <a:schemeClr val="bg1"/>
                </a:solidFill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Daca vrem sa concatem textul nostru cu continutului unei variabile:</a:t>
            </a:r>
            <a:br>
              <a:rPr lang="en-RO" dirty="0">
                <a:solidFill>
                  <a:schemeClr val="bg1"/>
                </a:solidFill>
              </a:rPr>
            </a:br>
            <a:r>
              <a:rPr lang="en-RO" dirty="0">
                <a:solidFill>
                  <a:srgbClr val="FF0000"/>
                </a:solidFill>
              </a:rPr>
              <a:t>String</a:t>
            </a:r>
            <a:r>
              <a:rPr lang="en-RO" dirty="0">
                <a:solidFill>
                  <a:schemeClr val="bg1"/>
                </a:solidFill>
              </a:rPr>
              <a:t> prenume = </a:t>
            </a:r>
            <a:r>
              <a:rPr lang="en-RO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“Ion”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rgbClr val="FF0000"/>
                </a:solidFill>
              </a:rPr>
              <a:t>Sytem.out.println</a:t>
            </a:r>
            <a:r>
              <a:rPr lang="en-RO" dirty="0">
                <a:solidFill>
                  <a:schemeClr val="bg1"/>
                </a:solidFill>
              </a:rPr>
              <a:t>(</a:t>
            </a:r>
            <a:r>
              <a:rPr lang="en-RO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”Popescu” + “ “ + prenume</a:t>
            </a:r>
            <a:r>
              <a:rPr lang="en-RO" dirty="0">
                <a:solidFill>
                  <a:schemeClr val="bg1"/>
                </a:solidFill>
              </a:rPr>
              <a:t>)</a:t>
            </a:r>
            <a:br>
              <a:rPr lang="en-RO" dirty="0">
                <a:solidFill>
                  <a:schemeClr val="bg1"/>
                </a:solidFill>
              </a:rPr>
            </a:br>
            <a:br>
              <a:rPr lang="en-RO" dirty="0">
                <a:solidFill>
                  <a:schemeClr val="bg1"/>
                </a:solidFill>
              </a:rPr>
            </a:br>
            <a:r>
              <a:rPr lang="en-RO" dirty="0">
                <a:solidFill>
                  <a:schemeClr val="bg1"/>
                </a:solidFill>
              </a:rPr>
              <a:t>Observam ca variabila nu o punem intre ghilimele duble.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name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"John"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int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age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30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double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salary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2500.50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</a:t>
            </a:r>
            <a:r>
              <a:rPr lang="en-GB" b="0" i="0" dirty="0" err="1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Afișare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simplă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System.out.printf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"Hello, %!%n"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name); </a:t>
            </a:r>
            <a:endParaRPr lang="en-GB" b="0" i="0" dirty="0">
              <a:solidFill>
                <a:schemeClr val="bg1"/>
              </a:solidFill>
              <a:effectLst/>
              <a:highlight>
                <a:srgbClr val="0D0D0D"/>
              </a:highlight>
              <a:latin typeface="Söhne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</a:t>
            </a:r>
            <a:r>
              <a:rPr lang="en-GB" b="0" i="0" dirty="0" err="1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Afișare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formatată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 cu </a:t>
            </a:r>
            <a:r>
              <a:rPr lang="en-GB" b="0" i="0" dirty="0" err="1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mai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dirty="0" err="1">
                <a:solidFill>
                  <a:srgbClr val="00A67D"/>
                </a:solidFill>
                <a:highlight>
                  <a:srgbClr val="0D0D0D"/>
                </a:highlight>
                <a:latin typeface="Söhne Mono"/>
              </a:rPr>
              <a:t>s</a:t>
            </a:r>
            <a:r>
              <a:rPr lang="en-GB" b="0" i="0" dirty="0" err="1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multe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argumente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System.out.printf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"Name: %s, Age: %d, Salary: %.2f%n"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name, age, salary);</a:t>
            </a:r>
            <a:endParaRPr lang="en-RO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437D64-7E98-7086-50B5-3347DBD1E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49" y="4548973"/>
            <a:ext cx="6594073" cy="98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1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4.  Cum printam un String in Consola?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81353-4727-B401-DCF1-1776F5AA31F3}"/>
              </a:ext>
            </a:extLst>
          </p:cNvPr>
          <p:cNvSpPr txBox="1"/>
          <p:nvPr/>
        </p:nvSpPr>
        <p:spPr>
          <a:xfrm>
            <a:off x="629766" y="513626"/>
            <a:ext cx="8617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Ca sa comparam doua String-uri vom folosi metoda equals() sau compareTo(), care se poate apela pe orice obiect, deci se poate apela si pe un obiect de tip String.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9E48F-2823-DCFE-47D3-A0D19C23C3B2}"/>
              </a:ext>
            </a:extLst>
          </p:cNvPr>
          <p:cNvSpPr txBox="1"/>
          <p:nvPr/>
        </p:nvSpPr>
        <p:spPr>
          <a:xfrm>
            <a:off x="709418" y="1028129"/>
            <a:ext cx="780668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str1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"hello"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str2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"world"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str3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"hello"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</a:t>
            </a:r>
            <a:endParaRPr lang="en-GB" dirty="0">
              <a:solidFill>
                <a:srgbClr val="FFFFFF"/>
              </a:solidFill>
              <a:highlight>
                <a:srgbClr val="0D0D0D"/>
              </a:highlight>
              <a:latin typeface="Söhne Mono"/>
            </a:endParaRPr>
          </a:p>
          <a:p>
            <a:endParaRPr lang="en-GB" b="0" i="0" dirty="0">
              <a:solidFill>
                <a:schemeClr val="bg1"/>
              </a:solidFill>
              <a:effectLst/>
              <a:highlight>
                <a:srgbClr val="0D0D0D"/>
              </a:highlight>
              <a:latin typeface="Söhne Mono"/>
            </a:endParaRPr>
          </a:p>
          <a:p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Using equals() method </a:t>
            </a:r>
          </a:p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if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(str1.equals(str2))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"str1 is equal to str2"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else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"str1 is not equal to str2"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 </a:t>
            </a:r>
          </a:p>
          <a:p>
            <a:endParaRPr lang="en-GB" dirty="0">
              <a:solidFill>
                <a:srgbClr val="FFFFFF"/>
              </a:solidFill>
              <a:highlight>
                <a:srgbClr val="0D0D0D"/>
              </a:highlight>
              <a:latin typeface="Söhne Mono"/>
            </a:endParaRPr>
          </a:p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if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(str1.equals(str3))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"str1 is equal to str3"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 </a:t>
            </a:r>
          </a:p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else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"str1 is not equal to str3"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</a:t>
            </a:r>
          </a:p>
          <a:p>
            <a:endParaRPr lang="en-GB" b="0" i="0" dirty="0">
              <a:solidFill>
                <a:srgbClr val="FFFFFF"/>
              </a:solidFill>
              <a:effectLst/>
              <a:highlight>
                <a:srgbClr val="0D0D0D"/>
              </a:highlight>
              <a:latin typeface="Söhne Mono"/>
            </a:endParaRPr>
          </a:p>
          <a:p>
            <a:endParaRPr lang="en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0B26DF-3F34-1F1B-3CAF-D67A5562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386" y="3123179"/>
            <a:ext cx="4347336" cy="461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335BB8-3AF0-DC22-C082-9387AA4B0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110" y="4211390"/>
            <a:ext cx="3616425" cy="48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5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5. </a:t>
            </a:r>
            <a:r>
              <a:rPr lang="en-RO" sz="2400" dirty="0">
                <a:solidFill>
                  <a:schemeClr val="bg1"/>
                </a:solidFill>
              </a:rPr>
              <a:t>Cum citim de la tastatura un String?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81353-4727-B401-DCF1-1776F5AA31F3}"/>
              </a:ext>
            </a:extLst>
          </p:cNvPr>
          <p:cNvSpPr txBox="1"/>
          <p:nvPr/>
        </p:nvSpPr>
        <p:spPr>
          <a:xfrm>
            <a:off x="572968" y="505814"/>
            <a:ext cx="11161831" cy="2588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solidFill>
                  <a:schemeClr val="bg1"/>
                </a:solidFill>
              </a:rPr>
              <a:t>Ca sa citim de la tastatura un String vom folosi clasa Scanner din pachetul java.util.Scanner</a:t>
            </a:r>
          </a:p>
          <a:p>
            <a:r>
              <a:rPr lang="en-RO" dirty="0">
                <a:solidFill>
                  <a:schemeClr val="bg1"/>
                </a:solidFill>
              </a:rPr>
              <a:t>Vom urma urmatorii pasi</a:t>
            </a:r>
          </a:p>
          <a:p>
            <a:r>
              <a:rPr lang="en-RO" dirty="0">
                <a:solidFill>
                  <a:schemeClr val="bg1"/>
                </a:solidFill>
              </a:rPr>
              <a:t>1. Cream un obiect de tip </a:t>
            </a:r>
            <a:r>
              <a:rPr lang="en-RO" dirty="0">
                <a:solidFill>
                  <a:srgbClr val="FF0000"/>
                </a:solidFill>
              </a:rPr>
              <a:t>Scanner</a:t>
            </a:r>
          </a:p>
          <a:p>
            <a:r>
              <a:rPr lang="en-RO" dirty="0">
                <a:solidFill>
                  <a:schemeClr val="bg1"/>
                </a:solidFill>
              </a:rPr>
              <a:t>2. In constructorul obiectului Scanner punem: </a:t>
            </a:r>
            <a:r>
              <a:rPr lang="en-RO" dirty="0">
                <a:solidFill>
                  <a:srgbClr val="FF0000"/>
                </a:solidFill>
              </a:rPr>
              <a:t>System.in </a:t>
            </a:r>
          </a:p>
          <a:p>
            <a:r>
              <a:rPr lang="en-RO" dirty="0">
                <a:solidFill>
                  <a:schemeClr val="bg1"/>
                </a:solidFill>
              </a:rPr>
              <a:t>   </a:t>
            </a:r>
            <a:r>
              <a:rPr lang="en-RO" dirty="0">
                <a:solidFill>
                  <a:srgbClr val="FF0000"/>
                </a:solidFill>
              </a:rPr>
              <a:t> </a:t>
            </a:r>
            <a:r>
              <a:rPr lang="en-RO" dirty="0">
                <a:solidFill>
                  <a:schemeClr val="bg1"/>
                </a:solidFill>
              </a:rPr>
              <a:t>(Punem un mesaj ajutator: </a:t>
            </a:r>
            <a:r>
              <a:rPr lang="en-GB" b="0" i="0" dirty="0" err="1">
                <a:solidFill>
                  <a:srgbClr val="FF0000"/>
                </a:solidFill>
                <a:effectLst/>
                <a:highlight>
                  <a:srgbClr val="0D0D0D"/>
                </a:highlight>
                <a:latin typeface="Söhne Mono"/>
              </a:rPr>
              <a:t>System.out.print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"Enter a string: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</a:t>
            </a:r>
            <a:endParaRPr lang="en-RO" dirty="0">
              <a:solidFill>
                <a:schemeClr val="bg1"/>
              </a:solidFill>
            </a:endParaRPr>
          </a:p>
          <a:p>
            <a:r>
              <a:rPr lang="en-RO" dirty="0">
                <a:solidFill>
                  <a:schemeClr val="bg1"/>
                </a:solidFill>
              </a:rPr>
              <a:t>3. Pe obiectul creat apelam metoda </a:t>
            </a:r>
            <a:r>
              <a:rPr lang="en-RO" dirty="0">
                <a:solidFill>
                  <a:srgbClr val="FF0000"/>
                </a:solidFill>
              </a:rPr>
              <a:t>nextLine()</a:t>
            </a:r>
          </a:p>
          <a:p>
            <a:r>
              <a:rPr lang="en-RO" dirty="0">
                <a:solidFill>
                  <a:schemeClr val="bg1"/>
                </a:solidFill>
              </a:rPr>
              <a:t>4. Rezultatul methodei </a:t>
            </a:r>
            <a:r>
              <a:rPr lang="en-RO" dirty="0">
                <a:solidFill>
                  <a:srgbClr val="FF0000"/>
                </a:solidFill>
              </a:rPr>
              <a:t>nextLine() </a:t>
            </a:r>
            <a:r>
              <a:rPr lang="en-RO" dirty="0">
                <a:solidFill>
                  <a:schemeClr val="bg1"/>
                </a:solidFill>
              </a:rPr>
              <a:t>il stocam intr-o variabila</a:t>
            </a:r>
          </a:p>
          <a:p>
            <a:r>
              <a:rPr lang="en-RO" dirty="0">
                <a:solidFill>
                  <a:schemeClr val="bg1"/>
                </a:solidFill>
              </a:rPr>
              <a:t>5. Folosim acea variabila, de exemplu sa o printam in consola</a:t>
            </a:r>
          </a:p>
          <a:p>
            <a:r>
              <a:rPr lang="en-RO" dirty="0">
                <a:solidFill>
                  <a:schemeClr val="bg1"/>
                </a:solidFill>
              </a:rPr>
              <a:t>6. Apelam metoda close() pentru a evita memory leaks;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30581-0DED-D465-E472-361B43297386}"/>
              </a:ext>
            </a:extLst>
          </p:cNvPr>
          <p:cNvSpPr txBox="1"/>
          <p:nvPr/>
        </p:nvSpPr>
        <p:spPr>
          <a:xfrm>
            <a:off x="3374817" y="3199254"/>
            <a:ext cx="5212923" cy="283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Create Scanner object to read input from keyboard 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Scanner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scanner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new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Scanner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System.in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Prompt the user to enter a string </a:t>
            </a:r>
          </a:p>
          <a:p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"Enter a string: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Read the input string 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inputString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scanner.nextLine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(); 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Display the input 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</a:p>
          <a:p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"You entered: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inputString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Close the scanner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</a:p>
          <a:p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scanner.close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();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62959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1768</Words>
  <Application>Microsoft Macintosh PowerPoint</Application>
  <PresentationFormat>Widescreen</PresentationFormat>
  <Paragraphs>189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Söhne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Haidu, Claudiu-Stefan (DXC Luxoft)</dc:creator>
  <cp:lastModifiedBy>Haidu, Claudiu-Stefan (DXC Luxoft)</cp:lastModifiedBy>
  <cp:revision>3</cp:revision>
  <dcterms:created xsi:type="dcterms:W3CDTF">2024-03-14T11:59:14Z</dcterms:created>
  <dcterms:modified xsi:type="dcterms:W3CDTF">2024-03-14T18:07:21Z</dcterms:modified>
</cp:coreProperties>
</file>