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56A5-CF1A-6CA1-8DCC-1BE38338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56D2C-EC5C-ED7C-06D7-C1072C16A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374F-03BF-141F-624C-525A3D30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CECF-CD28-FD54-56DD-3629F06F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F814-1F6E-03BA-352B-22F2E59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179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35D5-FA68-0E08-57BC-68DD907D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320D4-053B-B98F-BE41-639A18157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A202-9A58-0D00-2A0B-89935CA8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0713-C62C-C200-FDCF-470487E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8425-64AB-AB6A-9160-2530616D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64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E6A7E-C8B0-E8DA-A621-325CB6CB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14460-CC8A-AA96-9C2D-8132A801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25E3-297D-16A6-659E-3933C5E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E4F5-FF53-3A70-BD77-60B54F30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B1D6-A0B0-DF45-E4CE-C856F0C8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009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D215-9BD3-F399-5888-D499CA7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F78B-8CC0-6D7C-7ED3-60B247F9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8A15-469E-AE4D-FA54-F6CB986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FD44-0E8B-621F-C971-CBB1214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BB9B-8DDC-90C4-9806-321A613D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954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0A09-C129-8BE7-3C80-8CC17027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F709-157D-5735-537E-202CF05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7090-4ABC-3C0E-1627-7086B8C5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0A81-8566-0622-A321-5777FF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D3E0-6C94-518D-612D-641C7227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206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D70F-F653-BE42-A4EA-DF1321B6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3A05-ECF2-B946-B5F9-397F3BC1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48DE-D164-F708-AA98-604AD368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81724-39E5-1138-393A-38449ECA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C796C-DAB7-9AB7-35D2-6797E65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57DB-42DC-04A4-ABA6-54608505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456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E6E8-2404-0BD1-CE4D-2F9BDD3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132C-5432-FCF8-2BFD-08550764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7DAC-9C61-4A1C-907A-F8F8AA08B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3FFF-A479-F055-8575-51B963759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05C3-333F-884D-0B92-68DD78284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4A39E-FD00-64DC-6D67-BB37EE95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6FD59-3574-BAE9-5951-73FD8D0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FA5E4-6A48-0786-864A-F5E55294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593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DEE2-7AD3-B279-1A8D-4A88A4FD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FFEE2-EF85-2C47-A92E-BB297A7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4FB65-6FB4-B243-504C-F26C0921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57154-10BE-6198-315A-260D0F1D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43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66CD-A316-F7AA-4310-FF6ED92B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D2E2-45C3-3108-7FCF-332EDD98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370C6-5B4D-A18D-D981-ED13CEFC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2033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B12A-B698-26EB-A6D9-BCCD7B6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42FF-4963-C584-8007-6DDD0232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C82AE-EE1D-4340-8298-01C449C9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D0F5-FEC9-50FB-5CCB-5944105A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9B818-FB7D-7C3C-13CA-0C34D55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BA46-51CF-2AEA-2094-40A10265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786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D923-8563-CF22-59EA-16EA8903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5677E-7124-28BE-C4BC-CDBA26DAE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0C711-BA7A-9666-E313-CB7EEEB2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C052-A102-A562-2913-4E371B38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E842-8DD2-9BD2-D647-26FEBBED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6E39-31E7-BC27-8187-860A273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906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129B-DA04-CF5F-362C-DDAE786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1CA1-E37E-9B92-F0BB-316951A9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201D-E902-4F8A-9201-62CC400AC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9C31C-68BA-A94E-B8FF-EC209D7BD8C0}" type="datetimeFigureOut">
              <a:rPr lang="en-RO" smtClean="0"/>
              <a:t>14.03.2024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2D35-9001-3ED8-D2D0-B3391E6D8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2638-A5F4-FE9F-D575-D187C2F1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64369-62AF-3D48-B995-3225DD035AC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5623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1418-C81D-3939-35CA-37BB67E5F0F6}"/>
              </a:ext>
            </a:extLst>
          </p:cNvPr>
          <p:cNvSpPr txBox="1"/>
          <p:nvPr/>
        </p:nvSpPr>
        <p:spPr>
          <a:xfrm>
            <a:off x="765794" y="617220"/>
            <a:ext cx="98641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Ce este clasa String?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declaram si initializam un String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printam un String in Consola?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comparam doua String-uri?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Cum citim de la tastatura un String?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Functiile publice ale clasei String pe obiect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concat</a:t>
            </a:r>
            <a:r>
              <a:rPr lang="en-RO" dirty="0">
                <a:solidFill>
                  <a:schemeClr val="bg1"/>
                </a:solidFill>
              </a:rPr>
              <a:t> sau “+”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length()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toUpperCase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toLowerCase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trim()</a:t>
            </a:r>
            <a:endParaRPr lang="en-RO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Functiile statice ale clasei String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valueOf</a:t>
            </a:r>
            <a:r>
              <a:rPr lang="en-GB" dirty="0">
                <a:solidFill>
                  <a:schemeClr val="bg1"/>
                </a:solidFill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format()</a:t>
            </a:r>
          </a:p>
          <a:p>
            <a:pPr marL="800100" lvl="1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join</a:t>
            </a:r>
          </a:p>
          <a:p>
            <a:pPr marL="800100" lvl="1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copyValueOf</a:t>
            </a:r>
            <a:r>
              <a:rPr lang="en-GB" dirty="0">
                <a:solidFill>
                  <a:schemeClr val="bg1"/>
                </a:solidFill>
              </a:rPr>
              <a:t>()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8194" name="Picture 2" descr="Java String — A Comprehensive Guide To String Functions In Java With  Examples | by Swatee Chand | Edureka | Medium">
            <a:extLst>
              <a:ext uri="{FF2B5EF4-FFF2-40B4-BE49-F238E27FC236}">
                <a16:creationId xmlns:a16="http://schemas.microsoft.com/office/drawing/2014/main" id="{C8038F15-6E49-E94A-3A91-C0E8E3A2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86" y="2369923"/>
            <a:ext cx="5730513" cy="29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8F03-D535-D86F-6784-0F2253B99942}"/>
              </a:ext>
            </a:extLst>
          </p:cNvPr>
          <p:cNvSpPr txBox="1"/>
          <p:nvPr/>
        </p:nvSpPr>
        <p:spPr>
          <a:xfrm>
            <a:off x="702361" y="96619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Cuprins</a:t>
            </a:r>
          </a:p>
        </p:txBody>
      </p:sp>
    </p:spTree>
    <p:extLst>
      <p:ext uri="{BB962C8B-B14F-4D97-AF65-F5344CB8AC3E}">
        <p14:creationId xmlns:p14="http://schemas.microsoft.com/office/powerpoint/2010/main" val="194223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5.2. </a:t>
            </a:r>
            <a:r>
              <a:rPr lang="en-RO" sz="2400" dirty="0">
                <a:solidFill>
                  <a:schemeClr val="bg1"/>
                </a:solidFill>
              </a:rPr>
              <a:t>Cum citim de la tastatura primitive?</a:t>
            </a:r>
          </a:p>
        </p:txBody>
      </p:sp>
      <p:pic>
        <p:nvPicPr>
          <p:cNvPr id="10244" name="Picture 4" descr="How to Take Input in Java? (With examples) - Scaler Topics">
            <a:extLst>
              <a:ext uri="{FF2B5EF4-FFF2-40B4-BE49-F238E27FC236}">
                <a16:creationId xmlns:a16="http://schemas.microsoft.com/office/drawing/2014/main" id="{24E9CE36-412C-2D8A-7A8F-ED0E3509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62" y="474559"/>
            <a:ext cx="6861671" cy="58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0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concat()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8D465-FAC5-BFFB-3098-8545D4AB40C1}"/>
              </a:ext>
            </a:extLst>
          </p:cNvPr>
          <p:cNvSpPr txBox="1"/>
          <p:nvPr/>
        </p:nvSpPr>
        <p:spPr>
          <a:xfrm>
            <a:off x="880110" y="505814"/>
            <a:ext cx="736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Pentru a putea apela metodele publice non-statice trebuie sa avem unul sau mai multe obiecte de tip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57A76-6AB0-D3AB-D5BF-1788B0B815E0}"/>
              </a:ext>
            </a:extLst>
          </p:cNvPr>
          <p:cNvSpPr txBox="1"/>
          <p:nvPr/>
        </p:nvSpPr>
        <p:spPr>
          <a:xfrm>
            <a:off x="880110" y="1409652"/>
            <a:ext cx="7920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str1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"World"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// Concatenating str2 to str1   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result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str1.concat(str2);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  // Displaying the concatenated string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"Concatenated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result);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F79AC-2F50-4D3C-AD67-9ACE89C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82" y="3701302"/>
            <a:ext cx="8068017" cy="18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length()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8D465-FAC5-BFFB-3098-8545D4AB40C1}"/>
              </a:ext>
            </a:extLst>
          </p:cNvPr>
          <p:cNvSpPr txBox="1"/>
          <p:nvPr/>
        </p:nvSpPr>
        <p:spPr>
          <a:xfrm>
            <a:off x="880110" y="505814"/>
            <a:ext cx="736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Pentru a putea apela metodele publice non-statice trebuie sa avem unul sau mai multe obiecte de tip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85726-9448-CAA3-A0A3-9D601F6E9C59}"/>
              </a:ext>
            </a:extLst>
          </p:cNvPr>
          <p:cNvSpPr txBox="1"/>
          <p:nvPr/>
        </p:nvSpPr>
        <p:spPr>
          <a:xfrm>
            <a:off x="880110" y="1224772"/>
            <a:ext cx="8972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StringLengthExample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   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Getting the length of the string      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length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str.length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length of the string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"Length of the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length); 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4E201-A9DF-C0BE-198F-76AAF8F5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85" y="3660419"/>
            <a:ext cx="7419286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charAt()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A0F46-BFCB-8FCA-7477-D96E79BDC5CD}"/>
              </a:ext>
            </a:extLst>
          </p:cNvPr>
          <p:cNvSpPr txBox="1"/>
          <p:nvPr/>
        </p:nvSpPr>
        <p:spPr>
          <a:xfrm>
            <a:off x="777240" y="1221426"/>
            <a:ext cx="78181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CharAtExample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Getting the character at index 7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character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str.charAt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7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character at index 7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"Character at index 7: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character);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60950-9F46-DC13-D5E6-EF23FF936294}"/>
              </a:ext>
            </a:extLst>
          </p:cNvPr>
          <p:cNvSpPr txBox="1"/>
          <p:nvPr/>
        </p:nvSpPr>
        <p:spPr>
          <a:xfrm>
            <a:off x="777240" y="549534"/>
            <a:ext cx="488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Metoda charAt() returneaza un caracter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A67CB4-0AD2-D1A9-7CF9-C7ED29FC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1" y="3806749"/>
            <a:ext cx="7005021" cy="15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toUpperCase()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48652" y="552294"/>
            <a:ext cx="83010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ToUpperCaseExample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Converting the string to uppercase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upperCaseString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str.toUpperCase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uppercase string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"Uppercase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upperCaseString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3C8160-057C-275E-8D8F-E9FE1899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3042530"/>
            <a:ext cx="8369001" cy="19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publice ale clasei String pe un obiect : toLowerCase()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48652" y="552294"/>
            <a:ext cx="8746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ToLowerCaseExample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WORLD!"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Converting the string to lowercase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lowerCaseString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str.toLowerCase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lowercase string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"Lowercase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lowerCaseString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9DDAD-034F-47FD-0F8D-6DCCE993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7" y="3132753"/>
            <a:ext cx="9719550" cy="21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7. Metodele Statice: valueOf()</a:t>
            </a:r>
            <a:endParaRPr lang="en-RO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90398-DB41-4FAB-1B61-7CF3D35885A1}"/>
              </a:ext>
            </a:extLst>
          </p:cNvPr>
          <p:cNvSpPr txBox="1"/>
          <p:nvPr/>
        </p:nvSpPr>
        <p:spPr>
          <a:xfrm>
            <a:off x="660067" y="778054"/>
            <a:ext cx="9969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class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ValueOfExample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public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static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void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main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(String[]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args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42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3.14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'A’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boolean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booleanValue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true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Object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objectValue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new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Object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Converting different data types to strings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intValue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doubleValue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charStr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charValue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booleanStr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booleanValue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objectStr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String.valueOf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objectValue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Displaying the string representations 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intStr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doubleStr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doubleStr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     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charStr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charStr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booleanStr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booleanStr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objectStr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objectStr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 }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89536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1418-C81D-3939-35CA-37BB67E5F0F6}"/>
              </a:ext>
            </a:extLst>
          </p:cNvPr>
          <p:cNvSpPr txBox="1"/>
          <p:nvPr/>
        </p:nvSpPr>
        <p:spPr>
          <a:xfrm>
            <a:off x="765794" y="617220"/>
            <a:ext cx="986410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String, cum </a:t>
            </a:r>
            <a:r>
              <a:rPr lang="en-GB" sz="2000" dirty="0" err="1">
                <a:solidFill>
                  <a:schemeClr val="bg1"/>
                </a:solidFill>
              </a:rPr>
              <a:t>sugereaza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numele</a:t>
            </a:r>
            <a:r>
              <a:rPr lang="en-GB" sz="2000" dirty="0">
                <a:solidFill>
                  <a:schemeClr val="bg1"/>
                </a:solidFill>
              </a:rPr>
              <a:t> ne </a:t>
            </a:r>
            <a:r>
              <a:rPr lang="en-GB" sz="2000" dirty="0" err="1">
                <a:solidFill>
                  <a:schemeClr val="bg1"/>
                </a:solidFill>
              </a:rPr>
              <a:t>ajuta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cream </a:t>
            </a:r>
            <a:r>
              <a:rPr lang="en-GB" sz="2000" dirty="0" err="1">
                <a:solidFill>
                  <a:schemeClr val="bg1"/>
                </a:solidFill>
              </a:rPr>
              <a:t>obiecte</a:t>
            </a:r>
            <a:r>
              <a:rPr lang="en-GB" sz="2000" dirty="0">
                <a:solidFill>
                  <a:schemeClr val="bg1"/>
                </a:solidFill>
              </a:rPr>
              <a:t> care </a:t>
            </a:r>
            <a:r>
              <a:rPr lang="en-GB" sz="2000" dirty="0" err="1">
                <a:solidFill>
                  <a:schemeClr val="bg1"/>
                </a:solidFill>
              </a:rPr>
              <a:t>contin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secventa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caractere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adica</a:t>
            </a:r>
            <a:r>
              <a:rPr lang="en-GB" sz="2000" dirty="0">
                <a:solidFill>
                  <a:schemeClr val="bg1"/>
                </a:solidFill>
              </a:rPr>
              <a:t> un </a:t>
            </a:r>
            <a:r>
              <a:rPr lang="en-GB" sz="2000" dirty="0">
                <a:solidFill>
                  <a:srgbClr val="FF0000"/>
                </a:solidFill>
              </a:rPr>
              <a:t>text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altfel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numit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STRING.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Dupa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ce</a:t>
            </a:r>
            <a:r>
              <a:rPr lang="en-GB" sz="2000" dirty="0">
                <a:solidFill>
                  <a:schemeClr val="bg1"/>
                </a:solidFill>
              </a:rPr>
              <a:t> ne cream un </a:t>
            </a:r>
            <a:r>
              <a:rPr lang="en-GB" sz="2000" dirty="0" err="1">
                <a:solidFill>
                  <a:schemeClr val="bg1"/>
                </a:solidFill>
              </a:rPr>
              <a:t>obiect</a:t>
            </a:r>
            <a:r>
              <a:rPr lang="en-GB" sz="2000" dirty="0">
                <a:solidFill>
                  <a:schemeClr val="bg1"/>
                </a:solidFill>
              </a:rPr>
              <a:t> de tip String </a:t>
            </a:r>
            <a:r>
              <a:rPr lang="en-GB" sz="2000" dirty="0" err="1">
                <a:solidFill>
                  <a:schemeClr val="bg1"/>
                </a:solidFill>
              </a:rPr>
              <a:t>vom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avea</a:t>
            </a:r>
            <a:r>
              <a:rPr lang="en-GB" sz="2000" dirty="0">
                <a:solidFill>
                  <a:schemeClr val="bg1"/>
                </a:solidFill>
              </a:rPr>
              <a:t> access la </a:t>
            </a:r>
            <a:r>
              <a:rPr lang="en-GB" sz="2000" dirty="0" err="1">
                <a:solidFill>
                  <a:schemeClr val="bg1"/>
                </a:solidFill>
              </a:rPr>
              <a:t>multe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b="1" i="1" u="sng" dirty="0" err="1">
                <a:solidFill>
                  <a:srgbClr val="FF0000"/>
                </a:solidFill>
              </a:rPr>
              <a:t>metode</a:t>
            </a:r>
            <a:r>
              <a:rPr lang="en-GB" sz="2000" dirty="0">
                <a:solidFill>
                  <a:schemeClr val="bg1"/>
                </a:solidFill>
              </a:rPr>
              <a:t> care ne </a:t>
            </a:r>
            <a:r>
              <a:rPr lang="en-GB" sz="2000" dirty="0" err="1">
                <a:solidFill>
                  <a:schemeClr val="bg1"/>
                </a:solidFill>
              </a:rPr>
              <a:t>ajuta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manipulam</a:t>
            </a:r>
            <a:r>
              <a:rPr lang="en-GB" sz="2000" dirty="0">
                <a:solidFill>
                  <a:schemeClr val="bg1"/>
                </a:solidFill>
              </a:rPr>
              <a:t> text-</a:t>
            </a:r>
            <a:r>
              <a:rPr lang="en-GB" sz="2000" dirty="0" err="1">
                <a:solidFill>
                  <a:schemeClr val="bg1"/>
                </a:solidFill>
              </a:rPr>
              <a:t>ul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continut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Prin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 </a:t>
            </a:r>
            <a:r>
              <a:rPr lang="en-GB" sz="2000" dirty="0" err="1">
                <a:solidFill>
                  <a:schemeClr val="bg1"/>
                </a:solidFill>
              </a:rPr>
              <a:t>avem</a:t>
            </a:r>
            <a:r>
              <a:rPr lang="en-GB" sz="2000" dirty="0">
                <a:solidFill>
                  <a:schemeClr val="bg1"/>
                </a:solidFill>
              </a:rPr>
              <a:t> access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la </a:t>
            </a:r>
            <a:r>
              <a:rPr lang="en-GB" sz="2000" dirty="0" err="1">
                <a:solidFill>
                  <a:schemeClr val="bg1"/>
                </a:solidFill>
              </a:rPr>
              <a:t>metode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statice</a:t>
            </a:r>
            <a:r>
              <a:rPr lang="en-GB" sz="2000" dirty="0">
                <a:solidFill>
                  <a:schemeClr val="bg1"/>
                </a:solidFill>
              </a:rPr>
              <a:t> care pot fi </a:t>
            </a:r>
            <a:r>
              <a:rPr lang="en-GB" sz="2000" dirty="0" err="1">
                <a:solidFill>
                  <a:schemeClr val="bg1"/>
                </a:solidFill>
              </a:rPr>
              <a:t>apelate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fara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avea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instanta</a:t>
            </a:r>
            <a:r>
              <a:rPr lang="en-GB" sz="2000" dirty="0">
                <a:solidFill>
                  <a:schemeClr val="bg1"/>
                </a:solidFill>
              </a:rPr>
              <a:t> din </a:t>
            </a: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String.</a:t>
            </a:r>
            <a:endParaRPr lang="en-GB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1032" name="Picture 8" descr="Strings in Java - GeeksforGeeks">
            <a:extLst>
              <a:ext uri="{FF2B5EF4-FFF2-40B4-BE49-F238E27FC236}">
                <a16:creationId xmlns:a16="http://schemas.microsoft.com/office/drawing/2014/main" id="{C341EDDC-D3B3-487D-A7D2-375DF581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46" y="3544969"/>
            <a:ext cx="4762475" cy="223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351EE-918D-6C1C-E1B9-740F26ABC9D4}"/>
              </a:ext>
            </a:extLst>
          </p:cNvPr>
          <p:cNvSpPr txBox="1"/>
          <p:nvPr/>
        </p:nvSpPr>
        <p:spPr>
          <a:xfrm>
            <a:off x="765794" y="63008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1. Ce este clasa String?</a:t>
            </a:r>
          </a:p>
        </p:txBody>
      </p:sp>
    </p:spTree>
    <p:extLst>
      <p:ext uri="{BB962C8B-B14F-4D97-AF65-F5344CB8AC3E}">
        <p14:creationId xmlns:p14="http://schemas.microsoft.com/office/powerpoint/2010/main" val="21926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91418-C81D-3939-35CA-37BB67E5F0F6}"/>
              </a:ext>
            </a:extLst>
          </p:cNvPr>
          <p:cNvSpPr txBox="1"/>
          <p:nvPr/>
        </p:nvSpPr>
        <p:spPr>
          <a:xfrm>
            <a:off x="765794" y="617220"/>
            <a:ext cx="986410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Un String se </a:t>
            </a:r>
            <a:r>
              <a:rPr lang="en-GB" sz="2000" dirty="0" err="1">
                <a:solidFill>
                  <a:schemeClr val="bg1"/>
                </a:solidFill>
              </a:rPr>
              <a:t>declara</a:t>
            </a:r>
            <a:r>
              <a:rPr lang="en-GB" sz="2000" dirty="0">
                <a:solidFill>
                  <a:schemeClr val="bg1"/>
                </a:solidFill>
              </a:rPr>
              <a:t> ca </a:t>
            </a:r>
            <a:r>
              <a:rPr lang="en-GB" sz="2000" dirty="0" err="1">
                <a:solidFill>
                  <a:schemeClr val="bg1"/>
                </a:solidFill>
              </a:rPr>
              <a:t>orice</a:t>
            </a:r>
            <a:r>
              <a:rPr lang="en-GB" sz="2000" dirty="0">
                <a:solidFill>
                  <a:schemeClr val="bg1"/>
                </a:solidFill>
              </a:rPr>
              <a:t> alt tip de date, </a:t>
            </a:r>
            <a:r>
              <a:rPr lang="en-GB" sz="2000" dirty="0" err="1">
                <a:solidFill>
                  <a:schemeClr val="bg1"/>
                </a:solidFill>
              </a:rPr>
              <a:t>adica</a:t>
            </a:r>
            <a:r>
              <a:rPr lang="en-GB" sz="2000" dirty="0">
                <a:solidFill>
                  <a:schemeClr val="bg1"/>
                </a:solidFill>
              </a:rPr>
              <a:t> prima data </a:t>
            </a:r>
            <a:r>
              <a:rPr lang="en-GB" sz="2000" dirty="0" err="1">
                <a:solidFill>
                  <a:schemeClr val="bg1"/>
                </a:solidFill>
              </a:rPr>
              <a:t>scriem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cuvantul</a:t>
            </a:r>
            <a:r>
              <a:rPr lang="en-GB" sz="2000" dirty="0">
                <a:solidFill>
                  <a:schemeClr val="bg1"/>
                </a:solidFill>
              </a:rPr>
              <a:t> ”String” care </a:t>
            </a:r>
            <a:r>
              <a:rPr lang="en-GB" sz="2000" dirty="0" err="1">
                <a:solidFill>
                  <a:schemeClr val="bg1"/>
                </a:solidFill>
              </a:rPr>
              <a:t>reprezinta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clasa</a:t>
            </a:r>
            <a:r>
              <a:rPr lang="en-GB" sz="2000" dirty="0">
                <a:solidFill>
                  <a:schemeClr val="bg1"/>
                </a:solidFill>
              </a:rPr>
              <a:t> String, </a:t>
            </a:r>
            <a:r>
              <a:rPr lang="en-GB" sz="2000" dirty="0" err="1">
                <a:solidFill>
                  <a:schemeClr val="bg1"/>
                </a:solidFill>
              </a:rPr>
              <a:t>urmat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dirty="0" err="1">
                <a:solidFill>
                  <a:schemeClr val="bg1"/>
                </a:solidFill>
              </a:rPr>
              <a:t>numele</a:t>
            </a:r>
            <a:r>
              <a:rPr lang="en-GB" sz="2000" dirty="0">
                <a:solidFill>
                  <a:schemeClr val="bg1"/>
                </a:solidFill>
              </a:rPr>
              <a:t> pe care </a:t>
            </a:r>
            <a:r>
              <a:rPr lang="en-GB" sz="2000" dirty="0" err="1">
                <a:solidFill>
                  <a:schemeClr val="bg1"/>
                </a:solidFill>
              </a:rPr>
              <a:t>vrem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-l dam </a:t>
            </a:r>
            <a:r>
              <a:rPr lang="en-GB" sz="2000" dirty="0" err="1">
                <a:solidFill>
                  <a:schemeClr val="bg1"/>
                </a:solidFill>
              </a:rPr>
              <a:t>variabilei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Ca </a:t>
            </a:r>
            <a:r>
              <a:rPr lang="en-GB" sz="2000" dirty="0" err="1">
                <a:solidFill>
                  <a:schemeClr val="bg1"/>
                </a:solidFill>
              </a:rPr>
              <a:t>orice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variabila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putem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declaram</a:t>
            </a:r>
            <a:r>
              <a:rPr lang="en-GB" sz="2000" dirty="0">
                <a:solidFill>
                  <a:schemeClr val="bg1"/>
                </a:solidFill>
              </a:rPr>
              <a:t> pe un rand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putem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-I dam </a:t>
            </a:r>
            <a:r>
              <a:rPr lang="en-GB" sz="2000" dirty="0" err="1">
                <a:solidFill>
                  <a:schemeClr val="bg1"/>
                </a:solidFill>
              </a:rPr>
              <a:t>valoare</a:t>
            </a:r>
            <a:r>
              <a:rPr lang="en-GB" sz="2000" dirty="0">
                <a:solidFill>
                  <a:schemeClr val="bg1"/>
                </a:solidFill>
              </a:rPr>
              <a:t> pe o </a:t>
            </a:r>
            <a:r>
              <a:rPr lang="en-GB" sz="2000" dirty="0" err="1">
                <a:solidFill>
                  <a:schemeClr val="bg1"/>
                </a:solidFill>
              </a:rPr>
              <a:t>alta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linie</a:t>
            </a:r>
            <a:r>
              <a:rPr lang="en-GB" sz="2000" dirty="0">
                <a:solidFill>
                  <a:schemeClr val="bg1"/>
                </a:solidFill>
              </a:rPr>
              <a:t> de cod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Putem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declaram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initializa</a:t>
            </a:r>
            <a:r>
              <a:rPr lang="en-GB" sz="2000" dirty="0">
                <a:solidFill>
                  <a:schemeClr val="bg1"/>
                </a:solidFill>
              </a:rPr>
              <a:t> pe </a:t>
            </a:r>
            <a:r>
              <a:rPr lang="en-GB" sz="2000" dirty="0" err="1">
                <a:solidFill>
                  <a:schemeClr val="bg1"/>
                </a:solidFill>
              </a:rPr>
              <a:t>acelasi</a:t>
            </a:r>
            <a:r>
              <a:rPr lang="en-GB" sz="2000" dirty="0">
                <a:solidFill>
                  <a:schemeClr val="bg1"/>
                </a:solidFill>
              </a:rPr>
              <a:t> rand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5122" name="Picture 2" descr="Beginning Java - Unit 2 Strings">
            <a:extLst>
              <a:ext uri="{FF2B5EF4-FFF2-40B4-BE49-F238E27FC236}">
                <a16:creationId xmlns:a16="http://schemas.microsoft.com/office/drawing/2014/main" id="{0054962E-83FC-A6DE-5563-997B770E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47438"/>
            <a:ext cx="54864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246B8-B26A-B920-DF70-51EAB9E1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49" y="3647439"/>
            <a:ext cx="4636462" cy="1917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BA29C-DA8C-B459-7259-A6A0C63692BE}"/>
              </a:ext>
            </a:extLst>
          </p:cNvPr>
          <p:cNvSpPr txBox="1"/>
          <p:nvPr/>
        </p:nvSpPr>
        <p:spPr>
          <a:xfrm>
            <a:off x="702361" y="63008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2.1. Cum declaram si initializam un String?</a:t>
            </a:r>
          </a:p>
        </p:txBody>
      </p:sp>
    </p:spTree>
    <p:extLst>
      <p:ext uri="{BB962C8B-B14F-4D97-AF65-F5344CB8AC3E}">
        <p14:creationId xmlns:p14="http://schemas.microsoft.com/office/powerpoint/2010/main" val="232557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3076" name="Picture 4" descr="Java String — A Comprehensive Guide To String Functions In Java With  Examples | by Swatee Chand | Edureka | Medium">
            <a:extLst>
              <a:ext uri="{FF2B5EF4-FFF2-40B4-BE49-F238E27FC236}">
                <a16:creationId xmlns:a16="http://schemas.microsoft.com/office/drawing/2014/main" id="{64BFE3C4-FABF-8884-225C-99FCEDFD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8" y="328612"/>
            <a:ext cx="9298279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2.2.  Cum declaram si initializam un String?</a:t>
            </a:r>
          </a:p>
        </p:txBody>
      </p:sp>
    </p:spTree>
    <p:extLst>
      <p:ext uri="{BB962C8B-B14F-4D97-AF65-F5344CB8AC3E}">
        <p14:creationId xmlns:p14="http://schemas.microsoft.com/office/powerpoint/2010/main" val="1039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2.3.  Cum declaram si initializam un String?</a:t>
            </a:r>
          </a:p>
        </p:txBody>
      </p:sp>
      <p:pic>
        <p:nvPicPr>
          <p:cNvPr id="7172" name="Picture 4" descr="Why and How String is Immutable in C#">
            <a:extLst>
              <a:ext uri="{FF2B5EF4-FFF2-40B4-BE49-F238E27FC236}">
                <a16:creationId xmlns:a16="http://schemas.microsoft.com/office/drawing/2014/main" id="{75691D46-8338-6123-F346-130E004D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1" y="698500"/>
            <a:ext cx="8756553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3.1.  Cum printam un String in Consola?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788670" y="680734"/>
            <a:ext cx="780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Ca sa printam un String doar apelam functia: System.out.println(), iar in interiorul parantezelor punem text-ul dorit intre ghilimele duble.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Deci varianta finala va arata: </a:t>
            </a:r>
            <a:r>
              <a:rPr lang="en-RO" b="1" i="1" dirty="0">
                <a:solidFill>
                  <a:srgbClr val="FF0000"/>
                </a:solidFill>
              </a:rPr>
              <a:t>System.out.println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 World”</a:t>
            </a:r>
            <a:r>
              <a:rPr lang="en-RO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Daca apelam din nou </a:t>
            </a:r>
            <a:r>
              <a:rPr lang="en-RO" b="1" i="1" dirty="0">
                <a:solidFill>
                  <a:srgbClr val="FF0000"/>
                </a:solidFill>
              </a:rPr>
              <a:t>System.out.println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 World”</a:t>
            </a:r>
            <a:r>
              <a:rPr lang="en-RO" dirty="0">
                <a:solidFill>
                  <a:schemeClr val="bg1"/>
                </a:solidFill>
              </a:rPr>
              <a:t>); --- aceasta va merge pe linia urmatoare in Consola.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166E6-3B9B-7243-6AA7-63ED0C9C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60" y="2158061"/>
            <a:ext cx="4013590" cy="1045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A2002E-B6F1-C9DA-CCBF-60BB9505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8" y="2914493"/>
            <a:ext cx="7772400" cy="7462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63CB11-EC13-5364-C019-8B68B389614A}"/>
              </a:ext>
            </a:extLst>
          </p:cNvPr>
          <p:cNvSpPr txBox="1"/>
          <p:nvPr/>
        </p:nvSpPr>
        <p:spPr>
          <a:xfrm>
            <a:off x="1051560" y="3855132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Daca apelam </a:t>
            </a:r>
            <a:r>
              <a:rPr lang="en-RO" b="1" dirty="0">
                <a:solidFill>
                  <a:schemeClr val="bg1"/>
                </a:solidFill>
              </a:rPr>
              <a:t>System.out.print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 World”</a:t>
            </a:r>
            <a:r>
              <a:rPr lang="en-RO" dirty="0">
                <a:solidFill>
                  <a:schemeClr val="bg1"/>
                </a:solidFill>
              </a:rPr>
              <a:t>); , urmatorea printare se va afisa in continuare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4D05A2-C0EA-F616-AF5A-68003496C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248" y="4150582"/>
            <a:ext cx="3695700" cy="77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F770E2-B67B-34C5-DE4E-60F6B5B88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28" y="4972063"/>
            <a:ext cx="7772400" cy="5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3.2.  Cum printam un String in Consola?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788670" y="680734"/>
            <a:ext cx="78066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Daca vrem sa concatenam doua String-uri folosim operatorul “+”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0000"/>
                </a:solidFill>
              </a:rPr>
              <a:t>System.out.println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“Hello” + “ “ + “World”</a:t>
            </a:r>
            <a:r>
              <a:rPr lang="en-RO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Daca vrem sa concatem textul nostru cu continutului unei variabile:</a:t>
            </a:r>
            <a:br>
              <a:rPr lang="en-RO" dirty="0">
                <a:solidFill>
                  <a:schemeClr val="bg1"/>
                </a:solidFill>
              </a:rPr>
            </a:br>
            <a:r>
              <a:rPr lang="en-RO" dirty="0">
                <a:solidFill>
                  <a:srgbClr val="FF0000"/>
                </a:solidFill>
              </a:rPr>
              <a:t>String</a:t>
            </a:r>
            <a:r>
              <a:rPr lang="en-RO" dirty="0">
                <a:solidFill>
                  <a:schemeClr val="bg1"/>
                </a:solidFill>
              </a:rPr>
              <a:t> prenume = 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0000"/>
                </a:solidFill>
              </a:rPr>
              <a:t>Sytem.out.println</a:t>
            </a:r>
            <a:r>
              <a:rPr lang="en-RO" dirty="0">
                <a:solidFill>
                  <a:schemeClr val="bg1"/>
                </a:solidFill>
              </a:rPr>
              <a:t>(</a:t>
            </a:r>
            <a:r>
              <a:rPr lang="en-RO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”Popescu” + “ “ + prenume</a:t>
            </a:r>
            <a:r>
              <a:rPr lang="en-RO" dirty="0">
                <a:solidFill>
                  <a:schemeClr val="bg1"/>
                </a:solidFill>
              </a:rPr>
              <a:t>)</a:t>
            </a:r>
            <a:br>
              <a:rPr lang="en-RO" dirty="0">
                <a:solidFill>
                  <a:schemeClr val="bg1"/>
                </a:solidFill>
              </a:rPr>
            </a:br>
            <a:br>
              <a:rPr lang="en-RO" dirty="0">
                <a:solidFill>
                  <a:schemeClr val="bg1"/>
                </a:solidFill>
              </a:rPr>
            </a:br>
            <a:r>
              <a:rPr lang="en-RO" dirty="0">
                <a:solidFill>
                  <a:schemeClr val="bg1"/>
                </a:solidFill>
              </a:rPr>
              <a:t>Observam ca variabila nu o punem intre ghilimele duble.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name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"John"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age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30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double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salary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2500.50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Afișare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simplă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"Hello, %s!%n"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name); </a:t>
            </a:r>
            <a:endParaRPr lang="en-GB" b="0" i="0" dirty="0">
              <a:solidFill>
                <a:schemeClr val="bg1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Afișare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formatată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cu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mai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multe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argumente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"Name: %s, Age: %d, Salary: %.2f%n"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, name, age, salary);</a:t>
            </a: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37D64-7E98-7086-50B5-3347DBD1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9" y="4548973"/>
            <a:ext cx="6594073" cy="9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4.  Cum printam un String in Consola?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629766" y="513626"/>
            <a:ext cx="861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Ca sa comparam doua String-uri vom folosi metoda equals() sau compareTo(), care se poate apela pe orice obiect, deci se poate apela si pe un obiect de tip String.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9E48F-2823-DCFE-47D3-A0D19C23C3B2}"/>
              </a:ext>
            </a:extLst>
          </p:cNvPr>
          <p:cNvSpPr txBox="1"/>
          <p:nvPr/>
        </p:nvSpPr>
        <p:spPr>
          <a:xfrm>
            <a:off x="709418" y="1028129"/>
            <a:ext cx="780668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str1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str2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"world"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str3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"hello"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;</a:t>
            </a:r>
            <a:endParaRPr lang="en-GB" dirty="0">
              <a:solidFill>
                <a:srgbClr val="FFFFFF"/>
              </a:solidFill>
              <a:highlight>
                <a:srgbClr val="0D0D0D"/>
              </a:highlight>
              <a:latin typeface="Söhne Mono"/>
            </a:endParaRPr>
          </a:p>
          <a:p>
            <a:endParaRPr lang="en-GB" b="0" i="0" dirty="0">
              <a:solidFill>
                <a:schemeClr val="bg1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Using equals() method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(str1.equals(str2))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equal to str2"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else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not equal to str2"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endParaRPr lang="en-GB" dirty="0">
              <a:solidFill>
                <a:srgbClr val="FFFFFF"/>
              </a:solidFill>
              <a:highlight>
                <a:srgbClr val="0D0D0D"/>
              </a:highlight>
              <a:latin typeface="Söhne Mono"/>
            </a:endParaRP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if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(str1.equals(str3))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equal to str3"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else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{ </a:t>
            </a:r>
          </a:p>
          <a:p>
            <a:r>
              <a:rPr lang="en-GB" dirty="0">
                <a:solidFill>
                  <a:srgbClr val="FFFFFF"/>
                </a:solidFill>
                <a:highlight>
                  <a:srgbClr val="0D0D0D"/>
                </a:highlight>
                <a:latin typeface="Söhne Mono"/>
              </a:rPr>
              <a:t> 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"str1 is not equal to str3"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}</a:t>
            </a:r>
          </a:p>
          <a:p>
            <a:endParaRPr lang="en-GB" b="0" i="0" dirty="0">
              <a:solidFill>
                <a:srgbClr val="FFFFFF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B26DF-3F34-1F1B-3CAF-D67A5562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86" y="3123179"/>
            <a:ext cx="4347336" cy="461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35BB8-3AF0-DC22-C082-9387AA4B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110" y="4211390"/>
            <a:ext cx="3616425" cy="4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5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9AC64C6-BCBD-1D8F-D4AB-E0137FEE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B3D24-2721-CCC6-002E-7DC4C56C61BD}"/>
              </a:ext>
            </a:extLst>
          </p:cNvPr>
          <p:cNvSpPr txBox="1"/>
          <p:nvPr/>
        </p:nvSpPr>
        <p:spPr>
          <a:xfrm>
            <a:off x="457199" y="44149"/>
            <a:ext cx="925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2400" b="1" i="1" u="sng" dirty="0">
                <a:solidFill>
                  <a:schemeClr val="bg1"/>
                </a:solidFill>
              </a:rPr>
              <a:t>5. </a:t>
            </a:r>
            <a:r>
              <a:rPr lang="en-RO" sz="2400" dirty="0">
                <a:solidFill>
                  <a:schemeClr val="bg1"/>
                </a:solidFill>
              </a:rPr>
              <a:t>Cum citim de la tastatura un String?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1353-4727-B401-DCF1-1776F5AA31F3}"/>
              </a:ext>
            </a:extLst>
          </p:cNvPr>
          <p:cNvSpPr txBox="1"/>
          <p:nvPr/>
        </p:nvSpPr>
        <p:spPr>
          <a:xfrm>
            <a:off x="572968" y="505814"/>
            <a:ext cx="11161831" cy="258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Ca sa citim de la tastatura un String vom folosi clasa Scanner din pachetul java.util.Scanner</a:t>
            </a:r>
          </a:p>
          <a:p>
            <a:r>
              <a:rPr lang="en-RO" dirty="0">
                <a:solidFill>
                  <a:schemeClr val="bg1"/>
                </a:solidFill>
              </a:rPr>
              <a:t>Vom urma urmatorii pasi</a:t>
            </a:r>
          </a:p>
          <a:p>
            <a:r>
              <a:rPr lang="en-RO" dirty="0">
                <a:solidFill>
                  <a:schemeClr val="bg1"/>
                </a:solidFill>
              </a:rPr>
              <a:t>1. Cream un obiect de tip </a:t>
            </a:r>
            <a:r>
              <a:rPr lang="en-RO" dirty="0">
                <a:solidFill>
                  <a:srgbClr val="FF0000"/>
                </a:solidFill>
              </a:rPr>
              <a:t>Scanner</a:t>
            </a:r>
          </a:p>
          <a:p>
            <a:r>
              <a:rPr lang="en-RO" dirty="0">
                <a:solidFill>
                  <a:schemeClr val="bg1"/>
                </a:solidFill>
              </a:rPr>
              <a:t>2. In constructorul obiectului Scanner punem: </a:t>
            </a:r>
            <a:r>
              <a:rPr lang="en-RO" dirty="0">
                <a:solidFill>
                  <a:srgbClr val="FF0000"/>
                </a:solidFill>
              </a:rPr>
              <a:t>System.in </a:t>
            </a:r>
          </a:p>
          <a:p>
            <a:r>
              <a:rPr lang="en-RO" dirty="0">
                <a:solidFill>
                  <a:schemeClr val="bg1"/>
                </a:solidFill>
              </a:rPr>
              <a:t>   </a:t>
            </a:r>
            <a:r>
              <a:rPr lang="en-RO" dirty="0">
                <a:solidFill>
                  <a:srgbClr val="FF0000"/>
                </a:solidFill>
              </a:rPr>
              <a:t> </a:t>
            </a:r>
            <a:r>
              <a:rPr lang="en-RO" dirty="0">
                <a:solidFill>
                  <a:schemeClr val="bg1"/>
                </a:solidFill>
              </a:rPr>
              <a:t>(Punem un mesaj ajutator: </a:t>
            </a:r>
            <a:r>
              <a:rPr lang="en-GB" b="0" i="0" dirty="0" err="1">
                <a:solidFill>
                  <a:srgbClr val="FF0000"/>
                </a:solidFill>
                <a:effectLst/>
                <a:highlight>
                  <a:srgbClr val="0D0D0D"/>
                </a:highlight>
                <a:latin typeface="Söhne Mono"/>
              </a:rPr>
              <a:t>System.out.print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"Enter a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</a:t>
            </a:r>
            <a:endParaRPr lang="en-RO" dirty="0">
              <a:solidFill>
                <a:schemeClr val="bg1"/>
              </a:solidFill>
            </a:endParaRPr>
          </a:p>
          <a:p>
            <a:r>
              <a:rPr lang="en-RO" dirty="0">
                <a:solidFill>
                  <a:schemeClr val="bg1"/>
                </a:solidFill>
              </a:rPr>
              <a:t>3. Pe obiectul creat apelam metoda </a:t>
            </a:r>
            <a:r>
              <a:rPr lang="en-RO" dirty="0">
                <a:solidFill>
                  <a:srgbClr val="FF0000"/>
                </a:solidFill>
              </a:rPr>
              <a:t>nextLine()</a:t>
            </a:r>
          </a:p>
          <a:p>
            <a:r>
              <a:rPr lang="en-RO" dirty="0">
                <a:solidFill>
                  <a:schemeClr val="bg1"/>
                </a:solidFill>
              </a:rPr>
              <a:t>4. Rezultatul methodei </a:t>
            </a:r>
            <a:r>
              <a:rPr lang="en-RO" dirty="0">
                <a:solidFill>
                  <a:srgbClr val="FF0000"/>
                </a:solidFill>
              </a:rPr>
              <a:t>nextLine() </a:t>
            </a:r>
            <a:r>
              <a:rPr lang="en-RO" dirty="0">
                <a:solidFill>
                  <a:schemeClr val="bg1"/>
                </a:solidFill>
              </a:rPr>
              <a:t>il stocam intr-o variabila</a:t>
            </a:r>
          </a:p>
          <a:p>
            <a:r>
              <a:rPr lang="en-RO" dirty="0">
                <a:solidFill>
                  <a:schemeClr val="bg1"/>
                </a:solidFill>
              </a:rPr>
              <a:t>5. Folosim acea variabila, de exemplu sa o printam in consola</a:t>
            </a:r>
          </a:p>
          <a:p>
            <a:r>
              <a:rPr lang="en-RO" dirty="0">
                <a:solidFill>
                  <a:schemeClr val="bg1"/>
                </a:solidFill>
              </a:rPr>
              <a:t>6. Apelam metoda close() pentru a evita memory leaks;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30581-0DED-D465-E472-361B43297386}"/>
              </a:ext>
            </a:extLst>
          </p:cNvPr>
          <p:cNvSpPr txBox="1"/>
          <p:nvPr/>
        </p:nvSpPr>
        <p:spPr>
          <a:xfrm>
            <a:off x="3374817" y="3199254"/>
            <a:ext cx="5212923" cy="283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Create Scanner object to read input from keyboard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new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>
                <a:solidFill>
                  <a:srgbClr val="F22C3D"/>
                </a:solidFill>
                <a:effectLst/>
                <a:highlight>
                  <a:srgbClr val="0D0D0D"/>
                </a:highlight>
                <a:latin typeface="Söhne Mono"/>
              </a:rPr>
              <a:t>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System.in</a:t>
            </a:r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Prompt the user to enter a string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"Enter a string: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Read the input string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GB" b="0" i="0" dirty="0" err="1">
                <a:solidFill>
                  <a:srgbClr val="DF3079"/>
                </a:solidFill>
                <a:effectLst/>
                <a:highlight>
                  <a:srgbClr val="0D0D0D"/>
                </a:highlight>
                <a:latin typeface="Söhne Mono"/>
              </a:rPr>
              <a:t>inputString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=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scanner.nextLine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Display the input 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System.out.println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highlight>
                  <a:srgbClr val="0D0D0D"/>
                </a:highlight>
                <a:latin typeface="Söhne Mono"/>
              </a:rPr>
              <a:t>"You entered: "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+ </a:t>
            </a:r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inputString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);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highlight>
                  <a:srgbClr val="0D0D0D"/>
                </a:highlight>
                <a:latin typeface="Söhne Mono"/>
              </a:rPr>
              <a:t>// Close the scanner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</a:p>
          <a:p>
            <a:r>
              <a:rPr lang="en-GB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scanner.close</a:t>
            </a:r>
            <a:r>
              <a:rPr lang="en-GB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();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2959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1423</Words>
  <Application>Microsoft Macintosh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Haidu, Claudiu-Stefan (DXC Luxoft)</dc:creator>
  <cp:lastModifiedBy>Haidu, Claudiu-Stefan (DXC Luxoft)</cp:lastModifiedBy>
  <cp:revision>2</cp:revision>
  <dcterms:created xsi:type="dcterms:W3CDTF">2024-03-14T11:59:14Z</dcterms:created>
  <dcterms:modified xsi:type="dcterms:W3CDTF">2024-03-14T16:36:25Z</dcterms:modified>
</cp:coreProperties>
</file>