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8" r:id="rId3"/>
    <p:sldId id="261" r:id="rId4"/>
    <p:sldId id="289" r:id="rId5"/>
    <p:sldId id="287" r:id="rId6"/>
    <p:sldId id="28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0816D-9131-0642-AC18-65111AF099E6}" v="339" dt="2025-09-20T16:46:07.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94635"/>
  </p:normalViewPr>
  <p:slideViewPr>
    <p:cSldViewPr snapToGrid="0">
      <p:cViewPr varScale="1">
        <p:scale>
          <a:sx n="120" d="100"/>
          <a:sy n="120" d="100"/>
        </p:scale>
        <p:origin x="9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71807-75D2-4B48-9BC1-C0791C7EACC9}" type="datetimeFigureOut">
              <a:rPr lang="en-US" smtClean="0"/>
              <a:t>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3F86B-2734-BF42-93A6-63E2CE51FA0F}" type="slidenum">
              <a:rPr lang="en-US" smtClean="0"/>
              <a:t>‹#›</a:t>
            </a:fld>
            <a:endParaRPr lang="en-US"/>
          </a:p>
        </p:txBody>
      </p:sp>
    </p:spTree>
    <p:extLst>
      <p:ext uri="{BB962C8B-B14F-4D97-AF65-F5344CB8AC3E}">
        <p14:creationId xmlns:p14="http://schemas.microsoft.com/office/powerpoint/2010/main" val="239510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2589-B083-6788-C188-A7A86614E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223450-674B-BC5C-6F86-2413C244DF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B0CED9-B1F4-757B-FF1C-CB55CB8E24C7}"/>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5" name="Footer Placeholder 4">
            <a:extLst>
              <a:ext uri="{FF2B5EF4-FFF2-40B4-BE49-F238E27FC236}">
                <a16:creationId xmlns:a16="http://schemas.microsoft.com/office/drawing/2014/main" id="{BB4BFC94-82B2-21A3-2575-27800619A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882CC-D653-8816-84BD-1C5983F65A03}"/>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131327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7CD9-4481-08C2-4E88-1FB52F08C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0CFAC1-4D7F-6198-0D9B-053218EAB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6FC57-5135-D07A-49D2-9633857338C6}"/>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5" name="Footer Placeholder 4">
            <a:extLst>
              <a:ext uri="{FF2B5EF4-FFF2-40B4-BE49-F238E27FC236}">
                <a16:creationId xmlns:a16="http://schemas.microsoft.com/office/drawing/2014/main" id="{BD54C60C-8258-822E-80A5-2E0D96020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A1161-1882-2A70-0204-86955786D40A}"/>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116728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389FA6-EACC-1D0F-2715-C3E6CBDD6B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B28C91-E497-8D50-85CD-2D350890CE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7D545-E3C6-5F58-11A4-9D653FBB4DC6}"/>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5" name="Footer Placeholder 4">
            <a:extLst>
              <a:ext uri="{FF2B5EF4-FFF2-40B4-BE49-F238E27FC236}">
                <a16:creationId xmlns:a16="http://schemas.microsoft.com/office/drawing/2014/main" id="{07938AAD-8DB9-B119-33DB-0A54B9369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BD58E-F881-2DCA-49F9-1D5B3B13EE0F}"/>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26201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A5D3-4475-D424-AAD2-A53CD1787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3D51B-2CA0-F2BB-7751-C45C80AF4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17ADD-A1A0-2F86-B8EA-0F6E6B9048BA}"/>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5" name="Footer Placeholder 4">
            <a:extLst>
              <a:ext uri="{FF2B5EF4-FFF2-40B4-BE49-F238E27FC236}">
                <a16:creationId xmlns:a16="http://schemas.microsoft.com/office/drawing/2014/main" id="{F5A2B4A3-90D9-905A-D219-576A5991B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84D11B-ED22-AA1A-3798-1C316DF34B08}"/>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200399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0C4F-A8C0-7FBF-7450-2ACA51CF37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A83313-51C9-8FCD-76A0-4E109458A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B37CC-018A-DED7-E590-3816B68F0B39}"/>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5" name="Footer Placeholder 4">
            <a:extLst>
              <a:ext uri="{FF2B5EF4-FFF2-40B4-BE49-F238E27FC236}">
                <a16:creationId xmlns:a16="http://schemas.microsoft.com/office/drawing/2014/main" id="{C4BBE3F1-093B-9CE7-664A-F05829693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5AFF1-6F9B-A45E-650D-3A0836CCCD06}"/>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191880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3BE1-F9AE-53CC-959C-34C16430A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ECB1D-0500-8247-4526-8D2F0B52C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692D2-B90F-2BA6-C78A-203F0B917E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1FA438-6142-0B34-F3A6-70B8434375BF}"/>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6" name="Footer Placeholder 5">
            <a:extLst>
              <a:ext uri="{FF2B5EF4-FFF2-40B4-BE49-F238E27FC236}">
                <a16:creationId xmlns:a16="http://schemas.microsoft.com/office/drawing/2014/main" id="{8D16006F-557E-7017-240E-8A01385BA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73C9A0-31D6-4A5C-34F9-1C1F03EC1F20}"/>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290614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C02A-7DDC-74DF-0635-2CF18AF0F7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B7BEAC-52C7-85A4-F098-7758650FF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02FA94-6D26-CCB7-4492-E2A8BFFB9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FEB920-7A8D-C959-E966-E8372DF43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EABDC-105B-643A-405F-694566161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C3AA5A-00E4-3558-A4AB-13ECBF495097}"/>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8" name="Footer Placeholder 7">
            <a:extLst>
              <a:ext uri="{FF2B5EF4-FFF2-40B4-BE49-F238E27FC236}">
                <a16:creationId xmlns:a16="http://schemas.microsoft.com/office/drawing/2014/main" id="{AFB8B891-C0DF-5409-0653-32F79254C3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02BA0C-E4DD-E986-0553-D2041857014E}"/>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979250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78B7-DDD7-A8BF-DD92-0C3EE893E3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4A856-01F9-A7D0-F4A3-00A616DE5D63}"/>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4" name="Footer Placeholder 3">
            <a:extLst>
              <a:ext uri="{FF2B5EF4-FFF2-40B4-BE49-F238E27FC236}">
                <a16:creationId xmlns:a16="http://schemas.microsoft.com/office/drawing/2014/main" id="{3F65035C-CE70-5B91-C83D-ECFDADD35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81D28A-A5DE-DE88-344C-F97F443A4CDE}"/>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96482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09FA3-9E79-D445-3FEB-E7642CE9E41F}"/>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3" name="Footer Placeholder 2">
            <a:extLst>
              <a:ext uri="{FF2B5EF4-FFF2-40B4-BE49-F238E27FC236}">
                <a16:creationId xmlns:a16="http://schemas.microsoft.com/office/drawing/2014/main" id="{EF05E957-CFC3-430E-1B2C-F6039C01F3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0E4514-0A61-DEF6-6A9B-0590AD8246FE}"/>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253141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7A56-7D2D-3932-43C1-D3468169B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6483E5-0268-4B7A-4645-7558A4A77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2948B4-F672-6FFE-86D1-86286538B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801C9-E5D7-9585-2BEE-0D1D1917C8C9}"/>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6" name="Footer Placeholder 5">
            <a:extLst>
              <a:ext uri="{FF2B5EF4-FFF2-40B4-BE49-F238E27FC236}">
                <a16:creationId xmlns:a16="http://schemas.microsoft.com/office/drawing/2014/main" id="{8E450128-4786-91A9-3120-12E0BCF18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3441C-EAF9-703B-E73F-2382E3E7B7BA}"/>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144380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CEB4-0DC1-DEC8-58E7-87402B3F2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C8914-103B-0FD6-F20C-87A81DDB1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F2DA9-3397-C342-6069-E5C9AC1B0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C0B1D-CEA0-7DFD-F38F-9D329028123F}"/>
              </a:ext>
            </a:extLst>
          </p:cNvPr>
          <p:cNvSpPr>
            <a:spLocks noGrp="1"/>
          </p:cNvSpPr>
          <p:nvPr>
            <p:ph type="dt" sz="half" idx="10"/>
          </p:nvPr>
        </p:nvSpPr>
        <p:spPr/>
        <p:txBody>
          <a:bodyPr/>
          <a:lstStyle/>
          <a:p>
            <a:fld id="{779551AF-0EE3-DD4B-B4EF-6D8229EA0D86}" type="datetimeFigureOut">
              <a:rPr lang="en-US" smtClean="0"/>
              <a:t>9/20/25</a:t>
            </a:fld>
            <a:endParaRPr lang="en-US"/>
          </a:p>
        </p:txBody>
      </p:sp>
      <p:sp>
        <p:nvSpPr>
          <p:cNvPr id="6" name="Footer Placeholder 5">
            <a:extLst>
              <a:ext uri="{FF2B5EF4-FFF2-40B4-BE49-F238E27FC236}">
                <a16:creationId xmlns:a16="http://schemas.microsoft.com/office/drawing/2014/main" id="{DD04E28A-6907-1FF5-EC06-429B46721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AB370-1DBB-AF46-F8DB-7DC5EFFCC003}"/>
              </a:ext>
            </a:extLst>
          </p:cNvPr>
          <p:cNvSpPr>
            <a:spLocks noGrp="1"/>
          </p:cNvSpPr>
          <p:nvPr>
            <p:ph type="sldNum" sz="quarter" idx="12"/>
          </p:nvPr>
        </p:nvSpPr>
        <p:spPr/>
        <p:txBody>
          <a:bodyPr/>
          <a:lstStyle/>
          <a:p>
            <a:fld id="{FBA31FBD-AA74-B940-BEBB-75DDFD0DC06A}" type="slidenum">
              <a:rPr lang="en-US" smtClean="0"/>
              <a:t>‹#›</a:t>
            </a:fld>
            <a:endParaRPr lang="en-US"/>
          </a:p>
        </p:txBody>
      </p:sp>
    </p:spTree>
    <p:extLst>
      <p:ext uri="{BB962C8B-B14F-4D97-AF65-F5344CB8AC3E}">
        <p14:creationId xmlns:p14="http://schemas.microsoft.com/office/powerpoint/2010/main" val="153684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801D69-C640-402D-B659-678786479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6F774-07B9-DC88-0065-CFA51AA316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852D-D2ED-1C67-12EC-67F0CDBB2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9551AF-0EE3-DD4B-B4EF-6D8229EA0D86}" type="datetimeFigureOut">
              <a:rPr lang="en-US" smtClean="0"/>
              <a:t>9/20/25</a:t>
            </a:fld>
            <a:endParaRPr lang="en-US"/>
          </a:p>
        </p:txBody>
      </p:sp>
      <p:sp>
        <p:nvSpPr>
          <p:cNvPr id="5" name="Footer Placeholder 4">
            <a:extLst>
              <a:ext uri="{FF2B5EF4-FFF2-40B4-BE49-F238E27FC236}">
                <a16:creationId xmlns:a16="http://schemas.microsoft.com/office/drawing/2014/main" id="{A1E3605C-394F-93D0-F2F5-4E9AA54A0D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7B3A10-224E-8E0B-3F27-9E12375E1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A31FBD-AA74-B940-BEBB-75DDFD0DC06A}" type="slidenum">
              <a:rPr lang="en-US" smtClean="0"/>
              <a:t>‹#›</a:t>
            </a:fld>
            <a:endParaRPr lang="en-US"/>
          </a:p>
        </p:txBody>
      </p:sp>
    </p:spTree>
    <p:extLst>
      <p:ext uri="{BB962C8B-B14F-4D97-AF65-F5344CB8AC3E}">
        <p14:creationId xmlns:p14="http://schemas.microsoft.com/office/powerpoint/2010/main" val="396313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ailto:dinu_stefan.rusu@upb.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ocs.flutter.dev/inst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6A52-E683-94FB-5FDE-93AF163BA925}"/>
              </a:ext>
            </a:extLst>
          </p:cNvPr>
          <p:cNvSpPr>
            <a:spLocks noGrp="1"/>
          </p:cNvSpPr>
          <p:nvPr>
            <p:ph type="ctrTitle"/>
          </p:nvPr>
        </p:nvSpPr>
        <p:spPr>
          <a:xfrm>
            <a:off x="1524000" y="1584325"/>
            <a:ext cx="9144000" cy="2387600"/>
          </a:xfrm>
        </p:spPr>
        <p:txBody>
          <a:bodyPr/>
          <a:lstStyle/>
          <a:p>
            <a:r>
              <a:rPr lang="en-US" dirty="0"/>
              <a:t>Mobile and Embedded Computing</a:t>
            </a:r>
          </a:p>
        </p:txBody>
      </p:sp>
      <p:sp>
        <p:nvSpPr>
          <p:cNvPr id="3" name="Subtitle 2">
            <a:extLst>
              <a:ext uri="{FF2B5EF4-FFF2-40B4-BE49-F238E27FC236}">
                <a16:creationId xmlns:a16="http://schemas.microsoft.com/office/drawing/2014/main" id="{91D421A2-2714-CF24-E8C4-734EB67ECE54}"/>
              </a:ext>
            </a:extLst>
          </p:cNvPr>
          <p:cNvSpPr>
            <a:spLocks noGrp="1"/>
          </p:cNvSpPr>
          <p:nvPr>
            <p:ph type="subTitle" idx="1"/>
          </p:nvPr>
        </p:nvSpPr>
        <p:spPr>
          <a:xfrm>
            <a:off x="1524000" y="4079875"/>
            <a:ext cx="9144000" cy="1655762"/>
          </a:xfrm>
        </p:spPr>
        <p:txBody>
          <a:bodyPr/>
          <a:lstStyle/>
          <a:p>
            <a:r>
              <a:rPr lang="en-US" b="1" dirty="0"/>
              <a:t>Laboratory 0. Orientation</a:t>
            </a:r>
          </a:p>
          <a:p>
            <a:endParaRPr lang="en-US" dirty="0"/>
          </a:p>
        </p:txBody>
      </p:sp>
    </p:spTree>
    <p:extLst>
      <p:ext uri="{BB962C8B-B14F-4D97-AF65-F5344CB8AC3E}">
        <p14:creationId xmlns:p14="http://schemas.microsoft.com/office/powerpoint/2010/main" val="146104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F27E7B-5827-BBF6-FBA1-991606DB03CB}"/>
              </a:ext>
            </a:extLst>
          </p:cNvPr>
          <p:cNvSpPr>
            <a:spLocks noGrp="1"/>
          </p:cNvSpPr>
          <p:nvPr>
            <p:ph idx="1"/>
          </p:nvPr>
        </p:nvSpPr>
        <p:spPr>
          <a:xfrm>
            <a:off x="838200" y="769122"/>
            <a:ext cx="10515600" cy="5407842"/>
          </a:xfrm>
        </p:spPr>
        <p:txBody>
          <a:bodyPr>
            <a:normAutofit fontScale="92500"/>
          </a:bodyPr>
          <a:lstStyle/>
          <a:p>
            <a:pPr marL="0" lvl="0" indent="0">
              <a:buNone/>
            </a:pPr>
            <a:r>
              <a:rPr lang="en-US" sz="3500" b="1" dirty="0">
                <a:cs typeface="Al Bayan Plain" pitchFamily="2" charset="-78"/>
              </a:rPr>
              <a:t>Ing. Dinu-Ștefan RUSU</a:t>
            </a:r>
          </a:p>
          <a:p>
            <a:pPr marL="0" lvl="0" indent="0">
              <a:buNone/>
            </a:pPr>
            <a:endParaRPr lang="en-US" dirty="0">
              <a:cs typeface="Al Bayan Plain" pitchFamily="2" charset="-78"/>
              <a:sym typeface="Archivo"/>
            </a:endParaRPr>
          </a:p>
          <a:p>
            <a:pPr marL="0" lvl="0" indent="0">
              <a:buNone/>
            </a:pPr>
            <a:r>
              <a:rPr lang="en-US" dirty="0">
                <a:cs typeface="Al Bayan Plain" pitchFamily="2" charset="-78"/>
                <a:sym typeface="Archivo"/>
              </a:rPr>
              <a:t>You can contact me on:</a:t>
            </a:r>
          </a:p>
          <a:p>
            <a:pPr lvl="0"/>
            <a:r>
              <a:rPr lang="en-US" dirty="0">
                <a:ea typeface="Archivo"/>
                <a:cs typeface="Archivo"/>
                <a:sym typeface="Archivo"/>
                <a:hlinkClick r:id="rId2">
                  <a:extLst>
                    <a:ext uri="{A12FA001-AC4F-418D-AE19-62706E023703}">
                      <ahyp:hlinkClr xmlns:ahyp="http://schemas.microsoft.com/office/drawing/2018/hyperlinkcolor" val="tx"/>
                    </a:ext>
                  </a:extLst>
                </a:hlinkClick>
              </a:rPr>
              <a:t>dinu_stefan.rusu@upb.ro</a:t>
            </a:r>
            <a:endParaRPr lang="en-US" dirty="0">
              <a:ea typeface="Archivo"/>
              <a:cs typeface="Archivo"/>
              <a:sym typeface="Archivo"/>
            </a:endParaRPr>
          </a:p>
          <a:p>
            <a:pPr lvl="0"/>
            <a:r>
              <a:rPr lang="en-US" dirty="0">
                <a:ea typeface="Archivo"/>
                <a:cs typeface="Archivo"/>
                <a:sym typeface="Archivo"/>
              </a:rPr>
              <a:t>Teams</a:t>
            </a:r>
          </a:p>
          <a:p>
            <a:pPr lvl="0"/>
            <a:endParaRPr lang="en-US" dirty="0">
              <a:ea typeface="Archivo"/>
              <a:cs typeface="Archivo"/>
              <a:sym typeface="Archivo"/>
            </a:endParaRPr>
          </a:p>
          <a:p>
            <a:pPr marL="0" lvl="0" indent="0">
              <a:buNone/>
            </a:pPr>
            <a:r>
              <a:rPr lang="en-US" dirty="0">
                <a:ea typeface="Archivo"/>
                <a:cs typeface="Archivo"/>
                <a:sym typeface="Archivo"/>
              </a:rPr>
              <a:t>Senior Engineer @ Dell					[Kotlin, Spring Boot]</a:t>
            </a:r>
          </a:p>
          <a:p>
            <a:pPr marL="0" lvl="0" indent="0">
              <a:buNone/>
            </a:pPr>
            <a:endParaRPr lang="en-US" dirty="0">
              <a:ea typeface="Archivo"/>
              <a:cs typeface="Archivo"/>
              <a:sym typeface="Archivo"/>
            </a:endParaRPr>
          </a:p>
          <a:p>
            <a:pPr marL="0" lvl="0" indent="0">
              <a:buNone/>
            </a:pPr>
            <a:r>
              <a:rPr lang="en-US" dirty="0">
                <a:ea typeface="Archivo"/>
                <a:cs typeface="Archivo"/>
                <a:sym typeface="Archivo"/>
              </a:rPr>
              <a:t>45+ Launched apps on Google Play &amp; App Store	[Flutter, Java]</a:t>
            </a:r>
          </a:p>
          <a:p>
            <a:pPr marL="0" lvl="0" indent="0">
              <a:buNone/>
            </a:pPr>
            <a:r>
              <a:rPr lang="en-US" dirty="0">
                <a:ea typeface="Archivo"/>
                <a:cs typeface="Archivo"/>
                <a:sym typeface="Archivo"/>
              </a:rPr>
              <a:t>Speaker at </a:t>
            </a:r>
            <a:r>
              <a:rPr lang="en-US" dirty="0" err="1">
                <a:ea typeface="Archivo"/>
                <a:cs typeface="Archivo"/>
                <a:sym typeface="Archivo"/>
              </a:rPr>
              <a:t>DevTalks</a:t>
            </a:r>
            <a:r>
              <a:rPr lang="en-US" dirty="0">
                <a:ea typeface="Archivo"/>
                <a:cs typeface="Archivo"/>
                <a:sym typeface="Archivo"/>
              </a:rPr>
              <a:t> 2025 – Scaling Flutter to 100k MAU as a solo dev</a:t>
            </a:r>
            <a:endParaRPr lang="en-US" dirty="0"/>
          </a:p>
          <a:p>
            <a:endParaRPr lang="en-US" dirty="0"/>
          </a:p>
        </p:txBody>
      </p:sp>
    </p:spTree>
    <p:extLst>
      <p:ext uri="{BB962C8B-B14F-4D97-AF65-F5344CB8AC3E}">
        <p14:creationId xmlns:p14="http://schemas.microsoft.com/office/powerpoint/2010/main" val="141823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4729C-B494-5D82-26F9-CD9BEF45B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ACD31-2D09-6AF7-4D4D-05C5A31065B5}"/>
              </a:ext>
            </a:extLst>
          </p:cNvPr>
          <p:cNvSpPr>
            <a:spLocks noGrp="1"/>
          </p:cNvSpPr>
          <p:nvPr>
            <p:ph type="title"/>
          </p:nvPr>
        </p:nvSpPr>
        <p:spPr/>
        <p:txBody>
          <a:bodyPr/>
          <a:lstStyle/>
          <a:p>
            <a:r>
              <a:rPr lang="en-US" dirty="0"/>
              <a:t>Grading – 4P</a:t>
            </a:r>
          </a:p>
        </p:txBody>
      </p:sp>
      <p:sp>
        <p:nvSpPr>
          <p:cNvPr id="3" name="Content Placeholder 2">
            <a:extLst>
              <a:ext uri="{FF2B5EF4-FFF2-40B4-BE49-F238E27FC236}">
                <a16:creationId xmlns:a16="http://schemas.microsoft.com/office/drawing/2014/main" id="{1B02D55B-00A3-BCFD-7F3F-37A8F2FA5942}"/>
              </a:ext>
            </a:extLst>
          </p:cNvPr>
          <p:cNvSpPr>
            <a:spLocks noGrp="1"/>
          </p:cNvSpPr>
          <p:nvPr>
            <p:ph idx="1"/>
          </p:nvPr>
        </p:nvSpPr>
        <p:spPr/>
        <p:txBody>
          <a:bodyPr>
            <a:normAutofit lnSpcReduction="10000"/>
          </a:bodyPr>
          <a:lstStyle/>
          <a:p>
            <a:pPr marL="158750" lvl="0" indent="0">
              <a:lnSpc>
                <a:spcPct val="100000"/>
              </a:lnSpc>
              <a:buClr>
                <a:schemeClr val="lt1"/>
              </a:buClr>
              <a:buNone/>
            </a:pPr>
            <a:r>
              <a:rPr lang="en-US" dirty="0"/>
              <a:t>Hands-on Flutter exercises</a:t>
            </a:r>
          </a:p>
          <a:p>
            <a:pPr marL="158750" lvl="0" indent="0">
              <a:lnSpc>
                <a:spcPct val="100000"/>
              </a:lnSpc>
              <a:buClr>
                <a:schemeClr val="lt1"/>
              </a:buClr>
              <a:buNone/>
            </a:pPr>
            <a:r>
              <a:rPr lang="en-US" dirty="0"/>
              <a:t>4 Milestones:</a:t>
            </a:r>
          </a:p>
          <a:p>
            <a:pPr marL="158750" lvl="0" indent="0">
              <a:lnSpc>
                <a:spcPct val="100000"/>
              </a:lnSpc>
              <a:buClr>
                <a:schemeClr val="lt1"/>
              </a:buClr>
              <a:buNone/>
            </a:pPr>
            <a:r>
              <a:rPr lang="en-US" dirty="0"/>
              <a:t>	1. Build basic UI with mocked data (0.5p)</a:t>
            </a:r>
          </a:p>
          <a:p>
            <a:pPr marL="158750" lvl="0" indent="0">
              <a:lnSpc>
                <a:spcPct val="100000"/>
              </a:lnSpc>
              <a:buClr>
                <a:schemeClr val="lt1"/>
              </a:buClr>
              <a:buNone/>
            </a:pPr>
            <a:r>
              <a:rPr lang="en-US" dirty="0"/>
              <a:t>	2. Integrate with the provided API (0.5p)</a:t>
            </a:r>
          </a:p>
          <a:p>
            <a:pPr marL="158750" lvl="0" indent="0">
              <a:lnSpc>
                <a:spcPct val="100000"/>
              </a:lnSpc>
              <a:buClr>
                <a:schemeClr val="lt1"/>
              </a:buClr>
              <a:buNone/>
            </a:pPr>
            <a:r>
              <a:rPr lang="en-US" dirty="0"/>
              <a:t>	3. State management &amp; Offline first (1p)</a:t>
            </a:r>
          </a:p>
          <a:p>
            <a:pPr marL="158750" lvl="0" indent="0">
              <a:lnSpc>
                <a:spcPct val="100000"/>
              </a:lnSpc>
              <a:buClr>
                <a:schemeClr val="lt1"/>
              </a:buClr>
              <a:buNone/>
            </a:pPr>
            <a:r>
              <a:rPr lang="en-US" dirty="0"/>
              <a:t>	4. Final presentation (2p)</a:t>
            </a:r>
          </a:p>
          <a:p>
            <a:pPr marL="158750" lvl="0" indent="0">
              <a:lnSpc>
                <a:spcPct val="100000"/>
              </a:lnSpc>
              <a:buClr>
                <a:schemeClr val="lt1"/>
              </a:buClr>
              <a:buNone/>
            </a:pPr>
            <a:r>
              <a:rPr lang="en-US" dirty="0"/>
              <a:t>These milestones may be solved individually or in a team of maximum 3 persons. Each contributor will be graded individually, based on their input to the developed application.</a:t>
            </a:r>
          </a:p>
        </p:txBody>
      </p:sp>
    </p:spTree>
    <p:extLst>
      <p:ext uri="{BB962C8B-B14F-4D97-AF65-F5344CB8AC3E}">
        <p14:creationId xmlns:p14="http://schemas.microsoft.com/office/powerpoint/2010/main" val="310879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F9A68-DD75-FF5C-2F5F-7C21254D602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C2F4160-1111-F018-E433-0C5317B25DEB}"/>
              </a:ext>
            </a:extLst>
          </p:cNvPr>
          <p:cNvSpPr txBox="1"/>
          <p:nvPr/>
        </p:nvSpPr>
        <p:spPr>
          <a:xfrm>
            <a:off x="827186" y="612844"/>
            <a:ext cx="10537627" cy="5632311"/>
          </a:xfrm>
          <a:prstGeom prst="rect">
            <a:avLst/>
          </a:prstGeom>
          <a:noFill/>
        </p:spPr>
        <p:txBody>
          <a:bodyPr wrap="square" rtlCol="0">
            <a:spAutoFit/>
          </a:bodyPr>
          <a:lstStyle/>
          <a:p>
            <a:pPr>
              <a:buFont typeface="Wingdings" pitchFamily="2" charset="2"/>
              <a:buChar char="Ø"/>
            </a:pPr>
            <a:r>
              <a:rPr lang="en-US" sz="2400" dirty="0"/>
              <a:t> Projects MUST be developed on GitHub</a:t>
            </a:r>
          </a:p>
          <a:p>
            <a:pPr>
              <a:buFont typeface="Wingdings" pitchFamily="2" charset="2"/>
              <a:buChar char="Ø"/>
            </a:pPr>
            <a:r>
              <a:rPr lang="en-US" sz="2400" dirty="0"/>
              <a:t> The application MUST be written in Flutter</a:t>
            </a:r>
          </a:p>
          <a:p>
            <a:pPr>
              <a:buFont typeface="Wingdings" pitchFamily="2" charset="2"/>
              <a:buChar char="Ø"/>
            </a:pPr>
            <a:r>
              <a:rPr lang="en-US" sz="2400" dirty="0"/>
              <a:t> The way of working will also be marked (Pull Requests, Branches, Code reviews, etc.)</a:t>
            </a:r>
          </a:p>
          <a:p>
            <a:pPr>
              <a:buFont typeface="Wingdings" pitchFamily="2" charset="2"/>
              <a:buChar char="Ø"/>
            </a:pPr>
            <a:r>
              <a:rPr lang="en-US" sz="2400" dirty="0"/>
              <a:t> Individual participation will be measured based on Commits and Lines of Code, as well as the quality of the code written. Each team member should know in detail what he has implemented and have at least a brief awareness of the other parts of the project</a:t>
            </a:r>
          </a:p>
          <a:p>
            <a:pPr>
              <a:buFont typeface="Wingdings" pitchFamily="2" charset="2"/>
              <a:buChar char="Ø"/>
            </a:pPr>
            <a:r>
              <a:rPr lang="en-US" sz="2400" dirty="0"/>
              <a:t> The readme MUST contain the following sections (in this order):</a:t>
            </a:r>
          </a:p>
          <a:p>
            <a:pPr lvl="1">
              <a:buFont typeface="Wingdings" pitchFamily="2" charset="2"/>
              <a:buChar char="Ø"/>
            </a:pPr>
            <a:r>
              <a:rPr lang="en-US" sz="2400" dirty="0"/>
              <a:t> </a:t>
            </a:r>
            <a:r>
              <a:rPr lang="en-US" sz="2400" b="1" dirty="0"/>
              <a:t>Team composition</a:t>
            </a:r>
            <a:r>
              <a:rPr lang="en-US" sz="2400" dirty="0"/>
              <a:t>, 1 person / row (Name, Surname, Group)</a:t>
            </a:r>
          </a:p>
          <a:p>
            <a:pPr lvl="1">
              <a:buFont typeface="Wingdings" pitchFamily="2" charset="2"/>
              <a:buChar char="Ø"/>
            </a:pPr>
            <a:r>
              <a:rPr lang="en-US" sz="2400" dirty="0"/>
              <a:t> </a:t>
            </a:r>
            <a:r>
              <a:rPr lang="en-US" sz="2400" b="1" dirty="0"/>
              <a:t>Project description </a:t>
            </a:r>
            <a:r>
              <a:rPr lang="en-US" sz="2400" dirty="0"/>
              <a:t>(brief)</a:t>
            </a:r>
            <a:r>
              <a:rPr lang="en-US" sz="2400" b="1" dirty="0"/>
              <a:t> </a:t>
            </a:r>
            <a:r>
              <a:rPr lang="en-US" sz="2400" dirty="0"/>
              <a:t>of the implemented app (what it does, what ‘screens’ it has,  etc.)</a:t>
            </a:r>
          </a:p>
          <a:p>
            <a:pPr lvl="1">
              <a:buFont typeface="Wingdings" pitchFamily="2" charset="2"/>
              <a:buChar char="Ø"/>
            </a:pPr>
            <a:r>
              <a:rPr lang="en-US" sz="2400" dirty="0"/>
              <a:t> </a:t>
            </a:r>
            <a:r>
              <a:rPr lang="en-US" sz="2400" b="1" dirty="0"/>
              <a:t>Other information </a:t>
            </a:r>
            <a:r>
              <a:rPr lang="en-US" sz="2400" dirty="0"/>
              <a:t>(anything else you would like to mention)</a:t>
            </a:r>
          </a:p>
          <a:p>
            <a:pPr>
              <a:buFont typeface="Wingdings" pitchFamily="2" charset="2"/>
              <a:buChar char="Ø"/>
            </a:pPr>
            <a:r>
              <a:rPr lang="en-US" sz="2400" b="1" dirty="0"/>
              <a:t> </a:t>
            </a:r>
            <a:r>
              <a:rPr lang="en-US" sz="2400" dirty="0"/>
              <a:t>The final presentation will be a live demo accompanied by slides, and must not take more than 15 minutes / team</a:t>
            </a:r>
            <a:endParaRPr lang="en-US" sz="2400" b="1" dirty="0"/>
          </a:p>
        </p:txBody>
      </p:sp>
    </p:spTree>
    <p:extLst>
      <p:ext uri="{BB962C8B-B14F-4D97-AF65-F5344CB8AC3E}">
        <p14:creationId xmlns:p14="http://schemas.microsoft.com/office/powerpoint/2010/main" val="287530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a:stretch>
        </a:blipFill>
        <a:effectLst/>
      </p:bgPr>
    </p:bg>
    <p:spTree>
      <p:nvGrpSpPr>
        <p:cNvPr id="1" name="">
          <a:extLst>
            <a:ext uri="{FF2B5EF4-FFF2-40B4-BE49-F238E27FC236}">
              <a16:creationId xmlns:a16="http://schemas.microsoft.com/office/drawing/2014/main" id="{9A2D7A26-8EDA-FEF6-952A-1FD6F1048C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FFD930-C568-1515-DD9E-887607240122}"/>
              </a:ext>
            </a:extLst>
          </p:cNvPr>
          <p:cNvSpPr>
            <a:spLocks noGrp="1"/>
          </p:cNvSpPr>
          <p:nvPr>
            <p:ph type="ctrTitle"/>
          </p:nvPr>
        </p:nvSpPr>
        <p:spPr>
          <a:xfrm>
            <a:off x="1524000" y="2235200"/>
            <a:ext cx="9144000" cy="2387600"/>
          </a:xfrm>
        </p:spPr>
        <p:txBody>
          <a:bodyPr/>
          <a:lstStyle/>
          <a:p>
            <a:r>
              <a:rPr lang="en-US" b="1" dirty="0">
                <a:cs typeface="Al Bayan Plain" pitchFamily="2" charset="-78"/>
              </a:rPr>
              <a:t>Laboratory 1. Platforms &amp; Technology</a:t>
            </a:r>
            <a:endParaRPr lang="en-US" b="1" dirty="0"/>
          </a:p>
        </p:txBody>
      </p:sp>
    </p:spTree>
    <p:extLst>
      <p:ext uri="{BB962C8B-B14F-4D97-AF65-F5344CB8AC3E}">
        <p14:creationId xmlns:p14="http://schemas.microsoft.com/office/powerpoint/2010/main" val="1180213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E6157-12CF-B9C8-9FB8-5C2657B1F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8B959-FF8A-0546-D976-56D7F21D616F}"/>
              </a:ext>
            </a:extLst>
          </p:cNvPr>
          <p:cNvSpPr>
            <a:spLocks noGrp="1"/>
          </p:cNvSpPr>
          <p:nvPr>
            <p:ph type="title"/>
          </p:nvPr>
        </p:nvSpPr>
        <p:spPr>
          <a:xfrm>
            <a:off x="838200" y="365125"/>
            <a:ext cx="10450794" cy="1325563"/>
          </a:xfrm>
        </p:spPr>
        <p:txBody>
          <a:bodyPr/>
          <a:lstStyle/>
          <a:p>
            <a:r>
              <a:rPr lang="en-US" dirty="0"/>
              <a:t>Tasks</a:t>
            </a:r>
          </a:p>
        </p:txBody>
      </p:sp>
      <p:sp>
        <p:nvSpPr>
          <p:cNvPr id="8" name="TextBox 7">
            <a:extLst>
              <a:ext uri="{FF2B5EF4-FFF2-40B4-BE49-F238E27FC236}">
                <a16:creationId xmlns:a16="http://schemas.microsoft.com/office/drawing/2014/main" id="{DACEB5A9-E1D1-0544-F875-F20ADD21F2E4}"/>
              </a:ext>
            </a:extLst>
          </p:cNvPr>
          <p:cNvSpPr txBox="1"/>
          <p:nvPr/>
        </p:nvSpPr>
        <p:spPr>
          <a:xfrm>
            <a:off x="903006" y="1541721"/>
            <a:ext cx="10537627" cy="3970318"/>
          </a:xfrm>
          <a:prstGeom prst="rect">
            <a:avLst/>
          </a:prstGeom>
          <a:noFill/>
        </p:spPr>
        <p:txBody>
          <a:bodyPr wrap="square" rtlCol="0">
            <a:spAutoFit/>
          </a:bodyPr>
          <a:lstStyle/>
          <a:p>
            <a:pPr>
              <a:buFont typeface="Wingdings" pitchFamily="2" charset="2"/>
              <a:buChar char="Ø"/>
            </a:pPr>
            <a:r>
              <a:rPr lang="en-US" sz="2800" dirty="0"/>
              <a:t> Set-up Flutter and your development environment</a:t>
            </a:r>
          </a:p>
          <a:p>
            <a:pPr lvl="1">
              <a:buFont typeface="Wingdings" pitchFamily="2" charset="2"/>
              <a:buChar char="Ø"/>
            </a:pPr>
            <a:r>
              <a:rPr lang="en-US" sz="2800" dirty="0"/>
              <a:t> You should install Flutter by following the documentation (</a:t>
            </a:r>
            <a:r>
              <a:rPr lang="en-US" sz="2800" dirty="0">
                <a:hlinkClick r:id="rId2"/>
              </a:rPr>
              <a:t>https://docs.flutter.dev/install</a:t>
            </a:r>
            <a:r>
              <a:rPr lang="en-US" sz="2800" dirty="0"/>
              <a:t>)</a:t>
            </a:r>
          </a:p>
          <a:p>
            <a:pPr lvl="1">
              <a:buFont typeface="Wingdings" pitchFamily="2" charset="2"/>
              <a:buChar char="Ø"/>
            </a:pPr>
            <a:r>
              <a:rPr lang="en-US" sz="2800" dirty="0"/>
              <a:t> You will need Android Studio / Xcode</a:t>
            </a:r>
          </a:p>
          <a:p>
            <a:pPr lvl="1">
              <a:buFont typeface="Wingdings" pitchFamily="2" charset="2"/>
              <a:buChar char="Ø"/>
            </a:pPr>
            <a:r>
              <a:rPr lang="en-US" sz="2800" dirty="0"/>
              <a:t> You will need IntelliJ to write the code (with the Flutter and Dart plugins)</a:t>
            </a:r>
          </a:p>
          <a:p>
            <a:pPr>
              <a:buFont typeface="Wingdings" pitchFamily="2" charset="2"/>
              <a:buChar char="Ø"/>
            </a:pPr>
            <a:r>
              <a:rPr lang="en-US" sz="2800" dirty="0"/>
              <a:t> Validate development environment by creating and running the default Flutter project</a:t>
            </a:r>
          </a:p>
          <a:p>
            <a:pPr>
              <a:buFont typeface="Wingdings" pitchFamily="2" charset="2"/>
              <a:buChar char="Ø"/>
            </a:pPr>
            <a:r>
              <a:rPr lang="en-US" sz="2800" dirty="0"/>
              <a:t> Organize in teams of maximum 3 for completing the milestones</a:t>
            </a:r>
          </a:p>
        </p:txBody>
      </p:sp>
    </p:spTree>
    <p:extLst>
      <p:ext uri="{BB962C8B-B14F-4D97-AF65-F5344CB8AC3E}">
        <p14:creationId xmlns:p14="http://schemas.microsoft.com/office/powerpoint/2010/main" val="1827042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789</TotalTime>
  <Words>408</Words>
  <Application>Microsoft Macintosh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 Bayan Plain</vt:lpstr>
      <vt:lpstr>Aptos</vt:lpstr>
      <vt:lpstr>Aptos Display</vt:lpstr>
      <vt:lpstr>Archivo</vt:lpstr>
      <vt:lpstr>Arial</vt:lpstr>
      <vt:lpstr>Wingdings</vt:lpstr>
      <vt:lpstr>Office Theme</vt:lpstr>
      <vt:lpstr>Mobile and Embedded Computing</vt:lpstr>
      <vt:lpstr>PowerPoint Presentation</vt:lpstr>
      <vt:lpstr>Grading – 4P</vt:lpstr>
      <vt:lpstr>PowerPoint Presentation</vt:lpstr>
      <vt:lpstr>Laboratory 1. Platforms &amp; Technology</vt:lpstr>
      <vt:lpstr>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Stefan Dinu Rusu | Tazz, IT</dc:creator>
  <cp:lastModifiedBy>Stefan Dinu Rusu | Tazz, IT</cp:lastModifiedBy>
  <cp:revision>4</cp:revision>
  <dcterms:created xsi:type="dcterms:W3CDTF">2025-09-15T16:44:45Z</dcterms:created>
  <dcterms:modified xsi:type="dcterms:W3CDTF">2025-09-20T18:06:08Z</dcterms:modified>
</cp:coreProperties>
</file>