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6" r:id="rId11"/>
    <p:sldId id="267" r:id="rId12"/>
    <p:sldId id="262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 varScale="1">
        <p:scale>
          <a:sx n="115" d="100"/>
          <a:sy n="115" d="100"/>
        </p:scale>
        <p:origin x="153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3B1-425E-4AAB-8E84-84AF7BCDAEAA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D5DBA-7199-4061-858F-135EC2738B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3B1-425E-4AAB-8E84-84AF7BCDAEAA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D5DBA-7199-4061-858F-135EC2738B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3B1-425E-4AAB-8E84-84AF7BCDAEAA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D5DBA-7199-4061-858F-135EC2738B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3B1-425E-4AAB-8E84-84AF7BCDAEAA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D5DBA-7199-4061-858F-135EC2738B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3B1-425E-4AAB-8E84-84AF7BCDAEAA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D5DBA-7199-4061-858F-135EC2738B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3B1-425E-4AAB-8E84-84AF7BCDAEAA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D5DBA-7199-4061-858F-135EC2738B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3B1-425E-4AAB-8E84-84AF7BCDAEAA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D5DBA-7199-4061-858F-135EC2738B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3B1-425E-4AAB-8E84-84AF7BCDAEAA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D5DBA-7199-4061-858F-135EC2738B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3B1-425E-4AAB-8E84-84AF7BCDAEAA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D5DBA-7199-4061-858F-135EC2738B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3B1-425E-4AAB-8E84-84AF7BCDAEAA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D5DBA-7199-4061-858F-135EC2738B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3B1-425E-4AAB-8E84-84AF7BCDAEAA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D5DBA-7199-4061-858F-135EC2738B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9E3B1-425E-4AAB-8E84-84AF7BCDAEAA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D5DBA-7199-4061-858F-135EC2738B8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988840"/>
            <a:ext cx="7772400" cy="1728192"/>
          </a:xfrm>
        </p:spPr>
        <p:txBody>
          <a:bodyPr>
            <a:normAutofit fontScale="90000"/>
          </a:bodyPr>
          <a:lstStyle/>
          <a:p>
            <a:r>
              <a:rPr lang="ru-RU" dirty="0"/>
              <a:t>Классификация </a:t>
            </a:r>
            <a:r>
              <a:rPr lang="ru-RU" dirty="0" err="1"/>
              <a:t>агрокультур</a:t>
            </a:r>
            <a:r>
              <a:rPr lang="ru-RU" dirty="0"/>
              <a:t> на основе изменения показателя вегетационных индексов во временной последовательности</a:t>
            </a:r>
            <a:br>
              <a:rPr lang="ru-RU" dirty="0"/>
            </a:br>
            <a:r>
              <a:rPr lang="ru-RU" b="0" dirty="0"/>
              <a:t/>
            </a:r>
            <a:br>
              <a:rPr lang="ru-RU" b="0" dirty="0"/>
            </a:b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149080"/>
            <a:ext cx="6400800" cy="2376264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Всероссийский чемпионат,</a:t>
            </a:r>
          </a:p>
          <a:p>
            <a:r>
              <a:rPr lang="ru-RU" dirty="0" smtClean="0"/>
              <a:t>г. </a:t>
            </a:r>
            <a:r>
              <a:rPr lang="ru-RU" dirty="0" err="1" smtClean="0"/>
              <a:t>Иннополис</a:t>
            </a:r>
            <a:r>
              <a:rPr lang="ru-RU" dirty="0" smtClean="0"/>
              <a:t>, 2022 г.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Прищепа Юрий</a:t>
            </a:r>
            <a:endParaRPr lang="en-US" dirty="0" smtClean="0"/>
          </a:p>
          <a:p>
            <a:r>
              <a:rPr lang="en-US" dirty="0" smtClean="0"/>
              <a:t>&lt;yuprishchepa@yandex.ru&gt;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624736"/>
          </a:xfrm>
        </p:spPr>
        <p:txBody>
          <a:bodyPr>
            <a:normAutofit/>
          </a:bodyPr>
          <a:lstStyle/>
          <a:p>
            <a:r>
              <a:rPr lang="en-US" sz="1600" dirty="0" smtClean="0"/>
              <a:t>LSTM </a:t>
            </a:r>
            <a:r>
              <a:rPr lang="ru-RU" sz="1600" dirty="0" smtClean="0"/>
              <a:t>показал результат около 0.92-0.94 и доводка его была остановлена, т.к. </a:t>
            </a:r>
            <a:r>
              <a:rPr lang="en-US" sz="1600" dirty="0" err="1" smtClean="0"/>
              <a:t>LightGBM</a:t>
            </a:r>
            <a:r>
              <a:rPr lang="en-US" sz="1600" dirty="0" smtClean="0"/>
              <a:t> </a:t>
            </a:r>
            <a:r>
              <a:rPr lang="ru-RU" sz="1600" dirty="0" smtClean="0"/>
              <a:t>показывал лучшие результаты и требовал гораздо меньших вычислительных ресурсов и времени</a:t>
            </a:r>
          </a:p>
          <a:p>
            <a:r>
              <a:rPr lang="ru-RU" sz="1600" dirty="0" smtClean="0"/>
              <a:t>Возможно применение </a:t>
            </a:r>
            <a:r>
              <a:rPr lang="en-US" sz="1600" dirty="0" smtClean="0"/>
              <a:t>LSTM </a:t>
            </a:r>
            <a:r>
              <a:rPr lang="ru-RU" sz="1600" dirty="0" smtClean="0"/>
              <a:t>для последовательностей спектров и фаз, если вычислять их для последовательных наборов временных точек. Особенно информативной ожидается информация в таких последовательностях фаз. К тому же желательно применять алгоритмы к парам связанных значений (амплитуда</a:t>
            </a:r>
            <a:r>
              <a:rPr lang="en-US" sz="1600" dirty="0" smtClean="0"/>
              <a:t>; </a:t>
            </a:r>
            <a:r>
              <a:rPr lang="ru-RU" sz="1600" dirty="0" smtClean="0"/>
              <a:t>фаза)</a:t>
            </a:r>
            <a:r>
              <a:rPr lang="en-US" sz="1600" dirty="0" smtClean="0"/>
              <a:t>, </a:t>
            </a:r>
            <a:r>
              <a:rPr lang="ru-RU" sz="1600" dirty="0" smtClean="0"/>
              <a:t>а не к их отдельным последовательностям. В последнем случае скорее всего теряется информация таких пар-связок</a:t>
            </a:r>
          </a:p>
          <a:p>
            <a:r>
              <a:rPr lang="en-US" sz="1600" dirty="0" smtClean="0"/>
              <a:t>Stacking, </a:t>
            </a:r>
            <a:r>
              <a:rPr lang="ru-RU" sz="1600" dirty="0" smtClean="0"/>
              <a:t>ансамбли и голосования не добавили точности модели</a:t>
            </a:r>
          </a:p>
          <a:p>
            <a:r>
              <a:rPr lang="ru-RU" sz="1600" dirty="0" smtClean="0"/>
              <a:t>Также как и </a:t>
            </a:r>
            <a:r>
              <a:rPr lang="en-US" sz="1600" dirty="0" err="1" smtClean="0"/>
              <a:t>GridSearchCV</a:t>
            </a:r>
            <a:r>
              <a:rPr lang="en-US" sz="1600" dirty="0" smtClean="0"/>
              <a:t> </a:t>
            </a:r>
            <a:r>
              <a:rPr lang="en-US" sz="1600" dirty="0" err="1" smtClean="0"/>
              <a:t>hyperparameter</a:t>
            </a:r>
            <a:r>
              <a:rPr lang="en-US" sz="1600" dirty="0" smtClean="0"/>
              <a:t> tuning </a:t>
            </a:r>
            <a:r>
              <a:rPr lang="ru-RU" sz="1600" dirty="0" smtClean="0"/>
              <a:t>не привнёс дополнительной точности</a:t>
            </a:r>
          </a:p>
          <a:p>
            <a:r>
              <a:rPr lang="ru-RU" sz="1600" dirty="0" smtClean="0"/>
              <a:t>См. код: </a:t>
            </a:r>
            <a:r>
              <a:rPr lang="en-US" sz="1600" dirty="0"/>
              <a:t>https://github.com/rusundev/innopolis_22_hacks_ai.git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908675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Благодарю за интересную задачу!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" y="1686383"/>
            <a:ext cx="9131208" cy="5145436"/>
          </a:xfrm>
        </p:spPr>
      </p:pic>
    </p:spTree>
    <p:extLst>
      <p:ext uri="{BB962C8B-B14F-4D97-AF65-F5344CB8AC3E}">
        <p14:creationId xmlns:p14="http://schemas.microsoft.com/office/powerpoint/2010/main" val="2593446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Выявление особенностей</a:t>
            </a:r>
            <a:br>
              <a:rPr lang="ru-RU" dirty="0" smtClean="0"/>
            </a:br>
            <a:r>
              <a:rPr lang="ru-RU" dirty="0" smtClean="0"/>
              <a:t>и обработка данных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988840"/>
            <a:ext cx="4525963" cy="4525963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561" y="1956939"/>
            <a:ext cx="5013176" cy="45259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9592" y="1511786"/>
            <a:ext cx="69127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err="1" smtClean="0"/>
              <a:t>Центроиды</a:t>
            </a:r>
            <a:r>
              <a:rPr lang="ru-RU" sz="2000" b="1" dirty="0" smtClean="0"/>
              <a:t> полей из столбца </a:t>
            </a:r>
            <a:r>
              <a:rPr lang="ru-RU" sz="2000" b="1" dirty="0" err="1" smtClean="0"/>
              <a:t>геоданных</a:t>
            </a:r>
            <a:endParaRPr lang="ru-RU" sz="2000" b="1" dirty="0" smtClean="0"/>
          </a:p>
          <a:p>
            <a:r>
              <a:rPr lang="ru-RU" dirty="0" smtClean="0"/>
              <a:t>Видимо обучающий и тестовый наборы представляют собой подмножества исходного массива данных.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55577" y="6093296"/>
            <a:ext cx="3376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Рис. 1.1. </a:t>
            </a:r>
            <a:r>
              <a:rPr lang="ru-RU" sz="1600" dirty="0" err="1" smtClean="0"/>
              <a:t>Центроиды</a:t>
            </a:r>
            <a:r>
              <a:rPr lang="ru-RU" sz="1600" dirty="0" smtClean="0"/>
              <a:t> обучающего набора данных</a:t>
            </a:r>
            <a:endParaRPr lang="ru-RU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950657" y="6082030"/>
            <a:ext cx="3376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Рис. 1.2. </a:t>
            </a:r>
            <a:r>
              <a:rPr lang="ru-RU" sz="1600" dirty="0" err="1" smtClean="0"/>
              <a:t>Центроиды</a:t>
            </a:r>
            <a:r>
              <a:rPr lang="ru-RU" sz="1600" dirty="0" smtClean="0"/>
              <a:t> тестового набора данных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989162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79" y="-243408"/>
            <a:ext cx="8229600" cy="3434017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79" y="2852936"/>
            <a:ext cx="8363272" cy="38519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9591" y="2924944"/>
            <a:ext cx="7823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Рис. 2.1. Усреднённый по культуре и дате </a:t>
            </a:r>
            <a:r>
              <a:rPr lang="en-US" sz="1400" dirty="0" smtClean="0"/>
              <a:t>NDVI (</a:t>
            </a:r>
            <a:r>
              <a:rPr lang="ru-RU" sz="1400" dirty="0" smtClean="0"/>
              <a:t>с линейной интерполяцией по пропущенным датам)</a:t>
            </a:r>
            <a:endParaRPr lang="ru-RU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051991" y="6525344"/>
            <a:ext cx="7823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Рис. 2.2. Применение скользящего среднего для Рис. 2.1.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743121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640"/>
            <a:ext cx="9144000" cy="288032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45024"/>
            <a:ext cx="9144000" cy="27271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9552" y="3172326"/>
            <a:ext cx="8712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Рис. 3.1. Амплитуды быстрого преобразования Фурье (БПФ) временных рядов, усреднённых по культурам </a:t>
            </a:r>
            <a:endParaRPr lang="ru-RU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6361583"/>
            <a:ext cx="8712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Рис. 3.2. Усреднение амплитуд рис. 3.1.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961435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-27384"/>
            <a:ext cx="9144000" cy="34563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552" y="3266062"/>
            <a:ext cx="8712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Рис. 3.3. Амплитуды БПФ из рис. 3.1 за вычетом средней по культуре за день амплитуды </a:t>
            </a:r>
            <a:endParaRPr lang="ru-RU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3584368"/>
            <a:ext cx="784887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Графики временных рядов с</a:t>
            </a:r>
            <a:r>
              <a:rPr lang="en-US" sz="1600" dirty="0" smtClean="0"/>
              <a:t>/</a:t>
            </a:r>
            <a:r>
              <a:rPr lang="ru-RU" sz="1600" dirty="0"/>
              <a:t>х</a:t>
            </a:r>
            <a:r>
              <a:rPr lang="en-US" sz="1600" dirty="0" smtClean="0"/>
              <a:t> </a:t>
            </a:r>
            <a:r>
              <a:rPr lang="ru-RU" sz="1600" dirty="0" smtClean="0"/>
              <a:t>культур очень похожи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Интерполяция отсутствующих (около 0) значений: линейная, среднее, </a:t>
            </a:r>
            <a:r>
              <a:rPr lang="en-US" sz="1600" dirty="0" err="1" smtClean="0"/>
              <a:t>bfill</a:t>
            </a:r>
            <a:r>
              <a:rPr lang="en-US" sz="1600" dirty="0" smtClean="0"/>
              <a:t>, </a:t>
            </a:r>
            <a:r>
              <a:rPr lang="en-US" sz="1600" dirty="0" err="1" smtClean="0"/>
              <a:t>ffill</a:t>
            </a:r>
            <a:r>
              <a:rPr lang="ru-RU" sz="1600" dirty="0" smtClean="0"/>
              <a:t>, а также добавление данных по отсутствующим дням</a:t>
            </a:r>
            <a:r>
              <a:rPr lang="en-US" sz="1600" dirty="0" smtClean="0"/>
              <a:t> </a:t>
            </a:r>
            <a:r>
              <a:rPr lang="ru-RU" sz="1600" dirty="0" smtClean="0"/>
              <a:t>приводили к ухудшению результата предсказания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Немного улучшала результаты замена </a:t>
            </a:r>
            <a:r>
              <a:rPr lang="ru-RU" sz="1600" dirty="0" err="1" smtClean="0"/>
              <a:t>околонулевых</a:t>
            </a:r>
            <a:r>
              <a:rPr lang="ru-RU" sz="1600" dirty="0" smtClean="0"/>
              <a:t> (в том числе и небольших отрицательных) значений </a:t>
            </a:r>
            <a:r>
              <a:rPr lang="en-US" sz="1600" dirty="0" smtClean="0"/>
              <a:t>&lt;=0.01 </a:t>
            </a:r>
            <a:r>
              <a:rPr lang="ru-RU" sz="1600" dirty="0" smtClean="0"/>
              <a:t>на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График амплитуд БПФ с</a:t>
            </a:r>
            <a:r>
              <a:rPr lang="en-US" sz="1600" dirty="0" smtClean="0"/>
              <a:t>/</a:t>
            </a:r>
            <a:r>
              <a:rPr lang="ru-RU" sz="1600" dirty="0" smtClean="0"/>
              <a:t>х культур также очень похожи, за исключением низкочастотных гармоник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Обратное быстрое преобразование Фурье </a:t>
            </a:r>
            <a:r>
              <a:rPr lang="en-US" sz="1600" dirty="0" err="1" smtClean="0"/>
              <a:t>numpy.ifft</a:t>
            </a:r>
            <a:r>
              <a:rPr lang="en-US" sz="1600" dirty="0" smtClean="0"/>
              <a:t> </a:t>
            </a:r>
            <a:r>
              <a:rPr lang="ru-RU" sz="1600" dirty="0" smtClean="0"/>
              <a:t>возвращало исходные временные ряды с точностью </a:t>
            </a:r>
            <a:r>
              <a:rPr lang="en-US" sz="1600" dirty="0"/>
              <a:t>~10^{-17</a:t>
            </a:r>
            <a:r>
              <a:rPr lang="en-US" sz="1600" dirty="0" smtClean="0"/>
              <a:t>}</a:t>
            </a:r>
            <a:r>
              <a:rPr lang="ru-RU" sz="1600" dirty="0" smtClean="0"/>
              <a:t>. Что позволяет эквивалентно работать со спектром временных рядов. Хороша интерпретируемость спектров. Но современные вычислительные методы дают лучшую точность по сравнению с классическими. Возможно комбинирование сильных сторон для </a:t>
            </a:r>
            <a:r>
              <a:rPr lang="en-US" sz="1600" dirty="0" smtClean="0"/>
              <a:t>feature engineering.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698930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9392"/>
            <a:ext cx="9144000" cy="331236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6992"/>
            <a:ext cx="9144000" cy="31683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9552" y="3172326"/>
            <a:ext cx="8712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Рис. 4.1. Фазы быстрого преобразования Фурье (БПФ) временных рядов, усреднённых по культурам </a:t>
            </a:r>
            <a:endParaRPr lang="ru-RU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6361583"/>
            <a:ext cx="8712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Рис. 4.2. Усреднение фаз рис. 4.1.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226813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329"/>
            <a:ext cx="9144000" cy="33661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552" y="3284984"/>
            <a:ext cx="8712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Рис. 4.3. Фазы БПФ из рис. 4.1 за вычетом средней по культуре за день фазы</a:t>
            </a:r>
            <a:endParaRPr lang="ru-RU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3645024"/>
            <a:ext cx="74888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Для фаз картина повеселее. Есть разброс и легче различать культуры.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Из информации о фазах можно извлечь гораздо больше информации, чем из амплитуд.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LightGBM</a:t>
            </a:r>
            <a:r>
              <a:rPr lang="ru-RU" dirty="0" smtClean="0"/>
              <a:t>, применённый только к фазам, давал результат около 85%.</a:t>
            </a:r>
            <a:r>
              <a:rPr lang="en-US" dirty="0" smtClean="0"/>
              <a:t> </a:t>
            </a:r>
            <a:r>
              <a:rPr lang="ru-RU" dirty="0" smtClean="0"/>
              <a:t>А ведь это в 2 раза меньше точек, чем в исходном временном ряду! Возможно использование этого свойства где-то ещё.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Можно подбирать наибольшие разбросы и составлять нужные переменные </a:t>
            </a:r>
            <a:r>
              <a:rPr lang="en-US" dirty="0" smtClean="0"/>
              <a:t>Feature Engineering </a:t>
            </a:r>
            <a:r>
              <a:rPr lang="ru-RU" dirty="0" smtClean="0"/>
              <a:t>например после анализа </a:t>
            </a:r>
            <a:r>
              <a:rPr lang="en-US" dirty="0" smtClean="0"/>
              <a:t>confusion matrix </a:t>
            </a:r>
            <a:r>
              <a:rPr lang="ru-RU" dirty="0" smtClean="0"/>
              <a:t>с целью лучшего различения проблемных культур.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8566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Применённые методы и алгоритмы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Классические</a:t>
            </a:r>
          </a:p>
          <a:p>
            <a:pPr lvl="1"/>
            <a:r>
              <a:rPr lang="ru-RU" sz="2000" dirty="0" smtClean="0"/>
              <a:t>Корреляция к средним по культуре временным рядам</a:t>
            </a:r>
          </a:p>
          <a:p>
            <a:pPr lvl="1"/>
            <a:r>
              <a:rPr lang="ru-RU" sz="2000" dirty="0" smtClean="0"/>
              <a:t>Корреляция к средним по культуре спектрам</a:t>
            </a:r>
          </a:p>
          <a:p>
            <a:pPr marL="457200" lvl="1" indent="0">
              <a:buNone/>
            </a:pPr>
            <a:r>
              <a:rPr lang="ru-RU" sz="2000" dirty="0" smtClean="0"/>
              <a:t>Давали результат 60-80% без каких-либо ухищрений. Хорошо интерпретируемы. Но нужна лучшая точность.</a:t>
            </a:r>
          </a:p>
          <a:p>
            <a:pPr marL="514350" indent="-457200"/>
            <a:r>
              <a:rPr lang="ru-RU" sz="2000" dirty="0" smtClean="0"/>
              <a:t>Современные</a:t>
            </a:r>
          </a:p>
          <a:p>
            <a:pPr marL="914400" lvl="1" indent="-457200"/>
            <a:r>
              <a:rPr lang="en-US" sz="1600" dirty="0" err="1" smtClean="0"/>
              <a:t>LightAutoML</a:t>
            </a:r>
            <a:endParaRPr lang="en-US" sz="1600" dirty="0" smtClean="0"/>
          </a:p>
          <a:p>
            <a:pPr marL="914400" lvl="1" indent="-457200"/>
            <a:r>
              <a:rPr lang="en-US" sz="1600" dirty="0" err="1" smtClean="0"/>
              <a:t>CatBoost</a:t>
            </a:r>
            <a:endParaRPr lang="en-US" sz="1600" dirty="0" smtClean="0"/>
          </a:p>
          <a:p>
            <a:pPr marL="914400" lvl="1" indent="-457200"/>
            <a:r>
              <a:rPr lang="en-US" sz="1600" dirty="0" err="1" smtClean="0"/>
              <a:t>XGBoost</a:t>
            </a:r>
            <a:endParaRPr lang="en-US" sz="1600" dirty="0" smtClean="0"/>
          </a:p>
          <a:p>
            <a:pPr marL="914400" lvl="1" indent="-457200"/>
            <a:r>
              <a:rPr lang="en-US" sz="1600" dirty="0" err="1" smtClean="0"/>
              <a:t>LightGBM</a:t>
            </a:r>
            <a:endParaRPr lang="ru-RU" sz="1600" dirty="0" smtClean="0"/>
          </a:p>
          <a:p>
            <a:pPr marL="914400" lvl="1" indent="-457200"/>
            <a:r>
              <a:rPr lang="en-US" sz="1600" dirty="0"/>
              <a:t>Feature Engineering </a:t>
            </a:r>
            <a:r>
              <a:rPr lang="ru-RU" sz="1600" dirty="0"/>
              <a:t>на основе </a:t>
            </a:r>
            <a:r>
              <a:rPr lang="en-US" sz="1600" dirty="0"/>
              <a:t>Feature </a:t>
            </a:r>
            <a:r>
              <a:rPr lang="en-US" sz="1600" dirty="0" err="1" smtClean="0"/>
              <a:t>Importances</a:t>
            </a:r>
            <a:endParaRPr lang="en-US" sz="1600" dirty="0" smtClean="0"/>
          </a:p>
          <a:p>
            <a:pPr marL="914400" lvl="1" indent="-457200"/>
            <a:r>
              <a:rPr lang="en-US" sz="1600" dirty="0" smtClean="0"/>
              <a:t>LSTM Time Series Classification </a:t>
            </a:r>
            <a:r>
              <a:rPr lang="ru-RU" sz="1600" dirty="0" smtClean="0"/>
              <a:t>с помощью </a:t>
            </a:r>
            <a:r>
              <a:rPr lang="en-US" sz="1600" dirty="0" err="1" smtClean="0"/>
              <a:t>PyTorch</a:t>
            </a:r>
            <a:r>
              <a:rPr lang="en-US" sz="1600" dirty="0" smtClean="0"/>
              <a:t>, </a:t>
            </a:r>
            <a:r>
              <a:rPr lang="en-US" sz="1600" dirty="0" err="1" smtClean="0"/>
              <a:t>PyTorch</a:t>
            </a:r>
            <a:r>
              <a:rPr lang="en-US" sz="1600" dirty="0" smtClean="0"/>
              <a:t> Lightning</a:t>
            </a:r>
          </a:p>
          <a:p>
            <a:pPr marL="914400" lvl="1" indent="-457200"/>
            <a:r>
              <a:rPr lang="en-US" sz="1600" dirty="0" smtClean="0"/>
              <a:t>Stacking</a:t>
            </a:r>
          </a:p>
          <a:p>
            <a:pPr marL="914400" lvl="1" indent="-457200"/>
            <a:r>
              <a:rPr lang="en-US" sz="1600" dirty="0" err="1" smtClean="0"/>
              <a:t>GridSearchCV</a:t>
            </a:r>
            <a:endParaRPr lang="en-US" sz="1600" dirty="0" smtClean="0"/>
          </a:p>
          <a:p>
            <a:pPr marL="57150" indent="0">
              <a:buNone/>
            </a:pPr>
            <a:endParaRPr lang="ru-RU" sz="2000" dirty="0" smtClean="0"/>
          </a:p>
          <a:p>
            <a:pPr marL="457200" lvl="1" indent="0">
              <a:buNone/>
            </a:pP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3599414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408712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LightAutoML</a:t>
            </a:r>
            <a:r>
              <a:rPr lang="ru-RU" sz="1800" dirty="0" smtClean="0"/>
              <a:t> не показал высоких результатов и был отброшен</a:t>
            </a:r>
          </a:p>
          <a:p>
            <a:r>
              <a:rPr lang="en-US" sz="1800" dirty="0" err="1" smtClean="0"/>
              <a:t>CatBoost</a:t>
            </a:r>
            <a:r>
              <a:rPr lang="en-US" sz="1800" dirty="0" smtClean="0"/>
              <a:t>, </a:t>
            </a:r>
            <a:r>
              <a:rPr lang="en-US" sz="1800" dirty="0" err="1" smtClean="0"/>
              <a:t>XGBoost</a:t>
            </a:r>
            <a:r>
              <a:rPr lang="en-US" sz="1800" dirty="0" smtClean="0"/>
              <a:t> </a:t>
            </a:r>
            <a:r>
              <a:rPr lang="ru-RU" sz="1800" dirty="0" smtClean="0"/>
              <a:t>и </a:t>
            </a:r>
            <a:r>
              <a:rPr lang="en-US" sz="1800" dirty="0" err="1" smtClean="0"/>
              <a:t>LightGBM</a:t>
            </a:r>
            <a:r>
              <a:rPr lang="en-US" sz="1800" dirty="0" smtClean="0"/>
              <a:t> </a:t>
            </a:r>
            <a:r>
              <a:rPr lang="ru-RU" sz="1800" dirty="0" smtClean="0"/>
              <a:t>показали схожие результаты. Но точнее всех был последний, к тому же и быстрее. Он и был принят за основу.</a:t>
            </a:r>
          </a:p>
          <a:p>
            <a:endParaRPr lang="ru-RU" sz="1800" dirty="0" smtClean="0"/>
          </a:p>
          <a:p>
            <a:endParaRPr lang="ru-RU" sz="1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1340768"/>
            <a:ext cx="2085975" cy="1447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35696" y="2924944"/>
            <a:ext cx="5616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Рис. 5. Типичный </a:t>
            </a:r>
            <a:r>
              <a:rPr lang="en-US" sz="1400" dirty="0" smtClean="0"/>
              <a:t>pipeline</a:t>
            </a:r>
            <a:r>
              <a:rPr lang="ru-RU" sz="1400" dirty="0" smtClean="0"/>
              <a:t> </a:t>
            </a:r>
            <a:r>
              <a:rPr lang="en-US" sz="1400" dirty="0" err="1" smtClean="0"/>
              <a:t>LightGBM</a:t>
            </a:r>
            <a:r>
              <a:rPr lang="en-US" sz="1400" dirty="0" smtClean="0"/>
              <a:t> </a:t>
            </a:r>
            <a:r>
              <a:rPr lang="ru-RU" sz="1400" dirty="0" smtClean="0"/>
              <a:t>наилучших предсказаний</a:t>
            </a:r>
            <a:endParaRPr lang="ru-RU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3499356"/>
            <a:ext cx="79208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 исходных данных значения ниже 0.01 заменялись на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Далее применялась стандартизация </a:t>
            </a:r>
            <a:r>
              <a:rPr lang="en-US" dirty="0" err="1" smtClean="0"/>
              <a:t>StandardScaler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И на выходе использовался </a:t>
            </a:r>
            <a:r>
              <a:rPr lang="en-US" dirty="0" err="1" smtClean="0"/>
              <a:t>LightGBMClassifier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Добавление признака </a:t>
            </a:r>
            <a:r>
              <a:rPr lang="en-US" dirty="0" smtClean="0"/>
              <a:t>area</a:t>
            </a:r>
            <a:r>
              <a:rPr lang="ru-RU" dirty="0" smtClean="0"/>
              <a:t> почти не улучшала результатов, было на уровне флуктуаций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Попытка добавления координат </a:t>
            </a:r>
            <a:r>
              <a:rPr lang="ru-RU" dirty="0" err="1" smtClean="0"/>
              <a:t>центроидов</a:t>
            </a:r>
            <a:r>
              <a:rPr lang="ru-RU" dirty="0" smtClean="0"/>
              <a:t> полей и характерных расстояний на их основе также не привели улучшению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Для </a:t>
            </a:r>
            <a:r>
              <a:rPr lang="en-US" dirty="0" smtClean="0"/>
              <a:t>Feature Selection </a:t>
            </a:r>
            <a:r>
              <a:rPr lang="ru-RU" dirty="0" smtClean="0"/>
              <a:t>использовались </a:t>
            </a:r>
            <a:r>
              <a:rPr lang="en-US" dirty="0" smtClean="0"/>
              <a:t>Feature Importance </a:t>
            </a:r>
            <a:r>
              <a:rPr lang="ru-RU" dirty="0" smtClean="0"/>
              <a:t>модели, а также сравнение этих значений с значениями для добавленных столбцов со случайными данными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43264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1782E29-4C82-4481-A2A7-41C874A56A0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Шаблон оформления в голубых тонах</Template>
  <TotalTime>576</TotalTime>
  <Words>666</Words>
  <Application>Microsoft Office PowerPoint</Application>
  <PresentationFormat>Экран (4:3)</PresentationFormat>
  <Paragraphs>57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Arial</vt:lpstr>
      <vt:lpstr>Calibri</vt:lpstr>
      <vt:lpstr>Тема Office</vt:lpstr>
      <vt:lpstr>Классификация агрокультур на основе изменения показателя вегетационных индексов во временной последовательности  </vt:lpstr>
      <vt:lpstr>Выявление особенностей и обработка данных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Применённые методы и алгоритмы</vt:lpstr>
      <vt:lpstr>Презентация PowerPoint</vt:lpstr>
      <vt:lpstr>Презентация PowerPoint</vt:lpstr>
      <vt:lpstr>Благодарю за интересную задачу!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keywords/>
  <cp:lastModifiedBy>user</cp:lastModifiedBy>
  <cp:revision>20</cp:revision>
  <dcterms:created xsi:type="dcterms:W3CDTF">2022-11-19T21:44:16Z</dcterms:created>
  <dcterms:modified xsi:type="dcterms:W3CDTF">2022-11-20T07:21:02Z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TC018860939991</vt:lpwstr>
  </property>
</Properties>
</file>