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351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004BFA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ro-RO" dirty="0" smtClean="0"/>
              <a:t>Ăgan andrei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46" y="1858549"/>
            <a:ext cx="4886854" cy="2160000"/>
          </a:xfrm>
        </p:spPr>
        <p:txBody>
          <a:bodyPr>
            <a:normAutofit/>
          </a:bodyPr>
          <a:lstStyle/>
          <a:p>
            <a:pPr algn="l"/>
            <a:r>
              <a:rPr lang="ro-RO" b="1" dirty="0" smtClean="0"/>
              <a:t>Exercise 7.</a:t>
            </a:r>
            <a:br>
              <a:rPr lang="ro-RO" b="1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en-US" sz="1600" dirty="0" smtClean="0"/>
              <a:t>Prove </a:t>
            </a:r>
            <a:r>
              <a:rPr lang="en-US" sz="1600" dirty="0"/>
              <a:t>that the following formulas are not valid by finding anti-models for them.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9146" y="3677728"/>
            <a:ext cx="5981171" cy="1327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ro-RO" b="1" dirty="0" smtClean="0"/>
              <a:t>U2 = (</a:t>
            </a:r>
            <a:r>
              <a:rPr lang="en-US" b="1" dirty="0" smtClean="0"/>
              <a:t>∃</a:t>
            </a:r>
            <a:r>
              <a:rPr lang="ro-RO" b="1" dirty="0" smtClean="0"/>
              <a:t>x)(P(x) </a:t>
            </a:r>
            <a:r>
              <a:rPr lang="en-US" b="1" dirty="0"/>
              <a:t>→ Q(x</a:t>
            </a:r>
            <a:r>
              <a:rPr lang="en-US" b="1" dirty="0" smtClean="0"/>
              <a:t>)) → (</a:t>
            </a:r>
            <a:r>
              <a:rPr lang="ro-RO" b="1" dirty="0"/>
              <a:t>(</a:t>
            </a:r>
            <a:r>
              <a:rPr lang="en-US" b="1" dirty="0"/>
              <a:t>∃</a:t>
            </a:r>
            <a:r>
              <a:rPr lang="ro-RO" b="1" dirty="0" smtClean="0"/>
              <a:t>x)</a:t>
            </a:r>
            <a:r>
              <a:rPr lang="en-US" b="1" dirty="0" smtClean="0"/>
              <a:t>P(x) → </a:t>
            </a:r>
            <a:r>
              <a:rPr lang="ro-RO" b="1" dirty="0"/>
              <a:t>(</a:t>
            </a:r>
            <a:r>
              <a:rPr lang="en-US" b="1" dirty="0"/>
              <a:t>∃</a:t>
            </a:r>
            <a:r>
              <a:rPr lang="ro-RO" b="1" dirty="0" smtClean="0"/>
              <a:t>x</a:t>
            </a:r>
            <a:r>
              <a:rPr lang="en-US" b="1" dirty="0" smtClean="0"/>
              <a:t>)Q(x))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13695" y="1024229"/>
            <a:ext cx="4610721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 txBox="1">
            <a:spLocks/>
          </p:cNvSpPr>
          <p:nvPr/>
        </p:nvSpPr>
        <p:spPr>
          <a:xfrm>
            <a:off x="1589177" y="942867"/>
            <a:ext cx="3859756" cy="74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EDEFF7"/>
                </a:solidFill>
              </a:rPr>
              <a:t>PROBLEM STATEMENT</a:t>
            </a:r>
            <a:r>
              <a:rPr lang="en-US" dirty="0" smtClean="0">
                <a:solidFill>
                  <a:srgbClr val="EDEFF7"/>
                </a:solidFill>
              </a:rPr>
              <a:t>.</a:t>
            </a:r>
            <a:endParaRPr lang="en-US" dirty="0">
              <a:solidFill>
                <a:srgbClr val="EDEF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5753" y="1024232"/>
            <a:ext cx="2552008" cy="58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525" y="942870"/>
            <a:ext cx="2212464" cy="7446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EDEFF7"/>
                </a:solidFill>
              </a:rPr>
              <a:t>DEFINITIONS</a:t>
            </a:r>
            <a:r>
              <a:rPr lang="en-US" dirty="0" smtClean="0">
                <a:solidFill>
                  <a:srgbClr val="EDEFF7"/>
                </a:solidFill>
              </a:rPr>
              <a:t>.</a:t>
            </a:r>
            <a:endParaRPr lang="en-US" dirty="0">
              <a:solidFill>
                <a:srgbClr val="EDEFF7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2" y="1839866"/>
            <a:ext cx="9668981" cy="639026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interpretation</a:t>
            </a:r>
            <a:r>
              <a:rPr lang="en-US" dirty="0" smtClean="0"/>
              <a:t> of predicate formula is a pair </a:t>
            </a:r>
            <a:r>
              <a:rPr lang="en-US" b="1" dirty="0" smtClean="0"/>
              <a:t>I = &lt;D, m&gt; </a:t>
            </a:r>
            <a:r>
              <a:rPr lang="en-US" dirty="0" smtClean="0"/>
              <a:t>where D is a nonempty set called the domain of interpretation and m is a function that can assign a fixed value / function / predicate.</a:t>
            </a:r>
          </a:p>
          <a:p>
            <a:endParaRPr lang="en-US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1" y="2609079"/>
            <a:ext cx="9668981" cy="12973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|I|= D is the domain of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I|X| is m(X) where X is a predicate symbol or a function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baseline="-25000" dirty="0" smtClean="0"/>
              <a:t>S</a:t>
            </a:r>
            <a:r>
              <a:rPr lang="en-US" dirty="0" smtClean="0"/>
              <a:t>(I) is the set of assignment functions for variables over the domain of I. a </a:t>
            </a:r>
            <a:r>
              <a:rPr lang="en-US" dirty="0"/>
              <a:t>∈ </a:t>
            </a:r>
            <a:r>
              <a:rPr lang="en-US" dirty="0" smtClean="0"/>
              <a:t>A</a:t>
            </a:r>
            <a:r>
              <a:rPr lang="en-US" baseline="-25000" dirty="0" smtClean="0"/>
              <a:t>S</a:t>
            </a:r>
            <a:r>
              <a:rPr lang="en-US" dirty="0" smtClean="0"/>
              <a:t>(I), a:Var </a:t>
            </a:r>
            <a:r>
              <a:rPr lang="en-US" dirty="0"/>
              <a:t>→</a:t>
            </a:r>
            <a:r>
              <a:rPr lang="en-US" b="1" dirty="0"/>
              <a:t> </a:t>
            </a:r>
            <a:r>
              <a:rPr lang="en-US" dirty="0" smtClean="0"/>
              <a:t>|I|</a:t>
            </a:r>
          </a:p>
          <a:p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0" y="4063267"/>
            <a:ext cx="9668981" cy="41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evaluation of a closed formula U depends only on the interpretation, notation </a:t>
            </a:r>
            <a:r>
              <a:rPr lang="en-US" b="1" dirty="0" err="1" smtClean="0"/>
              <a:t>v</a:t>
            </a:r>
            <a:r>
              <a:rPr lang="en-US" b="1" baseline="30000" dirty="0" err="1" smtClean="0"/>
              <a:t>I</a:t>
            </a:r>
            <a:r>
              <a:rPr lang="en-US" b="1" dirty="0" smtClean="0"/>
              <a:t>(U)</a:t>
            </a:r>
            <a:endParaRPr lang="en-US" b="1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49" y="4591671"/>
            <a:ext cx="9668981" cy="41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v</a:t>
            </a:r>
            <a:r>
              <a:rPr lang="en-US" b="1" baseline="30000" dirty="0" err="1" smtClean="0"/>
              <a:t>I</a:t>
            </a:r>
            <a:r>
              <a:rPr lang="en-US" b="1" dirty="0" smtClean="0"/>
              <a:t>(A</a:t>
            </a:r>
            <a:r>
              <a:rPr lang="en-US" b="1" dirty="0"/>
              <a:t> </a:t>
            </a:r>
            <a:r>
              <a:rPr lang="en-US" b="1" dirty="0" smtClean="0"/>
              <a:t>→B) = </a:t>
            </a:r>
            <a:r>
              <a:rPr lang="en-US" b="1" dirty="0" err="1" smtClean="0"/>
              <a:t>v</a:t>
            </a:r>
            <a:r>
              <a:rPr lang="en-US" b="1" baseline="30000" dirty="0" err="1" smtClean="0"/>
              <a:t>I</a:t>
            </a:r>
            <a:r>
              <a:rPr lang="en-US" b="1" dirty="0" smtClean="0"/>
              <a:t>(A) → </a:t>
            </a:r>
            <a:r>
              <a:rPr lang="en-US" b="1" dirty="0" err="1" smtClean="0"/>
              <a:t>v</a:t>
            </a:r>
            <a:r>
              <a:rPr lang="en-US" b="1" baseline="30000" dirty="0" err="1" smtClean="0"/>
              <a:t>I</a:t>
            </a:r>
            <a:r>
              <a:rPr lang="en-US" b="1" dirty="0" smtClean="0"/>
              <a:t>(B)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48" y="5491920"/>
            <a:ext cx="9668981" cy="58186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formula A is valid if A is true under all possible interpretations. That means, if we find an anti-model the formula A is not valid.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48" y="5076902"/>
            <a:ext cx="9668981" cy="41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a formula A is false under the interpretation I, I is called an anti-model of A.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95752" y="2505357"/>
            <a:ext cx="9668981" cy="0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95750" y="3906415"/>
            <a:ext cx="9668981" cy="0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95749" y="4478285"/>
            <a:ext cx="9668981" cy="0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95748" y="5027274"/>
            <a:ext cx="9668981" cy="0"/>
          </a:xfrm>
          <a:prstGeom prst="line">
            <a:avLst/>
          </a:prstGeom>
          <a:ln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build="p"/>
      <p:bldP spid="10" grpId="0"/>
      <p:bldP spid="11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3" y="2075495"/>
            <a:ext cx="9668981" cy="2677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700578" y="1443766"/>
            <a:ext cx="7081471" cy="1263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= {cat, </a:t>
            </a:r>
            <a:r>
              <a:rPr lang="en-US" dirty="0" smtClean="0"/>
              <a:t>dog}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m(P):D1 → {T, F}, m(P)(x) = “x </a:t>
            </a:r>
            <a:r>
              <a:rPr lang="en-US" dirty="0" smtClean="0"/>
              <a:t>can purr”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m(Q):D1 → {T, F}, m(Q)(x) = “x </a:t>
            </a:r>
            <a:r>
              <a:rPr lang="en-US" dirty="0" smtClean="0"/>
              <a:t>can fly”</a:t>
            </a:r>
            <a:endParaRPr lang="en-US" dirty="0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224328" y="2848453"/>
            <a:ext cx="9668981" cy="22378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</a:t>
            </a:r>
            <a:r>
              <a:rPr lang="en-US" b="1" baseline="30000" dirty="0" smtClean="0"/>
              <a:t>I1</a:t>
            </a:r>
            <a:r>
              <a:rPr lang="en-US" b="1" dirty="0" smtClean="0"/>
              <a:t>(U2) =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30000" dirty="0" smtClean="0">
                <a:solidFill>
                  <a:srgbClr val="C00000"/>
                </a:solidFill>
              </a:rPr>
              <a:t>I1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ro-RO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∃</a:t>
            </a:r>
            <a:r>
              <a:rPr lang="ro-RO" b="1" dirty="0">
                <a:solidFill>
                  <a:srgbClr val="C00000"/>
                </a:solidFill>
              </a:rPr>
              <a:t>x)(P(x) </a:t>
            </a:r>
            <a:r>
              <a:rPr lang="en-US" b="1" dirty="0">
                <a:solidFill>
                  <a:srgbClr val="C00000"/>
                </a:solidFill>
              </a:rPr>
              <a:t>→ Q(x</a:t>
            </a:r>
            <a:r>
              <a:rPr lang="en-US" b="1" dirty="0" smtClean="0">
                <a:solidFill>
                  <a:srgbClr val="C00000"/>
                </a:solidFill>
              </a:rPr>
              <a:t>))) </a:t>
            </a:r>
            <a:r>
              <a:rPr lang="en-US" b="1" dirty="0"/>
              <a:t>→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b="1" baseline="30000" dirty="0" smtClean="0">
                <a:solidFill>
                  <a:schemeClr val="accent2">
                    <a:lumMod val="50000"/>
                  </a:schemeClr>
                </a:solidFill>
              </a:rPr>
              <a:t>I1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x)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P(x) → 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)Q(x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)) </a:t>
            </a:r>
            <a:r>
              <a:rPr lang="en-US" b="1" dirty="0" smtClean="0"/>
              <a:t>= 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30000" dirty="0" smtClean="0">
                <a:solidFill>
                  <a:srgbClr val="C00000"/>
                </a:solidFill>
              </a:rPr>
              <a:t>I1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ro-RO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∃</a:t>
            </a:r>
            <a:r>
              <a:rPr lang="ro-RO" b="1" dirty="0">
                <a:solidFill>
                  <a:srgbClr val="C00000"/>
                </a:solidFill>
              </a:rPr>
              <a:t>x)(P(x) </a:t>
            </a:r>
            <a:r>
              <a:rPr lang="en-US" b="1" dirty="0">
                <a:solidFill>
                  <a:srgbClr val="C00000"/>
                </a:solidFill>
              </a:rPr>
              <a:t>→ Q(x))) </a:t>
            </a:r>
            <a:r>
              <a:rPr lang="en-US" b="1" dirty="0" smtClean="0"/>
              <a:t>→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I1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x)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P(x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))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→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I1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)Q(x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))</a:t>
            </a:r>
            <a:r>
              <a:rPr lang="en-US" b="1" dirty="0" smtClean="0"/>
              <a:t>) = 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(“cat can purr” → “cat can fly”) </a:t>
            </a:r>
            <a:r>
              <a:rPr lang="en-US" b="1" dirty="0">
                <a:solidFill>
                  <a:srgbClr val="C00000"/>
                </a:solidFill>
              </a:rPr>
              <a:t>∨</a:t>
            </a:r>
            <a:r>
              <a:rPr lang="en-US" b="1" dirty="0" smtClean="0">
                <a:solidFill>
                  <a:srgbClr val="C00000"/>
                </a:solidFill>
              </a:rPr>
              <a:t> (“dog can purr” → “dog can fly”) </a:t>
            </a:r>
            <a:r>
              <a:rPr lang="en-US" b="1" dirty="0" smtClean="0"/>
              <a:t>→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(“cat can purr” ∨ “dog can purr” → “cat can fly” ∨ “dog can fly”) </a:t>
            </a:r>
            <a:r>
              <a:rPr lang="en-US" b="1" dirty="0" smtClean="0"/>
              <a:t>=</a:t>
            </a:r>
          </a:p>
          <a:p>
            <a:r>
              <a:rPr lang="en-US" b="1" dirty="0" smtClean="0"/>
              <a:t>            = (T → F) ∨ (F → F) → (T ∨ F → F ∨ F) = F ∨ T → (T → F) = T → F = F 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224328" y="1134317"/>
            <a:ext cx="9668981" cy="3999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us consider the </a:t>
            </a:r>
            <a:r>
              <a:rPr lang="en-US" b="1" dirty="0" smtClean="0"/>
              <a:t>interpretation I1</a:t>
            </a:r>
            <a:r>
              <a:rPr lang="en-US" dirty="0" smtClean="0"/>
              <a:t> = &lt;D1, m1&gt; where: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2" y="5086351"/>
            <a:ext cx="9668981" cy="7729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</a:t>
            </a:r>
            <a:r>
              <a:rPr lang="en-US" b="1" baseline="30000" dirty="0" smtClean="0"/>
              <a:t>I1</a:t>
            </a:r>
            <a:r>
              <a:rPr lang="en-US" b="1" dirty="0" smtClean="0"/>
              <a:t>(U2) = F, U2 is evaluated as false under the interpretation I1, which is an anti-model of U2. That means, U2 is not a valid formula.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7863839" y="2848452"/>
            <a:ext cx="3491383" cy="77295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To evaluate the formula U under the interpretation I1, with the finite domain D1, the </a:t>
            </a:r>
            <a:r>
              <a:rPr lang="en-US" sz="1200" b="1" dirty="0" smtClean="0"/>
              <a:t>existential</a:t>
            </a:r>
            <a:r>
              <a:rPr lang="en-US" sz="1200" dirty="0" smtClean="0"/>
              <a:t> quantified sub-formulas are replaced by the </a:t>
            </a:r>
            <a:r>
              <a:rPr lang="en-US" sz="1200" b="1" dirty="0" smtClean="0"/>
              <a:t>disjunction</a:t>
            </a:r>
            <a:r>
              <a:rPr lang="en-US" sz="1200" dirty="0" smtClean="0"/>
              <a:t> of their instances x = cat and x = dog.</a:t>
            </a:r>
          </a:p>
        </p:txBody>
      </p:sp>
    </p:spTree>
    <p:extLst>
      <p:ext uri="{BB962C8B-B14F-4D97-AF65-F5344CB8AC3E}">
        <p14:creationId xmlns:p14="http://schemas.microsoft.com/office/powerpoint/2010/main" val="11693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3" y="2075495"/>
            <a:ext cx="9668981" cy="2677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700578" y="1443766"/>
            <a:ext cx="7081471" cy="1263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D2 </a:t>
            </a:r>
            <a:r>
              <a:rPr lang="en-US" dirty="0"/>
              <a:t>= </a:t>
            </a:r>
            <a:r>
              <a:rPr lang="en-US" dirty="0" smtClean="0"/>
              <a:t>N (natural numbers)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m(P</a:t>
            </a:r>
            <a:r>
              <a:rPr lang="en-US" dirty="0"/>
              <a:t>):D1 → {T, F}, m(P)(x) = </a:t>
            </a:r>
            <a:r>
              <a:rPr lang="en-US" dirty="0" smtClean="0"/>
              <a:t>“x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0”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m(Q):D1 → {T, F}, m(Q)(x) = </a:t>
            </a:r>
            <a:r>
              <a:rPr lang="en-US" dirty="0" smtClean="0"/>
              <a:t>“0 &lt; x &lt; 1”</a:t>
            </a:r>
            <a:endParaRPr lang="en-US" dirty="0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224328" y="2848454"/>
            <a:ext cx="9668981" cy="23331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</a:t>
            </a:r>
            <a:r>
              <a:rPr lang="en-US" b="1" baseline="30000" dirty="0" smtClean="0"/>
              <a:t>I2</a:t>
            </a:r>
            <a:r>
              <a:rPr lang="en-US" b="1" dirty="0" smtClean="0"/>
              <a:t>(U2) =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30000" dirty="0" smtClean="0">
                <a:solidFill>
                  <a:srgbClr val="C00000"/>
                </a:solidFill>
              </a:rPr>
              <a:t>I2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ro-RO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∃</a:t>
            </a:r>
            <a:r>
              <a:rPr lang="ro-RO" b="1" dirty="0">
                <a:solidFill>
                  <a:srgbClr val="C00000"/>
                </a:solidFill>
              </a:rPr>
              <a:t>x)(P(x) </a:t>
            </a:r>
            <a:r>
              <a:rPr lang="en-US" b="1" dirty="0">
                <a:solidFill>
                  <a:srgbClr val="C00000"/>
                </a:solidFill>
              </a:rPr>
              <a:t>→ Q(x</a:t>
            </a:r>
            <a:r>
              <a:rPr lang="en-US" b="1" dirty="0" smtClean="0">
                <a:solidFill>
                  <a:srgbClr val="C00000"/>
                </a:solidFill>
              </a:rPr>
              <a:t>))) </a:t>
            </a:r>
            <a:r>
              <a:rPr lang="en-US" b="1" dirty="0"/>
              <a:t>→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b="1" baseline="30000" dirty="0" smtClean="0">
                <a:solidFill>
                  <a:schemeClr val="accent2">
                    <a:lumMod val="50000"/>
                  </a:schemeClr>
                </a:solidFill>
              </a:rPr>
              <a:t>I2</a:t>
            </a:r>
            <a:r>
              <a:rPr lang="ro-RO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x)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P(x) → 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)Q(x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)) </a:t>
            </a:r>
            <a:r>
              <a:rPr lang="en-US" b="1" dirty="0" smtClean="0"/>
              <a:t>= 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en-US" b="1" baseline="30000" dirty="0" smtClean="0">
                <a:solidFill>
                  <a:srgbClr val="C00000"/>
                </a:solidFill>
              </a:rPr>
              <a:t>I2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ro-RO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∃</a:t>
            </a:r>
            <a:r>
              <a:rPr lang="ro-RO" b="1" dirty="0">
                <a:solidFill>
                  <a:srgbClr val="C00000"/>
                </a:solidFill>
              </a:rPr>
              <a:t>x)(P(x) </a:t>
            </a:r>
            <a:r>
              <a:rPr lang="en-US" b="1" dirty="0">
                <a:solidFill>
                  <a:srgbClr val="C00000"/>
                </a:solidFill>
              </a:rPr>
              <a:t>→ Q(x))) </a:t>
            </a:r>
            <a:r>
              <a:rPr lang="en-US" b="1" dirty="0" smtClean="0"/>
              <a:t>→ 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b="1" baseline="30000" dirty="0" smtClean="0">
                <a:solidFill>
                  <a:schemeClr val="accent2">
                    <a:lumMod val="50000"/>
                  </a:schemeClr>
                </a:solidFill>
              </a:rPr>
              <a:t>I2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x)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P(x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))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→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en-US" b="1" baseline="30000" dirty="0" smtClean="0">
                <a:solidFill>
                  <a:schemeClr val="accent2">
                    <a:lumMod val="50000"/>
                  </a:schemeClr>
                </a:solidFill>
              </a:rPr>
              <a:t>I2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∃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)Q(x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))</a:t>
            </a:r>
            <a:r>
              <a:rPr lang="en-US" b="1" dirty="0" smtClean="0"/>
              <a:t>) = 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b="1" dirty="0" smtClean="0"/>
              <a:t>= </a:t>
            </a:r>
            <a:r>
              <a:rPr lang="ro-RO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∃</a:t>
            </a:r>
            <a:r>
              <a:rPr lang="ro-RO" b="1" dirty="0" smtClean="0">
                <a:solidFill>
                  <a:srgbClr val="C00000"/>
                </a:solidFill>
              </a:rPr>
              <a:t>x)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x∈N</a:t>
            </a:r>
            <a:r>
              <a:rPr lang="en-US" b="1" dirty="0" smtClean="0">
                <a:solidFill>
                  <a:srgbClr val="C00000"/>
                </a:solidFill>
              </a:rPr>
              <a:t>(x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≤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0 → 0 &lt; x &lt; 1) </a:t>
            </a:r>
            <a:r>
              <a:rPr lang="en-US" b="1" dirty="0" smtClean="0"/>
              <a:t>→ (</a:t>
            </a:r>
            <a:r>
              <a:rPr lang="ro-RO" b="1" dirty="0">
                <a:solidFill>
                  <a:srgbClr val="004BFA"/>
                </a:solidFill>
              </a:rPr>
              <a:t>(</a:t>
            </a:r>
            <a:r>
              <a:rPr lang="en-US" b="1" dirty="0">
                <a:solidFill>
                  <a:srgbClr val="004BFA"/>
                </a:solidFill>
              </a:rPr>
              <a:t>∃</a:t>
            </a:r>
            <a:r>
              <a:rPr lang="ro-RO" b="1" dirty="0">
                <a:solidFill>
                  <a:srgbClr val="004BFA"/>
                </a:solidFill>
              </a:rPr>
              <a:t>x)</a:t>
            </a:r>
            <a:r>
              <a:rPr lang="en-US" b="1" baseline="-25000" dirty="0" err="1">
                <a:solidFill>
                  <a:srgbClr val="004BFA"/>
                </a:solidFill>
              </a:rPr>
              <a:t>x∈</a:t>
            </a:r>
            <a:r>
              <a:rPr lang="en-US" b="1" baseline="-25000" dirty="0" err="1" smtClean="0">
                <a:solidFill>
                  <a:srgbClr val="004BFA"/>
                </a:solidFill>
              </a:rPr>
              <a:t>N</a:t>
            </a:r>
            <a:r>
              <a:rPr lang="en-US" b="1" dirty="0" smtClean="0">
                <a:solidFill>
                  <a:srgbClr val="004BFA"/>
                </a:solidFill>
              </a:rPr>
              <a:t>(x</a:t>
            </a:r>
            <a:r>
              <a:rPr lang="en-US" b="1" baseline="30000" dirty="0" smtClean="0">
                <a:solidFill>
                  <a:srgbClr val="004BFA"/>
                </a:solidFill>
              </a:rPr>
              <a:t>2</a:t>
            </a:r>
            <a:r>
              <a:rPr lang="en-US" b="1" dirty="0">
                <a:solidFill>
                  <a:srgbClr val="004BFA"/>
                </a:solidFill>
              </a:rPr>
              <a:t> ≤ </a:t>
            </a:r>
            <a:r>
              <a:rPr lang="en-US" b="1" dirty="0" smtClean="0">
                <a:solidFill>
                  <a:srgbClr val="004BFA"/>
                </a:solidFill>
              </a:rPr>
              <a:t>0)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→ </a:t>
            </a:r>
            <a:r>
              <a:rPr lang="ro-RO" b="1" dirty="0">
                <a:solidFill>
                  <a:srgbClr val="004BFA"/>
                </a:solidFill>
              </a:rPr>
              <a:t>(</a:t>
            </a:r>
            <a:r>
              <a:rPr lang="en-US" b="1" dirty="0">
                <a:solidFill>
                  <a:srgbClr val="004BFA"/>
                </a:solidFill>
              </a:rPr>
              <a:t>∃</a:t>
            </a:r>
            <a:r>
              <a:rPr lang="ro-RO" b="1" dirty="0">
                <a:solidFill>
                  <a:srgbClr val="004BFA"/>
                </a:solidFill>
              </a:rPr>
              <a:t>x)</a:t>
            </a:r>
            <a:r>
              <a:rPr lang="en-US" b="1" baseline="-25000" dirty="0" err="1">
                <a:solidFill>
                  <a:srgbClr val="004BFA"/>
                </a:solidFill>
              </a:rPr>
              <a:t>x∈</a:t>
            </a:r>
            <a:r>
              <a:rPr lang="en-US" b="1" baseline="-25000" dirty="0" err="1" smtClean="0">
                <a:solidFill>
                  <a:srgbClr val="004BFA"/>
                </a:solidFill>
              </a:rPr>
              <a:t>N</a:t>
            </a:r>
            <a:r>
              <a:rPr lang="en-US" b="1" dirty="0" smtClean="0">
                <a:solidFill>
                  <a:srgbClr val="004BFA"/>
                </a:solidFill>
              </a:rPr>
              <a:t>(0 &lt; x &lt; 1)</a:t>
            </a:r>
            <a:r>
              <a:rPr lang="en-US" b="1" dirty="0" smtClean="0"/>
              <a:t>) =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     </a:t>
            </a:r>
            <a:r>
              <a:rPr lang="en-US" b="1" dirty="0" smtClean="0"/>
              <a:t>= </a:t>
            </a:r>
            <a:r>
              <a:rPr lang="ro-RO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∃</a:t>
            </a:r>
            <a:r>
              <a:rPr lang="ro-RO" b="1" dirty="0">
                <a:solidFill>
                  <a:srgbClr val="C00000"/>
                </a:solidFill>
              </a:rPr>
              <a:t>x)</a:t>
            </a:r>
            <a:r>
              <a:rPr lang="en-US" b="1" baseline="-25000" dirty="0" err="1">
                <a:solidFill>
                  <a:srgbClr val="C00000"/>
                </a:solidFill>
              </a:rPr>
              <a:t>x∈N</a:t>
            </a:r>
            <a:r>
              <a:rPr lang="en-US" b="1" dirty="0">
                <a:solidFill>
                  <a:srgbClr val="C00000"/>
                </a:solidFill>
              </a:rPr>
              <a:t>(x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0 ∨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 &lt; x &lt; 1) </a:t>
            </a:r>
            <a:r>
              <a:rPr lang="en-US" b="1" dirty="0"/>
              <a:t>→ (</a:t>
            </a:r>
            <a:r>
              <a:rPr lang="ro-RO" b="1" dirty="0">
                <a:solidFill>
                  <a:srgbClr val="004BFA"/>
                </a:solidFill>
              </a:rPr>
              <a:t>(</a:t>
            </a:r>
            <a:r>
              <a:rPr lang="en-US" b="1" dirty="0">
                <a:solidFill>
                  <a:srgbClr val="004BFA"/>
                </a:solidFill>
              </a:rPr>
              <a:t>∃</a:t>
            </a:r>
            <a:r>
              <a:rPr lang="ro-RO" b="1" dirty="0">
                <a:solidFill>
                  <a:srgbClr val="004BFA"/>
                </a:solidFill>
              </a:rPr>
              <a:t>x)</a:t>
            </a:r>
            <a:r>
              <a:rPr lang="en-US" b="1" baseline="-25000" dirty="0" err="1">
                <a:solidFill>
                  <a:srgbClr val="004BFA"/>
                </a:solidFill>
              </a:rPr>
              <a:t>x∈N</a:t>
            </a:r>
            <a:r>
              <a:rPr lang="en-US" b="1" dirty="0">
                <a:solidFill>
                  <a:srgbClr val="004BFA"/>
                </a:solidFill>
              </a:rPr>
              <a:t>(x</a:t>
            </a:r>
            <a:r>
              <a:rPr lang="en-US" b="1" baseline="30000" dirty="0">
                <a:solidFill>
                  <a:srgbClr val="004BFA"/>
                </a:solidFill>
              </a:rPr>
              <a:t>2</a:t>
            </a:r>
            <a:r>
              <a:rPr lang="en-US" b="1" dirty="0">
                <a:solidFill>
                  <a:srgbClr val="004BFA"/>
                </a:solidFill>
              </a:rPr>
              <a:t> ≤ 0)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→ </a:t>
            </a:r>
            <a:r>
              <a:rPr lang="ro-RO" b="1" dirty="0">
                <a:solidFill>
                  <a:srgbClr val="004BFA"/>
                </a:solidFill>
              </a:rPr>
              <a:t>(</a:t>
            </a:r>
            <a:r>
              <a:rPr lang="en-US" b="1" dirty="0">
                <a:solidFill>
                  <a:srgbClr val="004BFA"/>
                </a:solidFill>
              </a:rPr>
              <a:t>∃</a:t>
            </a:r>
            <a:r>
              <a:rPr lang="ro-RO" b="1" dirty="0">
                <a:solidFill>
                  <a:srgbClr val="004BFA"/>
                </a:solidFill>
              </a:rPr>
              <a:t>x)</a:t>
            </a:r>
            <a:r>
              <a:rPr lang="en-US" b="1" baseline="-25000" dirty="0" err="1">
                <a:solidFill>
                  <a:srgbClr val="004BFA"/>
                </a:solidFill>
              </a:rPr>
              <a:t>x∈N</a:t>
            </a:r>
            <a:r>
              <a:rPr lang="en-US" b="1" dirty="0">
                <a:solidFill>
                  <a:srgbClr val="004BFA"/>
                </a:solidFill>
              </a:rPr>
              <a:t>(0 &lt; x &lt; 1)</a:t>
            </a:r>
            <a:r>
              <a:rPr lang="en-US" b="1" dirty="0"/>
              <a:t>) </a:t>
            </a:r>
            <a:r>
              <a:rPr lang="en-US" b="1" dirty="0" smtClean="0"/>
              <a:t>=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      </a:t>
            </a:r>
            <a:r>
              <a:rPr lang="en-US" b="1" dirty="0" smtClean="0">
                <a:solidFill>
                  <a:srgbClr val="191919"/>
                </a:solidFill>
              </a:rPr>
              <a:t>=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191919"/>
                </a:solidFill>
              </a:rPr>
              <a:t>T </a:t>
            </a:r>
            <a:r>
              <a:rPr lang="en-US" b="1" dirty="0" smtClean="0"/>
              <a:t>→ </a:t>
            </a:r>
            <a:r>
              <a:rPr lang="en-US" b="1" dirty="0" smtClean="0"/>
              <a:t>(T → F) = T → F = F 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224328" y="1134317"/>
            <a:ext cx="9668981" cy="3999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us consider the </a:t>
            </a:r>
            <a:r>
              <a:rPr lang="en-US" b="1" dirty="0" smtClean="0"/>
              <a:t>interpretation I2</a:t>
            </a:r>
            <a:r>
              <a:rPr lang="en-US" dirty="0" smtClean="0"/>
              <a:t> = &lt;D2, m2&gt; where: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 txBox="1">
            <a:spLocks/>
          </p:cNvSpPr>
          <p:nvPr/>
        </p:nvSpPr>
        <p:spPr>
          <a:xfrm>
            <a:off x="1195753" y="5294179"/>
            <a:ext cx="9668981" cy="7729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</a:t>
            </a:r>
            <a:r>
              <a:rPr lang="en-US" b="1" baseline="30000" dirty="0" smtClean="0"/>
              <a:t>I2</a:t>
            </a:r>
            <a:r>
              <a:rPr lang="en-US" b="1" dirty="0" smtClean="0"/>
              <a:t>(U2) = F, U2 is evaluated as false under the interpretation I2, which is an anti-model of U2. That means, U2 is not a valid formula.</a:t>
            </a:r>
          </a:p>
        </p:txBody>
      </p:sp>
    </p:spTree>
    <p:extLst>
      <p:ext uri="{BB962C8B-B14F-4D97-AF65-F5344CB8AC3E}">
        <p14:creationId xmlns:p14="http://schemas.microsoft.com/office/powerpoint/2010/main" val="39988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9EC41B-3243-48FC-AD6D-022E715A7BE6}"/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16c05727-aa75-4e4a-9b5f-8a80a116589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723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Helvetica Neue Medium</vt:lpstr>
      <vt:lpstr>RetrospectVTI</vt:lpstr>
      <vt:lpstr>Homework</vt:lpstr>
      <vt:lpstr>Exercise 7.  Prove that the following formulas are not valid by finding anti-models for them.</vt:lpstr>
      <vt:lpstr>DEFINITIONS.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2021-11-01T16:04:38Z</dcterms:created>
  <dcterms:modified xsi:type="dcterms:W3CDTF">2021-11-03T17:13:36Z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