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0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F210-48C7-4603-9919-F57013C5C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6B18C-770D-4ADB-ABAB-4BC107CB4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80FC-402E-4A94-9D21-AAD75BF6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538-5D1B-473E-A526-E0F5BEC4FD0C}" type="datetimeFigureOut">
              <a:rPr lang="ro-RO" smtClean="0"/>
              <a:t>23.11.2021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F628-2C68-4150-8B8B-92F13754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649D9-CA6C-4AEC-AAB8-D1172077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65A0-F503-4AA4-B445-328CDD9A9B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727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D19C-C2C4-4CD3-8806-9F2A756E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2005B-C17C-4FBD-BE4C-61ED03A2A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92904-3635-4062-970E-21942C1E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538-5D1B-473E-A526-E0F5BEC4FD0C}" type="datetimeFigureOut">
              <a:rPr lang="ro-RO" smtClean="0"/>
              <a:t>23.11.2021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ED76-4E2E-46E1-9709-4EB7BB46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9821-80F5-419E-AC3C-EC6B8C5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65A0-F503-4AA4-B445-328CDD9A9B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159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E62A4-950B-4E39-9542-C4F5AED9F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3CD41-01A4-464D-A659-B33A5658A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2C82-CB76-4501-9E2E-2355289F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538-5D1B-473E-A526-E0F5BEC4FD0C}" type="datetimeFigureOut">
              <a:rPr lang="ro-RO" smtClean="0"/>
              <a:t>23.11.2021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4A96-5377-402E-9AF2-1B2E5E60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C40A8-0F8C-404A-876A-70D4F821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65A0-F503-4AA4-B445-328CDD9A9B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91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8FFB-7959-45D2-B89A-C0A71E11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A2CB-7B07-4367-AECD-CBEEDA74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7817-292A-4EEE-A4B5-01E9CAE7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538-5D1B-473E-A526-E0F5BEC4FD0C}" type="datetimeFigureOut">
              <a:rPr lang="ro-RO" smtClean="0"/>
              <a:t>23.11.2021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4848-1B4C-4465-A2E2-2B57AC69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F51FD-5A68-46D7-AD04-3279C924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65A0-F503-4AA4-B445-328CDD9A9B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2756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4EC0-481C-4EB7-83D8-FEAAF046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C5CC4-C5B7-49C5-B312-3FA4B033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26EB2-43D7-4438-BF03-C66EA0B3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538-5D1B-473E-A526-E0F5BEC4FD0C}" type="datetimeFigureOut">
              <a:rPr lang="ro-RO" smtClean="0"/>
              <a:t>23.11.2021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79727-F6AF-4839-B48D-882450F0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5D7E-FBC3-497A-B09F-BDD75537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65A0-F503-4AA4-B445-328CDD9A9B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392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975-C193-40BB-B18D-FBBD3EEB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AFC9-54BB-4CAB-A06A-61A709F54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69E7B-4BEF-4CCD-8273-CDE7C95E9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430E7-BA58-4D22-921A-5932FE97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538-5D1B-473E-A526-E0F5BEC4FD0C}" type="datetimeFigureOut">
              <a:rPr lang="ro-RO" smtClean="0"/>
              <a:t>23.11.2021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840B0-40FD-4E27-8550-21F9F6D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20AB2-0152-4874-AC89-50A8B500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65A0-F503-4AA4-B445-328CDD9A9B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707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96B6-4853-4A5F-AF12-6D541B86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62ACD-7AC9-4143-978D-427265EF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6D221-F05A-4DCC-ABE3-6BAD5F227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C8DB3-A39D-4C60-A39D-13CFDB8AB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251C1-8FEA-40E0-B7FB-48FC76609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6B522-8A27-4C3A-B01D-0755C4A4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538-5D1B-473E-A526-E0F5BEC4FD0C}" type="datetimeFigureOut">
              <a:rPr lang="ro-RO" smtClean="0"/>
              <a:t>23.11.2021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50A4C-2D19-4CAE-BA05-3D7CF4D2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49820-0355-447F-9834-C01B586A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65A0-F503-4AA4-B445-328CDD9A9B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882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92EB-51B0-4D20-AFB2-2CCB8F5E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5B9F7-704F-4E4E-8791-6CB28E9A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538-5D1B-473E-A526-E0F5BEC4FD0C}" type="datetimeFigureOut">
              <a:rPr lang="ro-RO" smtClean="0"/>
              <a:t>23.11.2021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D9020-5022-46CD-94CE-92445494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AF266-1292-49FE-A936-A8BC7891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65A0-F503-4AA4-B445-328CDD9A9B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24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3AC24-461B-4AF8-A94A-027CC372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538-5D1B-473E-A526-E0F5BEC4FD0C}" type="datetimeFigureOut">
              <a:rPr lang="ro-RO" smtClean="0"/>
              <a:t>23.11.2021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E9810-0323-4EA6-8AEC-9A112DAF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08CDD-448E-4EBA-866E-DFEC147D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65A0-F503-4AA4-B445-328CDD9A9B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51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3FF2-3D62-462E-9C04-64EC3335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0300-D0F0-4102-BE04-05FD837E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A5A47-3A62-4D4C-8860-A297D5076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50905-78F2-47F3-AC33-72A14F12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538-5D1B-473E-A526-E0F5BEC4FD0C}" type="datetimeFigureOut">
              <a:rPr lang="ro-RO" smtClean="0"/>
              <a:t>23.11.2021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9314E-042A-4425-8E0E-FC911E20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DB084-6AFC-4BCB-8F24-F0AA44A5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65A0-F503-4AA4-B445-328CDD9A9B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218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E2EF-9299-421C-B80A-C8C0F325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7A6E0-ACCC-4515-B187-96CB53CFE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EBA6A-69FD-43C4-8214-354300CB3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43464-CB33-4387-BD08-2E2930C2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538-5D1B-473E-A526-E0F5BEC4FD0C}" type="datetimeFigureOut">
              <a:rPr lang="ro-RO" smtClean="0"/>
              <a:t>23.11.2021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96119-5EA5-4635-A916-204B8417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65AE-8760-4C29-A7BC-8D9CD45A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65A0-F503-4AA4-B445-328CDD9A9B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269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E8F9A-A994-4553-80A6-3F504CF5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097CB-3388-4105-8342-83A1B96CC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DCD45-7370-4A59-8FE1-8B67F0181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8538-5D1B-473E-A526-E0F5BEC4FD0C}" type="datetimeFigureOut">
              <a:rPr lang="ro-RO" smtClean="0"/>
              <a:t>23.11.2021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9E37-6515-4049-BCC0-D980A41CD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4921-BAA4-4884-959F-A4917F508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865A0-F503-4AA4-B445-328CDD9A9B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47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9997-3DF0-4AB1-BC5C-4B8EA6BBE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9809"/>
            <a:ext cx="9144000" cy="908806"/>
          </a:xfrm>
        </p:spPr>
        <p:txBody>
          <a:bodyPr>
            <a:normAutofit fontScale="90000"/>
          </a:bodyPr>
          <a:lstStyle/>
          <a:p>
            <a:r>
              <a:rPr lang="en-GB" dirty="0"/>
              <a:t>Problem statement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B4E83-0EE6-4257-A158-1E0F8DA80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9" y="2320549"/>
            <a:ext cx="11366482" cy="1454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439E7-2938-4324-A913-B7BF87D70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7" y="4245470"/>
            <a:ext cx="11655246" cy="5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7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E6A455-F679-4B68-B4A0-8840D00B8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38" y="722947"/>
            <a:ext cx="9913951" cy="541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750D8-FC8E-49CD-8ED7-648EA50A0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19" y="700529"/>
            <a:ext cx="10347284" cy="56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94668-9919-4DCB-9A2F-EC91642A1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61"/>
          <a:stretch/>
        </p:blipFill>
        <p:spPr>
          <a:xfrm>
            <a:off x="876446" y="1962797"/>
            <a:ext cx="10439107" cy="30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8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168A-55E1-401D-A520-90A18D9C5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98" y="962523"/>
            <a:ext cx="11209404" cy="5743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Indexing of the literals:</a:t>
            </a:r>
          </a:p>
          <a:p>
            <a:pPr marL="0" indent="0">
              <a:buNone/>
            </a:pPr>
            <a:r>
              <a:rPr lang="en-GB" dirty="0"/>
              <a:t>C1:</a:t>
            </a:r>
            <a:r>
              <a:rPr lang="en-GB" baseline="-25000" dirty="0"/>
              <a:t>(2)</a:t>
            </a:r>
            <a:r>
              <a:rPr lang="en-GB" dirty="0"/>
              <a:t>P(x) ∨ </a:t>
            </a:r>
            <a:r>
              <a:rPr lang="en-GB" baseline="-25000" dirty="0"/>
              <a:t>(1)</a:t>
            </a:r>
            <a:r>
              <a:rPr lang="ro-RO" dirty="0"/>
              <a:t>¬</a:t>
            </a:r>
            <a:r>
              <a:rPr lang="en-GB" dirty="0"/>
              <a:t>Q(x)		C2=</a:t>
            </a:r>
            <a:r>
              <a:rPr lang="en-GB" baseline="-25000" dirty="0"/>
              <a:t> (5)</a:t>
            </a:r>
            <a:r>
              <a:rPr lang="ro-RO" dirty="0"/>
              <a:t>¬</a:t>
            </a:r>
            <a:r>
              <a:rPr lang="en-GB" dirty="0"/>
              <a:t>P(a) ∨</a:t>
            </a:r>
            <a:r>
              <a:rPr lang="en-GB" baseline="-25000" dirty="0"/>
              <a:t> (4)</a:t>
            </a:r>
            <a:r>
              <a:rPr lang="en-GB" dirty="0"/>
              <a:t>R(x)	C3=</a:t>
            </a:r>
            <a:r>
              <a:rPr lang="en-GB" baseline="-25000" dirty="0"/>
              <a:t>(3)</a:t>
            </a:r>
            <a:r>
              <a:rPr lang="en-GB" dirty="0"/>
              <a:t>Q(x)</a:t>
            </a:r>
          </a:p>
          <a:p>
            <a:pPr marL="0" indent="0">
              <a:buNone/>
            </a:pPr>
            <a:r>
              <a:rPr lang="en-GB" dirty="0"/>
              <a:t>C4=</a:t>
            </a:r>
            <a:r>
              <a:rPr lang="en-GB" baseline="-25000" dirty="0"/>
              <a:t> (8)</a:t>
            </a:r>
            <a:r>
              <a:rPr lang="en-GB" dirty="0"/>
              <a:t>W(z)			C5=</a:t>
            </a:r>
            <a:r>
              <a:rPr lang="en-GB" baseline="-25000" dirty="0"/>
              <a:t> (6)</a:t>
            </a:r>
            <a:r>
              <a:rPr lang="ro-RO" dirty="0"/>
              <a:t>¬</a:t>
            </a:r>
            <a:r>
              <a:rPr lang="en-GB" dirty="0"/>
              <a:t>R(y) ∨</a:t>
            </a:r>
            <a:r>
              <a:rPr lang="en-GB" baseline="-25000" dirty="0"/>
              <a:t> (7)</a:t>
            </a:r>
            <a:r>
              <a:rPr lang="ro-RO" dirty="0"/>
              <a:t> ¬</a:t>
            </a:r>
            <a:r>
              <a:rPr lang="en-GB" dirty="0"/>
              <a:t>W(y) 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ro-RO" dirty="0"/>
              <a:t>	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ro-RO" dirty="0"/>
              <a:t>C6=</a:t>
            </a:r>
            <a:r>
              <a:rPr lang="en-GB" dirty="0"/>
              <a:t> Res</a:t>
            </a:r>
            <a:r>
              <a:rPr lang="ro-RO" baseline="30000" dirty="0"/>
              <a:t>Pr</a:t>
            </a:r>
            <a:r>
              <a:rPr lang="ro-RO" dirty="0"/>
              <a:t>(C1,C3)=</a:t>
            </a:r>
            <a:r>
              <a:rPr lang="en-GB" baseline="-25000" dirty="0"/>
              <a:t>(2)</a:t>
            </a:r>
            <a:r>
              <a:rPr lang="en-GB" dirty="0"/>
              <a:t>P(x) </a:t>
            </a:r>
            <a:endParaRPr lang="ro-RO" dirty="0"/>
          </a:p>
          <a:p>
            <a:pPr marL="0" indent="0">
              <a:spcBef>
                <a:spcPts val="1500"/>
              </a:spcBef>
              <a:buNone/>
            </a:pPr>
            <a:r>
              <a:rPr lang="ro-RO" dirty="0"/>
              <a:t>C7=</a:t>
            </a:r>
            <a:r>
              <a:rPr lang="en-GB" dirty="0"/>
              <a:t> Res</a:t>
            </a:r>
            <a:r>
              <a:rPr lang="el-GR" baseline="-25000" dirty="0"/>
              <a:t>Θ</a:t>
            </a:r>
            <a:r>
              <a:rPr lang="ro-RO" baseline="-25000" dirty="0"/>
              <a:t>1=[y&lt;-x]</a:t>
            </a:r>
            <a:r>
              <a:rPr lang="ro-RO" baseline="30000" dirty="0"/>
              <a:t>Pr</a:t>
            </a:r>
            <a:r>
              <a:rPr lang="ro-RO" dirty="0"/>
              <a:t>(C5,C2)=</a:t>
            </a:r>
            <a:r>
              <a:rPr lang="en-GB" baseline="-25000" dirty="0"/>
              <a:t> (5)</a:t>
            </a:r>
            <a:r>
              <a:rPr lang="ro-RO" dirty="0"/>
              <a:t>¬</a:t>
            </a:r>
            <a:r>
              <a:rPr lang="en-GB" dirty="0"/>
              <a:t>P(a) ∨</a:t>
            </a:r>
            <a:r>
              <a:rPr lang="en-GB" baseline="-25000" dirty="0"/>
              <a:t> (7)</a:t>
            </a:r>
            <a:r>
              <a:rPr lang="ro-RO" dirty="0"/>
              <a:t> ¬</a:t>
            </a:r>
            <a:r>
              <a:rPr lang="en-GB" dirty="0"/>
              <a:t>W(</a:t>
            </a:r>
            <a:r>
              <a:rPr lang="ro-RO" dirty="0"/>
              <a:t>x</a:t>
            </a:r>
            <a:r>
              <a:rPr lang="en-GB" dirty="0"/>
              <a:t>) </a:t>
            </a:r>
            <a:r>
              <a:rPr lang="ro-RO" dirty="0"/>
              <a:t>	(y changed to x in C5)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ro-RO" dirty="0"/>
              <a:t>C8=</a:t>
            </a:r>
            <a:r>
              <a:rPr lang="en-GB" dirty="0"/>
              <a:t>Res</a:t>
            </a:r>
            <a:r>
              <a:rPr lang="el-GR" baseline="-25000" dirty="0"/>
              <a:t> Θ</a:t>
            </a:r>
            <a:r>
              <a:rPr lang="ro-RO" baseline="-25000" dirty="0"/>
              <a:t>2=[z&lt;-x]</a:t>
            </a:r>
            <a:r>
              <a:rPr lang="ro-RO" baseline="30000" dirty="0"/>
              <a:t>Pr</a:t>
            </a:r>
            <a:r>
              <a:rPr lang="ro-RO" dirty="0"/>
              <a:t>(C4,C7)=</a:t>
            </a:r>
            <a:r>
              <a:rPr lang="en-GB" baseline="-25000" dirty="0"/>
              <a:t> (5)</a:t>
            </a:r>
            <a:r>
              <a:rPr lang="ro-RO" dirty="0"/>
              <a:t>¬</a:t>
            </a:r>
            <a:r>
              <a:rPr lang="en-GB" dirty="0"/>
              <a:t>P(a)</a:t>
            </a:r>
            <a:r>
              <a:rPr lang="ro-RO" dirty="0"/>
              <a:t>			(z changed to x in C4)</a:t>
            </a:r>
          </a:p>
          <a:p>
            <a:pPr marL="0" indent="0">
              <a:buNone/>
            </a:pPr>
            <a:r>
              <a:rPr lang="ro-RO" dirty="0"/>
              <a:t>C9=</a:t>
            </a:r>
            <a:r>
              <a:rPr lang="en-GB" dirty="0"/>
              <a:t>Res</a:t>
            </a:r>
            <a:r>
              <a:rPr lang="el-GR" baseline="-25000" dirty="0"/>
              <a:t> Θ</a:t>
            </a:r>
            <a:r>
              <a:rPr lang="ro-RO" baseline="-25000" dirty="0"/>
              <a:t>3=[a&lt;-x]</a:t>
            </a:r>
            <a:r>
              <a:rPr lang="ro-RO" baseline="30000" dirty="0"/>
              <a:t>Pr</a:t>
            </a:r>
            <a:r>
              <a:rPr lang="ro-RO" dirty="0"/>
              <a:t>(C8,C6)=</a:t>
            </a:r>
            <a:r>
              <a:rPr lang="en-GB" baseline="-25000" dirty="0"/>
              <a:t> </a:t>
            </a:r>
            <a:r>
              <a:rPr lang="ro-RO" dirty="0"/>
              <a:t>□			(a changed to x in C8)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GB" dirty="0"/>
              <a:t>S</a:t>
            </a:r>
            <a:r>
              <a:rPr lang="ro-RO" baseline="-25000" dirty="0"/>
              <a:t>2</a:t>
            </a:r>
            <a:r>
              <a:rPr lang="ro-RO" dirty="0"/>
              <a:t>|-</a:t>
            </a:r>
            <a:r>
              <a:rPr lang="ro-RO" baseline="-25000" dirty="0"/>
              <a:t>Res</a:t>
            </a:r>
            <a:r>
              <a:rPr lang="ro-RO" baseline="30000" dirty="0"/>
              <a:t>lock,Pr </a:t>
            </a:r>
            <a:r>
              <a:rPr lang="ro-RO" dirty="0"/>
              <a:t>□ and thus S</a:t>
            </a:r>
            <a:r>
              <a:rPr lang="ro-RO" baseline="-25000" dirty="0"/>
              <a:t>2 </a:t>
            </a:r>
            <a:r>
              <a:rPr lang="ro-RO" dirty="0"/>
              <a:t>is inconsistent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spcBef>
                <a:spcPts val="1500"/>
              </a:spcBef>
              <a:buNone/>
            </a:pPr>
            <a:endParaRPr lang="ro-RO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7F5BD-0F44-47A9-910D-2D83E6ABB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8" y="286798"/>
            <a:ext cx="11209404" cy="5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3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168A-55E1-401D-A520-90A18D9C5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98" y="962523"/>
            <a:ext cx="11209404" cy="5743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Another i</a:t>
            </a:r>
            <a:r>
              <a:rPr lang="en-GB" dirty="0" err="1"/>
              <a:t>ndexing</a:t>
            </a:r>
            <a:r>
              <a:rPr lang="en-GB" dirty="0"/>
              <a:t> of the literals:</a:t>
            </a:r>
          </a:p>
          <a:p>
            <a:pPr marL="0" indent="0">
              <a:buNone/>
            </a:pPr>
            <a:r>
              <a:rPr lang="en-GB" dirty="0"/>
              <a:t>C1:</a:t>
            </a:r>
            <a:r>
              <a:rPr lang="en-GB" baseline="-25000" dirty="0"/>
              <a:t>(</a:t>
            </a:r>
            <a:r>
              <a:rPr lang="ro-RO" baseline="-25000" dirty="0"/>
              <a:t>6</a:t>
            </a:r>
            <a:r>
              <a:rPr lang="en-GB" baseline="-25000" dirty="0"/>
              <a:t>)</a:t>
            </a:r>
            <a:r>
              <a:rPr lang="en-GB" dirty="0"/>
              <a:t>P(x) ∨ </a:t>
            </a:r>
            <a:r>
              <a:rPr lang="en-GB" baseline="-25000" dirty="0"/>
              <a:t>(</a:t>
            </a:r>
            <a:r>
              <a:rPr lang="ro-RO" baseline="-25000" dirty="0"/>
              <a:t>5</a:t>
            </a:r>
            <a:r>
              <a:rPr lang="en-GB" baseline="-25000" dirty="0"/>
              <a:t>)</a:t>
            </a:r>
            <a:r>
              <a:rPr lang="ro-RO" dirty="0"/>
              <a:t>¬</a:t>
            </a:r>
            <a:r>
              <a:rPr lang="en-GB" dirty="0"/>
              <a:t>Q(x)		C2=</a:t>
            </a:r>
            <a:r>
              <a:rPr lang="en-GB" baseline="-25000" dirty="0"/>
              <a:t> (</a:t>
            </a:r>
            <a:r>
              <a:rPr lang="ro-RO" baseline="-25000" dirty="0"/>
              <a:t>3</a:t>
            </a:r>
            <a:r>
              <a:rPr lang="en-GB" baseline="-25000" dirty="0"/>
              <a:t>)</a:t>
            </a:r>
            <a:r>
              <a:rPr lang="ro-RO" dirty="0"/>
              <a:t>¬</a:t>
            </a:r>
            <a:r>
              <a:rPr lang="en-GB" dirty="0"/>
              <a:t>P(a) ∨</a:t>
            </a:r>
            <a:r>
              <a:rPr lang="en-GB" baseline="-25000" dirty="0"/>
              <a:t> (4)</a:t>
            </a:r>
            <a:r>
              <a:rPr lang="en-GB" dirty="0"/>
              <a:t>R(x)	C3=</a:t>
            </a:r>
            <a:r>
              <a:rPr lang="en-GB" baseline="-25000" dirty="0"/>
              <a:t>(</a:t>
            </a:r>
            <a:r>
              <a:rPr lang="ro-RO" baseline="-25000" dirty="0"/>
              <a:t>7</a:t>
            </a:r>
            <a:r>
              <a:rPr lang="en-GB" baseline="-25000" dirty="0"/>
              <a:t>)</a:t>
            </a:r>
            <a:r>
              <a:rPr lang="en-GB" dirty="0"/>
              <a:t>Q(x)</a:t>
            </a:r>
          </a:p>
          <a:p>
            <a:pPr marL="0" indent="0">
              <a:buNone/>
            </a:pPr>
            <a:r>
              <a:rPr lang="en-GB" dirty="0"/>
              <a:t>C4=</a:t>
            </a:r>
            <a:r>
              <a:rPr lang="en-GB" baseline="-25000" dirty="0"/>
              <a:t> (8)</a:t>
            </a:r>
            <a:r>
              <a:rPr lang="en-GB" dirty="0"/>
              <a:t>W(z)			C5=</a:t>
            </a:r>
            <a:r>
              <a:rPr lang="en-GB" baseline="-25000" dirty="0"/>
              <a:t> (</a:t>
            </a:r>
            <a:r>
              <a:rPr lang="ro-RO" baseline="-25000" dirty="0"/>
              <a:t>1</a:t>
            </a:r>
            <a:r>
              <a:rPr lang="en-GB" baseline="-25000" dirty="0"/>
              <a:t>)</a:t>
            </a:r>
            <a:r>
              <a:rPr lang="ro-RO" dirty="0"/>
              <a:t>¬</a:t>
            </a:r>
            <a:r>
              <a:rPr lang="en-GB" dirty="0"/>
              <a:t>R(y) ∨</a:t>
            </a:r>
            <a:r>
              <a:rPr lang="en-GB" baseline="-25000" dirty="0"/>
              <a:t> (</a:t>
            </a:r>
            <a:r>
              <a:rPr lang="ro-RO" baseline="-25000" dirty="0"/>
              <a:t>2</a:t>
            </a:r>
            <a:r>
              <a:rPr lang="en-GB" baseline="-25000" dirty="0"/>
              <a:t>)</a:t>
            </a:r>
            <a:r>
              <a:rPr lang="ro-RO" dirty="0"/>
              <a:t> ¬</a:t>
            </a:r>
            <a:r>
              <a:rPr lang="en-GB" dirty="0"/>
              <a:t>W(y) </a:t>
            </a:r>
          </a:p>
          <a:p>
            <a:pPr marL="0" indent="0">
              <a:spcBef>
                <a:spcPts val="1500"/>
              </a:spcBef>
              <a:buNone/>
            </a:pPr>
            <a:endParaRPr lang="en-GB" dirty="0"/>
          </a:p>
          <a:p>
            <a:pPr marL="0" indent="0">
              <a:spcBef>
                <a:spcPts val="1500"/>
              </a:spcBef>
              <a:buNone/>
            </a:pPr>
            <a:r>
              <a:rPr lang="ro-RO" dirty="0"/>
              <a:t>C6=</a:t>
            </a:r>
            <a:r>
              <a:rPr lang="en-GB" dirty="0"/>
              <a:t> Res</a:t>
            </a:r>
            <a:r>
              <a:rPr lang="ro-RO" baseline="30000" dirty="0"/>
              <a:t>Pr</a:t>
            </a:r>
            <a:r>
              <a:rPr lang="ro-RO" dirty="0"/>
              <a:t>(C1,C3)=</a:t>
            </a:r>
            <a:r>
              <a:rPr lang="en-GB" baseline="-25000" dirty="0"/>
              <a:t>(</a:t>
            </a:r>
            <a:r>
              <a:rPr lang="ro-RO" baseline="-25000" dirty="0"/>
              <a:t>6</a:t>
            </a:r>
            <a:r>
              <a:rPr lang="en-GB" baseline="-25000" dirty="0"/>
              <a:t>)</a:t>
            </a:r>
            <a:r>
              <a:rPr lang="en-GB" dirty="0"/>
              <a:t>P(x)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C7=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Res</a:t>
            </a:r>
            <a:r>
              <a:rPr lang="el-GR" baseline="-25000" dirty="0"/>
              <a:t>Θ</a:t>
            </a:r>
            <a:r>
              <a:rPr lang="ro-RO" baseline="-25000" dirty="0"/>
              <a:t>1=[a&lt;-x]</a:t>
            </a:r>
            <a:r>
              <a:rPr lang="ro-RO" baseline="30000" dirty="0"/>
              <a:t>Pr</a:t>
            </a:r>
            <a:r>
              <a:rPr lang="ro-RO" dirty="0"/>
              <a:t>(C2,C6)=</a:t>
            </a:r>
            <a:r>
              <a:rPr lang="en-GB" baseline="-25000" dirty="0"/>
              <a:t> (</a:t>
            </a:r>
            <a:r>
              <a:rPr lang="ro-RO" baseline="-25000" dirty="0"/>
              <a:t>4</a:t>
            </a:r>
            <a:r>
              <a:rPr lang="en-GB" baseline="-25000" dirty="0"/>
              <a:t>)</a:t>
            </a:r>
            <a:r>
              <a:rPr lang="ro-RO" dirty="0"/>
              <a:t>R</a:t>
            </a:r>
            <a:r>
              <a:rPr lang="en-GB" dirty="0"/>
              <a:t>(</a:t>
            </a:r>
            <a:r>
              <a:rPr lang="ro-RO" dirty="0"/>
              <a:t>x</a:t>
            </a:r>
            <a:r>
              <a:rPr lang="en-GB" dirty="0"/>
              <a:t>)</a:t>
            </a:r>
            <a:r>
              <a:rPr lang="ro-RO" dirty="0"/>
              <a:t>		(a changed to x in C2)</a:t>
            </a:r>
          </a:p>
          <a:p>
            <a:pPr marL="0" indent="0">
              <a:buNone/>
            </a:pPr>
            <a:r>
              <a:rPr lang="ro-RO" dirty="0"/>
              <a:t>C8=</a:t>
            </a:r>
            <a:r>
              <a:rPr lang="en-GB" dirty="0"/>
              <a:t> Res</a:t>
            </a:r>
            <a:r>
              <a:rPr lang="el-GR" baseline="-25000" dirty="0"/>
              <a:t>Θ</a:t>
            </a:r>
            <a:r>
              <a:rPr lang="ro-RO" baseline="-25000" dirty="0"/>
              <a:t>2=[y&lt;-x]</a:t>
            </a:r>
            <a:r>
              <a:rPr lang="ro-RO" baseline="30000" dirty="0"/>
              <a:t>Pr</a:t>
            </a:r>
            <a:r>
              <a:rPr lang="ro-RO" dirty="0"/>
              <a:t>(C5,C7)=</a:t>
            </a:r>
            <a:r>
              <a:rPr lang="en-GB" baseline="-25000" dirty="0"/>
              <a:t> (</a:t>
            </a:r>
            <a:r>
              <a:rPr lang="ro-RO" baseline="-25000" dirty="0"/>
              <a:t>2</a:t>
            </a:r>
            <a:r>
              <a:rPr lang="en-GB" baseline="-25000" dirty="0"/>
              <a:t>)</a:t>
            </a:r>
            <a:r>
              <a:rPr lang="ro-RO" dirty="0"/>
              <a:t> ¬</a:t>
            </a:r>
            <a:r>
              <a:rPr lang="en-GB" dirty="0"/>
              <a:t>W(</a:t>
            </a:r>
            <a:r>
              <a:rPr lang="ro-RO" dirty="0"/>
              <a:t>x</a:t>
            </a:r>
            <a:r>
              <a:rPr lang="en-GB" dirty="0"/>
              <a:t>) </a:t>
            </a:r>
            <a:r>
              <a:rPr lang="ro-RO" dirty="0"/>
              <a:t>	(y changed to x in C5)</a:t>
            </a:r>
          </a:p>
          <a:p>
            <a:pPr marL="0" indent="0">
              <a:buNone/>
            </a:pPr>
            <a:r>
              <a:rPr lang="ro-RO" dirty="0"/>
              <a:t>C9=</a:t>
            </a:r>
            <a:r>
              <a:rPr lang="en-GB" dirty="0"/>
              <a:t> Res</a:t>
            </a:r>
            <a:r>
              <a:rPr lang="el-GR" baseline="-25000" dirty="0"/>
              <a:t>Θ</a:t>
            </a:r>
            <a:r>
              <a:rPr lang="ro-RO" baseline="-25000" dirty="0"/>
              <a:t>3=[z&lt;-x]</a:t>
            </a:r>
            <a:r>
              <a:rPr lang="ro-RO" baseline="30000" dirty="0"/>
              <a:t> Pr</a:t>
            </a:r>
            <a:r>
              <a:rPr lang="ro-RO" dirty="0"/>
              <a:t>(C4,C8)= □		(z changed to x in C4)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GB" dirty="0"/>
              <a:t>S</a:t>
            </a:r>
            <a:r>
              <a:rPr lang="ro-RO" baseline="-25000" dirty="0"/>
              <a:t>2</a:t>
            </a:r>
            <a:r>
              <a:rPr lang="ro-RO" dirty="0"/>
              <a:t>|-</a:t>
            </a:r>
            <a:r>
              <a:rPr lang="ro-RO" baseline="-25000" dirty="0"/>
              <a:t>Res</a:t>
            </a:r>
            <a:r>
              <a:rPr lang="ro-RO" baseline="30000" dirty="0"/>
              <a:t>lock,Pr </a:t>
            </a:r>
            <a:r>
              <a:rPr lang="ro-RO" dirty="0"/>
              <a:t>□ and thus S</a:t>
            </a:r>
            <a:r>
              <a:rPr lang="ro-RO" baseline="-25000" dirty="0"/>
              <a:t>2 </a:t>
            </a:r>
            <a:r>
              <a:rPr lang="ro-RO" dirty="0"/>
              <a:t>is inconsistent</a:t>
            </a:r>
          </a:p>
          <a:p>
            <a:pPr marL="0" indent="0">
              <a:spcBef>
                <a:spcPts val="1500"/>
              </a:spcBef>
              <a:buNone/>
            </a:pP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7F5BD-0F44-47A9-910D-2D83E6ABB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8" y="286798"/>
            <a:ext cx="11209404" cy="5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3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B991-E2D7-4803-8916-C330DF97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9CB5-CE04-4466-9215-8B17BC25F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916" y="27159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By checking the inconsistency of the set S</a:t>
            </a:r>
            <a:r>
              <a:rPr lang="ro-RO" baseline="-25000" dirty="0"/>
              <a:t>2</a:t>
            </a:r>
            <a:r>
              <a:rPr lang="ro-RO" dirty="0"/>
              <a:t> of clauses using lock resolution we conclude: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GB" dirty="0"/>
              <a:t>S</a:t>
            </a:r>
            <a:r>
              <a:rPr lang="ro-RO" baseline="-25000" dirty="0"/>
              <a:t>2</a:t>
            </a:r>
            <a:r>
              <a:rPr lang="ro-RO" dirty="0"/>
              <a:t>|-</a:t>
            </a:r>
            <a:r>
              <a:rPr lang="ro-RO" baseline="-25000" dirty="0"/>
              <a:t>Res</a:t>
            </a:r>
            <a:r>
              <a:rPr lang="ro-RO" baseline="30000" dirty="0"/>
              <a:t>lock,Pr </a:t>
            </a:r>
            <a:r>
              <a:rPr lang="ro-RO" dirty="0"/>
              <a:t>□ and thus S</a:t>
            </a:r>
            <a:r>
              <a:rPr lang="ro-RO" baseline="-25000" dirty="0"/>
              <a:t>2 </a:t>
            </a:r>
            <a:r>
              <a:rPr lang="ro-RO" dirty="0"/>
              <a:t>is inconsistent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206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27427F-D4C1-46C3-9CBC-34FDC5FD0345}"/>
</file>

<file path=customXml/itemProps2.xml><?xml version="1.0" encoding="utf-8"?>
<ds:datastoreItem xmlns:ds="http://schemas.openxmlformats.org/officeDocument/2006/customXml" ds:itemID="{997B823F-52F6-4E37-9EFB-47BD23854EB3}"/>
</file>

<file path=customXml/itemProps3.xml><?xml version="1.0" encoding="utf-8"?>
<ds:datastoreItem xmlns:ds="http://schemas.openxmlformats.org/officeDocument/2006/customXml" ds:itemID="{7E99C570-0EE3-4927-A0ED-AAA5DB02AD94}"/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453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CUCONU</dc:creator>
  <cp:lastModifiedBy>MARIA CUCONU</cp:lastModifiedBy>
  <cp:revision>3</cp:revision>
  <dcterms:created xsi:type="dcterms:W3CDTF">2021-11-22T22:30:09Z</dcterms:created>
  <dcterms:modified xsi:type="dcterms:W3CDTF">2021-11-23T18:22:29Z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