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353" r:id="rId8"/>
    <p:sldId id="354" r:id="rId9"/>
    <p:sldId id="355" r:id="rId10"/>
    <p:sldId id="356" r:id="rId11"/>
    <p:sldId id="351" r:id="rId12"/>
    <p:sldId id="3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F"/>
    <a:srgbClr val="00B0F0"/>
    <a:srgbClr val="FFFF00"/>
    <a:srgbClr val="191919"/>
    <a:srgbClr val="004BFA"/>
    <a:srgbClr val="EDEFF7"/>
    <a:srgbClr val="D0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ro-RO" dirty="0" smtClean="0"/>
              <a:t>Ăgan andrei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6" y="1858549"/>
            <a:ext cx="4886854" cy="2160000"/>
          </a:xfrm>
        </p:spPr>
        <p:txBody>
          <a:bodyPr>
            <a:normAutofit/>
          </a:bodyPr>
          <a:lstStyle/>
          <a:p>
            <a:pPr algn="l"/>
            <a:r>
              <a:rPr lang="ro-RO" b="1" dirty="0" smtClean="0"/>
              <a:t>Exercise 7.</a:t>
            </a:r>
            <a:br>
              <a:rPr lang="ro-RO" b="1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en-US" sz="1600" dirty="0"/>
              <a:t>Simplify the following Boolean functions of 4 variables given by their values 1, using Quine’s method.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9146" y="3677728"/>
            <a:ext cx="10245792" cy="13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ro-RO" b="1" dirty="0"/>
              <a:t>f</a:t>
            </a:r>
            <a:r>
              <a:rPr lang="ro-RO" b="1" baseline="-25000" dirty="0"/>
              <a:t>8</a:t>
            </a:r>
            <a:r>
              <a:rPr lang="ro-RO" b="1" dirty="0"/>
              <a:t>(1,1,1,1) =  f</a:t>
            </a:r>
            <a:r>
              <a:rPr lang="ro-RO" b="1" baseline="-25000" dirty="0"/>
              <a:t>8</a:t>
            </a:r>
            <a:r>
              <a:rPr lang="ro-RO" b="1" dirty="0"/>
              <a:t>(1,1,1,0) =  f</a:t>
            </a:r>
            <a:r>
              <a:rPr lang="ro-RO" b="1" baseline="-25000" dirty="0"/>
              <a:t>8</a:t>
            </a:r>
            <a:r>
              <a:rPr lang="ro-RO" b="1" dirty="0"/>
              <a:t>(1,1,0,0) =  f</a:t>
            </a:r>
            <a:r>
              <a:rPr lang="ro-RO" b="1" baseline="-25000" dirty="0"/>
              <a:t>8</a:t>
            </a:r>
            <a:r>
              <a:rPr lang="ro-RO" b="1" dirty="0"/>
              <a:t>(1,0,0,0) = f</a:t>
            </a:r>
            <a:r>
              <a:rPr lang="ro-RO" b="1" baseline="-25000" dirty="0"/>
              <a:t>8</a:t>
            </a:r>
            <a:r>
              <a:rPr lang="ro-RO" b="1" dirty="0"/>
              <a:t>(0,0,0,0) =  f</a:t>
            </a:r>
            <a:r>
              <a:rPr lang="ro-RO" b="1" baseline="-25000" dirty="0"/>
              <a:t>8</a:t>
            </a:r>
            <a:r>
              <a:rPr lang="ro-RO" b="1" dirty="0"/>
              <a:t>(0,0,1,0) =  f</a:t>
            </a:r>
            <a:r>
              <a:rPr lang="ro-RO" b="1" baseline="-25000" dirty="0"/>
              <a:t>8</a:t>
            </a:r>
            <a:r>
              <a:rPr lang="ro-RO" b="1" dirty="0"/>
              <a:t>(1,0,1,1) =  f</a:t>
            </a:r>
            <a:r>
              <a:rPr lang="ro-RO" b="1" baseline="-25000" dirty="0"/>
              <a:t>8</a:t>
            </a:r>
            <a:r>
              <a:rPr lang="ro-RO" b="1" dirty="0"/>
              <a:t>(0,0,1,1) = 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3695" y="1024229"/>
            <a:ext cx="4610721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 txBox="1">
            <a:spLocks/>
          </p:cNvSpPr>
          <p:nvPr/>
        </p:nvSpPr>
        <p:spPr>
          <a:xfrm>
            <a:off x="1589177" y="942867"/>
            <a:ext cx="3859756" cy="74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EDEFF7"/>
                </a:solidFill>
              </a:rPr>
              <a:t>PROBLEM STATEMENT</a:t>
            </a:r>
            <a:r>
              <a:rPr lang="en-US" dirty="0" smtClean="0">
                <a:solidFill>
                  <a:srgbClr val="EDEFF7"/>
                </a:solidFill>
              </a:rPr>
              <a:t>.</a:t>
            </a:r>
            <a:endParaRPr lang="en-US" dirty="0">
              <a:solidFill>
                <a:srgbClr val="EDEF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5753" y="1024232"/>
            <a:ext cx="4370858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39" y="942870"/>
            <a:ext cx="4201086" cy="74461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rgbClr val="EDEFF7"/>
                </a:solidFill>
              </a:rPr>
              <a:t>General - DEFINITIONS</a:t>
            </a:r>
            <a:r>
              <a:rPr lang="en-US" sz="2500" dirty="0" smtClean="0">
                <a:solidFill>
                  <a:srgbClr val="EDEFF7"/>
                </a:solidFill>
              </a:rPr>
              <a:t>.</a:t>
            </a:r>
            <a:endParaRPr lang="en-US" sz="2500" dirty="0">
              <a:solidFill>
                <a:srgbClr val="EDEFF7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2" y="1839866"/>
            <a:ext cx="9768735" cy="639026"/>
          </a:xfrm>
        </p:spPr>
        <p:txBody>
          <a:bodyPr>
            <a:normAutofit/>
          </a:bodyPr>
          <a:lstStyle/>
          <a:p>
            <a:r>
              <a:rPr lang="en-US" dirty="0" smtClean="0"/>
              <a:t>Informally, to simplify a </a:t>
            </a:r>
            <a:r>
              <a:rPr lang="en-US" b="1" u="sng" dirty="0" smtClean="0"/>
              <a:t>Boolean function given in a disjunctive canonical form</a:t>
            </a:r>
            <a:r>
              <a:rPr lang="en-US" dirty="0" smtClean="0"/>
              <a:t>, means to cover all its </a:t>
            </a:r>
            <a:r>
              <a:rPr lang="en-US" dirty="0" err="1" smtClean="0"/>
              <a:t>minterms</a:t>
            </a:r>
            <a:r>
              <a:rPr lang="en-US" dirty="0" smtClean="0"/>
              <a:t> with a minimum number of maximal </a:t>
            </a:r>
            <a:r>
              <a:rPr lang="en-US" dirty="0" err="1" smtClean="0"/>
              <a:t>monoms</a:t>
            </a:r>
            <a:r>
              <a:rPr lang="en-US" dirty="0" smtClean="0"/>
              <a:t> and with a minimum number of overlaps.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1" y="2609078"/>
            <a:ext cx="9668981" cy="2155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simplification process is formalized by the steps below.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initial function f is transformed into DCF(f).</a:t>
            </a:r>
          </a:p>
          <a:p>
            <a:pPr marL="342900" indent="-342900">
              <a:buAutoNum type="arabicPeriod"/>
            </a:pPr>
            <a:r>
              <a:rPr lang="en-US" dirty="0" smtClean="0"/>
              <a:t>Factorization process =&gt; the set of maximal </a:t>
            </a:r>
            <a:r>
              <a:rPr lang="en-US" dirty="0" err="1" smtClean="0"/>
              <a:t>monoms</a:t>
            </a:r>
            <a:r>
              <a:rPr lang="en-US" dirty="0" smtClean="0"/>
              <a:t> =&gt; </a:t>
            </a:r>
            <a:r>
              <a:rPr lang="en-US" b="1" dirty="0" smtClean="0"/>
              <a:t>M(f)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From the set of maximal </a:t>
            </a:r>
            <a:r>
              <a:rPr lang="en-US" dirty="0" err="1" smtClean="0"/>
              <a:t>monoms</a:t>
            </a:r>
            <a:r>
              <a:rPr lang="en-US" dirty="0" smtClean="0"/>
              <a:t> the central </a:t>
            </a:r>
            <a:r>
              <a:rPr lang="en-US" dirty="0" err="1" smtClean="0"/>
              <a:t>monoms</a:t>
            </a:r>
            <a:r>
              <a:rPr lang="en-US" dirty="0" smtClean="0"/>
              <a:t> are selected =&gt; </a:t>
            </a:r>
            <a:r>
              <a:rPr lang="en-US" b="1" dirty="0" smtClean="0"/>
              <a:t>C(f)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case of the simplification algorithm is identified and all simplified forms are obtained.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95752" y="2505357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95748" y="4850812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5753" y="1024232"/>
            <a:ext cx="4370858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39" y="942870"/>
            <a:ext cx="4201086" cy="74461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rgbClr val="EDEFF7"/>
                </a:solidFill>
              </a:rPr>
              <a:t>Quine’s Method</a:t>
            </a:r>
            <a:endParaRPr lang="en-US" sz="2500" dirty="0">
              <a:solidFill>
                <a:srgbClr val="EDEFF7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2" y="1839866"/>
            <a:ext cx="9768735" cy="639026"/>
          </a:xfrm>
        </p:spPr>
        <p:txBody>
          <a:bodyPr>
            <a:normAutofit/>
          </a:bodyPr>
          <a:lstStyle/>
          <a:p>
            <a:r>
              <a:rPr lang="en-US" dirty="0" smtClean="0"/>
              <a:t>This method can be used for Boolean functions of any number of variables. It is also an </a:t>
            </a:r>
            <a:r>
              <a:rPr lang="en-US" dirty="0" err="1" smtClean="0"/>
              <a:t>analitical</a:t>
            </a:r>
            <a:r>
              <a:rPr lang="en-US" dirty="0" smtClean="0"/>
              <a:t> method.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1" y="2609078"/>
            <a:ext cx="9668981" cy="30217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The Boolean function f, is given in DCF =&gt; we compute S</a:t>
            </a:r>
            <a:r>
              <a:rPr lang="en-US" sz="1800" baseline="-25000" dirty="0" smtClean="0"/>
              <a:t>f</a:t>
            </a:r>
            <a:r>
              <a:rPr lang="en-US" sz="1800" dirty="0" smtClean="0"/>
              <a:t> = {(x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,…,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)|f(x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,…,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 = 1}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We order S</a:t>
            </a:r>
            <a:r>
              <a:rPr lang="en-US" sz="1800" baseline="-25000" dirty="0" smtClean="0"/>
              <a:t>f</a:t>
            </a:r>
            <a:r>
              <a:rPr lang="en-US" sz="1800" dirty="0" smtClean="0"/>
              <a:t> in ascending / descending order, with respect to the number of “1” values in each n-</a:t>
            </a:r>
            <a:r>
              <a:rPr lang="en-US" sz="1800" dirty="0" err="1" smtClean="0"/>
              <a:t>uple</a:t>
            </a:r>
            <a:r>
              <a:rPr lang="en-US" sz="1800" dirty="0"/>
              <a:t>.</a:t>
            </a:r>
            <a:r>
              <a:rPr lang="en-US" sz="1800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The </a:t>
            </a:r>
            <a:r>
              <a:rPr lang="en-US" sz="1800" dirty="0" err="1" smtClean="0"/>
              <a:t>minterms</a:t>
            </a:r>
            <a:r>
              <a:rPr lang="en-US" sz="1800" dirty="0" smtClean="0"/>
              <a:t> </a:t>
            </a:r>
            <a:r>
              <a:rPr lang="en-US" sz="1800" dirty="0"/>
              <a:t>from the function's expression are represented using the powers of variables</a:t>
            </a:r>
            <a:r>
              <a:rPr lang="en-US" sz="1800" dirty="0" smtClean="0"/>
              <a:t>, in </a:t>
            </a:r>
            <a:r>
              <a:rPr lang="en-US" sz="1800" dirty="0"/>
              <a:t>a tableau, each </a:t>
            </a:r>
            <a:r>
              <a:rPr lang="en-US" sz="1800" dirty="0" err="1"/>
              <a:t>minterm</a:t>
            </a:r>
            <a:r>
              <a:rPr lang="en-US" sz="1800" dirty="0"/>
              <a:t> on a line, in </a:t>
            </a:r>
            <a:r>
              <a:rPr lang="en-US" sz="1800" dirty="0" smtClean="0"/>
              <a:t>ascending/descending </a:t>
            </a:r>
            <a:r>
              <a:rPr lang="en-US" sz="1800" dirty="0"/>
              <a:t>order, with respect to </a:t>
            </a:r>
            <a:r>
              <a:rPr lang="en-US" sz="1800" dirty="0" smtClean="0"/>
              <a:t>the number </a:t>
            </a:r>
            <a:r>
              <a:rPr lang="en-US" sz="1800" dirty="0"/>
              <a:t>of </a:t>
            </a:r>
            <a:r>
              <a:rPr lang="en-US" sz="1800" dirty="0" smtClean="0"/>
              <a:t>“1” </a:t>
            </a:r>
            <a:r>
              <a:rPr lang="en-US" sz="1800" dirty="0"/>
              <a:t>values in the n-</a:t>
            </a:r>
            <a:r>
              <a:rPr lang="en-US" sz="1800" dirty="0" err="1"/>
              <a:t>uples</a:t>
            </a:r>
            <a:r>
              <a:rPr lang="en-US" sz="1800" dirty="0"/>
              <a:t> of the support of the function. The header of </a:t>
            </a:r>
            <a:r>
              <a:rPr lang="en-US" sz="1800" dirty="0" smtClean="0"/>
              <a:t>the tableau </a:t>
            </a:r>
            <a:r>
              <a:rPr lang="en-US" sz="1800" dirty="0"/>
              <a:t>contains the variables' names.</a:t>
            </a:r>
            <a:endParaRPr lang="en-US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95752" y="2505357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5753" y="1024232"/>
            <a:ext cx="4370858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39" y="942870"/>
            <a:ext cx="4201086" cy="74461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rgbClr val="EDEFF7"/>
                </a:solidFill>
              </a:rPr>
              <a:t>Quine’s Method</a:t>
            </a:r>
            <a:endParaRPr lang="en-US" sz="2500" dirty="0">
              <a:solidFill>
                <a:srgbClr val="EDEFF7"/>
              </a:solidFill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1" y="1768846"/>
            <a:ext cx="9668981" cy="4423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STEPS:</a:t>
            </a:r>
          </a:p>
          <a:p>
            <a:r>
              <a:rPr lang="en-US" sz="1800" dirty="0" smtClean="0"/>
              <a:t>4</a:t>
            </a:r>
            <a:r>
              <a:rPr lang="en-US" sz="1800" dirty="0"/>
              <a:t>. We make groups of </a:t>
            </a:r>
            <a:r>
              <a:rPr lang="en-US" sz="1800" dirty="0" err="1" smtClean="0"/>
              <a:t>minterms</a:t>
            </a:r>
            <a:r>
              <a:rPr lang="en-US" sz="1800" dirty="0" smtClean="0"/>
              <a:t> (delimited </a:t>
            </a:r>
            <a:r>
              <a:rPr lang="en-US" sz="1800" dirty="0"/>
              <a:t>by horizontal </a:t>
            </a:r>
            <a:r>
              <a:rPr lang="en-US" sz="1800" dirty="0" smtClean="0"/>
              <a:t>lines</a:t>
            </a:r>
            <a:r>
              <a:rPr lang="en-US" sz="1800" dirty="0"/>
              <a:t>), such that all the </a:t>
            </a:r>
            <a:r>
              <a:rPr lang="en-US" sz="1800" dirty="0" err="1" smtClean="0"/>
              <a:t>minterms</a:t>
            </a:r>
            <a:r>
              <a:rPr lang="en-US" sz="1800" dirty="0" smtClean="0"/>
              <a:t> belonging </a:t>
            </a:r>
            <a:r>
              <a:rPr lang="en-US" sz="1800" dirty="0"/>
              <a:t>to the same </a:t>
            </a:r>
            <a:r>
              <a:rPr lang="en-US" sz="1800" dirty="0" smtClean="0"/>
              <a:t>group </a:t>
            </a:r>
            <a:r>
              <a:rPr lang="en-US" sz="1800" dirty="0"/>
              <a:t>have the </a:t>
            </a:r>
            <a:r>
              <a:rPr lang="en-US" sz="1800" dirty="0" smtClean="0"/>
              <a:t>same number </a:t>
            </a:r>
            <a:r>
              <a:rPr lang="en-US" sz="1800" dirty="0"/>
              <a:t>of values 1 as powers of variables</a:t>
            </a:r>
            <a:r>
              <a:rPr lang="en-US" sz="1800" dirty="0" smtClean="0"/>
              <a:t>. A </a:t>
            </a:r>
            <a:r>
              <a:rPr lang="en-US" sz="1800" dirty="0"/>
              <a:t>double horizontal line marks the end of the representation of the initial function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5. Only two neighbor groups can contain two adjacent (neighbor) </a:t>
            </a:r>
            <a:r>
              <a:rPr lang="en-US" sz="1800" dirty="0" err="1"/>
              <a:t>monoms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6. The result of the factorization of two </a:t>
            </a:r>
            <a:r>
              <a:rPr lang="en-US" sz="1800" dirty="0" smtClean="0"/>
              <a:t>neighbor </a:t>
            </a:r>
            <a:r>
              <a:rPr lang="en-US" sz="1800" dirty="0" err="1"/>
              <a:t>monoms</a:t>
            </a:r>
            <a:r>
              <a:rPr lang="en-US" sz="1800" dirty="0"/>
              <a:t> (m and m') is a new </a:t>
            </a:r>
            <a:r>
              <a:rPr lang="en-US" sz="1800" dirty="0" err="1" smtClean="0"/>
              <a:t>monom</a:t>
            </a:r>
            <a:r>
              <a:rPr lang="en-US" sz="1800" dirty="0" smtClean="0"/>
              <a:t> represented </a:t>
            </a:r>
            <a:r>
              <a:rPr lang="en-US" sz="1800" dirty="0"/>
              <a:t>as a row at the end of the tableau. The row contains the same values (0,1, or -)in the columns corresponding to the common variables (of m and m') and the </a:t>
            </a:r>
            <a:r>
              <a:rPr lang="en-US" sz="1800" dirty="0" smtClean="0"/>
              <a:t>symbol “-” for </a:t>
            </a:r>
            <a:r>
              <a:rPr lang="en-US" sz="1800" dirty="0"/>
              <a:t>the variable which is eliminated. The rows corresponding to m and m' are marked (on </a:t>
            </a:r>
            <a:r>
              <a:rPr lang="en-US" sz="1800" dirty="0" smtClean="0"/>
              <a:t>the left </a:t>
            </a:r>
            <a:r>
              <a:rPr lang="en-US" sz="1800" dirty="0"/>
              <a:t>side), with the meaning that they are not maximal </a:t>
            </a:r>
            <a:r>
              <a:rPr lang="en-US" sz="1800" dirty="0" err="1"/>
              <a:t>monoms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7</a:t>
            </a:r>
            <a:r>
              <a:rPr lang="en-US" sz="1800" dirty="0"/>
              <a:t>. All the </a:t>
            </a:r>
            <a:r>
              <a:rPr lang="en-US" sz="1800" dirty="0" err="1"/>
              <a:t>monoms</a:t>
            </a:r>
            <a:r>
              <a:rPr lang="en-US" sz="1800" dirty="0"/>
              <a:t> obtained as results of the factorization of two neighbor groups will form </a:t>
            </a:r>
            <a:r>
              <a:rPr lang="en-US" sz="1800" dirty="0" smtClean="0"/>
              <a:t>a new </a:t>
            </a:r>
            <a:r>
              <a:rPr lang="en-US" sz="1800" dirty="0"/>
              <a:t>group (delimited by a horizontal line), used further in higher order factorizations.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646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5753" y="1024232"/>
            <a:ext cx="4370858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39" y="942870"/>
            <a:ext cx="4201086" cy="74461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rgbClr val="EDEFF7"/>
                </a:solidFill>
              </a:rPr>
              <a:t>Quine’s Method</a:t>
            </a:r>
            <a:endParaRPr lang="en-US" sz="2500" dirty="0">
              <a:solidFill>
                <a:srgbClr val="EDEFF7"/>
              </a:solidFill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1" y="1768846"/>
            <a:ext cx="9668981" cy="44234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STEPS:</a:t>
            </a:r>
          </a:p>
          <a:p>
            <a:r>
              <a:rPr lang="en-US" sz="1800" dirty="0"/>
              <a:t>8. The symbol </a:t>
            </a:r>
            <a:r>
              <a:rPr lang="en-US" sz="1800" dirty="0" smtClean="0"/>
              <a:t>“-” </a:t>
            </a:r>
            <a:r>
              <a:rPr lang="en-US" sz="1800" dirty="0"/>
              <a:t>cannot be </a:t>
            </a:r>
            <a:r>
              <a:rPr lang="en-US" sz="1800" dirty="0" smtClean="0"/>
              <a:t>combined </a:t>
            </a:r>
            <a:r>
              <a:rPr lang="en-US" sz="1800" dirty="0"/>
              <a:t>with anything else. Thus, beginning with </a:t>
            </a:r>
            <a:r>
              <a:rPr lang="en-US" sz="1800" dirty="0" smtClean="0"/>
              <a:t>double factorization </a:t>
            </a:r>
            <a:r>
              <a:rPr lang="en-US" sz="1800" dirty="0"/>
              <a:t>only rows from two neighbor groups having </a:t>
            </a:r>
            <a:r>
              <a:rPr lang="en-US" sz="1800" dirty="0" smtClean="0"/>
              <a:t>“-” </a:t>
            </a:r>
            <a:r>
              <a:rPr lang="en-US" sz="1800" dirty="0"/>
              <a:t>on the same position can </a:t>
            </a:r>
            <a:r>
              <a:rPr lang="en-US" sz="1800" dirty="0" smtClean="0"/>
              <a:t>be combined.</a:t>
            </a:r>
          </a:p>
          <a:p>
            <a:r>
              <a:rPr lang="en-US" sz="1800" dirty="0"/>
              <a:t>9. A double horizontal line symbolizes the end of a simple, double, triple,... factorization. </a:t>
            </a:r>
            <a:r>
              <a:rPr lang="en-US" sz="1800" dirty="0" smtClean="0"/>
              <a:t>The end </a:t>
            </a:r>
            <a:r>
              <a:rPr lang="en-US" sz="1800" dirty="0"/>
              <a:t>of the factorization process is represented by a triple horizontal line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10. The set of maximal </a:t>
            </a:r>
            <a:r>
              <a:rPr lang="en-US" sz="1800" dirty="0" err="1"/>
              <a:t>monoms</a:t>
            </a:r>
            <a:r>
              <a:rPr lang="en-US" sz="1800" dirty="0"/>
              <a:t> contains the </a:t>
            </a:r>
            <a:r>
              <a:rPr lang="en-US" sz="1800" dirty="0" err="1"/>
              <a:t>monoms</a:t>
            </a:r>
            <a:r>
              <a:rPr lang="en-US" sz="1800" dirty="0"/>
              <a:t> corresponding to all the unmarked </a:t>
            </a:r>
            <a:r>
              <a:rPr lang="en-US" sz="1800" dirty="0" smtClean="0"/>
              <a:t>rows from </a:t>
            </a:r>
            <a:r>
              <a:rPr lang="en-US" sz="1800" dirty="0"/>
              <a:t>the tableau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11. For obtaining the central </a:t>
            </a:r>
            <a:r>
              <a:rPr lang="en-US" sz="1800" dirty="0" err="1"/>
              <a:t>monoms</a:t>
            </a:r>
            <a:r>
              <a:rPr lang="en-US" sz="1800" dirty="0"/>
              <a:t> it is used a new tableau representing the </a:t>
            </a:r>
            <a:r>
              <a:rPr lang="en-US" sz="1800" dirty="0" smtClean="0"/>
              <a:t>correspondence between </a:t>
            </a:r>
            <a:r>
              <a:rPr lang="en-US" sz="1800" dirty="0"/>
              <a:t>the maximal </a:t>
            </a:r>
            <a:r>
              <a:rPr lang="en-US" sz="1800" dirty="0" err="1"/>
              <a:t>monoms</a:t>
            </a:r>
            <a:r>
              <a:rPr lang="en-US" sz="1800" dirty="0"/>
              <a:t> (on columns) and the </a:t>
            </a:r>
            <a:r>
              <a:rPr lang="en-US" sz="1800" dirty="0" err="1"/>
              <a:t>minterms</a:t>
            </a:r>
            <a:r>
              <a:rPr lang="en-US" sz="1800" dirty="0"/>
              <a:t> from the </a:t>
            </a:r>
            <a:r>
              <a:rPr lang="en-US" sz="1800" dirty="0" smtClean="0"/>
              <a:t>function's expression </a:t>
            </a:r>
            <a:r>
              <a:rPr lang="en-US" sz="1800" dirty="0"/>
              <a:t>(on rows).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267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5753" y="1024232"/>
            <a:ext cx="4370858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39" y="942870"/>
            <a:ext cx="4201086" cy="74461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rgbClr val="EDEFF7"/>
                </a:solidFill>
              </a:rPr>
              <a:t>Quine’s Method</a:t>
            </a:r>
            <a:endParaRPr lang="en-US" sz="2500" dirty="0">
              <a:solidFill>
                <a:srgbClr val="EDEFF7"/>
              </a:solidFill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1" y="1768846"/>
            <a:ext cx="9668981" cy="44234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STEPS:</a:t>
            </a:r>
          </a:p>
          <a:p>
            <a:r>
              <a:rPr lang="en-US" sz="1800" dirty="0"/>
              <a:t>12. A cell in the tableau is marked with a star (*) if the </a:t>
            </a:r>
            <a:r>
              <a:rPr lang="en-US" sz="1800" dirty="0" err="1"/>
              <a:t>minterm</a:t>
            </a:r>
            <a:r>
              <a:rPr lang="en-US" sz="1800" dirty="0"/>
              <a:t> corresponding to the row </a:t>
            </a:r>
            <a:r>
              <a:rPr lang="en-US" sz="1800" dirty="0" smtClean="0"/>
              <a:t>was used </a:t>
            </a:r>
            <a:r>
              <a:rPr lang="en-US" sz="1800" dirty="0"/>
              <a:t>in factorization to obtain the maximal </a:t>
            </a:r>
            <a:r>
              <a:rPr lang="en-US" sz="1800" dirty="0" err="1"/>
              <a:t>monom</a:t>
            </a:r>
            <a:r>
              <a:rPr lang="en-US" sz="1800" dirty="0"/>
              <a:t> from the column. A maximal </a:t>
            </a:r>
            <a:r>
              <a:rPr lang="en-US" sz="1800" dirty="0" err="1"/>
              <a:t>monom</a:t>
            </a:r>
            <a:r>
              <a:rPr lang="en-US" sz="1800" dirty="0"/>
              <a:t> </a:t>
            </a:r>
            <a:r>
              <a:rPr lang="en-US" sz="1800" dirty="0" smtClean="0"/>
              <a:t>is a </a:t>
            </a:r>
            <a:r>
              <a:rPr lang="en-US" sz="1800" dirty="0"/>
              <a:t>central </a:t>
            </a:r>
            <a:r>
              <a:rPr lang="en-US" sz="1800" dirty="0" err="1"/>
              <a:t>monom</a:t>
            </a:r>
            <a:r>
              <a:rPr lang="en-US" sz="1800" dirty="0"/>
              <a:t> if there is a * (on its column), which is unique on its row. The </a:t>
            </a:r>
            <a:r>
              <a:rPr lang="en-US" sz="1800" dirty="0" smtClean="0"/>
              <a:t>disjunction of </a:t>
            </a:r>
            <a:r>
              <a:rPr lang="en-US" sz="1800" dirty="0"/>
              <a:t>all central </a:t>
            </a:r>
            <a:r>
              <a:rPr lang="en-US" sz="1800" dirty="0" err="1"/>
              <a:t>monoms</a:t>
            </a:r>
            <a:r>
              <a:rPr lang="en-US" sz="1800" dirty="0"/>
              <a:t> belongs to all simplified forms of the initial function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13. According to the previous tableau, the </a:t>
            </a:r>
            <a:r>
              <a:rPr lang="en-US" sz="1800" dirty="0" err="1"/>
              <a:t>minterms</a:t>
            </a:r>
            <a:r>
              <a:rPr lang="en-US" sz="1800" dirty="0"/>
              <a:t> from the function's expression which </a:t>
            </a:r>
            <a:r>
              <a:rPr lang="en-US" sz="1800" dirty="0" smtClean="0"/>
              <a:t>are uncovered </a:t>
            </a:r>
            <a:r>
              <a:rPr lang="en-US" sz="1800" dirty="0"/>
              <a:t>by the central </a:t>
            </a:r>
            <a:r>
              <a:rPr lang="en-US" sz="1800" dirty="0" err="1"/>
              <a:t>monoms</a:t>
            </a:r>
            <a:r>
              <a:rPr lang="en-US" sz="1800" dirty="0"/>
              <a:t> will be covered in all possible ways using a </a:t>
            </a:r>
            <a:r>
              <a:rPr lang="en-US" sz="1800" dirty="0" smtClean="0"/>
              <a:t>minimum number </a:t>
            </a:r>
            <a:r>
              <a:rPr lang="en-US" sz="1800" dirty="0"/>
              <a:t>of unused maximal </a:t>
            </a:r>
            <a:r>
              <a:rPr lang="en-US" sz="1800" dirty="0" err="1"/>
              <a:t>monoms</a:t>
            </a:r>
            <a:r>
              <a:rPr lang="en-US" sz="1800" dirty="0"/>
              <a:t>, with a minimum number of overlaps, resulting </a:t>
            </a:r>
            <a:r>
              <a:rPr lang="en-US" sz="1800" dirty="0" smtClean="0"/>
              <a:t>all simplified </a:t>
            </a:r>
            <a:r>
              <a:rPr lang="en-US" sz="1800" dirty="0"/>
              <a:t>forms of the initial function.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198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994611" y="946484"/>
            <a:ext cx="10234863" cy="49730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dirty="0" smtClean="0"/>
              <a:t>f</a:t>
            </a:r>
            <a:r>
              <a:rPr lang="ro-RO" b="1" baseline="-25000" dirty="0" smtClean="0"/>
              <a:t>8</a:t>
            </a:r>
            <a:r>
              <a:rPr lang="ro-RO" b="1" dirty="0" smtClean="0"/>
              <a:t>(1,1,1,1</a:t>
            </a:r>
            <a:r>
              <a:rPr lang="ro-RO" b="1" dirty="0"/>
              <a:t>) =  f</a:t>
            </a:r>
            <a:r>
              <a:rPr lang="ro-RO" b="1" baseline="-25000" dirty="0"/>
              <a:t>8</a:t>
            </a:r>
            <a:r>
              <a:rPr lang="ro-RO" b="1" dirty="0"/>
              <a:t>(1,1,1,0) =  f</a:t>
            </a:r>
            <a:r>
              <a:rPr lang="ro-RO" b="1" baseline="-25000" dirty="0"/>
              <a:t>8</a:t>
            </a:r>
            <a:r>
              <a:rPr lang="ro-RO" b="1" dirty="0"/>
              <a:t>(1,1,0,0) =  f</a:t>
            </a:r>
            <a:r>
              <a:rPr lang="ro-RO" b="1" baseline="-25000" dirty="0"/>
              <a:t>8</a:t>
            </a:r>
            <a:r>
              <a:rPr lang="ro-RO" b="1" dirty="0"/>
              <a:t>(1,0,0,0) = f</a:t>
            </a:r>
            <a:r>
              <a:rPr lang="ro-RO" b="1" baseline="-25000" dirty="0"/>
              <a:t>8</a:t>
            </a:r>
            <a:r>
              <a:rPr lang="ro-RO" b="1" dirty="0"/>
              <a:t>(0,0,0,0) =  f</a:t>
            </a:r>
            <a:r>
              <a:rPr lang="ro-RO" b="1" baseline="-25000" dirty="0"/>
              <a:t>8</a:t>
            </a:r>
            <a:r>
              <a:rPr lang="ro-RO" b="1" dirty="0"/>
              <a:t>(0,0,1,0) =  f</a:t>
            </a:r>
            <a:r>
              <a:rPr lang="ro-RO" b="1" baseline="-25000" dirty="0"/>
              <a:t>8</a:t>
            </a:r>
            <a:r>
              <a:rPr lang="ro-RO" b="1" dirty="0"/>
              <a:t>(1,0,1,1) =  f</a:t>
            </a:r>
            <a:r>
              <a:rPr lang="ro-RO" b="1" baseline="-25000" dirty="0"/>
              <a:t>8</a:t>
            </a:r>
            <a:r>
              <a:rPr lang="ro-RO" b="1" dirty="0"/>
              <a:t>(0,0,1,1) = </a:t>
            </a:r>
            <a:r>
              <a:rPr lang="ro-RO" b="1" dirty="0" smtClean="0"/>
              <a:t>1</a:t>
            </a:r>
            <a:endParaRPr lang="en-US" b="1" dirty="0" smtClean="0"/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f </a:t>
            </a:r>
            <a:r>
              <a:rPr lang="en-US" b="1" dirty="0" smtClean="0"/>
              <a:t>= { (0,0,0,0), (1,0,0,0), (0,0,1,0), (1,1,0,0), (0,0,1,1), (1,1,1,0), (1,0,1,1), (1,1,1,1) }</a:t>
            </a:r>
          </a:p>
          <a:p>
            <a:endParaRPr lang="en-US" b="1" baseline="-25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So, M(f) = {max</a:t>
            </a:r>
            <a:r>
              <a:rPr lang="en-US" baseline="-25000" dirty="0" smtClean="0"/>
              <a:t>1</a:t>
            </a:r>
            <a:r>
              <a:rPr lang="en-US" dirty="0" smtClean="0"/>
              <a:t>, max</a:t>
            </a:r>
            <a:r>
              <a:rPr lang="en-US" baseline="-25000" dirty="0" smtClean="0"/>
              <a:t>2</a:t>
            </a:r>
            <a:r>
              <a:rPr lang="en-US" dirty="0" smtClean="0"/>
              <a:t>, max</a:t>
            </a:r>
            <a:r>
              <a:rPr lang="en-US" baseline="-25000" dirty="0" smtClean="0"/>
              <a:t>3</a:t>
            </a:r>
            <a:r>
              <a:rPr lang="en-US" dirty="0" smtClean="0"/>
              <a:t>, max</a:t>
            </a:r>
            <a:r>
              <a:rPr lang="en-US" baseline="-25000" dirty="0" smtClean="0"/>
              <a:t>4</a:t>
            </a:r>
            <a:r>
              <a:rPr lang="en-US" dirty="0" smtClean="0"/>
              <a:t>, max</a:t>
            </a:r>
            <a:r>
              <a:rPr lang="en-US" baseline="-25000" dirty="0" smtClean="0"/>
              <a:t>5</a:t>
            </a:r>
            <a:r>
              <a:rPr lang="en-US" dirty="0" smtClean="0"/>
              <a:t>, max</a:t>
            </a:r>
            <a:r>
              <a:rPr lang="en-US" baseline="-25000" dirty="0" smtClean="0"/>
              <a:t>6</a:t>
            </a:r>
            <a:r>
              <a:rPr lang="en-US" dirty="0" smtClean="0"/>
              <a:t>, max</a:t>
            </a:r>
            <a:r>
              <a:rPr lang="en-US" baseline="-25000" dirty="0" smtClean="0"/>
              <a:t>7</a:t>
            </a:r>
            <a:r>
              <a:rPr lang="en-US" dirty="0" smtClean="0"/>
              <a:t>, max</a:t>
            </a:r>
            <a:r>
              <a:rPr lang="en-US" baseline="-25000" dirty="0" smtClean="0"/>
              <a:t>8 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66218"/>
              </p:ext>
            </p:extLst>
          </p:nvPr>
        </p:nvGraphicFramePr>
        <p:xfrm>
          <a:off x="1958887" y="1974887"/>
          <a:ext cx="1773528" cy="2425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382">
                  <a:extLst>
                    <a:ext uri="{9D8B030D-6E8A-4147-A177-3AD203B41FA5}">
                      <a16:colId xmlns:a16="http://schemas.microsoft.com/office/drawing/2014/main" val="2318027027"/>
                    </a:ext>
                  </a:extLst>
                </a:gridCol>
                <a:gridCol w="443382">
                  <a:extLst>
                    <a:ext uri="{9D8B030D-6E8A-4147-A177-3AD203B41FA5}">
                      <a16:colId xmlns:a16="http://schemas.microsoft.com/office/drawing/2014/main" val="4278685553"/>
                    </a:ext>
                  </a:extLst>
                </a:gridCol>
                <a:gridCol w="443382">
                  <a:extLst>
                    <a:ext uri="{9D8B030D-6E8A-4147-A177-3AD203B41FA5}">
                      <a16:colId xmlns:a16="http://schemas.microsoft.com/office/drawing/2014/main" val="3974499152"/>
                    </a:ext>
                  </a:extLst>
                </a:gridCol>
                <a:gridCol w="443382">
                  <a:extLst>
                    <a:ext uri="{9D8B030D-6E8A-4147-A177-3AD203B41FA5}">
                      <a16:colId xmlns:a16="http://schemas.microsoft.com/office/drawing/2014/main" val="2136097111"/>
                    </a:ext>
                  </a:extLst>
                </a:gridCol>
              </a:tblGrid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x2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x3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x4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55104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10908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63002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30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57073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1901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9510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859015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2641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958887" y="2514600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58887" y="3057698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8887" y="3592483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58887" y="4118955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775" y="1971127"/>
            <a:ext cx="78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Group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7775" y="2217348"/>
            <a:ext cx="78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7775" y="2463569"/>
            <a:ext cx="78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II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7775" y="3057698"/>
            <a:ext cx="78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III</a:t>
            </a:r>
            <a:endParaRPr 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7775" y="3592483"/>
            <a:ext cx="78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IV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97775" y="4118955"/>
            <a:ext cx="78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2415" y="2219113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0</a:t>
            </a:r>
            <a:endParaRPr lang="en-US" sz="10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2415" y="2514600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32415" y="2787959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2415" y="3064399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12</a:t>
            </a:r>
            <a:endParaRPr lang="en-US" sz="1000" b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32415" y="3303919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32415" y="3592483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14</a:t>
            </a:r>
            <a:endParaRPr lang="en-US" sz="1000" b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32415" y="3855719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11</a:t>
            </a:r>
            <a:endParaRPr lang="en-US" sz="10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32415" y="4107527"/>
            <a:ext cx="4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15</a:t>
            </a:r>
            <a:endParaRPr lang="en-US" sz="1000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174399" y="4545100"/>
            <a:ext cx="1342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Representation</a:t>
            </a:r>
            <a:endParaRPr lang="en-US" sz="1000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1732"/>
              </p:ext>
            </p:extLst>
          </p:nvPr>
        </p:nvGraphicFramePr>
        <p:xfrm>
          <a:off x="5718573" y="1974887"/>
          <a:ext cx="1773528" cy="2425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382">
                  <a:extLst>
                    <a:ext uri="{9D8B030D-6E8A-4147-A177-3AD203B41FA5}">
                      <a16:colId xmlns:a16="http://schemas.microsoft.com/office/drawing/2014/main" val="2318027027"/>
                    </a:ext>
                  </a:extLst>
                </a:gridCol>
                <a:gridCol w="443382">
                  <a:extLst>
                    <a:ext uri="{9D8B030D-6E8A-4147-A177-3AD203B41FA5}">
                      <a16:colId xmlns:a16="http://schemas.microsoft.com/office/drawing/2014/main" val="4278685553"/>
                    </a:ext>
                  </a:extLst>
                </a:gridCol>
                <a:gridCol w="443382">
                  <a:extLst>
                    <a:ext uri="{9D8B030D-6E8A-4147-A177-3AD203B41FA5}">
                      <a16:colId xmlns:a16="http://schemas.microsoft.com/office/drawing/2014/main" val="3974499152"/>
                    </a:ext>
                  </a:extLst>
                </a:gridCol>
                <a:gridCol w="443382">
                  <a:extLst>
                    <a:ext uri="{9D8B030D-6E8A-4147-A177-3AD203B41FA5}">
                      <a16:colId xmlns:a16="http://schemas.microsoft.com/office/drawing/2014/main" val="2136097111"/>
                    </a:ext>
                  </a:extLst>
                </a:gridCol>
              </a:tblGrid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x2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x3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x4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55104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10908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63002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30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57073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1901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9510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859015"/>
                  </a:ext>
                </a:extLst>
              </a:tr>
              <a:tr h="26954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-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26413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5718572" y="2787959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18572" y="3336477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18572" y="3855719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57461" y="1971127"/>
            <a:ext cx="78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Group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57461" y="2217348"/>
            <a:ext cx="78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VI = I + II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57461" y="2781805"/>
            <a:ext cx="848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VII = II + III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7461" y="3349725"/>
            <a:ext cx="950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VIII = III + IV</a:t>
            </a:r>
            <a:endParaRPr 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57461" y="3875114"/>
            <a:ext cx="950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IX = IV + V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92100" y="2219113"/>
            <a:ext cx="209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0 </a:t>
            </a:r>
            <a:r>
              <a:rPr lang="en-US" sz="1000" b="1" dirty="0" smtClean="0"/>
              <a:t>v m</a:t>
            </a:r>
            <a:r>
              <a:rPr lang="en-US" sz="1000" b="1" baseline="-25000" dirty="0" smtClean="0"/>
              <a:t>8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1 </a:t>
            </a:r>
            <a:r>
              <a:rPr lang="en-US" sz="1000" b="1" dirty="0" smtClean="0"/>
              <a:t>= 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r>
              <a:rPr lang="en-US" sz="1000" b="1" dirty="0" smtClean="0"/>
              <a:t>  </a:t>
            </a:r>
            <a:endParaRPr lang="en-US" sz="1000" b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492100" y="2514600"/>
            <a:ext cx="2359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0</a:t>
            </a:r>
            <a:r>
              <a:rPr lang="en-US" sz="1000" b="1" dirty="0" smtClean="0"/>
              <a:t> v m</a:t>
            </a:r>
            <a:r>
              <a:rPr lang="en-US" sz="1000" b="1" baseline="-25000" dirty="0" smtClean="0"/>
              <a:t>2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2 </a:t>
            </a:r>
            <a:r>
              <a:rPr lang="en-US" sz="1000" b="1" dirty="0" smtClean="0"/>
              <a:t>= 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r>
              <a:rPr lang="en-US" sz="1000" b="1" dirty="0" smtClean="0"/>
              <a:t>   </a:t>
            </a:r>
            <a:endParaRPr lang="en-US" sz="10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7492100" y="2787959"/>
            <a:ext cx="2037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8</a:t>
            </a:r>
            <a:r>
              <a:rPr lang="en-US" sz="1000" b="1" dirty="0" smtClean="0"/>
              <a:t> v m</a:t>
            </a:r>
            <a:r>
              <a:rPr lang="en-US" sz="1000" b="1" baseline="-25000" dirty="0" smtClean="0"/>
              <a:t>12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3 </a:t>
            </a:r>
            <a:r>
              <a:rPr lang="en-US" sz="1000" b="1" dirty="0" smtClean="0"/>
              <a:t>= 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endParaRPr lang="en-US" sz="1000" b="1" i="1" baseline="-250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2100" y="3064399"/>
            <a:ext cx="2169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2</a:t>
            </a:r>
            <a:r>
              <a:rPr lang="en-US" sz="1000" b="1" dirty="0" smtClean="0"/>
              <a:t> v m</a:t>
            </a:r>
            <a:r>
              <a:rPr lang="en-US" sz="1000" b="1" baseline="-25000" dirty="0" smtClean="0"/>
              <a:t>3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4</a:t>
            </a:r>
            <a:r>
              <a:rPr lang="en-US" sz="1000" b="1" dirty="0" smtClean="0"/>
              <a:t> = 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baseline="-25000" dirty="0" smtClean="0"/>
              <a:t>1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000" b="1" i="1" baseline="-250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92100" y="3303919"/>
            <a:ext cx="1986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12</a:t>
            </a:r>
            <a:r>
              <a:rPr lang="en-US" sz="1000" b="1" dirty="0" smtClean="0"/>
              <a:t> v m</a:t>
            </a:r>
            <a:r>
              <a:rPr lang="en-US" sz="1000" b="1" baseline="-25000" dirty="0" smtClean="0"/>
              <a:t>14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5</a:t>
            </a:r>
            <a:r>
              <a:rPr lang="en-US" sz="1000" b="1" dirty="0" smtClean="0"/>
              <a:t> = 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endParaRPr lang="en-US" sz="1000" b="1" i="1" baseline="-250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2100" y="3592483"/>
            <a:ext cx="2093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3</a:t>
            </a:r>
            <a:r>
              <a:rPr lang="en-US" sz="1000" b="1" dirty="0" smtClean="0"/>
              <a:t> v m</a:t>
            </a:r>
            <a:r>
              <a:rPr lang="en-US" sz="1000" b="1" baseline="-25000" dirty="0" smtClean="0"/>
              <a:t>11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6 </a:t>
            </a:r>
            <a:r>
              <a:rPr lang="en-US" sz="1000" b="1" dirty="0" smtClean="0"/>
              <a:t>= </a:t>
            </a:r>
            <a:r>
              <a:rPr lang="en-US" sz="1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sz="1000" b="1" baseline="-25000" dirty="0" smtClean="0"/>
              <a:t>2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000" b="1" i="1" baseline="-250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92100" y="3855719"/>
            <a:ext cx="198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14</a:t>
            </a:r>
            <a:r>
              <a:rPr lang="en-US" sz="1000" b="1" dirty="0" smtClean="0"/>
              <a:t> v m</a:t>
            </a:r>
            <a:r>
              <a:rPr lang="en-US" sz="1000" b="1" baseline="-25000" dirty="0" smtClean="0"/>
              <a:t>15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7</a:t>
            </a:r>
            <a:r>
              <a:rPr lang="en-US" sz="1000" b="1" dirty="0" smtClean="0"/>
              <a:t> = 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000" b="1" i="1" baseline="-250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2100" y="4107527"/>
            <a:ext cx="2169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</a:t>
            </a:r>
            <a:r>
              <a:rPr lang="en-US" sz="1000" b="1" baseline="-25000" dirty="0" smtClean="0"/>
              <a:t>11 </a:t>
            </a:r>
            <a:r>
              <a:rPr lang="en-US" sz="1000" b="1" dirty="0" smtClean="0"/>
              <a:t>v m</a:t>
            </a:r>
            <a:r>
              <a:rPr lang="en-US" sz="1000" b="1" baseline="-25000" dirty="0" smtClean="0"/>
              <a:t>15 </a:t>
            </a:r>
            <a:r>
              <a:rPr lang="en-US" sz="1000" b="1" dirty="0" smtClean="0"/>
              <a:t>= max</a:t>
            </a:r>
            <a:r>
              <a:rPr lang="en-US" sz="1000" b="1" baseline="-25000" dirty="0" smtClean="0"/>
              <a:t>8 </a:t>
            </a:r>
            <a:r>
              <a:rPr lang="en-US" sz="1000" b="1" dirty="0" smtClean="0"/>
              <a:t>= 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000" b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1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000" b="1" i="1" baseline="-250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34084" y="4545100"/>
            <a:ext cx="134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Simple factorization</a:t>
            </a:r>
            <a:endParaRPr lang="en-US" sz="1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2302618"/>
            <a:ext cx="136668" cy="136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2569376"/>
            <a:ext cx="136668" cy="13666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2836134"/>
            <a:ext cx="136668" cy="13666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3119175"/>
            <a:ext cx="136668" cy="13666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3369650"/>
            <a:ext cx="136668" cy="1366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3658752"/>
            <a:ext cx="136668" cy="13666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3925510"/>
            <a:ext cx="136668" cy="136668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1958887" y="4380763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8887" y="4435454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18572" y="4404974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18572" y="4462469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1" y="4192268"/>
            <a:ext cx="136668" cy="136668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>
            <a:off x="5718572" y="4517237"/>
            <a:ext cx="1773528" cy="0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23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96353" y="5158740"/>
            <a:ext cx="8139953" cy="28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96353" y="5585460"/>
            <a:ext cx="8139953" cy="289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971751" y="900764"/>
            <a:ext cx="10234863" cy="5218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Since for each maximal </a:t>
            </a:r>
            <a:r>
              <a:rPr lang="en-US" dirty="0" err="1" smtClean="0"/>
              <a:t>monom</a:t>
            </a:r>
            <a:r>
              <a:rPr lang="en-US" dirty="0" smtClean="0"/>
              <a:t>, </a:t>
            </a:r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not a </a:t>
            </a:r>
            <a:r>
              <a:rPr lang="en-US" dirty="0"/>
              <a:t>* (on its column), </a:t>
            </a:r>
            <a:r>
              <a:rPr lang="en-US" dirty="0" smtClean="0"/>
              <a:t>to be unique </a:t>
            </a:r>
            <a:r>
              <a:rPr lang="en-US" dirty="0"/>
              <a:t>on its </a:t>
            </a:r>
            <a:r>
              <a:rPr lang="en-US" dirty="0" smtClean="0"/>
              <a:t>row =&gt; C(f) = Ø</a:t>
            </a:r>
          </a:p>
          <a:p>
            <a:pPr algn="ctr"/>
            <a:r>
              <a:rPr lang="en-US" b="1" dirty="0" smtClean="0"/>
              <a:t>f</a:t>
            </a:r>
            <a:r>
              <a:rPr lang="en-US" b="1" baseline="-25000" dirty="0" smtClean="0"/>
              <a:t>8</a:t>
            </a:r>
            <a:r>
              <a:rPr lang="en-US" b="1" baseline="30000" dirty="0" smtClean="0"/>
              <a:t>S</a:t>
            </a:r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,x</a:t>
            </a:r>
            <a:r>
              <a:rPr lang="en-US" b="1" baseline="-25000" dirty="0" smtClean="0"/>
              <a:t>2</a:t>
            </a:r>
            <a:r>
              <a:rPr lang="en-US" b="1" dirty="0" smtClean="0"/>
              <a:t>,x</a:t>
            </a:r>
            <a:r>
              <a:rPr lang="en-US" b="1" baseline="-25000" dirty="0" smtClean="0"/>
              <a:t>3</a:t>
            </a:r>
            <a:r>
              <a:rPr lang="en-US" b="1" dirty="0" smtClean="0"/>
              <a:t>,x</a:t>
            </a:r>
            <a:r>
              <a:rPr lang="en-US" b="1" baseline="-25000" dirty="0" smtClean="0"/>
              <a:t>4</a:t>
            </a:r>
            <a:r>
              <a:rPr lang="en-US" b="1" dirty="0" smtClean="0"/>
              <a:t>) = max</a:t>
            </a:r>
            <a:r>
              <a:rPr lang="en-US" b="1" baseline="-25000" dirty="0" smtClean="0"/>
              <a:t>1 </a:t>
            </a:r>
            <a:r>
              <a:rPr lang="en-US" b="1" dirty="0" smtClean="0"/>
              <a:t>v max</a:t>
            </a:r>
            <a:r>
              <a:rPr lang="en-US" b="1" baseline="-25000" dirty="0" smtClean="0"/>
              <a:t>4 </a:t>
            </a:r>
            <a:r>
              <a:rPr lang="en-US" b="1" dirty="0" smtClean="0"/>
              <a:t>v max</a:t>
            </a:r>
            <a:r>
              <a:rPr lang="en-US" b="1" baseline="-25000" dirty="0" smtClean="0"/>
              <a:t>5</a:t>
            </a:r>
            <a:r>
              <a:rPr lang="en-US" b="1" dirty="0" smtClean="0"/>
              <a:t> v</a:t>
            </a:r>
            <a:r>
              <a:rPr lang="en-US" baseline="-25000" dirty="0" smtClean="0"/>
              <a:t> </a:t>
            </a:r>
            <a:r>
              <a:rPr lang="en-US" b="1" dirty="0" smtClean="0"/>
              <a:t>max</a:t>
            </a:r>
            <a:r>
              <a:rPr lang="en-US" b="1" baseline="-25000" dirty="0"/>
              <a:t>8</a:t>
            </a:r>
            <a:r>
              <a:rPr lang="en-US" b="1" baseline="-25000" dirty="0" smtClean="0"/>
              <a:t> </a:t>
            </a:r>
            <a:r>
              <a:rPr lang="en-US" b="1" dirty="0" smtClean="0"/>
              <a:t>= 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r>
              <a:rPr lang="en-US" b="1" dirty="0" smtClean="0"/>
              <a:t> v 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baseline="-25000" dirty="0"/>
              <a:t>1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b="1" dirty="0" smtClean="0"/>
              <a:t>v 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 </a:t>
            </a:r>
            <a:r>
              <a:rPr lang="en-US" b="1" dirty="0" smtClean="0"/>
              <a:t>v 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b="1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6F9FF"/>
                </a:solidFill>
              </a:rPr>
              <a:t>f</a:t>
            </a:r>
            <a:r>
              <a:rPr lang="en-US" b="1" baseline="-25000" dirty="0" smtClean="0">
                <a:solidFill>
                  <a:srgbClr val="F6F9FF"/>
                </a:solidFill>
              </a:rPr>
              <a:t>8</a:t>
            </a:r>
            <a:r>
              <a:rPr lang="en-US" b="1" baseline="30000" dirty="0" smtClean="0">
                <a:solidFill>
                  <a:srgbClr val="F6F9FF"/>
                </a:solidFill>
              </a:rPr>
              <a:t>S</a:t>
            </a:r>
            <a:r>
              <a:rPr lang="en-US" b="1" dirty="0" smtClean="0">
                <a:solidFill>
                  <a:srgbClr val="F6F9FF"/>
                </a:solidFill>
              </a:rPr>
              <a:t>(x</a:t>
            </a:r>
            <a:r>
              <a:rPr lang="en-US" b="1" baseline="-25000" dirty="0" smtClean="0">
                <a:solidFill>
                  <a:srgbClr val="F6F9FF"/>
                </a:solidFill>
              </a:rPr>
              <a:t>1</a:t>
            </a:r>
            <a:r>
              <a:rPr lang="en-US" b="1" dirty="0" smtClean="0">
                <a:solidFill>
                  <a:srgbClr val="F6F9FF"/>
                </a:solidFill>
              </a:rPr>
              <a:t>,x</a:t>
            </a:r>
            <a:r>
              <a:rPr lang="en-US" b="1" baseline="-25000" dirty="0" smtClean="0">
                <a:solidFill>
                  <a:srgbClr val="F6F9FF"/>
                </a:solidFill>
              </a:rPr>
              <a:t>2</a:t>
            </a:r>
            <a:r>
              <a:rPr lang="en-US" b="1" dirty="0" smtClean="0">
                <a:solidFill>
                  <a:srgbClr val="F6F9FF"/>
                </a:solidFill>
              </a:rPr>
              <a:t>,x</a:t>
            </a:r>
            <a:r>
              <a:rPr lang="en-US" b="1" baseline="-25000" dirty="0" smtClean="0">
                <a:solidFill>
                  <a:srgbClr val="F6F9FF"/>
                </a:solidFill>
              </a:rPr>
              <a:t>3</a:t>
            </a:r>
            <a:r>
              <a:rPr lang="en-US" b="1" dirty="0" smtClean="0">
                <a:solidFill>
                  <a:srgbClr val="F6F9FF"/>
                </a:solidFill>
              </a:rPr>
              <a:t>,x</a:t>
            </a:r>
            <a:r>
              <a:rPr lang="en-US" b="1" baseline="-25000" dirty="0" smtClean="0">
                <a:solidFill>
                  <a:srgbClr val="F6F9FF"/>
                </a:solidFill>
              </a:rPr>
              <a:t>4</a:t>
            </a:r>
            <a:r>
              <a:rPr lang="en-US" b="1" dirty="0" smtClean="0">
                <a:solidFill>
                  <a:srgbClr val="F6F9FF"/>
                </a:solidFill>
              </a:rPr>
              <a:t>) = max</a:t>
            </a:r>
            <a:r>
              <a:rPr lang="en-US" b="1" baseline="-25000" dirty="0" smtClean="0">
                <a:solidFill>
                  <a:srgbClr val="F6F9FF"/>
                </a:solidFill>
              </a:rPr>
              <a:t>2 </a:t>
            </a:r>
            <a:r>
              <a:rPr lang="en-US" b="1" dirty="0" smtClean="0">
                <a:solidFill>
                  <a:srgbClr val="F6F9FF"/>
                </a:solidFill>
              </a:rPr>
              <a:t>v max</a:t>
            </a:r>
            <a:r>
              <a:rPr lang="en-US" b="1" baseline="-25000" dirty="0">
                <a:solidFill>
                  <a:srgbClr val="F6F9FF"/>
                </a:solidFill>
              </a:rPr>
              <a:t>3</a:t>
            </a:r>
            <a:r>
              <a:rPr lang="en-US" b="1" baseline="-25000" dirty="0" smtClean="0">
                <a:solidFill>
                  <a:srgbClr val="F6F9FF"/>
                </a:solidFill>
              </a:rPr>
              <a:t> </a:t>
            </a:r>
            <a:r>
              <a:rPr lang="en-US" b="1" dirty="0" smtClean="0">
                <a:solidFill>
                  <a:srgbClr val="F6F9FF"/>
                </a:solidFill>
              </a:rPr>
              <a:t>v max</a:t>
            </a:r>
            <a:r>
              <a:rPr lang="en-US" b="1" baseline="-25000" dirty="0">
                <a:solidFill>
                  <a:srgbClr val="F6F9FF"/>
                </a:solidFill>
              </a:rPr>
              <a:t>6</a:t>
            </a:r>
            <a:r>
              <a:rPr lang="en-US" b="1" baseline="-25000" dirty="0" smtClean="0">
                <a:solidFill>
                  <a:srgbClr val="F6F9FF"/>
                </a:solidFill>
              </a:rPr>
              <a:t> </a:t>
            </a:r>
            <a:r>
              <a:rPr lang="en-US" b="1" dirty="0">
                <a:solidFill>
                  <a:srgbClr val="F6F9FF"/>
                </a:solidFill>
              </a:rPr>
              <a:t>v </a:t>
            </a:r>
            <a:r>
              <a:rPr lang="en-US" b="1" dirty="0" smtClean="0">
                <a:solidFill>
                  <a:srgbClr val="F6F9FF"/>
                </a:solidFill>
              </a:rPr>
              <a:t>max</a:t>
            </a:r>
            <a:r>
              <a:rPr lang="en-US" b="1" baseline="-25000" dirty="0" smtClean="0">
                <a:solidFill>
                  <a:srgbClr val="F6F9FF"/>
                </a:solidFill>
              </a:rPr>
              <a:t>7 </a:t>
            </a:r>
            <a:r>
              <a:rPr lang="en-US" b="1" dirty="0" smtClean="0">
                <a:solidFill>
                  <a:srgbClr val="F6F9FF"/>
                </a:solidFill>
              </a:rPr>
              <a:t>= 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F6F9FF"/>
                </a:solidFill>
              </a:rPr>
              <a:t> </a:t>
            </a:r>
            <a:r>
              <a:rPr lang="en-US" b="1" dirty="0" smtClean="0">
                <a:solidFill>
                  <a:srgbClr val="F6F9FF"/>
                </a:solidFill>
              </a:rPr>
              <a:t>v 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i="1" baseline="-25000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</a:t>
            </a:r>
            <a:r>
              <a:rPr lang="en-US" b="1" i="1" baseline="-25000" dirty="0" smtClean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F6F9FF"/>
                </a:solidFill>
              </a:rPr>
              <a:t>v 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dirty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US" b="1" baseline="-25000" dirty="0" smtClean="0">
                <a:solidFill>
                  <a:srgbClr val="F6F9FF"/>
                </a:solidFill>
              </a:rPr>
              <a:t>2</a:t>
            </a:r>
            <a:r>
              <a:rPr lang="en-US" b="1" dirty="0" smtClean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 smtClean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 smtClean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 smtClean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F6F9FF"/>
                </a:solidFill>
              </a:rPr>
              <a:t> </a:t>
            </a:r>
            <a:r>
              <a:rPr lang="en-US" b="1" dirty="0" smtClean="0">
                <a:solidFill>
                  <a:srgbClr val="F6F9FF"/>
                </a:solidFill>
              </a:rPr>
              <a:t>v </a:t>
            </a:r>
            <a:r>
              <a:rPr lang="en-US" b="1" dirty="0" smtClean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 smtClean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 smtClean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 smtClean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 smtClean="0">
                <a:solidFill>
                  <a:srgbClr val="F6F9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b="1" baseline="-25000" dirty="0" smtClean="0">
                <a:solidFill>
                  <a:srgbClr val="F6F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 smtClean="0">
                <a:solidFill>
                  <a:srgbClr val="F6F9FF"/>
                </a:solidFill>
              </a:rPr>
              <a:t> </a:t>
            </a:r>
            <a:endParaRPr lang="en-US" b="1" i="1" baseline="-25000" dirty="0">
              <a:solidFill>
                <a:srgbClr val="F6F9F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838"/>
              </p:ext>
            </p:extLst>
          </p:nvPr>
        </p:nvGraphicFramePr>
        <p:xfrm>
          <a:off x="1942630" y="978746"/>
          <a:ext cx="8293103" cy="3266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577">
                  <a:extLst>
                    <a:ext uri="{9D8B030D-6E8A-4147-A177-3AD203B41FA5}">
                      <a16:colId xmlns:a16="http://schemas.microsoft.com/office/drawing/2014/main" val="3501357516"/>
                    </a:ext>
                  </a:extLst>
                </a:gridCol>
                <a:gridCol w="752334">
                  <a:extLst>
                    <a:ext uri="{9D8B030D-6E8A-4147-A177-3AD203B41FA5}">
                      <a16:colId xmlns:a16="http://schemas.microsoft.com/office/drawing/2014/main" val="671044422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1280415160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333465229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2160986169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3646785306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809016405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3174905104"/>
                    </a:ext>
                  </a:extLst>
                </a:gridCol>
                <a:gridCol w="921456">
                  <a:extLst>
                    <a:ext uri="{9D8B030D-6E8A-4147-A177-3AD203B41FA5}">
                      <a16:colId xmlns:a16="http://schemas.microsoft.com/office/drawing/2014/main" val="3090993031"/>
                    </a:ext>
                  </a:extLst>
                </a:gridCol>
              </a:tblGrid>
              <a:tr h="5147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 </a:t>
                      </a:r>
                      <a:r>
                        <a:rPr lang="en-US" sz="1000" dirty="0" err="1" smtClean="0"/>
                        <a:t>monoms</a:t>
                      </a:r>
                      <a:r>
                        <a:rPr lang="en-US" sz="1000" dirty="0" smtClean="0"/>
                        <a:t>  </a:t>
                      </a: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err="1" smtClean="0"/>
                        <a:t>minterms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</a:t>
                      </a:r>
                      <a:r>
                        <a:rPr lang="en-US" sz="1000" baseline="-25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70468"/>
                  </a:ext>
                </a:extLst>
              </a:tr>
              <a:tr h="25569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5253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0113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01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4712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314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9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93056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</a:t>
                      </a:r>
                      <a:r>
                        <a:rPr lang="en-US" sz="1000" b="1" baseline="-25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0231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42630" y="1159844"/>
            <a:ext cx="1069340" cy="257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7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71af3243-3dd4-4a8d-8c0d-dd76da1f02a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55D74E-71C0-4859-9E04-16D406F82553}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1106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Helvetica Neue Medium</vt:lpstr>
      <vt:lpstr>RetrospectVTI</vt:lpstr>
      <vt:lpstr>Homework</vt:lpstr>
      <vt:lpstr>Exercise 7.  Simplify the following Boolean functions of 4 variables given by their values 1, using Quine’s method.</vt:lpstr>
      <vt:lpstr>General - DEFINITIONS.</vt:lpstr>
      <vt:lpstr>Quine’s Method</vt:lpstr>
      <vt:lpstr>Quine’s Method</vt:lpstr>
      <vt:lpstr>Quine’s Method</vt:lpstr>
      <vt:lpstr>Quine’s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2021-11-01T16:04:38Z</dcterms:created>
  <dcterms:modified xsi:type="dcterms:W3CDTF">2021-12-17T12:26:34Z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