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0" r:id="rId13"/>
    <p:sldId id="279" r:id="rId14"/>
    <p:sldId id="278" r:id="rId15"/>
    <p:sldId id="266" r:id="rId16"/>
    <p:sldId id="276" r:id="rId17"/>
    <p:sldId id="267" r:id="rId18"/>
    <p:sldId id="281" r:id="rId19"/>
    <p:sldId id="269" r:id="rId20"/>
    <p:sldId id="270" r:id="rId21"/>
    <p:sldId id="283" r:id="rId22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smtClean="0"/>
              <a:t>DECISION PROBLEMS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	   </a:t>
            </a:r>
            <a:r>
              <a:rPr lang="en-US" sz="2400" b="1" u="sng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6781800" cy="648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944100"/>
            <a:ext cx="4086225" cy="574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58477"/>
            <a:ext cx="3790950" cy="5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1" y="1428570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20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smtClean="0"/>
              <a:t>    R. Smullyan in 1968.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Dedicated theorem provers: 3TAP, pTAP, leanTAP, Cassandra.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It was easily adapted to </a:t>
            </a:r>
            <a:r>
              <a:rPr lang="en-US" sz="2200" i="1" smtClean="0"/>
              <a:t>nonstandard logics</a:t>
            </a:r>
            <a:r>
              <a:rPr lang="en-US" sz="2200" smtClean="0"/>
              <a:t> (modal, temporal, many-valued, non-monotonic).</a:t>
            </a:r>
          </a:p>
          <a:p>
            <a:pPr eaLnBrk="1" hangingPunct="1"/>
            <a:endParaRPr lang="en-US" sz="400" smtClean="0"/>
          </a:p>
          <a:p>
            <a:pPr eaLnBrk="1" hangingPunct="1"/>
            <a:r>
              <a:rPr lang="en-US" sz="2200" smtClean="0"/>
              <a:t>It is based on semantic considerations =&gt; </a:t>
            </a:r>
            <a:r>
              <a:rPr lang="en-US" sz="2200" b="1" i="1" smtClean="0"/>
              <a:t>semantic method.</a:t>
            </a:r>
          </a:p>
          <a:p>
            <a:pPr eaLnBrk="1" hangingPunct="1"/>
            <a:endParaRPr lang="en-US" sz="400" b="1" i="1" smtClean="0"/>
          </a:p>
          <a:p>
            <a:pPr eaLnBrk="1" hangingPunct="1"/>
            <a:r>
              <a:rPr lang="en-GB" sz="2200" smtClean="0"/>
              <a:t>Its basic aim is to decide </a:t>
            </a:r>
            <a:r>
              <a:rPr lang="en-GB" sz="2200" b="1" i="1" smtClean="0"/>
              <a:t>consistency</a:t>
            </a:r>
            <a:r>
              <a:rPr lang="en-GB" sz="2200" smtClean="0"/>
              <a:t>  and to find all the models of a formula by decomposing the formula in subformulas.</a:t>
            </a:r>
          </a:p>
          <a:p>
            <a:pPr eaLnBrk="1" hangingPunct="1"/>
            <a:endParaRPr lang="en-GB" sz="400" smtClean="0"/>
          </a:p>
          <a:p>
            <a:pPr eaLnBrk="1" hangingPunct="1"/>
            <a:r>
              <a:rPr lang="en-GB" sz="2200" smtClean="0"/>
              <a:t>The </a:t>
            </a:r>
            <a:r>
              <a:rPr lang="en-GB" sz="2200" b="1" i="1" smtClean="0"/>
              <a:t>validity</a:t>
            </a:r>
            <a:r>
              <a:rPr lang="en-GB" sz="2200" smtClean="0"/>
              <a:t> of a formula </a:t>
            </a:r>
            <a:r>
              <a:rPr lang="en-GB" sz="2200" b="1" smtClean="0"/>
              <a:t>is proved by contradiction</a:t>
            </a:r>
            <a:r>
              <a:rPr lang="en-GB" sz="220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smtClean="0"/>
              <a:t>                                                              </a:t>
            </a:r>
            <a:r>
              <a:rPr lang="en-GB" sz="2200" smtClean="0"/>
              <a:t>=&gt;</a:t>
            </a:r>
            <a:r>
              <a:rPr lang="en-GB" sz="2200" b="1" i="1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80772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EC2A9A-79BF-4F7C-91D9-F8C13A3DFDDE}"/>
</file>

<file path=customXml/itemProps2.xml><?xml version="1.0" encoding="utf-8"?>
<ds:datastoreItem xmlns:ds="http://schemas.openxmlformats.org/officeDocument/2006/customXml" ds:itemID="{1CA05662-CD0A-419E-8ED4-39BD47B37860}"/>
</file>

<file path=customXml/itemProps3.xml><?xml version="1.0" encoding="utf-8"?>
<ds:datastoreItem xmlns:ds="http://schemas.openxmlformats.org/officeDocument/2006/customXml" ds:itemID="{5AE919ED-6369-48A9-A9C4-EB1AEBC05B08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1330</TotalTime>
  <Words>157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PowerPoint Presentation</vt:lpstr>
      <vt:lpstr>Example 2</vt:lpstr>
      <vt:lpstr>PowerPoint Presentation</vt:lpstr>
      <vt:lpstr>Example 3.  Prove the validity of </vt:lpstr>
      <vt:lpstr>Example 4. Build two different semantic tableaux for the formula: </vt:lpstr>
      <vt:lpstr>Example 5:</vt:lpstr>
      <vt:lpstr>PowerPoint Presentation</vt:lpstr>
      <vt:lpstr>PowerPoint Presentation</vt:lpstr>
      <vt:lpstr>PowerPoint Presentation</vt:lpstr>
      <vt:lpstr>Example 6: Prove the non-validity of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70</cp:revision>
  <dcterms:created xsi:type="dcterms:W3CDTF">2017-11-03T20:27:27Z</dcterms:created>
  <dcterms:modified xsi:type="dcterms:W3CDTF">2020-11-12T10:47:22Z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