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UCONU" userId="a7af3b65-b73d-4ccd-b4a8-c30835079b63" providerId="ADAL" clId="{79E795DB-47A0-44F0-9A84-E91200523225}"/>
    <pc:docChg chg="mod modSld">
      <pc:chgData name="MARIA CUCONU" userId="a7af3b65-b73d-4ccd-b4a8-c30835079b63" providerId="ADAL" clId="{79E795DB-47A0-44F0-9A84-E91200523225}" dt="2021-10-20T16:12:18.007" v="2"/>
      <pc:docMkLst>
        <pc:docMk/>
      </pc:docMkLst>
      <pc:sldChg chg="modSp mod">
        <pc:chgData name="MARIA CUCONU" userId="a7af3b65-b73d-4ccd-b4a8-c30835079b63" providerId="ADAL" clId="{79E795DB-47A0-44F0-9A84-E91200523225}" dt="2021-10-20T15:58:08.865" v="0" actId="20577"/>
        <pc:sldMkLst>
          <pc:docMk/>
          <pc:sldMk cId="2092265190" sldId="259"/>
        </pc:sldMkLst>
        <pc:spChg chg="mod">
          <ac:chgData name="MARIA CUCONU" userId="a7af3b65-b73d-4ccd-b4a8-c30835079b63" providerId="ADAL" clId="{79E795DB-47A0-44F0-9A84-E91200523225}" dt="2021-10-20T15:58:08.865" v="0" actId="20577"/>
          <ac:spMkLst>
            <pc:docMk/>
            <pc:sldMk cId="2092265190" sldId="259"/>
            <ac:spMk id="3" creationId="{2E00E61E-353C-4EBF-A874-E227EAFCE5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9D61-8996-46EE-89F8-153213446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1536C-669C-4AEE-898B-D2281799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01B2-A634-417F-B02A-7A52F695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21E6-0A33-49F6-ACDC-4A052DB2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843-1F2B-4BDF-A808-EF8E7707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1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4A6D-CA05-459D-BE06-7A446DE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2B813-3983-4F4A-852F-2F2B3EEC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EECD-D47B-4EAE-B020-3F30A2B3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0F31-CC4F-46CF-BD94-30AE8630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4175-631C-4DA2-BBB6-99DA40A9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279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82B4B-E809-4BAE-8955-03AA4CC93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F38C7-6443-4D06-ADBF-3A2F7340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1499-E66E-4036-BADA-771D532A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80C5-2069-4675-8521-8C9E6A7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718B-B953-4083-8255-C366E37B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850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F8AD-8C7A-4326-A22B-C4455541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E2BB-CFA9-44E8-8CDA-55E1E58D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0BC6-BFE2-4C23-B82F-FBD1B71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18D4-FB8B-4EDA-A8EA-AC04ADE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2CD6-2B09-4910-99F0-7B0E6F07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067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1014-4083-4B38-915E-DC60FF3B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F5AF-5276-42E1-B9B3-BF9E920F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2905-C4B8-4B97-85F0-16D86EA3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DC29B-817B-4E94-AA5A-03905749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22F7-7CA4-4485-A847-322C8CC0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058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9D8C-8092-446E-940C-1E0A7073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D7AA-D1BA-47F6-92E0-8A63C4797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ECCCC-6313-4506-93FA-B144B907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771D-7795-4D83-AD1F-807186A4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BDE5-0AC2-4FCE-8802-4086331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1641F-3F66-45BA-9C5D-9C3F7D62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484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702B-CB41-4741-A1EB-7B9C3682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6585-4FEF-4085-A622-B8D39987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8BC3-E57E-4359-A725-87BBD717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F2223-D33E-4131-A2BF-22F52E06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39CD-6883-49ED-B294-60CE17CA8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4EEF2-027D-4BF1-B3C8-D8C1EE92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4839C-A557-4D74-90BF-42D0B370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1CD87-7916-4EB0-AF4B-04458AE2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532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43C-86B3-4ED9-8A4E-217FB41A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D970B-6811-4703-95C4-879D2117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7E044-D053-4ABB-809F-A6A613FA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1CF5B-6CA7-408C-9E21-7C24233E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404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A5869-1AB5-4F62-B48A-D408927F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DA8E1-71D6-4F3A-9CE4-B3548600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8B1D1-3D99-40B0-B8E1-FABA5480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38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7FD8-37F2-4AC4-B29F-BFC9B845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3237-0161-43DC-B993-DBEBC76D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EC69D-4822-410E-9E5D-F74A44DF5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FB6EB-9B84-4557-855E-9E27DD44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4DF0-155E-4D4C-865B-421D4269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679F8-86E7-4B5C-A59C-A22AAC36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928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F4B3-C149-4C29-8E97-2964412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8E60E-FAA3-4711-B482-D4523E4B0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58DA6-80A9-4FDA-A61C-D3FE9224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5625-4AD5-4621-9BA1-A1AA4647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C7A2-1AFA-460E-808A-E43C89BC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2301-0825-4CC2-9EE5-59462D60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1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82851-35C7-4B7A-A737-83C8CAAE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D8F7-7081-42F4-99F3-49CC781B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0F5C-66D0-44E1-94B5-785D13008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DCB4-59D5-4C0A-8613-F9F9F423E849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0838-F88A-4317-A7C4-B93D1EC4D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31C2-A613-4148-8E90-F919B3BAD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68AF-5661-4A14-9970-59D6CC261B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55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A987-4FD6-4218-8384-CB13861E2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381740"/>
            <a:ext cx="9144000" cy="1006460"/>
          </a:xfrm>
        </p:spPr>
        <p:txBody>
          <a:bodyPr/>
          <a:lstStyle/>
          <a:p>
            <a:r>
              <a:rPr lang="ro-RO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61D45-C5B6-4E90-8B33-1E291330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3" y="1797511"/>
            <a:ext cx="11310074" cy="1300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1C144-D600-4438-9683-574AB4289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0" y="3972098"/>
            <a:ext cx="10428077" cy="8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B9EE-C4B0-45B5-862D-499EC5A6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555"/>
            <a:ext cx="10515600" cy="1325563"/>
          </a:xfrm>
        </p:spPr>
        <p:txBody>
          <a:bodyPr/>
          <a:lstStyle/>
          <a:p>
            <a:pPr algn="ctr"/>
            <a:r>
              <a:rPr lang="ro-RO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D1A5-BEA8-422A-80D4-4B0CBD61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683584"/>
            <a:ext cx="11683013" cy="4264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b="1" dirty="0"/>
              <a:t>Model</a:t>
            </a:r>
          </a:p>
          <a:p>
            <a:pPr marL="0" indent="0" algn="just">
              <a:buNone/>
            </a:pPr>
            <a:r>
              <a:rPr lang="ro-RO" dirty="0"/>
              <a:t>	</a:t>
            </a:r>
            <a:r>
              <a:rPr lang="ro-RO" sz="2400" dirty="0"/>
              <a:t>An interpretation which evaluates a formula U as true is called a MODEL of U</a:t>
            </a:r>
          </a:p>
          <a:p>
            <a:pPr marL="0" indent="0" algn="just">
              <a:buNone/>
            </a:pPr>
            <a:r>
              <a:rPr lang="ro-RO" b="1" dirty="0"/>
              <a:t>Tautology</a:t>
            </a:r>
          </a:p>
          <a:p>
            <a:pPr marL="0" indent="0" algn="just">
              <a:buNone/>
            </a:pPr>
            <a:r>
              <a:rPr lang="ro-RO" sz="2400" dirty="0"/>
              <a:t>	A formula is called VALID (TAUTOLOGY) if it is true in all interpretations</a:t>
            </a:r>
          </a:p>
          <a:p>
            <a:pPr marL="0" indent="0" algn="just">
              <a:buNone/>
            </a:pPr>
            <a:r>
              <a:rPr lang="ro-RO" sz="2400" dirty="0"/>
              <a:t>	</a:t>
            </a:r>
            <a:r>
              <a:rPr lang="ro-RO" sz="2400" dirty="0">
                <a:sym typeface="Wingdings" panose="05000000000000000000" pitchFamily="2" charset="2"/>
              </a:rPr>
              <a:t> all interpretations are models</a:t>
            </a:r>
            <a:endParaRPr lang="ro-RO" sz="2400" dirty="0"/>
          </a:p>
          <a:p>
            <a:pPr marL="0" indent="0">
              <a:buNone/>
            </a:pPr>
            <a:r>
              <a:rPr lang="ro-RO" b="1" dirty="0"/>
              <a:t>Inconsistency</a:t>
            </a:r>
          </a:p>
          <a:p>
            <a:pPr marL="0" indent="0" algn="just">
              <a:buNone/>
            </a:pPr>
            <a:r>
              <a:rPr lang="ro-RO" dirty="0"/>
              <a:t>	</a:t>
            </a:r>
            <a:r>
              <a:rPr lang="ro-RO" sz="2400" dirty="0"/>
              <a:t>A formula is called INCONSISTENT if it is false in all interpretations</a:t>
            </a:r>
          </a:p>
          <a:p>
            <a:pPr marL="0" indent="0" algn="just">
              <a:buNone/>
            </a:pPr>
            <a:r>
              <a:rPr lang="ro-RO" sz="2400" dirty="0"/>
              <a:t>	</a:t>
            </a:r>
            <a:r>
              <a:rPr lang="ro-RO" sz="2400" dirty="0">
                <a:sym typeface="Wingdings" panose="05000000000000000000" pitchFamily="2" charset="2"/>
              </a:rPr>
              <a:t>all interpretations are anti-modelsit has no models</a:t>
            </a:r>
          </a:p>
          <a:p>
            <a:pPr marL="0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9379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5488-76C9-4172-927F-48F55EB8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408372"/>
            <a:ext cx="11558726" cy="628539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o-RO" b="1" dirty="0"/>
              <a:t>Cube</a:t>
            </a:r>
          </a:p>
          <a:p>
            <a:pPr marL="0" indent="0" algn="just">
              <a:buNone/>
            </a:pPr>
            <a:r>
              <a:rPr lang="ro-RO" sz="2800" dirty="0"/>
              <a:t>	A cube is a CONJUNCTION of a finite number of literals</a:t>
            </a:r>
          </a:p>
          <a:p>
            <a:pPr marL="0" indent="0" algn="just">
              <a:buNone/>
            </a:pPr>
            <a:r>
              <a:rPr lang="ro-RO" b="1" dirty="0"/>
              <a:t>Clause</a:t>
            </a:r>
          </a:p>
          <a:p>
            <a:pPr marL="0" indent="0" algn="just">
              <a:buNone/>
            </a:pPr>
            <a:r>
              <a:rPr lang="ro-RO" sz="2800" dirty="0"/>
              <a:t>	A clause is a DISJUNCTION of a finite number of literals</a:t>
            </a:r>
          </a:p>
          <a:p>
            <a:pPr marL="0" indent="0" algn="just">
              <a:buNone/>
            </a:pPr>
            <a:r>
              <a:rPr lang="ro-RO" b="1" dirty="0"/>
              <a:t>Disjunctive normal form (DNF)</a:t>
            </a:r>
          </a:p>
          <a:p>
            <a:pPr marL="0" indent="0" algn="just">
              <a:buNone/>
            </a:pPr>
            <a:r>
              <a:rPr lang="ro-RO" b="1" dirty="0"/>
              <a:t>	</a:t>
            </a:r>
            <a:r>
              <a:rPr lang="ro-RO" sz="2800" dirty="0"/>
              <a:t>A formula is in DNF if it is written as a DISJUNCTION of CUBES</a:t>
            </a:r>
          </a:p>
          <a:p>
            <a:pPr marL="0" indent="0" algn="just">
              <a:buNone/>
            </a:pPr>
            <a:r>
              <a:rPr lang="ro-RO" b="1" dirty="0"/>
              <a:t>Conjunctive normal form(CNF)</a:t>
            </a:r>
          </a:p>
          <a:p>
            <a:pPr marL="0" indent="0" algn="just">
              <a:buNone/>
            </a:pPr>
            <a:r>
              <a:rPr lang="ro-RO" sz="2800" dirty="0"/>
              <a:t>	A formula is in CNF if it is written as a CONJUNCTION of CLAUSES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A formula in CNF is VALID if and only if ALL its CLAUSES are VALID. This result provides a direct method to prove a formula is a TAUTOLOGY.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A formula in DNF is INCONSISTENT if and only if ALL its CUBES are INCONSISTENT. Thus DNF provides all the MODELS of a formula , finding all interpretations that evaluate the CUBES as TRUE.</a:t>
            </a:r>
          </a:p>
        </p:txBody>
      </p:sp>
    </p:spTree>
    <p:extLst>
      <p:ext uri="{BB962C8B-B14F-4D97-AF65-F5344CB8AC3E}">
        <p14:creationId xmlns:p14="http://schemas.microsoft.com/office/powerpoint/2010/main" val="14425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B8DB-CFDA-473D-8C61-8E64DDE1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3600" dirty="0"/>
              <a:t>U2=(p</a:t>
            </a:r>
            <a:r>
              <a:rPr lang="ro-RO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lang="ro-RO" sz="3600" dirty="0"/>
              <a:t>q) ∧ (p∧q</a:t>
            </a:r>
            <a:r>
              <a:rPr lang="ro-RO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lang="ro-RO" sz="3600" dirty="0"/>
              <a:t>r) </a:t>
            </a:r>
            <a:r>
              <a:rPr lang="ro-RO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lang="ro-RO" sz="3600" dirty="0"/>
              <a:t>(p</a:t>
            </a:r>
            <a:r>
              <a:rPr lang="ro-RO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lang="ro-RO" sz="3600" dirty="0"/>
              <a:t>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6B6D-064A-4D87-829C-E0600D26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149151"/>
            <a:ext cx="11540971" cy="538481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1.Transform U2 in DNF. First, we normalize the formula:</a:t>
            </a:r>
          </a:p>
          <a:p>
            <a:pPr marL="0" indent="0">
              <a:buNone/>
            </a:pPr>
            <a:r>
              <a:rPr lang="ro-RO" dirty="0"/>
              <a:t>-formulas of ‘A→ B’ type are replaced by </a:t>
            </a:r>
            <a:r>
              <a:rPr lang="ro-R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¬A ∨B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	U2=(p → q) ∧ (p ∧ q → r) → (p→ r)=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	U2= (¬p ∨ q) ∧ (¬(p ∧ q) ∨ r) →(¬p ∨ r)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	U2= ¬((¬p ∨ q) ∧ (¬(p ∧ q) ∨ r)) ∨ (¬p ∨ r)</a:t>
            </a:r>
          </a:p>
          <a:p>
            <a:pPr marL="0" indent="0">
              <a:buNone/>
            </a:pPr>
            <a:endParaRPr lang="ro-RO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-DeMorgan rules are applied =&gt;push negations in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	U2=(p ∧ ¬q) ∨ (p ∧ q ∧ ¬r) ∨ (¬p ∨ r)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	U2=(p ∧ ¬q) ∨ (p ∧ q ∧ ¬r) ∨ ¬p ∨ r       (this is DNF)</a:t>
            </a:r>
          </a:p>
          <a:p>
            <a:pPr marL="0" indent="0">
              <a:buNone/>
            </a:pPr>
            <a:endParaRPr lang="ro-RO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A9381-4886-4B51-B0AA-59A8D972F4A7}"/>
              </a:ext>
            </a:extLst>
          </p:cNvPr>
          <p:cNvSpPr txBox="1"/>
          <p:nvPr/>
        </p:nvSpPr>
        <p:spPr>
          <a:xfrm>
            <a:off x="9303797" y="1695634"/>
            <a:ext cx="2299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Formulas: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¬¬p=p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¬(p ∨ q)=¬p ∧ ¬q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¬(p ∧ q)=¬p ∨ ¬q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291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6AA7-FF76-412F-AE24-471EC454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     U2=(p ∧ ¬q) ∨ (p ∧ q ∧ ¬r) ∨ ¬p ∨ r</a:t>
            </a:r>
            <a:endParaRPr lang="ro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BBB6EC-E325-4896-81A9-8658BA05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00265"/>
              </p:ext>
            </p:extLst>
          </p:nvPr>
        </p:nvGraphicFramePr>
        <p:xfrm>
          <a:off x="328473" y="1343817"/>
          <a:ext cx="11478830" cy="53055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8730">
                  <a:extLst>
                    <a:ext uri="{9D8B030D-6E8A-4147-A177-3AD203B41FA5}">
                      <a16:colId xmlns:a16="http://schemas.microsoft.com/office/drawing/2014/main" val="1471112387"/>
                    </a:ext>
                  </a:extLst>
                </a:gridCol>
                <a:gridCol w="458730">
                  <a:extLst>
                    <a:ext uri="{9D8B030D-6E8A-4147-A177-3AD203B41FA5}">
                      <a16:colId xmlns:a16="http://schemas.microsoft.com/office/drawing/2014/main" val="3391751499"/>
                    </a:ext>
                  </a:extLst>
                </a:gridCol>
                <a:gridCol w="458730">
                  <a:extLst>
                    <a:ext uri="{9D8B030D-6E8A-4147-A177-3AD203B41FA5}">
                      <a16:colId xmlns:a16="http://schemas.microsoft.com/office/drawing/2014/main" val="1329309281"/>
                    </a:ext>
                  </a:extLst>
                </a:gridCol>
                <a:gridCol w="405767">
                  <a:extLst>
                    <a:ext uri="{9D8B030D-6E8A-4147-A177-3AD203B41FA5}">
                      <a16:colId xmlns:a16="http://schemas.microsoft.com/office/drawing/2014/main" val="3529156623"/>
                    </a:ext>
                  </a:extLst>
                </a:gridCol>
                <a:gridCol w="605393">
                  <a:extLst>
                    <a:ext uri="{9D8B030D-6E8A-4147-A177-3AD203B41FA5}">
                      <a16:colId xmlns:a16="http://schemas.microsoft.com/office/drawing/2014/main" val="3213213066"/>
                    </a:ext>
                  </a:extLst>
                </a:gridCol>
                <a:gridCol w="605393">
                  <a:extLst>
                    <a:ext uri="{9D8B030D-6E8A-4147-A177-3AD203B41FA5}">
                      <a16:colId xmlns:a16="http://schemas.microsoft.com/office/drawing/2014/main" val="821230194"/>
                    </a:ext>
                  </a:extLst>
                </a:gridCol>
                <a:gridCol w="552430">
                  <a:extLst>
                    <a:ext uri="{9D8B030D-6E8A-4147-A177-3AD203B41FA5}">
                      <a16:colId xmlns:a16="http://schemas.microsoft.com/office/drawing/2014/main" val="954279782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3306218015"/>
                    </a:ext>
                  </a:extLst>
                </a:gridCol>
                <a:gridCol w="919088">
                  <a:extLst>
                    <a:ext uri="{9D8B030D-6E8A-4147-A177-3AD203B41FA5}">
                      <a16:colId xmlns:a16="http://schemas.microsoft.com/office/drawing/2014/main" val="1510886108"/>
                    </a:ext>
                  </a:extLst>
                </a:gridCol>
                <a:gridCol w="1473149">
                  <a:extLst>
                    <a:ext uri="{9D8B030D-6E8A-4147-A177-3AD203B41FA5}">
                      <a16:colId xmlns:a16="http://schemas.microsoft.com/office/drawing/2014/main" val="3174560030"/>
                    </a:ext>
                  </a:extLst>
                </a:gridCol>
                <a:gridCol w="4475669">
                  <a:extLst>
                    <a:ext uri="{9D8B030D-6E8A-4147-A177-3AD203B41FA5}">
                      <a16:colId xmlns:a16="http://schemas.microsoft.com/office/drawing/2014/main" val="3604290289"/>
                    </a:ext>
                  </a:extLst>
                </a:gridCol>
              </a:tblGrid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¬q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¬r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p ∧ ¬q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p ∧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p ∧ q ∧ ¬r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 U2=(p ∧ ¬q) ∨ (p ∧ q ∧ ¬r) ∨ ¬p ∨ r</a:t>
                      </a:r>
                      <a:endParaRPr lang="ro-RO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3647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70172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608154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95891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59446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14543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844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2291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7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A5BC-3507-47D5-8CBE-B6B7B7B4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13064"/>
            <a:ext cx="11461071" cy="6418555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o-RO" sz="5900" dirty="0"/>
              <a:t>let i1,i2,i3,i4,i5,i6,i7,i8 : {p,q,r}-&gt;{F,T}</a:t>
            </a:r>
          </a:p>
          <a:p>
            <a:pPr marL="0" indent="0" algn="just">
              <a:buNone/>
            </a:pPr>
            <a:endParaRPr lang="ro-RO" sz="5900" dirty="0"/>
          </a:p>
          <a:p>
            <a:pPr marL="0" indent="0" algn="just">
              <a:buNone/>
            </a:pPr>
            <a:r>
              <a:rPr lang="ro-RO" sz="5900" dirty="0"/>
              <a:t>Cube p ∧ ¬q has two models, i3 and i4</a:t>
            </a:r>
          </a:p>
          <a:p>
            <a:pPr marL="0" indent="0" algn="just">
              <a:buNone/>
            </a:pPr>
            <a:r>
              <a:rPr lang="ro-RO" sz="5900" dirty="0"/>
              <a:t>Cube p ∧ q ∧ ¬r has one model, i2</a:t>
            </a:r>
          </a:p>
          <a:p>
            <a:pPr marL="0" indent="0" algn="just">
              <a:buNone/>
            </a:pPr>
            <a:r>
              <a:rPr lang="ro-RO" sz="5900" dirty="0"/>
              <a:t>Cube ¬p has 4 models, i5,i6,i7,i8</a:t>
            </a:r>
          </a:p>
          <a:p>
            <a:pPr marL="0" indent="0" algn="just">
              <a:buNone/>
            </a:pPr>
            <a:r>
              <a:rPr lang="ro-RO" sz="5900" dirty="0"/>
              <a:t>Cube r has 4 models i1,i3,i5,i7</a:t>
            </a:r>
          </a:p>
          <a:p>
            <a:pPr marL="0" indent="0" algn="just">
              <a:buNone/>
            </a:pPr>
            <a:endParaRPr lang="ro-RO" sz="5900" dirty="0"/>
          </a:p>
          <a:p>
            <a:pPr marL="0" indent="0" algn="just">
              <a:buNone/>
            </a:pPr>
            <a:r>
              <a:rPr lang="ro-RO" sz="5900" dirty="0"/>
              <a:t>Models of U2 are i1,i2,i3,i4,i5,i6,i7,i8</a:t>
            </a:r>
          </a:p>
          <a:p>
            <a:pPr marL="0" indent="0" algn="just">
              <a:buNone/>
            </a:pPr>
            <a:r>
              <a:rPr lang="ro-RO" sz="5900" dirty="0"/>
              <a:t>i1,i2,i3,i4,i5,i6,i7,i8 : {p,q,r}-&gt;{F,T}</a:t>
            </a:r>
          </a:p>
          <a:p>
            <a:pPr marL="0" indent="0" algn="just">
              <a:buNone/>
            </a:pPr>
            <a:endParaRPr lang="ro-RO" sz="5900" dirty="0"/>
          </a:p>
          <a:p>
            <a:pPr marL="0" indent="0" algn="just">
              <a:buNone/>
            </a:pPr>
            <a:r>
              <a:rPr lang="ro-RO" sz="5900" dirty="0"/>
              <a:t>i1(p)=T, i1(q)=T, i1(r)=T	i1(U2)=T	i5(p)=F, i5(q)=T, i5(r)=T	i5(U2)=T</a:t>
            </a:r>
          </a:p>
          <a:p>
            <a:pPr marL="0" indent="0" algn="just">
              <a:buNone/>
            </a:pPr>
            <a:r>
              <a:rPr lang="ro-RO" sz="5900" dirty="0"/>
              <a:t>i2(p)=T, i2(q)=T, i2(r)=F	i2(U2)=T	i6(p)=F, i6(q)=T, i6(r)=F	i6(U2)=T</a:t>
            </a:r>
          </a:p>
          <a:p>
            <a:pPr marL="0" indent="0" algn="just">
              <a:buNone/>
            </a:pPr>
            <a:r>
              <a:rPr lang="ro-RO" sz="5900" dirty="0"/>
              <a:t>i3(p)=T, i3(q)=F, i3(r)=T	i3(U2)=T	i7(p)=F, i7(q)=F, i7(r)=T	i7(U2)=T</a:t>
            </a:r>
          </a:p>
          <a:p>
            <a:pPr marL="0" indent="0" algn="just">
              <a:buNone/>
            </a:pPr>
            <a:r>
              <a:rPr lang="ro-RO" sz="5900" dirty="0"/>
              <a:t>i4(p)=T, i4(q)=F, i3(r)=F	i4(U2)=T	i8(p)=F, i8(q)=F, i8(r)=F	i8(U2)=T</a:t>
            </a:r>
          </a:p>
          <a:p>
            <a:pPr marL="0" indent="0" algn="just">
              <a:buNone/>
            </a:pPr>
            <a:r>
              <a:rPr lang="ro-RO" sz="5900" b="1" dirty="0"/>
              <a:t>=&gt; all of its interpretations are true=&gt;U2 is a valid formula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96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4257-DFCF-43E8-93D1-1C1439F6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381740"/>
            <a:ext cx="11319029" cy="6125592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2.Transform U2 in CNF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 (p ∧ ¬q) ∨ (p ∧ q ∧ ¬r) ∨ ¬p ∨ r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 (p ∧ ¬q) ∨ (¬p ∨ r) ∨ (p ∧ q ∧ ¬r) 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 ((¬p ∨ r) ∨ p) ∧ (¬p ∨ r) ∨ ¬q)) ∨ (p ∧ q ∧ ¬r)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 (T ∧ (¬p ∨ r) ∨ ¬q)) ∨ (p ∧ q ∧ ¬r)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 (¬p ∨ r ∨ ¬q) ∨ (p ∧ q ∧ ¬r)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 (¬p ∨ r ∨ ¬q ∨ p) ∧ (¬p ∨ r ∨ ¬q ∨ q) ∧ (¬p ∨ r ∨ ¬q ∨ ¬r)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 T ∧ T ∧ T </a:t>
            </a:r>
          </a:p>
          <a:p>
            <a:pPr marL="0" indent="0">
              <a:buNone/>
            </a:pPr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U2=T</a:t>
            </a:r>
          </a:p>
          <a:p>
            <a:pPr marL="0" indent="0">
              <a:buNone/>
            </a:pPr>
            <a:r>
              <a:rPr lang="ro-RO" sz="2800" b="1" dirty="0"/>
              <a:t>=&gt;U2 is a valid formula</a:t>
            </a:r>
            <a:endParaRPr lang="ro-RO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o-RO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D1201-CD4B-4A7F-B346-6BFF339BB2DA}"/>
              </a:ext>
            </a:extLst>
          </p:cNvPr>
          <p:cNvSpPr txBox="1"/>
          <p:nvPr/>
        </p:nvSpPr>
        <p:spPr>
          <a:xfrm>
            <a:off x="8788892" y="1136340"/>
            <a:ext cx="3722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Formulas: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 ∨ V = V ∨ U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 ∨ (V ∨ Z) = (U ∨ V) ∨ Z </a:t>
            </a:r>
            <a:endParaRPr lang="ro-RO" dirty="0"/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U ∨ (V ∧ Z)  = (U ∨ V) ∧ (U ∨ Z)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¬p ∨ p = T</a:t>
            </a:r>
          </a:p>
          <a:p>
            <a:r>
              <a:rPr lang="ro-RO" dirty="0">
                <a:solidFill>
                  <a:srgbClr val="202122"/>
                </a:solidFill>
                <a:latin typeface="Arial" panose="020B0604020202020204" pitchFamily="34" charset="0"/>
              </a:rPr>
              <a:t>T ∧ p = 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902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F233-87C1-49F3-86E4-210667C0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E61E-353C-4EBF-A874-E227EAFC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33" y="3201662"/>
            <a:ext cx="7844161" cy="1698810"/>
          </a:xfrm>
        </p:spPr>
        <p:txBody>
          <a:bodyPr/>
          <a:lstStyle/>
          <a:p>
            <a:pPr marL="0" indent="0" algn="just">
              <a:buNone/>
            </a:pPr>
            <a:r>
              <a:rPr lang="ro-RO" sz="2800" dirty="0"/>
              <a:t>Models of U2 are i1,i2,i3,i4,i5,i6,i7,i8</a:t>
            </a:r>
          </a:p>
          <a:p>
            <a:pPr marL="0" indent="0" algn="just">
              <a:buNone/>
            </a:pPr>
            <a:r>
              <a:rPr lang="ro-RO" dirty="0"/>
              <a:t>U2 has only models and is a valid(tautology) formula</a:t>
            </a:r>
          </a:p>
        </p:txBody>
      </p:sp>
    </p:spTree>
    <p:extLst>
      <p:ext uri="{BB962C8B-B14F-4D97-AF65-F5344CB8AC3E}">
        <p14:creationId xmlns:p14="http://schemas.microsoft.com/office/powerpoint/2010/main" val="209226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05BFBC-B7DD-40A2-8572-8C89B1DA43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DF576-B37F-4ADA-BF4A-97DE8D83F0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80F23E-85C0-4E03-B20B-06A48C4E9F75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468a07fd-8133-444d-9e08-49d6dbf795f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1145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 statement</vt:lpstr>
      <vt:lpstr>Theoretical results</vt:lpstr>
      <vt:lpstr>PowerPoint Presentation</vt:lpstr>
      <vt:lpstr>U2=(p → q) ∧ (p∧q → r) → (p→ r) </vt:lpstr>
      <vt:lpstr>     U2=(p ∧ ¬q) ∨ (p ∧ q ∧ ¬r) ∨ ¬p ∨ r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CUCONU</dc:creator>
  <cp:lastModifiedBy>MARIA CUCONU</cp:lastModifiedBy>
  <cp:revision>6</cp:revision>
  <dcterms:created xsi:type="dcterms:W3CDTF">2021-10-20T07:51:06Z</dcterms:created>
  <dcterms:modified xsi:type="dcterms:W3CDTF">2021-10-20T16:12:22Z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