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6" r:id="rId28"/>
    <p:sldId id="277" r:id="rId29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19" autoAdjust="0"/>
    <p:restoredTop sz="94660"/>
  </p:normalViewPr>
  <p:slideViewPr>
    <p:cSldViewPr>
      <p:cViewPr varScale="1">
        <p:scale>
          <a:sx n="78" d="100"/>
          <a:sy n="78" d="100"/>
        </p:scale>
        <p:origin x="3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.ubbcluj.ro/~lupea/LOGICA/Engle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 smtClean="0"/>
              <a:t>Computational Logic</a:t>
            </a:r>
            <a:endParaRPr lang="ro-RO" sz="3600" b="1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 smtClean="0">
                <a:hlinkClick r:id="rId3"/>
              </a:rPr>
              <a:t>http://cs.ubbcluj.ro/~lupea/LOGICA/Engleza</a:t>
            </a:r>
            <a:endParaRPr lang="it-IT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 smtClean="0"/>
              <a:t>Microsoft Teams platform – </a:t>
            </a:r>
            <a:r>
              <a:rPr lang="it-IT" sz="2000" b="1" dirty="0" smtClean="0"/>
              <a:t>Computational Logic</a:t>
            </a:r>
            <a:r>
              <a:rPr lang="it-IT" sz="2000" dirty="0" smtClean="0"/>
              <a:t> 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smtClean="0"/>
              <a:t>Objectives:</a:t>
            </a:r>
            <a:endParaRPr lang="en-US" sz="20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     The aim of the course is the presentation of the </a:t>
            </a:r>
            <a:r>
              <a:rPr lang="en-US" sz="2000" b="1" i="1" u="sng" dirty="0" smtClean="0"/>
              <a:t>logical foundations of computer science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Additionally, notions related to </a:t>
            </a:r>
            <a:r>
              <a:rPr lang="en-US" sz="2000" b="1" i="1" u="sng" dirty="0" smtClean="0"/>
              <a:t>numbers representation</a:t>
            </a:r>
            <a:r>
              <a:rPr lang="en-US" sz="2000" b="1" dirty="0" smtClean="0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introduced.</a:t>
            </a:r>
            <a:endParaRPr lang="ro-RO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/>
              <a:t>References</a:t>
            </a:r>
            <a:endParaRPr lang="ro-RO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F. Boian: </a:t>
            </a:r>
            <a:r>
              <a:rPr lang="pt-PT" sz="2400" b="1" i="1" smtClean="0"/>
              <a:t>Bazele Matematice ale Calculatoarelor</a:t>
            </a:r>
            <a:r>
              <a:rPr lang="pt-PT" sz="2400" smtClean="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M. Cocan, B. Pop: </a:t>
            </a:r>
            <a:r>
              <a:rPr lang="pt-PT" sz="2400" b="1" i="1" smtClean="0"/>
              <a:t>Bazele matematice ale sistemelor de calcul </a:t>
            </a:r>
            <a:r>
              <a:rPr lang="pt-PT" sz="2400" b="1" smtClean="0"/>
              <a:t>(chapter 1),</a:t>
            </a:r>
            <a:r>
              <a:rPr lang="pt-PT" sz="2400" smtClean="0"/>
              <a:t> Editura Albastra, Cluj-Napoca, 2001.</a:t>
            </a:r>
            <a:r>
              <a:rPr lang="pt-PT" smtClean="0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A. Vancea, F. Boian, D.Bufnea, A.Gog, A.Darabant, A.Sabau: </a:t>
            </a:r>
            <a:r>
              <a:rPr lang="pt-PT" sz="2400" b="1" i="1" smtClean="0"/>
              <a:t>Arhitectura calculatoarelor</a:t>
            </a:r>
            <a:r>
              <a:rPr lang="pt-PT" sz="2400" b="1" smtClean="0"/>
              <a:t>. </a:t>
            </a:r>
            <a:r>
              <a:rPr lang="pt-PT" sz="2400" b="1" i="1" smtClean="0"/>
              <a:t>Limbajul de asamblare 80x86</a:t>
            </a:r>
            <a:r>
              <a:rPr lang="pt-PT" sz="2400" b="1" smtClean="0"/>
              <a:t>, (chapter 1),</a:t>
            </a:r>
            <a:r>
              <a:rPr lang="pt-PT" sz="2400" smtClean="0"/>
              <a:t> Editura Risoprint, Cluj-Napoca, 2005.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II. </a:t>
            </a:r>
            <a:r>
              <a:rPr lang="en-US" sz="3200" b="1" dirty="0" smtClean="0"/>
              <a:t>Classical logics:</a:t>
            </a:r>
            <a:br>
              <a:rPr lang="en-US" sz="3200" b="1" dirty="0" smtClean="0"/>
            </a:br>
            <a:r>
              <a:rPr lang="en-US" sz="3200" b="1" dirty="0" smtClean="0"/>
              <a:t>                propositional logic and predicate logic</a:t>
            </a:r>
            <a:endParaRPr lang="ro-RO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 smtClean="0"/>
              <a:t> </a:t>
            </a:r>
            <a:r>
              <a:rPr lang="en-US" sz="2400" b="1" i="1" u="sng" smtClean="0"/>
              <a:t>Propositional calculus</a:t>
            </a:r>
            <a:r>
              <a:rPr lang="en-US" sz="2400" b="1" i="1" smtClean="0"/>
              <a:t> </a:t>
            </a:r>
            <a:r>
              <a:rPr lang="en-US" sz="2400" smtClean="0"/>
              <a:t>and</a:t>
            </a:r>
            <a:r>
              <a:rPr lang="en-US" sz="2400" i="1" smtClean="0"/>
              <a:t> </a:t>
            </a:r>
            <a:r>
              <a:rPr lang="en-US" sz="2400" b="1" i="1" u="sng" smtClean="0"/>
              <a:t>predicate calculus</a:t>
            </a:r>
            <a:r>
              <a:rPr lang="en-US" sz="2400" b="1" smtClean="0"/>
              <a:t> </a:t>
            </a:r>
            <a:r>
              <a:rPr lang="en-US" sz="2400" smtClean="0"/>
              <a:t>are</a:t>
            </a:r>
            <a:r>
              <a:rPr lang="en-US" sz="2400" b="1" smtClean="0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presented from an</a:t>
            </a:r>
            <a:r>
              <a:rPr lang="en-US" sz="2400" b="1" smtClean="0"/>
              <a:t> algebraic point of view </a:t>
            </a:r>
            <a:r>
              <a:rPr lang="en-US" sz="2400" smtClean="0"/>
              <a:t>and as</a:t>
            </a:r>
            <a:r>
              <a:rPr lang="en-US" sz="2400" b="1" smtClean="0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 </a:t>
            </a:r>
            <a:r>
              <a:rPr lang="en-US" sz="2400" b="1" u="sng" smtClean="0"/>
              <a:t>Theorem proving methods</a:t>
            </a:r>
            <a:r>
              <a:rPr lang="en-US" sz="2400" b="1" smtClean="0"/>
              <a:t> </a:t>
            </a:r>
            <a:r>
              <a:rPr lang="en-US" sz="2400" smtClean="0"/>
              <a:t>are used to decide whether</a:t>
            </a:r>
            <a:r>
              <a:rPr lang="en-US" sz="2400" b="1" smtClean="0"/>
              <a:t> </a:t>
            </a:r>
            <a:r>
              <a:rPr lang="en-US" sz="2400" smtClean="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</a:t>
            </a:r>
            <a:r>
              <a:rPr lang="en-US" sz="2400" b="1" smtClean="0"/>
              <a:t>statement (</a:t>
            </a:r>
            <a:r>
              <a:rPr lang="en-US" sz="2400" b="1" i="1" smtClean="0"/>
              <a:t>conjecture</a:t>
            </a:r>
            <a:r>
              <a:rPr lang="en-US" sz="2400" b="1" smtClean="0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set of statements (</a:t>
            </a:r>
            <a:r>
              <a:rPr lang="en-US" sz="2400" b="1" i="1" smtClean="0"/>
              <a:t>axioms</a:t>
            </a:r>
            <a:r>
              <a:rPr lang="en-US" sz="2400" b="1" smtClean="0"/>
              <a:t> and </a:t>
            </a:r>
            <a:r>
              <a:rPr lang="en-US" sz="2400" b="1" i="1" smtClean="0"/>
              <a:t>hypotheses</a:t>
            </a:r>
            <a:r>
              <a:rPr lang="en-US" sz="2400" b="1" smtClean="0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 smtClean="0"/>
              <a:t> </a:t>
            </a:r>
            <a:r>
              <a:rPr lang="en-US" sz="2600" b="1" i="1" u="sng" smtClean="0"/>
              <a:t>Aim</a:t>
            </a:r>
            <a:r>
              <a:rPr lang="en-US" sz="2600" b="1" i="1" smtClean="0"/>
              <a:t>: </a:t>
            </a:r>
            <a:r>
              <a:rPr lang="en-US" sz="2600" b="1" smtClean="0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          reasoning using these classical logics</a:t>
            </a:r>
            <a:r>
              <a:rPr lang="en-US" b="1" smtClean="0"/>
              <a:t>.</a:t>
            </a:r>
            <a:r>
              <a:rPr lang="en-US" smtClean="0"/>
              <a:t> </a:t>
            </a:r>
            <a:endParaRPr lang="ro-RO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</a:t>
            </a:r>
            <a:endParaRPr lang="ro-RO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 dirty="0" smtClean="0"/>
              <a:t>LOGIC</a:t>
            </a:r>
            <a:r>
              <a:rPr lang="en-US" sz="2400" b="1" dirty="0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600" b="1" dirty="0" smtClean="0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       of reasoning and valid inference.</a:t>
            </a:r>
            <a:r>
              <a:rPr lang="en-US" sz="26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 dirty="0" smtClean="0"/>
              <a:t>Philosophical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mathematical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are commonly associated with</a:t>
            </a:r>
            <a:r>
              <a:rPr lang="en-US" sz="2400" b="1" dirty="0" smtClean="0"/>
              <a:t> </a:t>
            </a:r>
            <a:r>
              <a:rPr lang="en-US" sz="2400" b="1" i="1" u="sng" dirty="0" smtClean="0"/>
              <a:t>deductive reasoning</a:t>
            </a:r>
            <a:r>
              <a:rPr lang="en-US" sz="2400" b="1" dirty="0" smtClean="0"/>
              <a:t>, </a:t>
            </a:r>
            <a:r>
              <a:rPr lang="en-US" sz="2400" dirty="0" smtClean="0"/>
              <a:t>which determines whether the </a:t>
            </a:r>
            <a:r>
              <a:rPr lang="en-US" sz="2400" b="1" dirty="0" smtClean="0"/>
              <a:t>truth </a:t>
            </a:r>
            <a:r>
              <a:rPr lang="en-US" sz="2400" dirty="0" smtClean="0"/>
              <a:t>of 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conclusion</a:t>
            </a:r>
            <a:r>
              <a:rPr lang="en-US" sz="2400" b="1" dirty="0" smtClean="0"/>
              <a:t> </a:t>
            </a:r>
            <a:r>
              <a:rPr lang="en-US" sz="2400" dirty="0" smtClean="0"/>
              <a:t>can be obtained for an</a:t>
            </a:r>
            <a:r>
              <a:rPr lang="en-US" sz="2400" b="1" dirty="0" smtClean="0"/>
              <a:t> inference (deductive) rule, </a:t>
            </a:r>
            <a:r>
              <a:rPr lang="en-US" sz="2400" dirty="0" smtClean="0"/>
              <a:t>based solely on the</a:t>
            </a:r>
            <a:r>
              <a:rPr lang="en-US" sz="2400" b="1" dirty="0" smtClean="0"/>
              <a:t> truth </a:t>
            </a:r>
            <a:r>
              <a:rPr lang="en-US" sz="2400" dirty="0" smtClean="0"/>
              <a:t>of the </a:t>
            </a:r>
            <a:r>
              <a:rPr lang="en-US" sz="2400" i="1" dirty="0" smtClean="0"/>
              <a:t>set</a:t>
            </a:r>
            <a:r>
              <a:rPr lang="en-US" sz="2400" b="1" i="1" dirty="0" smtClean="0"/>
              <a:t> of premises (hypotheses)</a:t>
            </a:r>
            <a:r>
              <a:rPr lang="en-US" sz="2400" b="1" dirty="0" smtClean="0"/>
              <a:t>.</a:t>
            </a:r>
            <a:endParaRPr lang="ro-RO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Timeline of research in logic</a:t>
            </a:r>
            <a:endParaRPr lang="ro-RO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450 B.C. Stoics - </a:t>
            </a:r>
            <a:r>
              <a:rPr lang="en-US" sz="2000" b="1" i="1" dirty="0" smtClean="0"/>
              <a:t>propositional logic</a:t>
            </a:r>
            <a:r>
              <a:rPr lang="en-US" sz="2000" dirty="0" smtClean="0"/>
              <a:t> (PL), </a:t>
            </a:r>
            <a:r>
              <a:rPr lang="en-US" sz="2000" b="1" i="1" dirty="0" smtClean="0"/>
              <a:t>inference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322 B.C. Aristotle - quantifiers, </a:t>
            </a:r>
            <a:r>
              <a:rPr lang="en-US" sz="2000" b="1" i="1" dirty="0" smtClean="0"/>
              <a:t>syllogism rule</a:t>
            </a:r>
            <a:r>
              <a:rPr lang="en-US" sz="2000" b="1" dirty="0" smtClean="0"/>
              <a:t>:</a:t>
            </a:r>
            <a:r>
              <a:rPr lang="en-US" sz="2000" dirty="0" smtClean="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1646 -1716 Leibniz – the founder of </a:t>
            </a:r>
            <a:r>
              <a:rPr lang="en-US" sz="2000" b="1" i="1" dirty="0" smtClean="0"/>
              <a:t>symbolic logic</a:t>
            </a:r>
            <a:r>
              <a:rPr lang="en-US" sz="2000" i="1" dirty="0" smtClean="0"/>
              <a:t>, </a:t>
            </a:r>
            <a:r>
              <a:rPr lang="en-US" sz="2000" dirty="0" smtClean="0"/>
              <a:t>he proposed</a:t>
            </a:r>
            <a:r>
              <a:rPr lang="en-US" sz="2000" i="1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a </a:t>
            </a:r>
            <a:r>
              <a:rPr lang="en-US" sz="2000" b="1" i="1" dirty="0" smtClean="0"/>
              <a:t>general decision procedure</a:t>
            </a:r>
            <a:r>
              <a:rPr lang="en-US" sz="2000" dirty="0" smtClean="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George Boole – algebras, </a:t>
            </a:r>
            <a:r>
              <a:rPr lang="en-US" sz="2000" b="1" i="1" dirty="0" smtClean="0"/>
              <a:t>formalization of propositional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Augustus De Morgan: </a:t>
            </a:r>
            <a:r>
              <a:rPr lang="en-US" sz="2000" b="1" i="1" dirty="0" smtClean="0"/>
              <a:t>formal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1879 </a:t>
            </a:r>
            <a:r>
              <a:rPr lang="en-US" sz="2000" dirty="0" err="1" smtClean="0"/>
              <a:t>Gottlob</a:t>
            </a:r>
            <a:r>
              <a:rPr lang="en-US" sz="2000" dirty="0" smtClean="0"/>
              <a:t> </a:t>
            </a:r>
            <a:r>
              <a:rPr lang="en-US" sz="2000" dirty="0" err="1" smtClean="0"/>
              <a:t>Frege</a:t>
            </a:r>
            <a:r>
              <a:rPr lang="en-US" sz="2000" dirty="0" smtClean="0"/>
              <a:t> – </a:t>
            </a:r>
            <a:r>
              <a:rPr lang="en-US" sz="2000" b="1" i="1" dirty="0" smtClean="0"/>
              <a:t>predicate or first-order logic</a:t>
            </a:r>
            <a:r>
              <a:rPr lang="en-US" sz="2000" dirty="0" smtClean="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1889 </a:t>
            </a:r>
            <a:r>
              <a:rPr lang="en-US" sz="2000" dirty="0" err="1" smtClean="0"/>
              <a:t>Peano</a:t>
            </a:r>
            <a:r>
              <a:rPr lang="en-US" sz="2000" dirty="0" smtClean="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1921 Emil Post- </a:t>
            </a:r>
            <a:r>
              <a:rPr lang="en-US" sz="2000" b="1" i="1" dirty="0" smtClean="0"/>
              <a:t>truth tables</a:t>
            </a:r>
            <a:r>
              <a:rPr lang="en-US" sz="2000" dirty="0" smtClean="0"/>
              <a:t>, 1922 Wittgenstein - </a:t>
            </a:r>
            <a:r>
              <a:rPr lang="en-US" sz="2000" b="1" i="1" dirty="0" smtClean="0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Timeline of research in logic (contd.)</a:t>
            </a:r>
            <a:endParaRPr lang="ro-RO" sz="38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1929</a:t>
            </a:r>
            <a:r>
              <a:rPr lang="en-US" sz="2000" dirty="0" smtClean="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1930</a:t>
            </a:r>
            <a:r>
              <a:rPr lang="en-US" sz="2000" dirty="0" smtClean="0"/>
              <a:t> </a:t>
            </a:r>
            <a:r>
              <a:rPr lang="en-US" sz="2000" dirty="0" err="1" smtClean="0"/>
              <a:t>Herbrand</a:t>
            </a:r>
            <a:r>
              <a:rPr lang="en-US" sz="2000" dirty="0" smtClean="0"/>
              <a:t> - a </a:t>
            </a:r>
            <a:r>
              <a:rPr lang="en-US" sz="2000" b="1" i="1" dirty="0" smtClean="0"/>
              <a:t>proof procedure for FOL</a:t>
            </a:r>
            <a:r>
              <a:rPr lang="en-US" sz="2000" dirty="0" smtClean="0"/>
              <a:t> based on </a:t>
            </a:r>
            <a:r>
              <a:rPr lang="en-US" sz="2000" dirty="0" err="1" smtClean="0"/>
              <a:t>propositionalization</a:t>
            </a:r>
            <a:endParaRPr lang="en-US" sz="2000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1931</a:t>
            </a:r>
            <a:r>
              <a:rPr lang="en-US" sz="2000" dirty="0" smtClean="0"/>
              <a:t> Gödel incompleteness theorems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</a:t>
            </a:r>
            <a:r>
              <a:rPr lang="en-US" sz="2000" dirty="0" err="1" smtClean="0"/>
              <a:t>Gentzen</a:t>
            </a:r>
            <a:r>
              <a:rPr lang="en-US" sz="2000" dirty="0" smtClean="0"/>
              <a:t> - a proof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Church and Turing: </a:t>
            </a:r>
            <a:r>
              <a:rPr lang="en-US" sz="2000" b="1" i="1" dirty="0" err="1" smtClean="0"/>
              <a:t>undecidability</a:t>
            </a:r>
            <a:r>
              <a:rPr lang="en-US" sz="2000" b="1" i="1" dirty="0" smtClean="0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1954</a:t>
            </a:r>
            <a:r>
              <a:rPr lang="en-US" sz="2000" dirty="0" smtClean="0"/>
              <a:t> Davis - </a:t>
            </a:r>
            <a:r>
              <a:rPr lang="en-US" sz="2000" b="1" i="1" dirty="0" smtClean="0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1955</a:t>
            </a:r>
            <a:r>
              <a:rPr lang="en-US" sz="2000" dirty="0" smtClean="0"/>
              <a:t> </a:t>
            </a:r>
            <a:r>
              <a:rPr lang="en-US" sz="2000" b="1" dirty="0" smtClean="0"/>
              <a:t>Beth - </a:t>
            </a:r>
            <a:r>
              <a:rPr lang="en-US" sz="2000" b="1" i="1" dirty="0" smtClean="0"/>
              <a:t>Semantic Tableaux</a:t>
            </a:r>
            <a:r>
              <a:rPr lang="en-US" sz="2000" i="1" dirty="0" smtClean="0"/>
              <a:t> </a:t>
            </a:r>
            <a:endParaRPr lang="en-US" sz="2000" b="1" i="1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1957</a:t>
            </a:r>
            <a:r>
              <a:rPr lang="en-US" sz="2000" dirty="0" smtClean="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1958</a:t>
            </a:r>
            <a:r>
              <a:rPr lang="en-US" sz="2000" dirty="0" smtClean="0"/>
              <a:t> </a:t>
            </a:r>
            <a:r>
              <a:rPr lang="en-US" sz="2000" dirty="0" err="1" smtClean="0"/>
              <a:t>Prawitz</a:t>
            </a:r>
            <a:r>
              <a:rPr lang="en-US" sz="2000" dirty="0" smtClean="0"/>
              <a:t> - First </a:t>
            </a:r>
            <a:r>
              <a:rPr lang="en-US" sz="2000" dirty="0" err="1" smtClean="0"/>
              <a:t>prover</a:t>
            </a:r>
            <a:r>
              <a:rPr lang="en-US" sz="2000" dirty="0" smtClean="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1959</a:t>
            </a:r>
            <a:r>
              <a:rPr lang="en-US" sz="2000" dirty="0" smtClean="0"/>
              <a:t> Gilmore, Wang - more </a:t>
            </a:r>
            <a:r>
              <a:rPr lang="en-US" sz="2000" dirty="0" err="1" smtClean="0"/>
              <a:t>provers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1960</a:t>
            </a:r>
            <a:r>
              <a:rPr lang="en-US" sz="2000" dirty="0" smtClean="0"/>
              <a:t> </a:t>
            </a:r>
            <a:r>
              <a:rPr lang="en-US" sz="2000" b="1" dirty="0" smtClean="0"/>
              <a:t>Davis - Putnam</a:t>
            </a:r>
            <a:r>
              <a:rPr lang="en-US" sz="2000" b="1" i="1" dirty="0" smtClean="0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1963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9900"/>
                </a:solidFill>
              </a:rPr>
              <a:t>Robinson </a:t>
            </a:r>
            <a:r>
              <a:rPr lang="en-US" sz="2000" b="1" i="1" dirty="0" smtClean="0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1968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R.Smullyan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– </a:t>
            </a:r>
            <a:r>
              <a:rPr lang="en-US" sz="2000" b="1" i="1" dirty="0" smtClean="0">
                <a:solidFill>
                  <a:srgbClr val="009900"/>
                </a:solidFill>
              </a:rPr>
              <a:t>Semantic tableaux proof method</a:t>
            </a:r>
            <a:endParaRPr lang="ro-RO" sz="2000" b="1" i="1" dirty="0" smtClean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Propositional and predicate logics</a:t>
            </a:r>
            <a:endParaRPr lang="ro-RO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Syntax: </a:t>
            </a:r>
            <a:r>
              <a:rPr lang="en-US" sz="2000" dirty="0" smtClean="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 formal system </a:t>
            </a:r>
            <a:r>
              <a:rPr lang="en-US" sz="2000" dirty="0" smtClean="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Semantics of propositional/predicate logic: </a:t>
            </a:r>
            <a:r>
              <a:rPr lang="en-US" sz="2000" dirty="0" smtClean="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 tableaux method – </a:t>
            </a:r>
            <a:r>
              <a:rPr lang="en-US" sz="2000" dirty="0" smtClean="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Resolution method – </a:t>
            </a:r>
            <a:r>
              <a:rPr lang="en-US" sz="2000" dirty="0" smtClean="0"/>
              <a:t>a direct and refutation proof method</a:t>
            </a:r>
            <a:r>
              <a:rPr lang="en-US" sz="2000" b="1" dirty="0" smtClean="0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Formalization of common-sense and mathematical reasoning using propositional and predicate logic.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400" b="1" i="1" smtClean="0"/>
              <a:t/>
            </a:r>
            <a:br>
              <a:rPr lang="en-US" sz="3400" b="1" i="1" smtClean="0"/>
            </a:br>
            <a:r>
              <a:rPr lang="en-US" sz="3400" b="1" i="1" smtClean="0"/>
              <a:t>P</a:t>
            </a:r>
            <a:r>
              <a:rPr lang="ro-RO" sz="3400" b="1" i="1" smtClean="0"/>
              <a:t>ropositional</a:t>
            </a:r>
            <a:r>
              <a:rPr lang="ro-RO" sz="3400" b="1" smtClean="0"/>
              <a:t> </a:t>
            </a:r>
            <a:r>
              <a:rPr lang="en-US" sz="3400" b="1" i="1" smtClean="0"/>
              <a:t>logic</a:t>
            </a:r>
            <a:r>
              <a:rPr lang="en-US" sz="3400" b="1" smtClean="0"/>
              <a:t/>
            </a:r>
            <a:br>
              <a:rPr lang="en-US" sz="3400" b="1" smtClean="0"/>
            </a:br>
            <a:endParaRPr lang="ro-RO" sz="34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 </a:t>
            </a:r>
            <a:r>
              <a:rPr lang="en-US" sz="2200" dirty="0" smtClean="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from natural language, which can be </a:t>
            </a:r>
            <a:r>
              <a:rPr lang="en-US" sz="2200" b="1" i="1" dirty="0" smtClean="0"/>
              <a:t>true</a:t>
            </a:r>
            <a:r>
              <a:rPr lang="en-US" sz="2200" dirty="0" smtClean="0"/>
              <a:t> or </a:t>
            </a:r>
            <a:r>
              <a:rPr lang="en-US" sz="2200" b="1" i="1" dirty="0" smtClean="0"/>
              <a:t>false</a:t>
            </a:r>
            <a:r>
              <a:rPr lang="en-US" sz="2200" b="1" dirty="0" smtClean="0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   </a:t>
            </a:r>
            <a:r>
              <a:rPr lang="en-US" sz="2200" b="1" dirty="0" smtClean="0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S: </a:t>
            </a:r>
            <a:r>
              <a:rPr lang="en-US" sz="2200" b="1" i="1" dirty="0" smtClean="0">
                <a:solidFill>
                  <a:srgbClr val="009900"/>
                </a:solidFill>
              </a:rPr>
              <a:t>If</a:t>
            </a:r>
            <a:r>
              <a:rPr lang="en-US" sz="2200" b="1" dirty="0" smtClean="0"/>
              <a:t> it is sunny </a:t>
            </a:r>
            <a:r>
              <a:rPr lang="en-US" sz="2200" b="1" i="1" dirty="0" smtClean="0">
                <a:solidFill>
                  <a:srgbClr val="009900"/>
                </a:solidFill>
              </a:rPr>
              <a:t>and</a:t>
            </a:r>
            <a:r>
              <a:rPr lang="en-US" sz="2200" b="1" dirty="0" smtClean="0"/>
              <a:t> it is hot outside </a:t>
            </a:r>
            <a:r>
              <a:rPr lang="en-US" sz="2200" b="1" i="1" dirty="0" smtClean="0">
                <a:solidFill>
                  <a:srgbClr val="009900"/>
                </a:solidFill>
              </a:rPr>
              <a:t>then</a:t>
            </a:r>
            <a:r>
              <a:rPr lang="en-US" sz="2200" b="1" dirty="0" smtClean="0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S:  P </a:t>
            </a:r>
            <a:r>
              <a:rPr lang="en-US" sz="2200" b="1" dirty="0" smtClean="0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 dirty="0" smtClean="0"/>
              <a:t>“Theorem proving”: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From P,Q,S (hypotheses) can we deduce (infer) R (conjecture)?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Predicate (first-order) logic</a:t>
            </a:r>
            <a:endParaRPr lang="ro-RO" sz="3200" b="1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Modelling reasoning using predicate logic</a:t>
            </a:r>
            <a:endParaRPr lang="ro-RO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H3. If x is perpendicular to y and z is perpendicular to y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                                                                     </a:t>
            </a:r>
            <a:r>
              <a:rPr lang="ro-RO" sz="1800" b="1" smtClean="0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H5. d is perpendicular to d2.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</a:t>
            </a:r>
            <a:r>
              <a:rPr lang="ro-RO" sz="1800" b="1" smtClean="0"/>
              <a:t>:</a:t>
            </a:r>
            <a:r>
              <a:rPr lang="en-US" sz="1800" b="1" smtClean="0"/>
              <a:t> </a:t>
            </a:r>
            <a:r>
              <a:rPr lang="ro-RO" sz="1800" b="1" smtClean="0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Check whether the conclusion C is derivable from the set of hypotheses.</a:t>
            </a: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 smtClean="0"/>
              <a:t>S</a:t>
            </a:r>
            <a:r>
              <a:rPr lang="ro-RO" sz="1800" b="1" u="sng" smtClean="0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H1: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is his oldest son, then </a:t>
            </a:r>
            <a:r>
              <a:rPr lang="ro-RO" sz="1800" b="1" i="1" smtClean="0"/>
              <a:t>y</a:t>
            </a:r>
            <a:r>
              <a:rPr lang="ro-RO" sz="1800" b="1" smtClean="0"/>
              <a:t> can become the king.        H2: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defeats </a:t>
            </a:r>
            <a:r>
              <a:rPr lang="ro-RO" sz="1800" b="1" i="1" smtClean="0"/>
              <a:t>x</a:t>
            </a:r>
            <a:r>
              <a:rPr lang="ro-RO" sz="1800" b="1" smtClean="0"/>
              <a:t>, then </a:t>
            </a:r>
            <a:r>
              <a:rPr lang="ro-RO" sz="1800" b="1" i="1" smtClean="0"/>
              <a:t>y</a:t>
            </a:r>
            <a:r>
              <a:rPr lang="ro-RO" sz="1800" b="1" smtClean="0"/>
              <a:t> will become the king.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H3: </a:t>
            </a:r>
            <a:r>
              <a:rPr lang="ro-RO" sz="1800" b="1" i="1" smtClean="0"/>
              <a:t>RichardIII</a:t>
            </a:r>
            <a:r>
              <a:rPr lang="ro-RO" sz="1800" b="1" smtClean="0"/>
              <a:t>  is the king.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H4: </a:t>
            </a:r>
            <a:r>
              <a:rPr lang="ro-RO" sz="1800" b="1" i="1" smtClean="0"/>
              <a:t>HenryVII </a:t>
            </a:r>
            <a:r>
              <a:rPr lang="ro-RO" sz="1800" b="1" smtClean="0"/>
              <a:t>defeated </a:t>
            </a:r>
            <a:r>
              <a:rPr lang="ro-RO" sz="1800" b="1" i="1" smtClean="0"/>
              <a:t>RichardIII</a:t>
            </a:r>
            <a:r>
              <a:rPr lang="ro-RO" sz="1800" b="1" smtClean="0"/>
              <a:t>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H5: </a:t>
            </a:r>
            <a:r>
              <a:rPr lang="ro-RO" sz="1800" b="1" i="1" smtClean="0"/>
              <a:t>HenryVIII</a:t>
            </a:r>
            <a:r>
              <a:rPr lang="ro-RO" sz="1800" b="1" smtClean="0"/>
              <a:t> is </a:t>
            </a:r>
            <a:r>
              <a:rPr lang="ro-RO" sz="1800" b="1" i="1" smtClean="0"/>
              <a:t>HenryVII</a:t>
            </a:r>
            <a:r>
              <a:rPr lang="ro-RO" sz="1800" b="1" smtClean="0"/>
              <a:t>’s oldest son.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 C</a:t>
            </a:r>
            <a:r>
              <a:rPr lang="ro-RO" sz="1800" b="1" smtClean="0"/>
              <a:t>:  Can </a:t>
            </a:r>
            <a:r>
              <a:rPr lang="ro-RO" sz="1800" b="1" i="1" smtClean="0"/>
              <a:t>HenryVIII</a:t>
            </a:r>
            <a:r>
              <a:rPr lang="ro-RO" sz="1800" b="1" smtClean="0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 dirty="0" smtClean="0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classical</a:t>
            </a:r>
            <a:r>
              <a:rPr lang="ro-RO" sz="2400" b="1" smtClean="0"/>
              <a:t> logics: 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propositional</a:t>
            </a:r>
            <a:r>
              <a:rPr lang="ro-RO" sz="2400" b="1" smtClean="0"/>
              <a:t> </a:t>
            </a:r>
            <a:r>
              <a:rPr lang="en-US" sz="2400" b="1" smtClean="0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predicate</a:t>
            </a:r>
            <a:r>
              <a:rPr lang="ro-RO" sz="2400" b="1" smtClean="0"/>
              <a:t> </a:t>
            </a:r>
            <a:r>
              <a:rPr lang="en-US" sz="2400" b="1" smtClean="0"/>
              <a:t>(</a:t>
            </a:r>
            <a:r>
              <a:rPr lang="en-US" sz="2400" b="1" i="1" smtClean="0"/>
              <a:t>first order</a:t>
            </a:r>
            <a:r>
              <a:rPr lang="en-US" sz="2400" b="1" smtClean="0"/>
              <a:t>) </a:t>
            </a:r>
            <a:r>
              <a:rPr lang="ro-RO" sz="2400" b="1" smtClean="0"/>
              <a:t>logic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modal</a:t>
            </a:r>
            <a:r>
              <a:rPr lang="ro-RO" sz="2400" b="1" smtClean="0"/>
              <a:t> and </a:t>
            </a:r>
            <a:r>
              <a:rPr lang="ro-RO" sz="2400" b="1" i="1" smtClean="0"/>
              <a:t>temporal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multivalued</a:t>
            </a:r>
            <a:r>
              <a:rPr lang="ro-RO" sz="2400" b="1" smtClean="0"/>
              <a:t> and </a:t>
            </a:r>
            <a:r>
              <a:rPr lang="ro-RO" sz="2400" b="1" i="1" smtClean="0"/>
              <a:t>fuzzy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nonmonotonic</a:t>
            </a:r>
            <a:r>
              <a:rPr lang="ro-RO" sz="2400" b="1" smtClean="0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Competencies</a:t>
            </a:r>
            <a:endParaRPr lang="ro-RO" sz="40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 dirty="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logic circuits and to simplify them using specific simplification methods for Boolean functions.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Automated Theorem Proving (ATP)</a:t>
            </a:r>
            <a:endParaRPr lang="ro-RO" sz="34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deals with the development of computer programs which show that some statement (the </a:t>
            </a:r>
            <a:r>
              <a:rPr lang="en-US" sz="2400" b="1" i="1" u="sng" smtClean="0"/>
              <a:t>conjectur</a:t>
            </a:r>
            <a:r>
              <a:rPr lang="en-US" sz="2400" b="1" i="1" smtClean="0"/>
              <a:t>e</a:t>
            </a:r>
            <a:r>
              <a:rPr lang="en-US" sz="2400" b="1" smtClean="0"/>
              <a:t>) is a </a:t>
            </a:r>
            <a:r>
              <a:rPr lang="en-US" sz="2400" b="1" i="1" u="sng" smtClean="0"/>
              <a:t>logical consequence</a:t>
            </a:r>
            <a:r>
              <a:rPr lang="en-US" sz="2400" b="1" smtClean="0"/>
              <a:t> of a set of statements (the </a:t>
            </a:r>
            <a:r>
              <a:rPr lang="en-US" sz="2400" b="1" i="1" u="sng" smtClean="0"/>
              <a:t>axioms</a:t>
            </a:r>
            <a:r>
              <a:rPr lang="en-US" sz="2400" b="1" smtClean="0"/>
              <a:t> and the </a:t>
            </a:r>
            <a:r>
              <a:rPr lang="en-US" sz="2400" b="1" i="1" u="sng" smtClean="0"/>
              <a:t>hypothese</a:t>
            </a:r>
            <a:r>
              <a:rPr lang="en-US" sz="2400" b="1" i="1" smtClean="0"/>
              <a:t>s</a:t>
            </a:r>
            <a:r>
              <a:rPr lang="en-US" sz="2400" b="1" smtClean="0"/>
              <a:t>).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</a:t>
            </a:r>
            <a:r>
              <a:rPr lang="en-US" sz="2600" b="1" u="sng" smtClean="0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3TAP, pTAP, leanTAP, Cassandra</a:t>
            </a:r>
            <a:r>
              <a:rPr lang="ro-RO" sz="2400" smtClean="0"/>
              <a:t> </a:t>
            </a:r>
            <a:r>
              <a:rPr lang="en-US" sz="2400" smtClean="0"/>
              <a:t>(semantic tableaux</a:t>
            </a:r>
            <a:r>
              <a:rPr lang="en-US" sz="2400" b="1" smtClean="0"/>
              <a:t>)</a:t>
            </a:r>
            <a:r>
              <a:rPr lang="en-US" smtClean="0"/>
              <a:t> 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OTTER, PCPROVE, AMPHION, Jape</a:t>
            </a:r>
            <a:r>
              <a:rPr lang="ro-RO" smtClean="0"/>
              <a:t> </a:t>
            </a:r>
            <a:r>
              <a:rPr lang="en-US" sz="2400" smtClean="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HERBY</a:t>
            </a:r>
            <a:r>
              <a:rPr lang="ro-RO" sz="2400" smtClean="0"/>
              <a:t> </a:t>
            </a:r>
            <a:r>
              <a:rPr lang="en-US" sz="2400" smtClean="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 smtClean="0"/>
              <a:t>Implementations in: PROLOG, LISP, C/C++,…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systems in </a:t>
            </a:r>
            <a:r>
              <a:rPr lang="en-US" sz="3800" b="1" i="1" u="sng" smtClean="0"/>
              <a:t>mathematics</a:t>
            </a:r>
            <a:r>
              <a:rPr lang="en-US" sz="3800" b="1" u="sng" smtClean="0"/>
              <a:t> </a:t>
            </a:r>
            <a:endParaRPr lang="ro-RO" sz="3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EQP</a:t>
            </a:r>
            <a:r>
              <a:rPr lang="en-US" b="1" smtClean="0"/>
              <a:t>. </a:t>
            </a:r>
            <a:r>
              <a:rPr lang="en-US" sz="2400" b="1" smtClean="0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Otter</a:t>
            </a:r>
            <a:r>
              <a:rPr lang="en-US" sz="2400" b="1" i="1" smtClean="0"/>
              <a:t> - </a:t>
            </a:r>
            <a:r>
              <a:rPr lang="en-US" sz="2400" b="1" smtClean="0"/>
              <a:t>used to prove several results in quasi-groups.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Geometry Expert</a:t>
            </a:r>
            <a:r>
              <a:rPr lang="en-US" sz="2400" b="1" smtClean="0"/>
              <a:t> has been used to obtain new results in Euclidean geometry.</a:t>
            </a:r>
            <a:r>
              <a:rPr lang="en-US" sz="2400" smtClean="0"/>
              <a:t> 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ATP</a:t>
            </a:r>
            <a:r>
              <a:rPr lang="en-US" b="1" i="1" smtClean="0"/>
              <a:t> </a:t>
            </a:r>
            <a:r>
              <a:rPr lang="en-US" b="1" smtClean="0"/>
              <a:t>for </a:t>
            </a:r>
            <a:r>
              <a:rPr lang="en-US" b="1" i="1" u="sng" smtClean="0"/>
              <a:t>software generation</a:t>
            </a:r>
            <a:endParaRPr lang="ro-RO" b="1" i="1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KIDS</a:t>
            </a:r>
            <a:r>
              <a:rPr lang="en-US" sz="2100" b="1" dirty="0" smtClean="0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AMPHION</a:t>
            </a:r>
            <a:r>
              <a:rPr lang="en-US" sz="2100" b="1" dirty="0" smtClean="0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by encapsulating usable functionality in software components, and then reusing those components, AMPHION can develop software in less time than human programmers.</a:t>
            </a:r>
            <a:endParaRPr lang="ro-RO" sz="21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software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The </a:t>
            </a:r>
            <a:r>
              <a:rPr lang="en-US" sz="2100" b="1" i="1" smtClean="0"/>
              <a:t>Karlsruhe Interactive Verifier (</a:t>
            </a:r>
            <a:r>
              <a:rPr lang="en-US" sz="2100" b="1" i="1" u="sng" smtClean="0"/>
              <a:t>KIV</a:t>
            </a:r>
            <a:r>
              <a:rPr lang="en-US" sz="2100" b="1" i="1" smtClean="0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 smtClean="0"/>
              <a:t>verifies a large</a:t>
            </a:r>
            <a:r>
              <a:rPr lang="en-US" sz="2000" b="1" smtClean="0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for </a:t>
            </a:r>
            <a:r>
              <a:rPr lang="en-US" sz="2000" b="1" i="1" smtClean="0"/>
              <a:t>industrial application:</a:t>
            </a:r>
            <a:r>
              <a:rPr lang="en-US" sz="2000" b="1" smtClean="0"/>
              <a:t> a software controlled railway switch, safe command transfer in a space vehicle, and supervision of neutron flow in a nuclear reactor.</a:t>
            </a:r>
            <a:r>
              <a:rPr lang="en-US" sz="2000" smtClean="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u="sng" smtClean="0"/>
              <a:t>PVS</a:t>
            </a:r>
            <a:r>
              <a:rPr lang="en-US" sz="2000" b="1" u="sng" smtClean="0"/>
              <a:t> </a:t>
            </a:r>
            <a:r>
              <a:rPr lang="en-US" sz="2000" b="1" smtClean="0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in various applications: </a:t>
            </a:r>
            <a:r>
              <a:rPr lang="en-US" sz="2000" b="1" i="1" smtClean="0"/>
              <a:t>diagnosis and scheduling algorithms</a:t>
            </a:r>
            <a:r>
              <a:rPr lang="en-US" sz="2000" b="1" smtClean="0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NASA uses ATP to certify </a:t>
            </a:r>
            <a:r>
              <a:rPr lang="en-US" sz="2000" b="1" i="1" smtClean="0"/>
              <a:t>safety properties of aerospace software</a:t>
            </a:r>
            <a:r>
              <a:rPr lang="en-US" sz="2000" b="1" smtClean="0"/>
              <a:t> that has been automatically generated from high-level specifications. </a:t>
            </a:r>
            <a:endParaRPr lang="ro-RO" sz="20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hardware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 smtClean="0"/>
              <a:t>Hardware verification</a:t>
            </a:r>
            <a:r>
              <a:rPr lang="en-US" sz="2400" b="1" smtClean="0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smtClean="0"/>
              <a:t>IBM, Intel, </a:t>
            </a:r>
            <a:r>
              <a:rPr lang="en-US" sz="2400" b="1" smtClean="0"/>
              <a:t>and</a:t>
            </a:r>
            <a:r>
              <a:rPr lang="en-US" sz="2400" b="1" i="1" smtClean="0"/>
              <a:t> Motorola</a:t>
            </a:r>
            <a:r>
              <a:rPr lang="en-US" sz="2400" b="1" smtClean="0"/>
              <a:t> are among the companies that employ ATP technology for verification.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ACL2</a:t>
            </a:r>
            <a:r>
              <a:rPr lang="en-US" sz="2400" b="1" u="sng" smtClean="0"/>
              <a:t> system</a:t>
            </a:r>
            <a:r>
              <a:rPr lang="en-US" sz="2400" b="1" smtClean="0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ANALYTICA</a:t>
            </a:r>
            <a:r>
              <a:rPr lang="en-US" sz="2400" b="1" smtClean="0"/>
              <a:t> - used to verify a division circuit that implements the floating point standard of IEEE.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HOL</a:t>
            </a:r>
            <a:r>
              <a:rPr lang="en-US" sz="2400" b="1" u="sng" smtClean="0"/>
              <a:t> system</a:t>
            </a:r>
            <a:r>
              <a:rPr lang="en-US" sz="2400" b="1" smtClean="0"/>
              <a:t> - used at Bell Laboratories for hardware verification.</a:t>
            </a:r>
            <a:r>
              <a:rPr lang="en-US" sz="2400" smtClean="0"/>
              <a:t> 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Ben-Ari: </a:t>
            </a:r>
            <a:r>
              <a:rPr lang="it-IT" sz="1900" b="1" i="1" smtClean="0"/>
              <a:t>Mathematical Logic for Computer Science</a:t>
            </a:r>
            <a:r>
              <a:rPr lang="it-IT" sz="1900" b="1" smtClean="0"/>
              <a:t>, Ed. </a:t>
            </a:r>
            <a:r>
              <a:rPr lang="en-US" sz="1900" b="1" smtClean="0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Clarke: </a:t>
            </a:r>
            <a:r>
              <a:rPr lang="en-US" sz="1900" b="1" i="1" smtClean="0"/>
              <a:t>Logic for Computer Science</a:t>
            </a:r>
            <a:r>
              <a:rPr lang="en-US" sz="1900" b="1" smtClean="0"/>
              <a:t>, Ed. Eddison-Wesley 1990.</a:t>
            </a:r>
            <a:endParaRPr lang="fr-FR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Fitting: </a:t>
            </a:r>
            <a:r>
              <a:rPr lang="en-US" sz="1900" b="1" i="1" smtClean="0"/>
              <a:t>First-order logic and Automated Theorem Proving</a:t>
            </a:r>
            <a:r>
              <a:rPr lang="en-US" sz="1900" b="1" smtClean="0"/>
              <a:t>, Ed. Springer Verlag, 1990.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Mihaela Malita, Mircea Malita: </a:t>
            </a:r>
            <a:r>
              <a:rPr lang="it-IT" sz="1900" b="1" i="1" smtClean="0"/>
              <a:t>Bazele Inteligentei Artificiale, Vol. </a:t>
            </a:r>
            <a:r>
              <a:rPr lang="en-US" sz="1900" b="1" i="1" smtClean="0"/>
              <a:t>I, Logici propozitionale,</a:t>
            </a:r>
            <a:r>
              <a:rPr lang="en-US" sz="1900" b="1" smtClean="0"/>
              <a:t> Ed. Tehnica, Bucuresti, 1987 – library. 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Lupea, A. Mihiş: </a:t>
            </a:r>
            <a:r>
              <a:rPr lang="it-IT" sz="1900" b="1" i="1" smtClean="0"/>
              <a:t>Logici clasice şi circuite logice. Teorie şi exemple</a:t>
            </a:r>
            <a:r>
              <a:rPr lang="it-IT" sz="1900" b="1" smtClean="0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>
                <a:solidFill>
                  <a:srgbClr val="009900"/>
                </a:solidFill>
              </a:rPr>
              <a:t>M. Lupea, A. Mihis: </a:t>
            </a:r>
            <a:r>
              <a:rPr lang="it-IT" sz="1900" b="1" i="1" smtClean="0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 smtClean="0">
                <a:solidFill>
                  <a:srgbClr val="009900"/>
                </a:solidFill>
              </a:rPr>
              <a:t>, Cluj-Napoca, </a:t>
            </a:r>
            <a:r>
              <a:rPr lang="it-IT" sz="1900" b="1" smtClean="0"/>
              <a:t>edition II-2016 </a:t>
            </a:r>
            <a:r>
              <a:rPr lang="it-IT" sz="1900" b="1" smtClean="0">
                <a:solidFill>
                  <a:srgbClr val="009900"/>
                </a:solidFill>
              </a:rPr>
              <a:t>.</a:t>
            </a:r>
            <a:endParaRPr lang="en-US" sz="1900" b="1" smtClean="0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L.C. Paulson: </a:t>
            </a:r>
            <a:r>
              <a:rPr lang="en-US" sz="1900" b="1" i="1" smtClean="0">
                <a:solidFill>
                  <a:srgbClr val="CC0099"/>
                </a:solidFill>
              </a:rPr>
              <a:t>Logic and Proof</a:t>
            </a:r>
            <a:r>
              <a:rPr lang="en-US" sz="1900" b="1" smtClean="0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M. Possega: </a:t>
            </a:r>
            <a:r>
              <a:rPr lang="en-US" sz="1900" b="1" i="1" smtClean="0">
                <a:solidFill>
                  <a:srgbClr val="CC0099"/>
                </a:solidFill>
              </a:rPr>
              <a:t>Deduction Systems</a:t>
            </a:r>
            <a:r>
              <a:rPr lang="en-US" sz="1900" b="1" smtClean="0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 smtClean="0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D.Tatar:</a:t>
            </a:r>
            <a:r>
              <a:rPr lang="en-US" sz="1900" b="1" i="1" smtClean="0"/>
              <a:t> Bazele matematice ale calculatoarelor</a:t>
            </a:r>
            <a:r>
              <a:rPr lang="en-US" sz="1900" b="1" smtClean="0"/>
              <a:t>, edition 1999- library.</a:t>
            </a:r>
            <a:endParaRPr lang="pt-PT" sz="19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III. Boolean algebras, Boolean functions</a:t>
            </a:r>
            <a:br>
              <a:rPr lang="en-US" sz="3200" b="1" smtClean="0"/>
            </a:br>
            <a:r>
              <a:rPr lang="en-US" sz="3200" b="1" smtClean="0"/>
              <a:t>      Logic circuits</a:t>
            </a:r>
            <a:br>
              <a:rPr lang="en-US" sz="3200" b="1" smtClean="0"/>
            </a:br>
            <a:endParaRPr lang="ro-RO" sz="3200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1938 </a:t>
            </a:r>
            <a:r>
              <a:rPr lang="en-GB" sz="2200" b="1" smtClean="0"/>
              <a:t>Claude Shannon</a:t>
            </a:r>
            <a:r>
              <a:rPr lang="en-GB" sz="2200" smtClean="0"/>
              <a:t> proved that a </a:t>
            </a:r>
            <a:r>
              <a:rPr lang="en-GB" sz="2200" b="1" i="1" smtClean="0"/>
              <a:t>two-valued binary Boolean algebra </a:t>
            </a:r>
            <a:r>
              <a:rPr lang="en-GB" sz="2200" smtClean="0"/>
              <a:t>can describe the operations</a:t>
            </a:r>
            <a:r>
              <a:rPr lang="en-GB" sz="2200" b="1" smtClean="0"/>
              <a:t> of</a:t>
            </a:r>
            <a:r>
              <a:rPr lang="en-GB" sz="2200" b="1" i="1" smtClean="0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 smtClean="0"/>
              <a:t>Propositional logic</a:t>
            </a:r>
            <a:r>
              <a:rPr lang="en-GB" sz="2200" smtClean="0"/>
              <a:t> is used to minimize the number of gates in a circuit, and to show the equivalence of </a:t>
            </a:r>
            <a:r>
              <a:rPr lang="en-GB" sz="2200" b="1" i="1" smtClean="0"/>
              <a:t>combinational circuits</a:t>
            </a:r>
            <a:r>
              <a:rPr lang="en-GB" sz="2200" b="1" smtClean="0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smtClean="0"/>
              <a:t>Grigore Moisil</a:t>
            </a:r>
            <a:r>
              <a:rPr lang="en-GB" sz="2200" smtClean="0"/>
              <a:t> (1906-1973) invented the </a:t>
            </a:r>
            <a:r>
              <a:rPr lang="en-GB" sz="2200" b="1" i="1" smtClean="0"/>
              <a:t>three-stable circuits</a:t>
            </a:r>
            <a:r>
              <a:rPr lang="en-GB" sz="2200" smtClean="0"/>
              <a:t> and had important contributions in the fields of </a:t>
            </a:r>
            <a:r>
              <a:rPr lang="en-GB" sz="2200" b="1" i="1" smtClean="0"/>
              <a:t>algebraic logic</a:t>
            </a:r>
            <a:r>
              <a:rPr lang="en-GB" sz="2200" smtClean="0"/>
              <a:t> and differential equations. </a:t>
            </a:r>
            <a:r>
              <a:rPr lang="en-GB" sz="2200" b="1" i="1" smtClean="0"/>
              <a:t>Moisil used propositional logic to minimize Boolean functions.</a:t>
            </a:r>
            <a:r>
              <a:rPr lang="en-GB" sz="22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modern times </a:t>
            </a:r>
            <a:r>
              <a:rPr lang="en-GB" sz="2200" b="1" i="1" smtClean="0"/>
              <a:t>Boolean algebras</a:t>
            </a:r>
            <a:r>
              <a:rPr lang="en-GB" sz="2200" smtClean="0"/>
              <a:t> and </a:t>
            </a:r>
            <a:r>
              <a:rPr lang="en-GB" sz="2200" b="1" i="1" smtClean="0"/>
              <a:t>Boolean functions</a:t>
            </a:r>
            <a:r>
              <a:rPr lang="en-GB" sz="2200" smtClean="0"/>
              <a:t> are indispensable in the design of computer chips and digital circuits.</a:t>
            </a:r>
            <a:endParaRPr lang="ro-RO" sz="2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III. Boolean algebras, Boolean functions 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   and Logic circuits (contd.)</a:t>
            </a:r>
            <a:endParaRPr lang="ro-RO" sz="32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algebras</a:t>
            </a:r>
            <a:r>
              <a:rPr lang="en-US" sz="2100" b="1" smtClean="0"/>
              <a:t>: </a:t>
            </a:r>
            <a:r>
              <a:rPr lang="en-US" sz="2100" smtClean="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functions</a:t>
            </a:r>
            <a:r>
              <a:rPr lang="en-US" sz="2100" b="1" smtClean="0"/>
              <a:t>: </a:t>
            </a:r>
            <a:r>
              <a:rPr lang="en-US" sz="2100" smtClean="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Simplification of Boolean functions</a:t>
            </a:r>
            <a:r>
              <a:rPr lang="en-US" sz="2100" b="1" smtClean="0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definitions: </a:t>
            </a:r>
            <a:r>
              <a:rPr lang="en-US" sz="2000" smtClean="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Logic circuits</a:t>
            </a:r>
            <a:endParaRPr lang="en-US" sz="2100" b="1" u="sng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definitions, representations for </a:t>
            </a:r>
            <a:r>
              <a:rPr lang="en-US" sz="2100" b="1" i="1" smtClean="0"/>
              <a:t>basic gates</a:t>
            </a:r>
            <a:r>
              <a:rPr lang="en-US" sz="2100" smtClean="0"/>
              <a:t> (“and”, “or”, “not”) and </a:t>
            </a:r>
            <a:r>
              <a:rPr lang="en-US" sz="2100" b="1" i="1" smtClean="0"/>
              <a:t>derived gates</a:t>
            </a:r>
            <a:r>
              <a:rPr lang="en-US" sz="2100" smtClean="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examples of logic circuits: </a:t>
            </a:r>
            <a:r>
              <a:rPr lang="en-US" sz="2100" b="1" i="1" smtClean="0"/>
              <a:t>adder</a:t>
            </a:r>
            <a:r>
              <a:rPr lang="en-US" sz="2100" smtClean="0"/>
              <a:t>, </a:t>
            </a:r>
            <a:r>
              <a:rPr lang="en-US" sz="2100" b="1" i="1" smtClean="0"/>
              <a:t>subtractor</a:t>
            </a:r>
            <a:r>
              <a:rPr lang="en-US" sz="2100" smtClean="0"/>
              <a:t>, </a:t>
            </a:r>
            <a:r>
              <a:rPr lang="en-US" sz="2100" b="1" i="1" smtClean="0"/>
              <a:t>decoder</a:t>
            </a:r>
            <a:r>
              <a:rPr lang="en-US" sz="2100" smtClean="0"/>
              <a:t>, </a:t>
            </a:r>
            <a:r>
              <a:rPr lang="en-US" sz="2100" b="1" i="1" smtClean="0"/>
              <a:t>encoder</a:t>
            </a:r>
            <a:r>
              <a:rPr lang="en-US" sz="2100" smtClean="0"/>
              <a:t>, </a:t>
            </a:r>
            <a:r>
              <a:rPr lang="en-US" sz="2100" b="1" i="1" smtClean="0"/>
              <a:t>comparator</a:t>
            </a:r>
            <a:r>
              <a:rPr lang="en-US" sz="2100" smtClean="0"/>
              <a:t> </a:t>
            </a:r>
            <a:endParaRPr lang="ro-RO" sz="21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 smtClean="0"/>
              <a:t>M. Cocan, B. Pop: Bazele matematice ale sistemelor de calcul (chapter 2), Editura Albastra, Cluj-Napoca, 2001 – library.</a:t>
            </a:r>
            <a:endParaRPr lang="it-IT" sz="2000" b="1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 smtClean="0"/>
              <a:t>M. Lupea, A. Mihiş: </a:t>
            </a:r>
            <a:r>
              <a:rPr lang="it-IT" sz="2000" b="1" i="1" smtClean="0"/>
              <a:t>Logici clasice şi circuite logice. Teorie şi exemple.</a:t>
            </a:r>
            <a:r>
              <a:rPr lang="it-IT" sz="2000" b="1" smtClean="0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 smtClean="0">
                <a:solidFill>
                  <a:srgbClr val="009900"/>
                </a:solidFill>
              </a:rPr>
              <a:t>M. Lupea, A. Mihis: </a:t>
            </a:r>
            <a:r>
              <a:rPr lang="it-IT" sz="2000" b="1" i="1" smtClean="0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 smtClean="0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smtClean="0"/>
              <a:t>D.Tatar: Bazele matematice ale calculatoarelor, edition 1999, library.</a:t>
            </a:r>
            <a:endParaRPr lang="ro-RO" sz="20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/>
            </a:r>
            <a:br>
              <a:rPr lang="en-US" sz="3800" b="1" smtClean="0"/>
            </a:br>
            <a:r>
              <a:rPr lang="en-US" sz="3800" b="1" smtClean="0"/>
              <a:t>Methods </a:t>
            </a:r>
            <a:br>
              <a:rPr lang="en-US" sz="3800" b="1" smtClean="0"/>
            </a:br>
            <a:endParaRPr lang="ro-RO" sz="3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 smtClean="0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h</a:t>
            </a:r>
            <a:r>
              <a:rPr lang="en-US" sz="2400" b="1" dirty="0" smtClean="0"/>
              <a:t>omework: teams of 2 students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i</a:t>
            </a:r>
            <a:r>
              <a:rPr lang="en-US" sz="2400" b="1" dirty="0" smtClean="0"/>
              <a:t>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optional homework</a:t>
            </a:r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Content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I.  </a:t>
            </a:r>
            <a:r>
              <a:rPr lang="en-US" sz="2400" b="1" u="sng" dirty="0" smtClean="0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discipline: </a:t>
            </a:r>
            <a:r>
              <a:rPr lang="en-US" sz="2200" b="1" i="1" dirty="0" smtClean="0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II. </a:t>
            </a:r>
            <a:r>
              <a:rPr lang="en-US" sz="2400" b="1" u="sng" dirty="0" smtClean="0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</a:t>
            </a:r>
            <a:r>
              <a:rPr lang="en-US" sz="2200" b="1" i="1" dirty="0" smtClean="0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 dirty="0" smtClean="0"/>
              <a:t>               Automated theorem proving systems.</a:t>
            </a:r>
          </a:p>
          <a:p>
            <a:pPr eaLnBrk="1" hangingPunct="1"/>
            <a:endParaRPr lang="en-US" sz="22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III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Boolean algebras, Boolean functions and logic circuits</a:t>
            </a:r>
          </a:p>
          <a:p>
            <a:pPr eaLnBrk="1" hangingPunct="1"/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    Evaluation - s</a:t>
            </a:r>
            <a:r>
              <a:rPr lang="fr-FR" sz="3200" b="1" dirty="0" err="1" smtClean="0"/>
              <a:t>hare</a:t>
            </a:r>
            <a:r>
              <a:rPr lang="fr-FR" sz="3200" b="1" dirty="0" smtClean="0"/>
              <a:t> in the final grade (%)</a:t>
            </a:r>
            <a:br>
              <a:rPr lang="fr-FR" sz="3200" b="1" dirty="0" smtClean="0"/>
            </a:br>
            <a:endParaRPr lang="ro-RO" sz="32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dirty="0" err="1" smtClean="0"/>
              <a:t>Homework</a:t>
            </a:r>
            <a:r>
              <a:rPr lang="fr-FR" sz="2400" b="1" u="sng" dirty="0" smtClean="0"/>
              <a:t> </a:t>
            </a:r>
            <a:r>
              <a:rPr lang="fr-FR" sz="2400" dirty="0" smtClean="0"/>
              <a:t>(due date - 5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week</a:t>
            </a:r>
            <a:r>
              <a:rPr lang="fr-FR" sz="2400" dirty="0" smtClean="0"/>
              <a:t>): </a:t>
            </a:r>
            <a:r>
              <a:rPr lang="fr-FR" sz="2400" b="1" dirty="0" smtClean="0"/>
              <a:t>15%</a:t>
            </a:r>
            <a:r>
              <a:rPr lang="fr-FR" sz="2400" dirty="0" smtClean="0"/>
              <a:t>  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t</a:t>
            </a:r>
            <a:r>
              <a:rPr lang="en-GB" sz="2000" b="1" dirty="0" smtClean="0"/>
              <a:t>eams of 2 students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s</a:t>
            </a:r>
            <a:r>
              <a:rPr lang="en-GB" sz="2000" b="1" dirty="0" smtClean="0"/>
              <a:t>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 smtClean="0"/>
              <a:t>grade &gt;= 5</a:t>
            </a:r>
            <a:endParaRPr lang="en-GB" sz="2000" dirty="0" smtClean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 dirty="0" smtClean="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Seminars’ activity</a:t>
            </a:r>
            <a:r>
              <a:rPr lang="en-GB" sz="2400" dirty="0"/>
              <a:t>: </a:t>
            </a:r>
            <a:r>
              <a:rPr lang="en-GB" sz="2400" b="1" dirty="0"/>
              <a:t>20%</a:t>
            </a:r>
            <a:endParaRPr lang="en-US" sz="2400" dirty="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individual homework and presentations of the solved exercises during </a:t>
            </a:r>
            <a:r>
              <a:rPr lang="en-US" sz="2000" b="1" dirty="0" smtClean="0"/>
              <a:t>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s</a:t>
            </a:r>
            <a:r>
              <a:rPr lang="en-US" sz="2000" b="1" dirty="0" smtClean="0"/>
              <a:t>ubjects from propositional and predicate logics and circuits</a:t>
            </a:r>
            <a:endParaRPr lang="en-US" sz="2000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/>
              <a:t>gr</a:t>
            </a:r>
            <a:r>
              <a:rPr lang="en-GB" sz="2000" b="1" dirty="0" err="1"/>
              <a:t>ade</a:t>
            </a:r>
            <a:r>
              <a:rPr lang="en-GB" sz="2000" b="1" dirty="0"/>
              <a:t> &gt;= </a:t>
            </a:r>
            <a:r>
              <a:rPr lang="en-GB" sz="2000" b="1" dirty="0" smtClean="0"/>
              <a:t>5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 smtClean="0"/>
              <a:t>Evaluation - s</a:t>
            </a:r>
            <a:r>
              <a:rPr lang="fr-FR" sz="3600" b="1" smtClean="0"/>
              <a:t>hare in the final grade (%)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Final </a:t>
            </a:r>
            <a:r>
              <a:rPr lang="en-GB" sz="2000" b="1" u="sng" dirty="0" smtClean="0"/>
              <a:t>exam </a:t>
            </a:r>
            <a:r>
              <a:rPr lang="en-GB" sz="2000" dirty="0" smtClean="0"/>
              <a:t>(theory </a:t>
            </a:r>
            <a:r>
              <a:rPr lang="en-GB" sz="2000" dirty="0"/>
              <a:t>and exercises): </a:t>
            </a:r>
            <a:r>
              <a:rPr lang="en-GB" sz="2400" b="1" dirty="0" smtClean="0"/>
              <a:t>65%</a:t>
            </a:r>
            <a:endParaRPr lang="en-GB" sz="2400" b="1" dirty="0"/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s</a:t>
            </a:r>
            <a:r>
              <a:rPr lang="en-US" sz="2000" b="1" dirty="0" smtClean="0"/>
              <a:t>ubjects from: propositional </a:t>
            </a:r>
            <a:r>
              <a:rPr lang="en-US" sz="2000" b="1" dirty="0"/>
              <a:t>logic, predicate </a:t>
            </a:r>
            <a:r>
              <a:rPr lang="en-US" sz="2000" b="1" dirty="0" smtClean="0"/>
              <a:t>logic,</a:t>
            </a:r>
            <a:endParaRPr lang="en-US" sz="2000" b="1" dirty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  logic </a:t>
            </a:r>
            <a:r>
              <a:rPr lang="en-US" sz="2000" b="1" dirty="0"/>
              <a:t>circuits </a:t>
            </a:r>
            <a:r>
              <a:rPr lang="fr-FR" sz="2000" b="1" dirty="0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grade&gt;= 5</a:t>
            </a:r>
            <a:endParaRPr lang="en-GB" sz="2000" dirty="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 dirty="0" smtClean="0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 dirty="0" smtClean="0">
                <a:solidFill>
                  <a:srgbClr val="009900"/>
                </a:solidFill>
              </a:rPr>
              <a:t>Optional homework</a:t>
            </a:r>
            <a:r>
              <a:rPr lang="en-US" sz="2200" dirty="0" smtClean="0">
                <a:solidFill>
                  <a:srgbClr val="009900"/>
                </a:solidFill>
              </a:rPr>
              <a:t>: </a:t>
            </a:r>
            <a:r>
              <a:rPr lang="en-US" sz="2200" b="1" dirty="0" smtClean="0">
                <a:solidFill>
                  <a:srgbClr val="009900"/>
                </a:solidFill>
              </a:rPr>
              <a:t>10</a:t>
            </a:r>
            <a:r>
              <a:rPr lang="en-US" sz="2200" dirty="0" smtClean="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application (Pascal, C, C++, Java,…): </a:t>
            </a:r>
            <a:r>
              <a:rPr lang="en-US" sz="2200" dirty="0">
                <a:solidFill>
                  <a:srgbClr val="009900"/>
                </a:solidFill>
              </a:rPr>
              <a:t>operations </a:t>
            </a:r>
            <a:r>
              <a:rPr lang="en-US" sz="2200" dirty="0" smtClean="0">
                <a:solidFill>
                  <a:srgbClr val="009900"/>
                </a:solidFill>
              </a:rPr>
              <a:t>(5%) and conversions (5%) in different numeration systems; </a:t>
            </a:r>
          </a:p>
          <a:p>
            <a:pPr marL="952500" lvl="1" indent="-495300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or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s</a:t>
            </a:r>
            <a:r>
              <a:rPr lang="ro-RO" sz="2200" dirty="0" smtClean="0">
                <a:solidFill>
                  <a:srgbClr val="009900"/>
                </a:solidFill>
              </a:rPr>
              <a:t>olve</a:t>
            </a:r>
            <a:r>
              <a:rPr lang="en-US" sz="2200" dirty="0" smtClean="0">
                <a:solidFill>
                  <a:srgbClr val="009900"/>
                </a:solidFill>
              </a:rPr>
              <a:t>/propose</a:t>
            </a:r>
            <a:r>
              <a:rPr lang="ro-RO" sz="2200" dirty="0" smtClean="0">
                <a:solidFill>
                  <a:srgbClr val="009900"/>
                </a:solidFill>
              </a:rPr>
              <a:t> a set of exercises which model mathematical reasoning and common-sense reasoning, using the studied proof methods for propositional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lang="en-US" sz="2200" dirty="0" smtClean="0">
                <a:solidFill>
                  <a:srgbClr val="009900"/>
                </a:solidFill>
              </a:rPr>
              <a:t>and predicate </a:t>
            </a:r>
            <a:r>
              <a:rPr lang="ro-RO" sz="2200" dirty="0" smtClean="0">
                <a:solidFill>
                  <a:srgbClr val="009900"/>
                </a:solidFill>
              </a:rPr>
              <a:t>log</a:t>
            </a:r>
            <a:r>
              <a:rPr lang="en-US" sz="2200" dirty="0" err="1" smtClean="0">
                <a:solidFill>
                  <a:srgbClr val="009900"/>
                </a:solidFill>
              </a:rPr>
              <a:t>ics</a:t>
            </a:r>
            <a:r>
              <a:rPr lang="en-US" sz="2200" dirty="0" smtClean="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	Rules for seminars</a:t>
            </a:r>
            <a:endParaRPr lang="ro-RO" sz="36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</a:t>
            </a:r>
            <a:r>
              <a:rPr lang="en-US" sz="2400" b="1" dirty="0" smtClean="0"/>
              <a:t>ttendance at the seminars is mandatory for at least 75% (minimum 10.5 seminars of 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 dirty="0" smtClean="0">
              <a:latin typeface="Times New Roman" panose="02020603050405020304" pitchFamily="18" charset="0"/>
            </a:endParaRPr>
          </a:p>
          <a:p>
            <a:r>
              <a:rPr lang="en-US" sz="2400" dirty="0"/>
              <a:t>The attendance will be recorded based on the student participation to the online seminar</a:t>
            </a:r>
            <a:r>
              <a:rPr lang="en-US" sz="2400" dirty="0" smtClean="0"/>
              <a:t>.</a:t>
            </a:r>
          </a:p>
          <a:p>
            <a:endParaRPr lang="en-US" sz="10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order to record the seminar attendance, it is mandatory </a:t>
            </a:r>
            <a:r>
              <a:rPr lang="en-US" sz="2400" dirty="0" smtClean="0"/>
              <a:t>to: </a:t>
            </a:r>
          </a:p>
          <a:p>
            <a:pPr lvl="1">
              <a:lnSpc>
                <a:spcPct val="130000"/>
              </a:lnSpc>
              <a:buClrTx/>
              <a:buSzPct val="100000"/>
              <a:buFont typeface="Symbol" panose="05050102010706020507" pitchFamily="18" charset="2"/>
              <a:buChar char="·"/>
            </a:pPr>
            <a:r>
              <a:rPr lang="en-US" sz="2200" dirty="0" smtClean="0"/>
              <a:t>Participate </a:t>
            </a:r>
            <a:r>
              <a:rPr lang="en-US" sz="2200" dirty="0"/>
              <a:t>online in the meeting for the entire duration of the seminar (please ensure you have Internet access, web camera and microphone). </a:t>
            </a:r>
            <a:endParaRPr lang="en-US" sz="2200" dirty="0" smtClean="0"/>
          </a:p>
          <a:p>
            <a:pPr lvl="1">
              <a:lnSpc>
                <a:spcPct val="130000"/>
              </a:lnSpc>
              <a:buClrTx/>
              <a:buSzPct val="101000"/>
              <a:buFont typeface="Symbol" panose="05050102010706020507" pitchFamily="18" charset="2"/>
              <a:buChar char="·"/>
            </a:pPr>
            <a:r>
              <a:rPr lang="en-US" sz="2200" dirty="0" smtClean="0"/>
              <a:t>Interact </a:t>
            </a:r>
            <a:r>
              <a:rPr lang="en-US" sz="2200" dirty="0"/>
              <a:t>with the seminar teacher using a web camera </a:t>
            </a:r>
            <a:r>
              <a:rPr lang="en-US" sz="2200" dirty="0" smtClean="0"/>
              <a:t>and </a:t>
            </a:r>
            <a:r>
              <a:rPr lang="en-US" sz="2200" dirty="0"/>
              <a:t>microphone </a:t>
            </a:r>
            <a:r>
              <a:rPr lang="en-US" sz="2200" dirty="0" smtClean="0"/>
              <a:t>when </a:t>
            </a:r>
            <a:r>
              <a:rPr lang="en-US" sz="2200" dirty="0"/>
              <a:t>required. </a:t>
            </a:r>
            <a:endParaRPr lang="en-US" sz="2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According </a:t>
            </a:r>
            <a:r>
              <a:rPr lang="en-US" dirty="0">
                <a:solidFill>
                  <a:srgbClr val="FF0000"/>
                </a:solidFill>
              </a:rPr>
              <a:t>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 smtClean="0"/>
              <a:t>I. </a:t>
            </a:r>
            <a:r>
              <a:rPr lang="en-US" sz="3200" b="1" smtClean="0"/>
              <a:t>Numeration systems, numbers representations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definitions, </a:t>
            </a:r>
            <a:r>
              <a:rPr lang="en-US" sz="2200" b="1" dirty="0" smtClean="0"/>
              <a:t>representation</a:t>
            </a:r>
            <a:r>
              <a:rPr lang="en-US" sz="2200" dirty="0" smtClean="0"/>
              <a:t> and </a:t>
            </a:r>
            <a:r>
              <a:rPr lang="en-US" sz="2200" b="1" dirty="0" smtClean="0"/>
              <a:t>operations</a:t>
            </a:r>
            <a:r>
              <a:rPr lang="en-US" sz="2200" dirty="0" smtClean="0"/>
              <a:t> (addition, subtraction, multiplication, division) of numbers in a base </a:t>
            </a:r>
            <a:r>
              <a:rPr lang="en-US" sz="2200" i="1" dirty="0" smtClean="0"/>
              <a:t>b</a:t>
            </a:r>
            <a:r>
              <a:rPr lang="en-US" sz="2200" dirty="0" smtClean="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conversions</a:t>
            </a:r>
            <a:r>
              <a:rPr lang="en-US" sz="2200" dirty="0" smtClean="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 for unsigned integers, operations.</a:t>
            </a:r>
            <a:endParaRPr lang="en-US" sz="2200" b="1" dirty="0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codes (direct, inverse, complementary)</a:t>
            </a:r>
            <a:r>
              <a:rPr lang="en-US" sz="2200" dirty="0" smtClean="0"/>
              <a:t> for signed integers and </a:t>
            </a:r>
            <a:r>
              <a:rPr lang="en-US" sz="2200" dirty="0" err="1" smtClean="0"/>
              <a:t>subunitary</a:t>
            </a:r>
            <a:r>
              <a:rPr lang="en-US" sz="2200" dirty="0" smtClean="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 dirty="0" smtClean="0"/>
              <a:t>        </a:t>
            </a:r>
            <a:r>
              <a:rPr lang="en-US" sz="2200" b="1" dirty="0" smtClean="0"/>
              <a:t>fixed-point</a:t>
            </a:r>
            <a:r>
              <a:rPr lang="en-US" sz="2200" dirty="0" smtClean="0"/>
              <a:t> representation, </a:t>
            </a:r>
            <a:r>
              <a:rPr lang="en-US" sz="2200" b="1" dirty="0" smtClean="0"/>
              <a:t>floating-point </a:t>
            </a:r>
            <a:r>
              <a:rPr lang="en-US" sz="2200" dirty="0" smtClean="0"/>
              <a:t>representation.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5" ma:contentTypeDescription="Create a new document." ma:contentTypeScope="" ma:versionID="6d3198448990ed8116502288b148916a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1045fd3ae39038eb1d4d3b8e6b8b0627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82AE1-7070-42CD-82F3-433CC282557E}"/>
</file>

<file path=customXml/itemProps2.xml><?xml version="1.0" encoding="utf-8"?>
<ds:datastoreItem xmlns:ds="http://schemas.openxmlformats.org/officeDocument/2006/customXml" ds:itemID="{C5D43B2C-3DD0-447C-ABB1-64EFF6287759}"/>
</file>

<file path=customXml/itemProps3.xml><?xml version="1.0" encoding="utf-8"?>
<ds:datastoreItem xmlns:ds="http://schemas.openxmlformats.org/officeDocument/2006/customXml" ds:itemID="{C4DCB42C-F674-4D9B-9B9C-DF1A5044BFA0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2389</TotalTime>
  <Words>2118</Words>
  <Application>Microsoft Office PowerPoint</Application>
  <PresentationFormat>On-screen Show (4:3)</PresentationFormat>
  <Paragraphs>267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lastModifiedBy>MIHAELA-ANA LUPEA</cp:lastModifiedBy>
  <cp:revision>111</cp:revision>
  <dcterms:created xsi:type="dcterms:W3CDTF">2017-09-26T19:50:42Z</dcterms:created>
  <dcterms:modified xsi:type="dcterms:W3CDTF">2020-10-01T11:00:41Z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