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4" r:id="rId10"/>
    <p:sldId id="267" r:id="rId11"/>
    <p:sldId id="268" r:id="rId12"/>
    <p:sldId id="290" r:id="rId13"/>
    <p:sldId id="285" r:id="rId14"/>
    <p:sldId id="269" r:id="rId15"/>
    <p:sldId id="282" r:id="rId16"/>
    <p:sldId id="289" r:id="rId17"/>
    <p:sldId id="270" r:id="rId18"/>
    <p:sldId id="283" r:id="rId19"/>
    <p:sldId id="277" r:id="rId20"/>
    <p:sldId id="287" r:id="rId21"/>
    <p:sldId id="288" r:id="rId22"/>
    <p:sldId id="271" r:id="rId23"/>
    <p:sldId id="272" r:id="rId24"/>
    <p:sldId id="273" r:id="rId25"/>
    <p:sldId id="274" r:id="rId26"/>
    <p:sldId id="26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4660"/>
  </p:normalViewPr>
  <p:slideViewPr>
    <p:cSldViewPr>
      <p:cViewPr varScale="1">
        <p:scale>
          <a:sx n="91" d="100"/>
          <a:sy n="91" d="100"/>
        </p:scale>
        <p:origin x="123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3B890-45E7-4AF4-B232-CC6A4103B301}" type="datetimeFigureOut">
              <a:rPr lang="en-US"/>
              <a:pPr>
                <a:defRPr/>
              </a:pPr>
              <a:t>10/29/2020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C6E6B06B-E2FB-41F7-AA32-D0FCA806EC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82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BBF85-029B-4D86-AC4D-838225502C3A}" type="datetimeFigureOut">
              <a:rPr lang="en-US"/>
              <a:pPr>
                <a:defRPr/>
              </a:pPr>
              <a:t>10/29/2020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BC239-AD0D-4D6E-B25A-C3E95D0583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06A85-277A-4C05-8839-99BAADD4E5A6}" type="datetimeFigureOut">
              <a:rPr lang="en-US"/>
              <a:pPr>
                <a:defRPr/>
              </a:pPr>
              <a:t>10/29/2020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B002A-2CCE-4434-90D4-1AD6B832C7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1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A8F7B37-3222-4D07-B5ED-37F2E74EA019}" type="datetimeFigureOut">
              <a:rPr lang="en-US"/>
              <a:pPr>
                <a:defRPr/>
              </a:pPr>
              <a:t>10/29/2020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69D8C8-9C7E-4C4F-AC1E-73CF85CFF47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9E2BF-56B0-43C8-9C30-C69A4AD1738F}" type="datetimeFigureOut">
              <a:rPr lang="en-US"/>
              <a:pPr>
                <a:defRPr/>
              </a:pPr>
              <a:t>10/29/2020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0BAB46A7-71C7-4EC8-B060-253C5F4E13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12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817CE-8B35-47E2-845B-D89E799BD5A9}" type="datetimeFigureOut">
              <a:rPr lang="en-US"/>
              <a:pPr>
                <a:defRPr/>
              </a:pPr>
              <a:t>10/29/2020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B2F3F-3C7C-4E5A-A911-9A6FFCB205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4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AC08E-1851-4DDD-BC25-84AB377C2EB8}" type="datetimeFigureOut">
              <a:rPr lang="en-US"/>
              <a:pPr>
                <a:defRPr/>
              </a:pPr>
              <a:t>10/29/2020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C0E30-BD88-4A0A-9FAB-7ED5BE60E0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C30E633-696B-45FC-AFA9-7CEED33D5309}" type="datetimeFigureOut">
              <a:rPr lang="en-US"/>
              <a:pPr>
                <a:defRPr/>
              </a:pPr>
              <a:t>10/29/2020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1DB2AA-72B0-4EB0-9110-FBC593A6ACF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7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0E311-BA3A-458E-9D68-20551F45616C}" type="datetimeFigureOut">
              <a:rPr lang="en-US"/>
              <a:pPr>
                <a:defRPr/>
              </a:pPr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4CD69-F5E2-48B0-AE4A-0214A1B0D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DEE09EA-2997-4111-81AD-CCD7252D4730}" type="datetimeFigureOut">
              <a:rPr lang="en-US"/>
              <a:pPr>
                <a:defRPr/>
              </a:pPr>
              <a:t>10/29/2020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DF1EF6-95C2-4280-8B9B-B29FD727AD8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4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4CBEFFE-22D7-4EE6-AE41-4D2E38738320}" type="datetimeFigureOut">
              <a:rPr lang="en-US"/>
              <a:pPr>
                <a:defRPr/>
              </a:pPr>
              <a:t>10/29/2020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4D3ACE-E0C5-4578-8375-5FB77C88CDC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5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4D85B9-71DE-4866-9B9A-759282DA309D}" type="datetimeFigureOut">
              <a:rPr lang="en-US"/>
              <a:pPr>
                <a:defRPr/>
              </a:pPr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E5AF96A9-F46A-4B69-A1AF-B1AB6A7125E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17" r:id="rId4"/>
    <p:sldLayoutId id="2147483816" r:id="rId5"/>
    <p:sldLayoutId id="2147483821" r:id="rId6"/>
    <p:sldLayoutId id="2147483815" r:id="rId7"/>
    <p:sldLayoutId id="2147483822" r:id="rId8"/>
    <p:sldLayoutId id="2147483823" r:id="rId9"/>
    <p:sldLayoutId id="2147483814" r:id="rId10"/>
    <p:sldLayoutId id="21474838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2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514600"/>
            <a:ext cx="6172200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First-order (predicate) Logic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 smtClean="0"/>
              <a:t>EXAMPLE 1</a:t>
            </a:r>
            <a:r>
              <a:rPr lang="en-US" sz="2000" b="1" cap="none" dirty="0" smtClean="0"/>
              <a:t> –MODELING REASONING (contd.)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14400"/>
            <a:ext cx="4733925" cy="3810000"/>
          </a:xfrm>
          <a:noFill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29200"/>
            <a:ext cx="358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876800"/>
            <a:ext cx="4648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2850" y="944563"/>
            <a:ext cx="3686175" cy="352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7709" y="1414882"/>
            <a:ext cx="2590800" cy="447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3208" y="1827303"/>
            <a:ext cx="3400066" cy="778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0546" y="2553906"/>
            <a:ext cx="2905125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1624" y="2977166"/>
            <a:ext cx="1400175" cy="39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01034" y="3425229"/>
            <a:ext cx="2657475" cy="89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5635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 smtClean="0"/>
              <a:t>EXAMPLE 1</a:t>
            </a:r>
            <a:r>
              <a:rPr lang="en-US" sz="2400" cap="none" smtClean="0"/>
              <a:t> – </a:t>
            </a:r>
            <a:r>
              <a:rPr lang="en-US" sz="2000" b="1" cap="none" smtClean="0"/>
              <a:t>BUILDING DEDUCTIONS (LECTURE</a:t>
            </a:r>
            <a:r>
              <a:rPr lang="en-US" sz="2000" cap="none" smtClean="0"/>
              <a:t>)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505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419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083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3909"/>
            <a:ext cx="7467600" cy="334962"/>
          </a:xfrm>
        </p:spPr>
        <p:txBody>
          <a:bodyPr>
            <a:noAutofit/>
          </a:bodyPr>
          <a:lstStyle/>
          <a:p>
            <a:r>
              <a:rPr lang="en-US" sz="2400" b="1" u="sng" dirty="0"/>
              <a:t>Example 2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5" y="609600"/>
            <a:ext cx="6835775" cy="716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283515"/>
            <a:ext cx="7343163" cy="1042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266487"/>
            <a:ext cx="8242883" cy="1058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3336863"/>
            <a:ext cx="4943475" cy="352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815" y="3759337"/>
            <a:ext cx="7421257" cy="5715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517" y="4330840"/>
            <a:ext cx="7772400" cy="9057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517" y="5236542"/>
            <a:ext cx="4661483" cy="3706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983" y="5571292"/>
            <a:ext cx="7949617" cy="6067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" y="6147712"/>
            <a:ext cx="8240130" cy="46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8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4787" y="312019"/>
            <a:ext cx="8305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200" b="1" u="sng" cap="none" dirty="0" smtClean="0"/>
              <a:t>EXAMPLE 3</a:t>
            </a:r>
            <a:r>
              <a:rPr lang="en-US" sz="2200" b="1" cap="none" dirty="0" smtClean="0"/>
              <a:t>: </a:t>
            </a:r>
            <a:r>
              <a:rPr lang="ro-RO" sz="2200" cap="none" dirty="0" smtClean="0"/>
              <a:t>S</a:t>
            </a:r>
            <a:r>
              <a:rPr lang="ro-RO" sz="2200" b="1" cap="none" dirty="0" smtClean="0"/>
              <a:t>UCCESSION TO THE BRITISH THRONE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205422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733800"/>
            <a:ext cx="21621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10000"/>
            <a:ext cx="16764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1" name="Picture 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762000"/>
            <a:ext cx="6858000" cy="2895600"/>
          </a:xfr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305800" cy="7921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1800" b="1" u="sng" cap="none" smtClean="0"/>
              <a:t>EXAMPLE 3</a:t>
            </a:r>
            <a:r>
              <a:rPr lang="en-US" sz="1800" b="1" cap="none" smtClean="0"/>
              <a:t> (HOMEWORK) </a:t>
            </a:r>
            <a:br>
              <a:rPr lang="en-US" sz="1800" b="1" cap="none" smtClean="0"/>
            </a:br>
            <a:r>
              <a:rPr lang="en-US" sz="1800" b="1" cap="none" smtClean="0"/>
              <a:t>                          </a:t>
            </a:r>
            <a:r>
              <a:rPr lang="ro-RO" sz="1800" cap="none" smtClean="0"/>
              <a:t>S</a:t>
            </a:r>
            <a:r>
              <a:rPr lang="ro-RO" sz="1800" b="1" cap="none" smtClean="0"/>
              <a:t>UCCESSION TO THE BRITISH THRONE </a:t>
            </a:r>
            <a:r>
              <a:rPr lang="en-US" sz="1800" cap="none" smtClean="0"/>
              <a:t/>
            </a:r>
            <a:br>
              <a:rPr lang="en-US" sz="1800" cap="none" smtClean="0"/>
            </a:br>
            <a:endParaRPr lang="en-US" sz="1800" b="1" cap="none" smtClean="0"/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963283"/>
            <a:ext cx="6629400" cy="2286000"/>
          </a:xfrm>
          <a:noFill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72390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400" b="1" u="sng" dirty="0" smtClean="0"/>
              <a:t>Theorems</a:t>
            </a:r>
            <a:endParaRPr lang="en-US" sz="2400" b="1" u="sng" dirty="0"/>
          </a:p>
        </p:txBody>
      </p:sp>
      <p:sp>
        <p:nvSpPr>
          <p:cNvPr id="2150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620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9212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52400"/>
            <a:ext cx="7696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990600"/>
            <a:ext cx="4501138" cy="2362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37404"/>
            <a:ext cx="4143375" cy="575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56" y="3368613"/>
            <a:ext cx="4467135" cy="291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4676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ro-RO" sz="2400" b="1" u="sng" cap="none" smtClean="0"/>
              <a:t>THE SEMANTICS OF FIRST-ORDER LOGIC</a:t>
            </a:r>
            <a:r>
              <a:rPr lang="en-US" sz="2400" b="1" i="1" cap="none" smtClean="0"/>
              <a:t/>
            </a:r>
            <a:br>
              <a:rPr lang="en-US" sz="2400" b="1" i="1" cap="none" smtClean="0"/>
            </a:br>
            <a:endParaRPr lang="en-US" sz="2400" cap="none" smtClean="0"/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066800"/>
            <a:ext cx="8153400" cy="49149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566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81000"/>
            <a:ext cx="7848600" cy="5943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2601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400" b="1" u="sng" dirty="0" smtClean="0"/>
              <a:t>Definitions (semantic concepts)</a:t>
            </a:r>
            <a:endParaRPr lang="en-US" sz="2400" b="1" u="sng" dirty="0"/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066800"/>
            <a:ext cx="8153400" cy="4951413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94761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ro-RO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>TRANSFORMATION OF NATURAL LANGUAGE SENTENCES </a:t>
            </a:r>
            <a:r>
              <a:rPr lang="en-US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/>
            </a:r>
            <a:br>
              <a:rPr lang="en-US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</a:br>
            <a:r>
              <a:rPr lang="en-US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/>
            </a:r>
            <a:br>
              <a:rPr lang="en-US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</a:br>
            <a:r>
              <a:rPr lang="ro-RO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>INTO </a:t>
            </a:r>
            <a:r>
              <a:rPr lang="ro-RO" sz="1600" b="1" u="sng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>PREDICATE FORMULAS </a:t>
            </a:r>
            <a:endParaRPr lang="en-US" sz="1600" u="sng" cap="none" dirty="0" smtClean="0">
              <a:latin typeface="Lucida Sans Typewriter" panose="020B0509030504030204" pitchFamily="49" charset="0"/>
              <a:cs typeface="Arabic Typesetting" pitchFamily="66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4000"/>
            <a:ext cx="7458075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Autofit/>
          </a:bodyPr>
          <a:lstStyle/>
          <a:p>
            <a:r>
              <a:rPr lang="en-US" sz="2400" b="1" u="sng" dirty="0"/>
              <a:t>Example 5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54" y="653801"/>
            <a:ext cx="6498146" cy="8252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92" y="1486064"/>
            <a:ext cx="5761008" cy="1518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66" y="3022103"/>
            <a:ext cx="6453338" cy="637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793106"/>
            <a:ext cx="7610648" cy="531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4458239"/>
            <a:ext cx="6150302" cy="511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5195944"/>
            <a:ext cx="3581400" cy="400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966" y="5905703"/>
            <a:ext cx="7369834" cy="30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8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Example 5</a:t>
            </a:r>
            <a:r>
              <a:rPr lang="en-US" sz="2000" dirty="0"/>
              <a:t> (contd.)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6846"/>
            <a:ext cx="449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8200"/>
            <a:ext cx="7275864" cy="1464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83" y="2325898"/>
            <a:ext cx="7889515" cy="888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" y="3214059"/>
            <a:ext cx="7153275" cy="600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810540"/>
            <a:ext cx="6134100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4193" y="4251163"/>
            <a:ext cx="5781675" cy="476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9944" y="4769300"/>
            <a:ext cx="4829175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4193" y="5164442"/>
            <a:ext cx="37242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864" y="5719608"/>
            <a:ext cx="53530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2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9445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it-IT" sz="2000" b="1" u="sng" cap="none" smtClean="0"/>
              <a:t>LOGICAL EQUIVALENCES IN PREDICATE LOGIC</a:t>
            </a:r>
            <a:r>
              <a:rPr lang="en-US" sz="2000" b="1" i="1" cap="none" smtClean="0"/>
              <a:t/>
            </a:r>
            <a:br>
              <a:rPr lang="en-US" sz="2000" b="1" i="1" cap="none" smtClean="0"/>
            </a:br>
            <a:endParaRPr lang="en-US" sz="2000" cap="none" smtClean="0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43000"/>
            <a:ext cx="80010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73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/>
          <a:lstStyle/>
          <a:p>
            <a:pPr marL="0" lvl="6" eaLnBrk="0" hangingPunct="0">
              <a:defRPr/>
            </a:pPr>
            <a:r>
              <a:rPr lang="en-US" sz="3200" b="1" dirty="0" smtClean="0"/>
              <a:t>Distributive laws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dirty="0"/>
          </a:p>
        </p:txBody>
      </p:sp>
      <p:sp>
        <p:nvSpPr>
          <p:cNvPr id="2969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382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67" y="841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74676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700" b="1" i="1" cap="none" smtClean="0"/>
              <a:t/>
            </a:r>
            <a:br>
              <a:rPr lang="en-US" sz="2700" b="1" i="1" cap="none" smtClean="0"/>
            </a:br>
            <a:r>
              <a:rPr lang="en-US" sz="2700" b="1" i="1" cap="none" smtClean="0"/>
              <a:t/>
            </a:r>
            <a:br>
              <a:rPr lang="en-US" sz="2700" b="1" i="1" cap="none" smtClean="0"/>
            </a:br>
            <a:r>
              <a:rPr lang="en-US" sz="2700" b="1" i="1" cap="none" smtClean="0"/>
              <a:t/>
            </a:r>
            <a:br>
              <a:rPr lang="en-US" sz="2700" b="1" i="1" cap="none" smtClean="0"/>
            </a:br>
            <a:r>
              <a:rPr lang="en-US" sz="2700" b="1" i="1" cap="none" smtClean="0"/>
              <a:t/>
            </a:r>
            <a:br>
              <a:rPr lang="en-US" sz="2700" b="1" i="1" cap="none" smtClean="0"/>
            </a:br>
            <a:r>
              <a:rPr lang="en-US" sz="2400" b="1" cap="none" smtClean="0"/>
              <a:t>EXTRACTION OF QUANTIFIERS</a:t>
            </a:r>
            <a:br>
              <a:rPr lang="en-US" sz="2400" b="1" cap="none" smtClean="0"/>
            </a:br>
            <a:r>
              <a:rPr lang="en-US" sz="2400" b="1" cap="none" smtClean="0"/>
              <a:t>                           IN FRONT OF THE FORMULA</a:t>
            </a:r>
            <a:r>
              <a:rPr lang="en-US" sz="2400" cap="none" smtClean="0"/>
              <a:t/>
            </a:r>
            <a:br>
              <a:rPr lang="en-US" sz="2400" cap="none" smtClean="0"/>
            </a:br>
            <a:endParaRPr lang="en-US" sz="2400" cap="none" smtClean="0"/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828800"/>
            <a:ext cx="7772400" cy="33528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9635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 u="sng" dirty="0" smtClean="0"/>
              <a:t>Example 6</a:t>
            </a:r>
            <a:endParaRPr lang="en-US" sz="2800" b="1" u="sng" dirty="0"/>
          </a:p>
        </p:txBody>
      </p:sp>
      <p:sp>
        <p:nvSpPr>
          <p:cNvPr id="3174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924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41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 smtClean="0"/>
              <a:t>PROPERTIES OF FIRST-ORDER LOGIC</a:t>
            </a:r>
            <a:r>
              <a:rPr lang="en-US" sz="2400" u="sng" cap="none" smtClean="0"/>
              <a:t>:</a:t>
            </a:r>
            <a:br>
              <a:rPr lang="en-US" sz="2400" u="sng" cap="none" smtClean="0"/>
            </a:br>
            <a:r>
              <a:rPr lang="en-US" cap="none" smtClean="0"/>
              <a:t> </a:t>
            </a:r>
            <a:r>
              <a:rPr lang="en-US" sz="1800" b="1" cap="none" smtClean="0"/>
              <a:t>SOUNDNESS, COMPLETENESS, SEMI-DECIDABILITY</a:t>
            </a:r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80772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2800" b="1" u="sng" dirty="0" smtClean="0"/>
              <a:t>The axioms </a:t>
            </a:r>
            <a:r>
              <a:rPr lang="en-US" sz="2800" b="1" u="sng" dirty="0" smtClean="0"/>
              <a:t>that</a:t>
            </a:r>
            <a:r>
              <a:rPr lang="ro-RO" sz="2800" b="1" u="sng" dirty="0" smtClean="0"/>
              <a:t> define the natural numbers</a:t>
            </a:r>
            <a:endParaRPr lang="en-US" sz="2800" b="1" u="sng" dirty="0"/>
          </a:p>
        </p:txBody>
      </p:sp>
      <p:sp>
        <p:nvSpPr>
          <p:cNvPr id="10243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696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23" y="-230742"/>
            <a:ext cx="8382000" cy="7159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sz="1800" b="1" u="sng" cap="none" dirty="0" smtClean="0"/>
              <a:t>AXIOMATIC SYSTEM OF PREDICATE LOGIC       </a:t>
            </a:r>
            <a:endParaRPr lang="en-US" sz="1800" b="1" u="sng" cap="none" dirty="0" smtClean="0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26670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3810000"/>
            <a:ext cx="6172200" cy="2590800"/>
          </a:xfrm>
          <a:noFill/>
        </p:spPr>
      </p:pic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382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004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6397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 smtClean="0"/>
              <a:t>AXIOMATIC SYSTEM </a:t>
            </a:r>
            <a:r>
              <a:rPr lang="en-US" sz="2000" cap="none" dirty="0" smtClean="0"/>
              <a:t>(CONTD.)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7982"/>
            <a:ext cx="266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7924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7" y="1581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533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 smtClean="0"/>
              <a:t>OPEN VERSUS CLOSED FORMULAS</a:t>
            </a:r>
          </a:p>
        </p:txBody>
      </p:sp>
      <p:sp>
        <p:nvSpPr>
          <p:cNvPr id="1331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9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63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 smtClean="0"/>
              <a:t>DEDUCTION IN FIRST-ORDER LOGIC</a:t>
            </a:r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066800"/>
            <a:ext cx="7848600" cy="52578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7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563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cap="none" dirty="0" smtClean="0"/>
              <a:t>INFERENCE RULES IN FIRST-ORDER LOGIC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620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7451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74676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000" b="1" u="sng" cap="none" smtClean="0"/>
              <a:t>EXAMPLE 1</a:t>
            </a:r>
            <a:r>
              <a:rPr lang="en-US" sz="2000" b="1" cap="none" smtClean="0"/>
              <a:t> – MODELING REASONING</a:t>
            </a:r>
            <a:endParaRPr lang="ro-RO" sz="2000" b="1" cap="none" smtClean="0"/>
          </a:p>
        </p:txBody>
      </p:sp>
      <p:pic>
        <p:nvPicPr>
          <p:cNvPr id="46084" name="Picture 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143000"/>
            <a:ext cx="4114800" cy="4419600"/>
          </a:xfrm>
          <a:noFill/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14400"/>
            <a:ext cx="43434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352800"/>
            <a:ext cx="36099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A8A726F49FE2479F8C696AC9273336" ma:contentTypeVersion="5" ma:contentTypeDescription="Create a new document." ma:contentTypeScope="" ma:versionID="6d3198448990ed8116502288b148916a">
  <xsd:schema xmlns:xsd="http://www.w3.org/2001/XMLSchema" xmlns:xs="http://www.w3.org/2001/XMLSchema" xmlns:p="http://schemas.microsoft.com/office/2006/metadata/properties" xmlns:ns2="074d6577-ef10-4417-aad1-f8c70b8834ca" targetNamespace="http://schemas.microsoft.com/office/2006/metadata/properties" ma:root="true" ma:fieldsID="1045fd3ae39038eb1d4d3b8e6b8b0627" ns2:_="">
    <xsd:import namespace="074d6577-ef10-4417-aad1-f8c70b8834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d6577-ef10-4417-aad1-f8c70b8834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62CDFF-05F4-4560-9D7C-486FE433AB52}"/>
</file>

<file path=customXml/itemProps2.xml><?xml version="1.0" encoding="utf-8"?>
<ds:datastoreItem xmlns:ds="http://schemas.openxmlformats.org/officeDocument/2006/customXml" ds:itemID="{99BBD86F-204A-4655-9372-7A136363609D}"/>
</file>

<file path=customXml/itemProps3.xml><?xml version="1.0" encoding="utf-8"?>
<ds:datastoreItem xmlns:ds="http://schemas.openxmlformats.org/officeDocument/2006/customXml" ds:itemID="{1068B319-5A1B-4649-8442-E48D3604A780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4688589</TotalTime>
  <Words>103</Words>
  <Application>Microsoft Office PowerPoint</Application>
  <PresentationFormat>On-screen Show (4:3)</PresentationFormat>
  <Paragraphs>24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Arabic Typesetting</vt:lpstr>
      <vt:lpstr>Arial</vt:lpstr>
      <vt:lpstr>Century Schoolbook</vt:lpstr>
      <vt:lpstr>Lucida Sans Typewriter</vt:lpstr>
      <vt:lpstr>Wingdings</vt:lpstr>
      <vt:lpstr>Wingdings 2</vt:lpstr>
      <vt:lpstr>Oriel</vt:lpstr>
      <vt:lpstr>First-order (predicate) Logic</vt:lpstr>
      <vt:lpstr>TRANSFORMATION OF NATURAL LANGUAGE SENTENCES   INTO PREDICATE FORMULAS </vt:lpstr>
      <vt:lpstr>The axioms that define the natural numbers</vt:lpstr>
      <vt:lpstr>AXIOMATIC SYSTEM OF PREDICATE LOGIC       </vt:lpstr>
      <vt:lpstr>AXIOMATIC SYSTEM (CONTD.)</vt:lpstr>
      <vt:lpstr>OPEN VERSUS CLOSED FORMULAS</vt:lpstr>
      <vt:lpstr>DEDUCTION IN FIRST-ORDER LOGIC</vt:lpstr>
      <vt:lpstr>INFERENCE RULES IN FIRST-ORDER LOGIC</vt:lpstr>
      <vt:lpstr>EXAMPLE 1 – MODELING REASONING</vt:lpstr>
      <vt:lpstr>EXAMPLE 1 –MODELING REASONING (contd.)</vt:lpstr>
      <vt:lpstr>EXAMPLE 1 – BUILDING DEDUCTIONS (LECTURE)</vt:lpstr>
      <vt:lpstr>Example 2</vt:lpstr>
      <vt:lpstr>EXAMPLE 3: SUCCESSION TO THE BRITISH THRONE</vt:lpstr>
      <vt:lpstr>EXAMPLE 3 (HOMEWORK)                            SUCCESSION TO THE BRITISH THRONE  </vt:lpstr>
      <vt:lpstr>Theorems</vt:lpstr>
      <vt:lpstr>PowerPoint Presentation</vt:lpstr>
      <vt:lpstr>              THE SEMANTICS OF FIRST-ORDER LOGIC </vt:lpstr>
      <vt:lpstr>PowerPoint Presentation</vt:lpstr>
      <vt:lpstr>Definitions (semantic concepts)</vt:lpstr>
      <vt:lpstr>Example 5</vt:lpstr>
      <vt:lpstr>Example 5 (contd.)</vt:lpstr>
      <vt:lpstr>LOGICAL EQUIVALENCES IN PREDICATE LOGIC </vt:lpstr>
      <vt:lpstr>Distributive laws </vt:lpstr>
      <vt:lpstr>    EXTRACTION OF QUANTIFIERS                            IN FRONT OF THE FORMULA </vt:lpstr>
      <vt:lpstr>Example 6</vt:lpstr>
      <vt:lpstr>PROPERTIES OF FIRST-ORDER LOGIC:  SOUNDNESS, COMPLETENESS, SEMI-DECIDABILITY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(predicate) Logic</dc:title>
  <dc:creator>LEN</dc:creator>
  <cp:lastModifiedBy>MIHAELA-ANA LUPEA</cp:lastModifiedBy>
  <cp:revision>108</cp:revision>
  <dcterms:created xsi:type="dcterms:W3CDTF">2017-10-28T06:03:07Z</dcterms:created>
  <dcterms:modified xsi:type="dcterms:W3CDTF">2020-10-29T07:21:13Z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</Properties>
</file>