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C7FDA-5020-48A1-8356-10B800359692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55A29-62EC-4673-BF16-1BBEAF69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55A29-62EC-4673-BF16-1BBEAF6987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8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92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354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4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23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24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84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00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6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5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6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05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2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63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2B2D-3C2F-4442-8C42-A252C3CC96EE}" type="datetimeFigureOut">
              <a:rPr lang="en-GB" smtClean="0"/>
              <a:t>13/01/2019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75AD7-03C6-4254-BD91-B3E089FA8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3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DBEBFB-C78F-4018-B5AF-72211286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9413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Comparator cu </a:t>
            </a:r>
            <a:r>
              <a:rPr lang="en-GB" dirty="0" err="1">
                <a:latin typeface="Algerian" panose="04020705040A02060702" pitchFamily="82" charset="0"/>
              </a:rPr>
              <a:t>Amplificator</a:t>
            </a:r>
            <a:r>
              <a:rPr lang="en-GB" dirty="0">
                <a:latin typeface="Algerian" panose="04020705040A02060702" pitchFamily="82" charset="0"/>
              </a:rPr>
              <a:t>  Operational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73989DE-E128-417D-9DC7-183BBFD6D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90963"/>
          </a:xfrm>
        </p:spPr>
        <p:txBody>
          <a:bodyPr>
            <a:normAutofit/>
          </a:bodyPr>
          <a:lstStyle/>
          <a:p>
            <a:r>
              <a:rPr lang="en-GB" dirty="0" err="1"/>
              <a:t>Nume:Rusu</a:t>
            </a:r>
            <a:r>
              <a:rPr lang="en-GB" dirty="0"/>
              <a:t> Roma</a:t>
            </a:r>
          </a:p>
          <a:p>
            <a:r>
              <a:rPr lang="en-GB" dirty="0"/>
              <a:t>Grupa:2123</a:t>
            </a:r>
          </a:p>
          <a:p>
            <a:r>
              <a:rPr lang="en-GB" dirty="0" err="1"/>
              <a:t>Seria:A</a:t>
            </a:r>
            <a:endParaRPr lang="en-GB" dirty="0"/>
          </a:p>
          <a:p>
            <a:r>
              <a:rPr lang="en-GB" dirty="0" err="1"/>
              <a:t>Profesor</a:t>
            </a:r>
            <a:r>
              <a:rPr lang="ro-RO" dirty="0"/>
              <a:t> îndrumător: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o-RO" dirty="0"/>
              <a:t>Prof. dr. ing. Adrian Tăut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7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762AC203-C25D-45CC-8C7D-3AA505D91779}"/>
              </a:ext>
            </a:extLst>
          </p:cNvPr>
          <p:cNvSpPr/>
          <p:nvPr/>
        </p:nvSpPr>
        <p:spPr>
          <a:xfrm>
            <a:off x="225083" y="138545"/>
            <a:ext cx="2532185" cy="590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dirty="0">
                <a:solidFill>
                  <a:schemeClr val="tx1"/>
                </a:solidFill>
              </a:rPr>
              <a:t>Pagina de start include proiectul in sine, plus toate funcțiile</a:t>
            </a:r>
            <a:r>
              <a:rPr lang="en-US" sz="2000" b="1" dirty="0">
                <a:solidFill>
                  <a:schemeClr val="tx1"/>
                </a:solidFill>
              </a:rPr>
              <a:t>,</a:t>
            </a:r>
            <a:r>
              <a:rPr lang="en-US" sz="2000" b="1" dirty="0" err="1">
                <a:solidFill>
                  <a:schemeClr val="tx1"/>
                </a:solidFill>
              </a:rPr>
              <a:t>graficile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ro-RO" sz="2000" b="1" dirty="0">
                <a:solidFill>
                  <a:schemeClr val="tx1"/>
                </a:solidFill>
              </a:rPr>
              <a:t>si butoanele.</a:t>
            </a:r>
          </a:p>
          <a:p>
            <a:pPr algn="ctr"/>
            <a:r>
              <a:rPr lang="ro-RO" sz="2000" b="1" dirty="0">
                <a:solidFill>
                  <a:schemeClr val="tx1"/>
                </a:solidFill>
              </a:rPr>
              <a:t>Pagina de </a:t>
            </a:r>
            <a:r>
              <a:rPr lang="en-US" sz="2000" b="1" dirty="0">
                <a:solidFill>
                  <a:schemeClr val="tx1"/>
                </a:solidFill>
              </a:rPr>
              <a:t>start</a:t>
            </a:r>
            <a:r>
              <a:rPr lang="ro-RO" sz="2000" b="1" dirty="0">
                <a:solidFill>
                  <a:schemeClr val="tx1"/>
                </a:solidFill>
              </a:rPr>
              <a:t> permite atât modificarea parametrilor </a:t>
            </a:r>
            <a:r>
              <a:rPr lang="en-US" sz="2000" b="1" dirty="0" err="1">
                <a:solidFill>
                  <a:schemeClr val="tx1"/>
                </a:solidFill>
              </a:rPr>
              <a:t>semnalului</a:t>
            </a:r>
            <a:r>
              <a:rPr lang="ro-RO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de </a:t>
            </a:r>
            <a:r>
              <a:rPr lang="en-US" sz="2000" b="1" dirty="0" err="1">
                <a:solidFill>
                  <a:schemeClr val="tx1"/>
                </a:solidFill>
              </a:rPr>
              <a:t>intrare</a:t>
            </a:r>
            <a:r>
              <a:rPr lang="en-US" sz="2000" b="1" dirty="0">
                <a:solidFill>
                  <a:schemeClr val="tx1"/>
                </a:solidFill>
              </a:rPr>
              <a:t>/</a:t>
            </a:r>
            <a:r>
              <a:rPr lang="en-US" sz="2000" b="1" dirty="0" err="1">
                <a:solidFill>
                  <a:schemeClr val="tx1"/>
                </a:solidFill>
              </a:rPr>
              <a:t>iesire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alegerea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circuitului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dar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si</a:t>
            </a:r>
            <a:r>
              <a:rPr lang="en-US" sz="2000" b="1" dirty="0">
                <a:solidFill>
                  <a:schemeClr val="tx1"/>
                </a:solidFill>
              </a:rPr>
              <a:t>  </a:t>
            </a:r>
            <a:r>
              <a:rPr lang="en-US" sz="2000" b="1" dirty="0" err="1">
                <a:solidFill>
                  <a:schemeClr val="tx1"/>
                </a:solidFill>
              </a:rPr>
              <a:t>ofera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acces</a:t>
            </a:r>
            <a:r>
              <a:rPr lang="en-US" sz="2000" b="1" dirty="0">
                <a:solidFill>
                  <a:schemeClr val="tx1"/>
                </a:solidFill>
              </a:rPr>
              <a:t> la </a:t>
            </a:r>
            <a:r>
              <a:rPr lang="en-US" sz="2000" b="1" dirty="0" err="1">
                <a:solidFill>
                  <a:schemeClr val="tx1"/>
                </a:solidFill>
              </a:rPr>
              <a:t>documentatia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proiectului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lang="en-GB" sz="2000" b="1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E7B2003-5C83-4D76-9521-4788A8DB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663" y="138545"/>
            <a:ext cx="9206739" cy="5902037"/>
          </a:xfrm>
        </p:spPr>
      </p:pic>
    </p:spTree>
    <p:extLst>
      <p:ext uri="{BB962C8B-B14F-4D97-AF65-F5344CB8AC3E}">
        <p14:creationId xmlns:p14="http://schemas.microsoft.com/office/powerpoint/2010/main" val="99208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>
            <a:extLst>
              <a:ext uri="{FF2B5EF4-FFF2-40B4-BE49-F238E27FC236}">
                <a16:creationId xmlns:a16="http://schemas.microsoft.com/office/drawing/2014/main" id="{CD66B36A-D60B-4FDB-BD99-58AFC2368562}"/>
              </a:ext>
            </a:extLst>
          </p:cNvPr>
          <p:cNvSpPr/>
          <p:nvPr/>
        </p:nvSpPr>
        <p:spPr>
          <a:xfrm>
            <a:off x="678873" y="2119745"/>
            <a:ext cx="3167092" cy="34082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/>
              <a:t>Secvența de cod necesară pentru rularea fișierului principal.</a:t>
            </a:r>
          </a:p>
          <a:p>
            <a:pPr algn="ctr"/>
            <a:r>
              <a:rPr lang="ro-RO" sz="2400" dirty="0"/>
              <a:t>De asemenea, sunt setați parametrii inițiali care vor fi transmiși funcției.</a:t>
            </a:r>
            <a:endParaRPr lang="en-GB" sz="2400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F95DE2-626D-4981-AC45-C0D6DEA76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07" y="1441450"/>
            <a:ext cx="6445690" cy="399781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283A10-A41B-4716-993A-5BABDD50F2AA}"/>
              </a:ext>
            </a:extLst>
          </p:cNvPr>
          <p:cNvCxnSpPr/>
          <p:nvPr/>
        </p:nvCxnSpPr>
        <p:spPr>
          <a:xfrm>
            <a:off x="3535050" y="3139410"/>
            <a:ext cx="1828800" cy="4572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06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72891883-5363-487E-8236-D8F06F645099}"/>
              </a:ext>
            </a:extLst>
          </p:cNvPr>
          <p:cNvSpPr/>
          <p:nvPr/>
        </p:nvSpPr>
        <p:spPr>
          <a:xfrm>
            <a:off x="1238393" y="463703"/>
            <a:ext cx="3516923" cy="220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Fereastra</a:t>
            </a:r>
            <a:r>
              <a:rPr lang="en-GB" sz="2000" dirty="0"/>
              <a:t> in care  </a:t>
            </a:r>
            <a:r>
              <a:rPr lang="en-GB" sz="2000" dirty="0" err="1"/>
              <a:t>putem</a:t>
            </a:r>
            <a:r>
              <a:rPr lang="en-GB" sz="2000" dirty="0"/>
              <a:t> </a:t>
            </a:r>
            <a:r>
              <a:rPr lang="en-GB" sz="2000" dirty="0" err="1"/>
              <a:t>edita</a:t>
            </a:r>
            <a:r>
              <a:rPr lang="en-GB" sz="2000" dirty="0"/>
              <a:t> </a:t>
            </a:r>
            <a:r>
              <a:rPr lang="en-GB" sz="2000" dirty="0" err="1"/>
              <a:t>si</a:t>
            </a:r>
            <a:r>
              <a:rPr lang="en-GB" sz="2000" dirty="0"/>
              <a:t> </a:t>
            </a:r>
            <a:r>
              <a:rPr lang="en-GB" sz="2000" dirty="0" err="1"/>
              <a:t>vizualiza</a:t>
            </a:r>
            <a:r>
              <a:rPr lang="en-GB" sz="2000" dirty="0"/>
              <a:t> </a:t>
            </a:r>
            <a:r>
              <a:rPr lang="en-GB" sz="2000" dirty="0" err="1"/>
              <a:t>parametri</a:t>
            </a:r>
            <a:r>
              <a:rPr lang="en-GB" sz="2000" dirty="0"/>
              <a:t> </a:t>
            </a:r>
            <a:r>
              <a:rPr lang="en-GB" sz="2000" dirty="0" err="1"/>
              <a:t>semnalelor</a:t>
            </a:r>
            <a:r>
              <a:rPr lang="en-GB" sz="2000" dirty="0"/>
              <a:t> </a:t>
            </a:r>
            <a:r>
              <a:rPr lang="en-GB" sz="2000" dirty="0" err="1"/>
              <a:t>si</a:t>
            </a:r>
            <a:r>
              <a:rPr lang="en-GB" sz="2000" dirty="0"/>
              <a:t> a </a:t>
            </a:r>
            <a:r>
              <a:rPr lang="en-GB" sz="2000" dirty="0" err="1"/>
              <a:t>circuitelor</a:t>
            </a:r>
            <a:endParaRPr lang="en-GB" sz="2000" dirty="0"/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6F1EF937-33C3-4524-8588-16429A71734B}"/>
              </a:ext>
            </a:extLst>
          </p:cNvPr>
          <p:cNvSpPr/>
          <p:nvPr/>
        </p:nvSpPr>
        <p:spPr>
          <a:xfrm>
            <a:off x="1238393" y="3316308"/>
            <a:ext cx="3516923" cy="1329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/>
              <a:t>Fereastră în care se afișează </a:t>
            </a:r>
            <a:r>
              <a:rPr lang="en-US" sz="2000" dirty="0" err="1"/>
              <a:t>valoare</a:t>
            </a:r>
            <a:r>
              <a:rPr lang="en-US" sz="2000" dirty="0"/>
              <a:t> </a:t>
            </a:r>
            <a:r>
              <a:rPr lang="en-US" sz="2000" dirty="0" err="1"/>
              <a:t>tensiunelor</a:t>
            </a:r>
            <a:r>
              <a:rPr lang="en-US" sz="2000" dirty="0"/>
              <a:t> de  </a:t>
            </a:r>
            <a:r>
              <a:rPr lang="en-US" sz="2000" dirty="0" err="1"/>
              <a:t>prag</a:t>
            </a:r>
            <a:endParaRPr lang="en-GB" sz="20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3C4EC5-9482-4590-9517-694B6EFFD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20" y="1564851"/>
            <a:ext cx="6542202" cy="282804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512FA1-2463-449C-A0CB-B56A43DFBFA4}"/>
              </a:ext>
            </a:extLst>
          </p:cNvPr>
          <p:cNvCxnSpPr>
            <a:cxnSpLocks/>
          </p:cNvCxnSpPr>
          <p:nvPr/>
        </p:nvCxnSpPr>
        <p:spPr>
          <a:xfrm>
            <a:off x="4458878" y="750611"/>
            <a:ext cx="3601040" cy="1012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30F9D2-B40B-4D00-936A-E34A8146F17C}"/>
              </a:ext>
            </a:extLst>
          </p:cNvPr>
          <p:cNvCxnSpPr/>
          <p:nvPr/>
        </p:nvCxnSpPr>
        <p:spPr>
          <a:xfrm flipV="1">
            <a:off x="4147794" y="3318235"/>
            <a:ext cx="2177592" cy="282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8FCE72-1935-4861-AFA2-765717F56DA3}"/>
              </a:ext>
            </a:extLst>
          </p:cNvPr>
          <p:cNvSpPr/>
          <p:nvPr/>
        </p:nvSpPr>
        <p:spPr>
          <a:xfrm>
            <a:off x="2940656" y="5224335"/>
            <a:ext cx="3629319" cy="14234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Fereastră în care se </a:t>
            </a:r>
            <a:r>
              <a:rPr lang="en-US" dirty="0"/>
              <a:t>pot </a:t>
            </a:r>
            <a:r>
              <a:rPr lang="en-US" dirty="0" err="1"/>
              <a:t>modifica</a:t>
            </a:r>
            <a:endParaRPr lang="en-US" dirty="0"/>
          </a:p>
          <a:p>
            <a:pPr algn="ctr"/>
            <a:r>
              <a:rPr lang="en-US" dirty="0" err="1"/>
              <a:t>Rezistentele</a:t>
            </a:r>
            <a:r>
              <a:rPr lang="en-US" dirty="0"/>
              <a:t> de pe </a:t>
            </a:r>
            <a:r>
              <a:rPr lang="en-US" dirty="0" err="1"/>
              <a:t>reactie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97754F-AB74-455B-9D0A-95DA35F30D8B}"/>
              </a:ext>
            </a:extLst>
          </p:cNvPr>
          <p:cNvCxnSpPr/>
          <p:nvPr/>
        </p:nvCxnSpPr>
        <p:spPr>
          <a:xfrm flipV="1">
            <a:off x="6096000" y="3495556"/>
            <a:ext cx="1963918" cy="1979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FE9FA9-DA37-4BF5-A7B6-FE2ACB8C3E80}"/>
              </a:ext>
            </a:extLst>
          </p:cNvPr>
          <p:cNvSpPr/>
          <p:nvPr/>
        </p:nvSpPr>
        <p:spPr>
          <a:xfrm>
            <a:off x="7077959" y="5224335"/>
            <a:ext cx="4922363" cy="142344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Fereastra</a:t>
            </a:r>
            <a:r>
              <a:rPr lang="en-US" dirty="0"/>
              <a:t> in care se  pot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semnalului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(</a:t>
            </a:r>
            <a:r>
              <a:rPr lang="en-US" dirty="0" err="1"/>
              <a:t>Frecveenta</a:t>
            </a:r>
            <a:r>
              <a:rPr lang="en-US" dirty="0"/>
              <a:t> 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Amplitudinea</a:t>
            </a:r>
            <a:r>
              <a:rPr lang="en-US" dirty="0"/>
              <a:t>)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iesire</a:t>
            </a:r>
            <a:r>
              <a:rPr lang="en-US" dirty="0"/>
              <a:t>(</a:t>
            </a:r>
            <a:r>
              <a:rPr lang="en-US" dirty="0" err="1"/>
              <a:t>Alimentarea</a:t>
            </a:r>
            <a:r>
              <a:rPr lang="en-US" dirty="0"/>
              <a:t> </a:t>
            </a:r>
            <a:r>
              <a:rPr lang="en-US" dirty="0" err="1"/>
              <a:t>Operationalului</a:t>
            </a:r>
            <a:r>
              <a:rPr lang="en-US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27ABE6-0A06-4294-BC43-F92A5CB6468F}"/>
              </a:ext>
            </a:extLst>
          </p:cNvPr>
          <p:cNvCxnSpPr/>
          <p:nvPr/>
        </p:nvCxnSpPr>
        <p:spPr>
          <a:xfrm flipV="1">
            <a:off x="8672660" y="3667027"/>
            <a:ext cx="1338606" cy="1659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2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3243854A-81A4-403C-9CB3-F773BEC3A1E8}"/>
              </a:ext>
            </a:extLst>
          </p:cNvPr>
          <p:cNvSpPr/>
          <p:nvPr/>
        </p:nvSpPr>
        <p:spPr>
          <a:xfrm>
            <a:off x="113122" y="65988"/>
            <a:ext cx="5982878" cy="1584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Cu </a:t>
            </a:r>
            <a:r>
              <a:rPr lang="en-GB" sz="2400" dirty="0" err="1"/>
              <a:t>ajutorul</a:t>
            </a:r>
            <a:r>
              <a:rPr lang="en-GB" sz="2400" dirty="0"/>
              <a:t>  </a:t>
            </a:r>
            <a:r>
              <a:rPr lang="en-GB" sz="2400" dirty="0" err="1"/>
              <a:t>obiectului</a:t>
            </a:r>
            <a:r>
              <a:rPr lang="en-GB" sz="2400" dirty="0"/>
              <a:t> </a:t>
            </a:r>
            <a:r>
              <a:rPr lang="en-GB" sz="2400" dirty="0" err="1"/>
              <a:t>Popupmenu</a:t>
            </a:r>
            <a:r>
              <a:rPr lang="en-GB" sz="2400" dirty="0"/>
              <a:t> </a:t>
            </a:r>
            <a:r>
              <a:rPr lang="en-GB" sz="2400" dirty="0" err="1"/>
              <a:t>putem</a:t>
            </a:r>
            <a:r>
              <a:rPr lang="en-GB" sz="2400" dirty="0"/>
              <a:t>  </a:t>
            </a:r>
            <a:r>
              <a:rPr lang="en-GB" sz="2400" dirty="0" err="1"/>
              <a:t>modifica</a:t>
            </a:r>
            <a:r>
              <a:rPr lang="en-GB" sz="2400" dirty="0"/>
              <a:t> </a:t>
            </a:r>
            <a:r>
              <a:rPr lang="en-GB" sz="2400" dirty="0" err="1"/>
              <a:t>circuitul,astfel</a:t>
            </a:r>
            <a:r>
              <a:rPr lang="en-GB" sz="2400" dirty="0"/>
              <a:t> se </a:t>
            </a:r>
            <a:r>
              <a:rPr lang="en-GB" sz="2400" dirty="0" err="1"/>
              <a:t>schimba</a:t>
            </a:r>
            <a:r>
              <a:rPr lang="en-GB" sz="2400" dirty="0"/>
              <a:t> schema, </a:t>
            </a:r>
            <a:r>
              <a:rPr lang="en-GB" sz="2400" dirty="0" err="1"/>
              <a:t>tensiunele</a:t>
            </a:r>
            <a:r>
              <a:rPr lang="en-GB" sz="2400" dirty="0"/>
              <a:t> de  </a:t>
            </a:r>
            <a:r>
              <a:rPr lang="en-GB" sz="2400" dirty="0" err="1"/>
              <a:t>prag</a:t>
            </a:r>
            <a:r>
              <a:rPr lang="en-GB" sz="2400" dirty="0"/>
              <a:t>,  </a:t>
            </a:r>
            <a:r>
              <a:rPr lang="en-GB" sz="2400" dirty="0" err="1"/>
              <a:t>tensiunea</a:t>
            </a:r>
            <a:r>
              <a:rPr lang="en-GB" sz="2400" dirty="0"/>
              <a:t> de  </a:t>
            </a:r>
            <a:r>
              <a:rPr lang="en-GB" sz="2400" dirty="0" err="1"/>
              <a:t>iesire</a:t>
            </a:r>
            <a:r>
              <a:rPr lang="en-GB" sz="2400" dirty="0"/>
              <a:t>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histereza</a:t>
            </a:r>
            <a:r>
              <a:rPr lang="en-GB" sz="2400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D67818-E4EE-4522-B854-331C3DA0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87" y="338892"/>
            <a:ext cx="5612091" cy="118046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1A739F-F9A3-48CA-ACB9-542454167284}"/>
              </a:ext>
            </a:extLst>
          </p:cNvPr>
          <p:cNvCxnSpPr>
            <a:cxnSpLocks/>
          </p:cNvCxnSpPr>
          <p:nvPr/>
        </p:nvCxnSpPr>
        <p:spPr>
          <a:xfrm flipV="1">
            <a:off x="5876041" y="970006"/>
            <a:ext cx="810705" cy="457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2F5489A-06ED-49B4-94D8-0D5BA2DFC9A2}"/>
              </a:ext>
            </a:extLst>
          </p:cNvPr>
          <p:cNvSpPr/>
          <p:nvPr/>
        </p:nvSpPr>
        <p:spPr>
          <a:xfrm>
            <a:off x="256095" y="6033155"/>
            <a:ext cx="11679810" cy="8248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diferenta</a:t>
            </a:r>
            <a:r>
              <a:rPr lang="en-US" dirty="0"/>
              <a:t>(cu </a:t>
            </a:r>
            <a:r>
              <a:rPr lang="en-US" dirty="0" err="1"/>
              <a:t>sageti</a:t>
            </a:r>
            <a:r>
              <a:rPr lang="en-US" dirty="0"/>
              <a:t> sunt </a:t>
            </a:r>
            <a:r>
              <a:rPr lang="en-US" dirty="0" err="1"/>
              <a:t>evidentiate</a:t>
            </a:r>
            <a:r>
              <a:rPr lang="en-US" dirty="0"/>
              <a:t> </a:t>
            </a:r>
            <a:r>
              <a:rPr lang="en-US" dirty="0" err="1"/>
              <a:t>deosebirile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Comparatorul</a:t>
            </a:r>
            <a:r>
              <a:rPr lang="en-US" dirty="0"/>
              <a:t> </a:t>
            </a:r>
            <a:r>
              <a:rPr lang="en-US" dirty="0" err="1"/>
              <a:t>Inversor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Comparatorul</a:t>
            </a:r>
            <a:r>
              <a:rPr lang="en-US" dirty="0"/>
              <a:t> </a:t>
            </a:r>
            <a:r>
              <a:rPr lang="en-US" dirty="0" err="1"/>
              <a:t>Neinversor</a:t>
            </a:r>
            <a:r>
              <a:rPr lang="en-US" dirty="0"/>
              <a:t>)</a:t>
            </a:r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C33BC8-760E-4362-9E30-25D33019B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20" y="1650860"/>
            <a:ext cx="5982879" cy="4382296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A4C69-B2ED-48E3-B2ED-B84C92CB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50859"/>
            <a:ext cx="5982878" cy="438229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B18468-D4B3-4EAC-83B1-B56D5E24234C}"/>
              </a:ext>
            </a:extLst>
          </p:cNvPr>
          <p:cNvCxnSpPr>
            <a:cxnSpLocks/>
          </p:cNvCxnSpPr>
          <p:nvPr/>
        </p:nvCxnSpPr>
        <p:spPr>
          <a:xfrm>
            <a:off x="5744066" y="3697187"/>
            <a:ext cx="722721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8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1730077D-EF5C-473B-BEED-01F6C66ACD22}"/>
              </a:ext>
            </a:extLst>
          </p:cNvPr>
          <p:cNvSpPr/>
          <p:nvPr/>
        </p:nvSpPr>
        <p:spPr>
          <a:xfrm>
            <a:off x="546755" y="449981"/>
            <a:ext cx="5656082" cy="1525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 </a:t>
            </a:r>
            <a:r>
              <a:rPr lang="en-US" sz="2000" dirty="0" err="1"/>
              <a:t>ajutorul</a:t>
            </a:r>
            <a:r>
              <a:rPr lang="en-US" sz="2000" dirty="0"/>
              <a:t> </a:t>
            </a:r>
            <a:r>
              <a:rPr lang="en-US" sz="2000" dirty="0" err="1"/>
              <a:t>butonului</a:t>
            </a:r>
            <a:r>
              <a:rPr lang="en-US" sz="2000" dirty="0"/>
              <a:t> Pushbutton </a:t>
            </a:r>
            <a:r>
              <a:rPr lang="en-US" sz="2000" dirty="0" err="1"/>
              <a:t>deschidem</a:t>
            </a:r>
            <a:r>
              <a:rPr lang="en-US" sz="2000" dirty="0"/>
              <a:t> o </a:t>
            </a:r>
            <a:r>
              <a:rPr lang="en-US" sz="2000" dirty="0" err="1"/>
              <a:t>fereastra</a:t>
            </a:r>
            <a:r>
              <a:rPr lang="en-US" sz="2000" dirty="0"/>
              <a:t> </a:t>
            </a:r>
            <a:r>
              <a:rPr lang="en-US" sz="2000" dirty="0" err="1"/>
              <a:t>noua</a:t>
            </a:r>
            <a:r>
              <a:rPr lang="en-US" sz="2000" dirty="0"/>
              <a:t> </a:t>
            </a:r>
            <a:r>
              <a:rPr lang="en-US" sz="2000" dirty="0" err="1"/>
              <a:t>unde</a:t>
            </a:r>
            <a:r>
              <a:rPr lang="en-US" sz="2000" dirty="0"/>
              <a:t> sunt </a:t>
            </a:r>
            <a:r>
              <a:rPr lang="en-US" sz="2000" dirty="0" err="1"/>
              <a:t>prezentate</a:t>
            </a:r>
            <a:r>
              <a:rPr lang="en-US" sz="2000" dirty="0"/>
              <a:t> </a:t>
            </a:r>
            <a:r>
              <a:rPr lang="en-US" sz="2000" dirty="0" err="1"/>
              <a:t>proprietatile</a:t>
            </a:r>
            <a:r>
              <a:rPr lang="en-US" sz="2000" dirty="0"/>
              <a:t> </a:t>
            </a:r>
            <a:r>
              <a:rPr lang="en-US" sz="2000" dirty="0" err="1"/>
              <a:t>amplificatorului</a:t>
            </a:r>
            <a:r>
              <a:rPr lang="en-US" sz="2000" dirty="0"/>
              <a:t> operational “lm741”</a:t>
            </a:r>
            <a:endParaRPr lang="en-GB" sz="2000" dirty="0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39726DCD-C1E9-428F-BBAF-D8C4728B50BC}"/>
              </a:ext>
            </a:extLst>
          </p:cNvPr>
          <p:cNvSpPr/>
          <p:nvPr/>
        </p:nvSpPr>
        <p:spPr>
          <a:xfrm>
            <a:off x="101730" y="2149311"/>
            <a:ext cx="2886567" cy="11689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Amplificatorul</a:t>
            </a:r>
            <a:r>
              <a:rPr lang="en-US" sz="2000" dirty="0"/>
              <a:t> operational </a:t>
            </a:r>
            <a:r>
              <a:rPr lang="en-US" sz="2000" dirty="0" err="1"/>
              <a:t>propriu</a:t>
            </a:r>
            <a:r>
              <a:rPr lang="en-US" sz="2000" dirty="0"/>
              <a:t> </a:t>
            </a:r>
            <a:r>
              <a:rPr lang="en-US" sz="2000" dirty="0" err="1"/>
              <a:t>zis</a:t>
            </a:r>
            <a:endParaRPr lang="en-GB" sz="20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6EA3BD-BDF3-4309-915D-D12684D1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74" y="668396"/>
            <a:ext cx="4110086" cy="11451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994CA6-5F6E-4B8A-A9B5-C94DFE516E67}"/>
              </a:ext>
            </a:extLst>
          </p:cNvPr>
          <p:cNvCxnSpPr/>
          <p:nvPr/>
        </p:nvCxnSpPr>
        <p:spPr>
          <a:xfrm flipV="1">
            <a:off x="5986021" y="1093509"/>
            <a:ext cx="1489435" cy="119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3486C-EDF5-419D-B327-E59D2C2F5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92" y="2149311"/>
            <a:ext cx="7428321" cy="45081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653115-0DA5-49D2-B0BA-A8CA17D0A4FB}"/>
              </a:ext>
            </a:extLst>
          </p:cNvPr>
          <p:cNvSpPr/>
          <p:nvPr/>
        </p:nvSpPr>
        <p:spPr>
          <a:xfrm>
            <a:off x="169682" y="4403384"/>
            <a:ext cx="2743200" cy="14705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la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model  de </a:t>
            </a:r>
            <a:r>
              <a:rPr lang="en-US" dirty="0" err="1"/>
              <a:t>amplificator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C0FB0-7976-4E99-93F3-0675036C8BE7}"/>
              </a:ext>
            </a:extLst>
          </p:cNvPr>
          <p:cNvSpPr/>
          <p:nvPr/>
        </p:nvSpPr>
        <p:spPr>
          <a:xfrm>
            <a:off x="10624008" y="3629321"/>
            <a:ext cx="1449568" cy="21116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 </a:t>
            </a:r>
            <a:r>
              <a:rPr lang="en-US" dirty="0" err="1"/>
              <a:t>denumirea</a:t>
            </a:r>
            <a:r>
              <a:rPr lang="en-US" dirty="0"/>
              <a:t> </a:t>
            </a:r>
            <a:r>
              <a:rPr lang="en-US" dirty="0" err="1"/>
              <a:t>pinilor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E1AAC7-911B-4CB0-B1C9-8DEC39F06AC4}"/>
              </a:ext>
            </a:extLst>
          </p:cNvPr>
          <p:cNvCxnSpPr/>
          <p:nvPr/>
        </p:nvCxnSpPr>
        <p:spPr>
          <a:xfrm flipH="1" flipV="1">
            <a:off x="10001839" y="3148553"/>
            <a:ext cx="772998" cy="9238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52012E-49D4-4517-A2B5-AF836235287C}"/>
              </a:ext>
            </a:extLst>
          </p:cNvPr>
          <p:cNvCxnSpPr/>
          <p:nvPr/>
        </p:nvCxnSpPr>
        <p:spPr>
          <a:xfrm>
            <a:off x="2653646" y="3080444"/>
            <a:ext cx="1475294" cy="148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0A4718-AB43-472D-8968-FEE173B2632F}"/>
              </a:ext>
            </a:extLst>
          </p:cNvPr>
          <p:cNvCxnSpPr/>
          <p:nvPr/>
        </p:nvCxnSpPr>
        <p:spPr>
          <a:xfrm>
            <a:off x="2743200" y="5062194"/>
            <a:ext cx="1960775" cy="405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7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A76599-81DA-4DD5-8FA0-471326A8A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72" y="175098"/>
            <a:ext cx="9458528" cy="64688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78BA8B-2B68-44C3-B289-7178AEF5CC7C}"/>
              </a:ext>
            </a:extLst>
          </p:cNvPr>
          <p:cNvSpPr/>
          <p:nvPr/>
        </p:nvSpPr>
        <p:spPr>
          <a:xfrm>
            <a:off x="204281" y="710119"/>
            <a:ext cx="2373549" cy="31031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Accesind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“</a:t>
            </a:r>
            <a:r>
              <a:rPr lang="en-US" dirty="0" err="1"/>
              <a:t>Documentatie</a:t>
            </a:r>
            <a:r>
              <a:rPr lang="en-US" dirty="0"/>
              <a:t>”,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informatia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, </a:t>
            </a:r>
            <a:r>
              <a:rPr lang="en-US" dirty="0" err="1"/>
              <a:t>teorie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bibliografia</a:t>
            </a:r>
            <a:r>
              <a:rPr lang="en-US" dirty="0"/>
              <a:t> </a:t>
            </a:r>
            <a:r>
              <a:rPr lang="en-US" dirty="0" err="1"/>
              <a:t>folosita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3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CB5BCD-80A1-4D9A-A048-D2C69E504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4" y="1"/>
            <a:ext cx="11076592" cy="6858000"/>
          </a:xfrm>
        </p:spPr>
      </p:pic>
    </p:spTree>
    <p:extLst>
      <p:ext uri="{BB962C8B-B14F-4D97-AF65-F5344CB8AC3E}">
        <p14:creationId xmlns:p14="http://schemas.microsoft.com/office/powerpoint/2010/main" val="178920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E50FE6-CEB3-436C-BB7C-EB3ED862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7200" dirty="0"/>
              <a:t>VA MULTUMESC  PENTRU ATENTIE ! </a:t>
            </a:r>
          </a:p>
        </p:txBody>
      </p:sp>
    </p:spTree>
    <p:extLst>
      <p:ext uri="{BB962C8B-B14F-4D97-AF65-F5344CB8AC3E}">
        <p14:creationId xmlns:p14="http://schemas.microsoft.com/office/powerpoint/2010/main" val="18134558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240</Words>
  <Application>Microsoft Office PowerPoint</Application>
  <PresentationFormat>Widescreen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Trebuchet MS</vt:lpstr>
      <vt:lpstr>Berlin</vt:lpstr>
      <vt:lpstr>Comparator cu Amplificator  Operational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 MULTUMESC  PENTRU ATENTIE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Comparator cu Amplificator  Operational</dc:title>
  <dc:creator>Roma Rusu</dc:creator>
  <cp:lastModifiedBy>Roma Rusu</cp:lastModifiedBy>
  <cp:revision>4</cp:revision>
  <dcterms:created xsi:type="dcterms:W3CDTF">2019-01-12T23:13:49Z</dcterms:created>
  <dcterms:modified xsi:type="dcterms:W3CDTF">2019-01-13T09:11:09Z</dcterms:modified>
</cp:coreProperties>
</file>