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oboto"/>
      <p:regular r:id="rId17"/>
      <p:bold r:id="rId18"/>
      <p:italic r:id="rId19"/>
      <p:boldItalic r:id="rId20"/>
    </p:embeddedFont>
    <p:embeddedFont>
      <p:font typeface="Nunito"/>
      <p:regular r:id="rId21"/>
      <p:bold r:id="rId22"/>
      <p:italic r:id="rId23"/>
      <p:boldItalic r:id="rId24"/>
    </p:embeddedFont>
    <p:embeddedFont>
      <p:font typeface="Maven Pro"/>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bold.fntdata"/><Relationship Id="rId25"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030e7a8359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030e7a8359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030e7a8359_2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030e7a8359_2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50cbff8c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50cbff8c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030e7a8359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030e7a835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30e7a835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30e7a835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30e7a8359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030e7a8359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030e7a8359_0_8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030e7a8359_0_8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030e7a8359_0_8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030e7a8359_0_8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030e7a8359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030e7a8359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030e7a8359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030e7a8359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vijayashreer/food-preferenc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Chi-Squared Analysis on Dessert Preferences</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Russell Whitworth and Dean Marek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338" name="Google Shape;338;p22"/>
          <p:cNvSpPr txBox="1"/>
          <p:nvPr>
            <p:ph idx="1" type="body"/>
          </p:nvPr>
        </p:nvSpPr>
        <p:spPr>
          <a:xfrm>
            <a:off x="1303800" y="1724650"/>
            <a:ext cx="7030500" cy="25416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600">
                <a:latin typeface="Roboto"/>
                <a:ea typeface="Roboto"/>
                <a:cs typeface="Roboto"/>
                <a:sym typeface="Roboto"/>
              </a:rPr>
              <a:t>Given a P-value of 12.36 with a degrees of freedom of 6, we find a P-Statistic of .05433, hence it is contained inside the rejection boundary of the 95% confidence interval, and outside rejection boundary of the 90% confidence interval. </a:t>
            </a:r>
            <a:endParaRPr b="1" sz="1600">
              <a:latin typeface="Roboto"/>
              <a:ea typeface="Roboto"/>
              <a:cs typeface="Roboto"/>
              <a:sym typeface="Roboto"/>
            </a:endParaRPr>
          </a:p>
          <a:p>
            <a:pPr indent="0" lvl="0" marL="0" rtl="0" algn="l">
              <a:spcBef>
                <a:spcPts val="1200"/>
              </a:spcBef>
              <a:spcAft>
                <a:spcPts val="0"/>
              </a:spcAft>
              <a:buNone/>
            </a:pPr>
            <a:r>
              <a:t/>
            </a:r>
            <a:endParaRPr b="1" sz="165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b="1" lang="en" sz="1650">
                <a:solidFill>
                  <a:srgbClr val="202124"/>
                </a:solidFill>
                <a:highlight>
                  <a:srgbClr val="FFFFFF"/>
                </a:highlight>
                <a:latin typeface="Roboto"/>
                <a:ea typeface="Roboto"/>
                <a:cs typeface="Roboto"/>
                <a:sym typeface="Roboto"/>
              </a:rPr>
              <a:t>Using 𝝌²</a:t>
            </a:r>
            <a:r>
              <a:rPr b="1" baseline="-25000" lang="en" sz="1650">
                <a:solidFill>
                  <a:srgbClr val="202124"/>
                </a:solidFill>
                <a:highlight>
                  <a:srgbClr val="FFFFFF"/>
                </a:highlight>
                <a:latin typeface="Roboto"/>
                <a:ea typeface="Roboto"/>
                <a:cs typeface="Roboto"/>
                <a:sym typeface="Roboto"/>
              </a:rPr>
              <a:t>obs</a:t>
            </a:r>
            <a:r>
              <a:rPr b="1" lang="en" sz="1650">
                <a:solidFill>
                  <a:srgbClr val="202124"/>
                </a:solidFill>
                <a:highlight>
                  <a:srgbClr val="FFFFFF"/>
                </a:highlight>
                <a:latin typeface="Roboto"/>
                <a:ea typeface="Roboto"/>
                <a:cs typeface="Roboto"/>
                <a:sym typeface="Roboto"/>
              </a:rPr>
              <a:t> = 12.359:</a:t>
            </a:r>
            <a:endParaRPr b="1" sz="1650">
              <a:solidFill>
                <a:srgbClr val="202124"/>
              </a:solidFill>
              <a:highlight>
                <a:srgbClr val="FFFFFF"/>
              </a:highlight>
              <a:latin typeface="Roboto"/>
              <a:ea typeface="Roboto"/>
              <a:cs typeface="Roboto"/>
              <a:sym typeface="Roboto"/>
            </a:endParaRPr>
          </a:p>
          <a:p>
            <a:pPr indent="0" lvl="0" marL="0" rtl="0" algn="l">
              <a:spcBef>
                <a:spcPts val="1200"/>
              </a:spcBef>
              <a:spcAft>
                <a:spcPts val="0"/>
              </a:spcAft>
              <a:buNone/>
            </a:pPr>
            <a:r>
              <a:rPr b="1" lang="en" sz="1650">
                <a:solidFill>
                  <a:srgbClr val="202124"/>
                </a:solidFill>
                <a:highlight>
                  <a:srgbClr val="FFFFFF"/>
                </a:highlight>
                <a:latin typeface="Roboto"/>
                <a:ea typeface="Roboto"/>
                <a:cs typeface="Roboto"/>
                <a:sym typeface="Roboto"/>
              </a:rPr>
              <a:t>	</a:t>
            </a:r>
            <a:r>
              <a:rPr b="1" lang="en" sz="1650">
                <a:solidFill>
                  <a:srgbClr val="202124"/>
                </a:solidFill>
                <a:highlight>
                  <a:srgbClr val="FFFFFF"/>
                </a:highlight>
                <a:latin typeface="Roboto"/>
                <a:ea typeface="Roboto"/>
                <a:cs typeface="Roboto"/>
                <a:sym typeface="Roboto"/>
              </a:rPr>
              <a:t>Do not reject H₀ @ α = 0.05</a:t>
            </a:r>
            <a:endParaRPr b="1" sz="1650">
              <a:solidFill>
                <a:srgbClr val="202124"/>
              </a:solidFill>
              <a:highlight>
                <a:srgbClr val="FFFFFF"/>
              </a:highlight>
              <a:latin typeface="Roboto"/>
              <a:ea typeface="Roboto"/>
              <a:cs typeface="Roboto"/>
              <a:sym typeface="Roboto"/>
            </a:endParaRPr>
          </a:p>
          <a:p>
            <a:pPr indent="457200" lvl="0" marL="0" rtl="0" algn="l">
              <a:spcBef>
                <a:spcPts val="1200"/>
              </a:spcBef>
              <a:spcAft>
                <a:spcPts val="1200"/>
              </a:spcAft>
              <a:buNone/>
            </a:pPr>
            <a:r>
              <a:rPr b="1" lang="en" sz="1650">
                <a:solidFill>
                  <a:srgbClr val="202124"/>
                </a:solidFill>
                <a:highlight>
                  <a:srgbClr val="FFFFFF"/>
                </a:highlight>
                <a:latin typeface="Roboto"/>
                <a:ea typeface="Roboto"/>
                <a:cs typeface="Roboto"/>
                <a:sym typeface="Roboto"/>
              </a:rPr>
              <a:t>Reject H₀ @  α = 0.10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44" name="Google Shape;344;p23"/>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5" name="Google Shape;345;p23"/>
          <p:cNvPicPr preferRelativeResize="0"/>
          <p:nvPr/>
        </p:nvPicPr>
        <p:blipFill>
          <a:blip r:embed="rId3">
            <a:alphaModFix/>
          </a:blip>
          <a:stretch>
            <a:fillRect/>
          </a:stretch>
        </p:blipFill>
        <p:spPr>
          <a:xfrm>
            <a:off x="1095375" y="619125"/>
            <a:ext cx="6953250" cy="3905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source</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https://www.kaggle.com/vijayashreer/food-preferences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Our data comes from a sociology survey conducted on 288 individuals of a variety of ages and nationalities, primarily hailing from India.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dataset discusses food and beverage preferences of each individual.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Breakdown</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Our question in this dataset, does age hold a significant influence on dessert eating habits?</a:t>
            </a:r>
            <a:endParaRPr/>
          </a:p>
          <a:p>
            <a:pPr indent="0" lvl="0" marL="0" rtl="0" algn="l">
              <a:spcBef>
                <a:spcPts val="1200"/>
              </a:spcBef>
              <a:spcAft>
                <a:spcPts val="0"/>
              </a:spcAft>
              <a:buNone/>
            </a:pPr>
            <a:r>
              <a:rPr lang="en"/>
              <a:t>First, brackets of 20 years can be used to set bins of ages that would in this case represent significant gaps of age. This bin of course can be changed to be smaller or larger depending on a set preference. </a:t>
            </a:r>
            <a:endParaRPr/>
          </a:p>
          <a:p>
            <a:pPr indent="0" lvl="0" marL="0" rtl="0" algn="l">
              <a:spcBef>
                <a:spcPts val="1200"/>
              </a:spcBef>
              <a:spcAft>
                <a:spcPts val="0"/>
              </a:spcAft>
              <a:buNone/>
            </a:pPr>
            <a:r>
              <a:rPr lang="en"/>
              <a:t>These age brackets can then be used in table </a:t>
            </a:r>
            <a:r>
              <a:rPr lang="en"/>
              <a:t>alongside</a:t>
            </a:r>
            <a:r>
              <a:rPr lang="en"/>
              <a:t> responses to dessert preferences to get a count for each age brackets response to dessert being yes, maybe, or no. </a:t>
            </a:r>
            <a:endParaRPr/>
          </a:p>
          <a:p>
            <a:pPr indent="0" lvl="0" marL="0" rtl="0" algn="l">
              <a:spcBef>
                <a:spcPts val="1200"/>
              </a:spcBef>
              <a:spcAft>
                <a:spcPts val="1200"/>
              </a:spcAft>
              <a:buNone/>
            </a:pPr>
            <a:r>
              <a:rPr lang="en"/>
              <a:t>From this we can determine using Chi - Squared analysis to determine if they </a:t>
            </a:r>
            <a:r>
              <a:rPr lang="en"/>
              <a:t>have</a:t>
            </a:r>
            <a:r>
              <a:rPr lang="en"/>
              <a:t> some dependency.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Hypothesis</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H</a:t>
            </a:r>
            <a:r>
              <a:rPr baseline="-25000" lang="en" sz="1600"/>
              <a:t>0</a:t>
            </a:r>
            <a:r>
              <a:rPr lang="en" sz="1600"/>
              <a:t> = Age and Dessert Preference have no correlation and are independent variables. </a:t>
            </a:r>
            <a:endParaRPr sz="1600"/>
          </a:p>
          <a:p>
            <a:pPr indent="0" lvl="0" marL="0" rtl="0" algn="l">
              <a:spcBef>
                <a:spcPts val="1200"/>
              </a:spcBef>
              <a:spcAft>
                <a:spcPts val="0"/>
              </a:spcAft>
              <a:buNone/>
            </a:pPr>
            <a:r>
              <a:rPr lang="en" sz="2000"/>
              <a:t>H</a:t>
            </a:r>
            <a:r>
              <a:rPr baseline="-25000" lang="en" sz="1600"/>
              <a:t>A</a:t>
            </a:r>
            <a:r>
              <a:rPr lang="en" sz="1600"/>
              <a:t> = Age and Dessert Preference have some correlation and are dependent variables. </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Methods of Data Organization</a:t>
            </a:r>
            <a:endParaRPr/>
          </a:p>
        </p:txBody>
      </p:sp>
      <p:sp>
        <p:nvSpPr>
          <p:cNvPr id="302" name="Google Shape;302;p17"/>
          <p:cNvSpPr txBox="1"/>
          <p:nvPr>
            <p:ph idx="1" type="body"/>
          </p:nvPr>
        </p:nvSpPr>
        <p:spPr>
          <a:xfrm>
            <a:off x="544775" y="2835600"/>
            <a:ext cx="3885600" cy="72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500"/>
              <a:t>=COUNTIFS(A:A,"&gt;40",A:A,"&lt;61",B:B,G3)</a:t>
            </a:r>
            <a:endParaRPr b="1" sz="1500"/>
          </a:p>
        </p:txBody>
      </p:sp>
      <p:pic>
        <p:nvPicPr>
          <p:cNvPr id="303" name="Google Shape;303;p17"/>
          <p:cNvPicPr preferRelativeResize="0"/>
          <p:nvPr/>
        </p:nvPicPr>
        <p:blipFill>
          <a:blip r:embed="rId3">
            <a:alphaModFix/>
          </a:blip>
          <a:stretch>
            <a:fillRect/>
          </a:stretch>
        </p:blipFill>
        <p:spPr>
          <a:xfrm>
            <a:off x="4487950" y="2060825"/>
            <a:ext cx="4606525" cy="2276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Expected Values Table</a:t>
            </a:r>
            <a:endParaRPr/>
          </a:p>
        </p:txBody>
      </p:sp>
      <p:sp>
        <p:nvSpPr>
          <p:cNvPr id="309" name="Google Shape;309;p18"/>
          <p:cNvSpPr txBox="1"/>
          <p:nvPr>
            <p:ph idx="1" type="body"/>
          </p:nvPr>
        </p:nvSpPr>
        <p:spPr>
          <a:xfrm>
            <a:off x="834850" y="1990050"/>
            <a:ext cx="74994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0" name="Google Shape;310;p18"/>
          <p:cNvPicPr preferRelativeResize="0"/>
          <p:nvPr/>
        </p:nvPicPr>
        <p:blipFill>
          <a:blip r:embed="rId3">
            <a:alphaModFix/>
          </a:blip>
          <a:stretch>
            <a:fillRect/>
          </a:stretch>
        </p:blipFill>
        <p:spPr>
          <a:xfrm>
            <a:off x="4372599" y="1990050"/>
            <a:ext cx="4724000" cy="2191250"/>
          </a:xfrm>
          <a:prstGeom prst="rect">
            <a:avLst/>
          </a:prstGeom>
          <a:noFill/>
          <a:ln>
            <a:noFill/>
          </a:ln>
        </p:spPr>
      </p:pic>
      <p:pic>
        <p:nvPicPr>
          <p:cNvPr id="311" name="Google Shape;311;p18"/>
          <p:cNvPicPr preferRelativeResize="0"/>
          <p:nvPr/>
        </p:nvPicPr>
        <p:blipFill>
          <a:blip r:embed="rId4">
            <a:alphaModFix/>
          </a:blip>
          <a:stretch>
            <a:fillRect/>
          </a:stretch>
        </p:blipFill>
        <p:spPr>
          <a:xfrm>
            <a:off x="1127975" y="2743225"/>
            <a:ext cx="2634925" cy="1230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Chi-Square Table</a:t>
            </a:r>
            <a:endParaRPr/>
          </a:p>
        </p:txBody>
      </p:sp>
      <p:sp>
        <p:nvSpPr>
          <p:cNvPr id="317" name="Google Shape;317;p19"/>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8" name="Google Shape;318;p19"/>
          <p:cNvPicPr preferRelativeResize="0"/>
          <p:nvPr/>
        </p:nvPicPr>
        <p:blipFill>
          <a:blip r:embed="rId3">
            <a:alphaModFix/>
          </a:blip>
          <a:stretch>
            <a:fillRect/>
          </a:stretch>
        </p:blipFill>
        <p:spPr>
          <a:xfrm>
            <a:off x="3383824" y="1990050"/>
            <a:ext cx="5423161" cy="2541600"/>
          </a:xfrm>
          <a:prstGeom prst="rect">
            <a:avLst/>
          </a:prstGeom>
          <a:noFill/>
          <a:ln>
            <a:noFill/>
          </a:ln>
        </p:spPr>
      </p:pic>
      <p:pic>
        <p:nvPicPr>
          <p:cNvPr id="319" name="Google Shape;319;p19"/>
          <p:cNvPicPr preferRelativeResize="0"/>
          <p:nvPr/>
        </p:nvPicPr>
        <p:blipFill>
          <a:blip r:embed="rId4">
            <a:alphaModFix/>
          </a:blip>
          <a:stretch>
            <a:fillRect/>
          </a:stretch>
        </p:blipFill>
        <p:spPr>
          <a:xfrm>
            <a:off x="158275" y="2864426"/>
            <a:ext cx="3296325" cy="904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Calculations Using Obs.</a:t>
            </a:r>
            <a:endParaRPr/>
          </a:p>
        </p:txBody>
      </p:sp>
      <p:sp>
        <p:nvSpPr>
          <p:cNvPr id="325" name="Google Shape;325;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50">
                <a:solidFill>
                  <a:srgbClr val="202124"/>
                </a:solidFill>
                <a:highlight>
                  <a:schemeClr val="lt1"/>
                </a:highlight>
                <a:latin typeface="Roboto"/>
                <a:ea typeface="Roboto"/>
                <a:cs typeface="Roboto"/>
                <a:sym typeface="Roboto"/>
              </a:rPr>
              <a:t>Using </a:t>
            </a:r>
            <a:r>
              <a:rPr b="1" lang="en" sz="1650">
                <a:solidFill>
                  <a:srgbClr val="202124"/>
                </a:solidFill>
                <a:highlight>
                  <a:schemeClr val="lt1"/>
                </a:highlight>
                <a:latin typeface="Roboto"/>
                <a:ea typeface="Roboto"/>
                <a:cs typeface="Roboto"/>
                <a:sym typeface="Roboto"/>
              </a:rPr>
              <a:t>𝝌²</a:t>
            </a:r>
            <a:r>
              <a:rPr b="1" baseline="-25000" lang="en" sz="1650">
                <a:solidFill>
                  <a:srgbClr val="202124"/>
                </a:solidFill>
                <a:highlight>
                  <a:schemeClr val="lt1"/>
                </a:highlight>
                <a:latin typeface="Roboto"/>
                <a:ea typeface="Roboto"/>
                <a:cs typeface="Roboto"/>
                <a:sym typeface="Roboto"/>
              </a:rPr>
              <a:t>obs</a:t>
            </a:r>
            <a:r>
              <a:rPr b="1" lang="en" sz="1650">
                <a:solidFill>
                  <a:srgbClr val="202124"/>
                </a:solidFill>
                <a:highlight>
                  <a:schemeClr val="lt1"/>
                </a:highlight>
                <a:latin typeface="Roboto"/>
                <a:ea typeface="Roboto"/>
                <a:cs typeface="Roboto"/>
                <a:sym typeface="Roboto"/>
              </a:rPr>
              <a:t> = 12.359 &amp; d.f. = 6:</a:t>
            </a:r>
            <a:endParaRPr b="1" sz="1650">
              <a:solidFill>
                <a:srgbClr val="202124"/>
              </a:solidFill>
              <a:highlight>
                <a:schemeClr val="lt1"/>
              </a:highlight>
              <a:latin typeface="Roboto"/>
              <a:ea typeface="Roboto"/>
              <a:cs typeface="Roboto"/>
              <a:sym typeface="Roboto"/>
            </a:endParaRPr>
          </a:p>
          <a:p>
            <a:pPr indent="0" lvl="0" marL="457200" rtl="0" algn="l">
              <a:spcBef>
                <a:spcPts val="1200"/>
              </a:spcBef>
              <a:spcAft>
                <a:spcPts val="0"/>
              </a:spcAft>
              <a:buNone/>
            </a:pPr>
            <a:r>
              <a:rPr b="1" lang="en" sz="1650">
                <a:solidFill>
                  <a:srgbClr val="202124"/>
                </a:solidFill>
                <a:highlight>
                  <a:schemeClr val="lt1"/>
                </a:highlight>
                <a:latin typeface="Roboto"/>
                <a:ea typeface="Roboto"/>
                <a:cs typeface="Roboto"/>
                <a:sym typeface="Roboto"/>
              </a:rPr>
              <a:t>𝝌²</a:t>
            </a:r>
            <a:r>
              <a:rPr b="1" baseline="-25000" lang="en" sz="1650">
                <a:solidFill>
                  <a:srgbClr val="202124"/>
                </a:solidFill>
                <a:highlight>
                  <a:schemeClr val="lt1"/>
                </a:highlight>
                <a:latin typeface="Roboto"/>
                <a:ea typeface="Roboto"/>
                <a:cs typeface="Roboto"/>
                <a:sym typeface="Roboto"/>
              </a:rPr>
              <a:t>6, 0.05</a:t>
            </a:r>
            <a:r>
              <a:rPr b="1" lang="en" sz="1650">
                <a:solidFill>
                  <a:srgbClr val="202124"/>
                </a:solidFill>
                <a:highlight>
                  <a:schemeClr val="lt1"/>
                </a:highlight>
                <a:latin typeface="Roboto"/>
                <a:ea typeface="Roboto"/>
                <a:cs typeface="Roboto"/>
                <a:sym typeface="Roboto"/>
              </a:rPr>
              <a:t> = 12.592</a:t>
            </a:r>
            <a:endParaRPr b="1" sz="1650">
              <a:solidFill>
                <a:srgbClr val="202124"/>
              </a:solidFill>
              <a:highlight>
                <a:schemeClr val="lt1"/>
              </a:highlight>
              <a:latin typeface="Roboto"/>
              <a:ea typeface="Roboto"/>
              <a:cs typeface="Roboto"/>
              <a:sym typeface="Roboto"/>
            </a:endParaRPr>
          </a:p>
          <a:p>
            <a:pPr indent="0" lvl="0" marL="457200" rtl="0" algn="l">
              <a:spcBef>
                <a:spcPts val="1200"/>
              </a:spcBef>
              <a:spcAft>
                <a:spcPts val="0"/>
              </a:spcAft>
              <a:buNone/>
            </a:pPr>
            <a:r>
              <a:rPr b="1" lang="en" sz="1650">
                <a:solidFill>
                  <a:srgbClr val="202124"/>
                </a:solidFill>
                <a:highlight>
                  <a:schemeClr val="lt1"/>
                </a:highlight>
                <a:latin typeface="Roboto"/>
                <a:ea typeface="Roboto"/>
                <a:cs typeface="Roboto"/>
                <a:sym typeface="Roboto"/>
              </a:rPr>
              <a:t>	12.359 &lt; 12.592; Do not reject Hₒ</a:t>
            </a:r>
            <a:endParaRPr b="1" baseline="-25000" sz="1650">
              <a:solidFill>
                <a:srgbClr val="202124"/>
              </a:solidFill>
              <a:highlight>
                <a:schemeClr val="lt1"/>
              </a:highlight>
              <a:latin typeface="Roboto"/>
              <a:ea typeface="Roboto"/>
              <a:cs typeface="Roboto"/>
              <a:sym typeface="Roboto"/>
            </a:endParaRPr>
          </a:p>
          <a:p>
            <a:pPr indent="0" lvl="0" marL="457200" rtl="0" algn="l">
              <a:spcBef>
                <a:spcPts val="1200"/>
              </a:spcBef>
              <a:spcAft>
                <a:spcPts val="0"/>
              </a:spcAft>
              <a:buNone/>
            </a:pPr>
            <a:r>
              <a:rPr b="1" lang="en" sz="1650">
                <a:solidFill>
                  <a:srgbClr val="202124"/>
                </a:solidFill>
                <a:highlight>
                  <a:schemeClr val="lt1"/>
                </a:highlight>
                <a:latin typeface="Roboto"/>
                <a:ea typeface="Roboto"/>
                <a:cs typeface="Roboto"/>
                <a:sym typeface="Roboto"/>
              </a:rPr>
              <a:t>𝝌²</a:t>
            </a:r>
            <a:r>
              <a:rPr b="1" baseline="-25000" lang="en" sz="1650">
                <a:solidFill>
                  <a:srgbClr val="202124"/>
                </a:solidFill>
                <a:highlight>
                  <a:schemeClr val="lt1"/>
                </a:highlight>
                <a:latin typeface="Roboto"/>
                <a:ea typeface="Roboto"/>
                <a:cs typeface="Roboto"/>
                <a:sym typeface="Roboto"/>
              </a:rPr>
              <a:t>6, 0.10</a:t>
            </a:r>
            <a:r>
              <a:rPr b="1" lang="en" sz="1650">
                <a:solidFill>
                  <a:srgbClr val="202124"/>
                </a:solidFill>
                <a:highlight>
                  <a:schemeClr val="lt1"/>
                </a:highlight>
                <a:latin typeface="Roboto"/>
                <a:ea typeface="Roboto"/>
                <a:cs typeface="Roboto"/>
                <a:sym typeface="Roboto"/>
              </a:rPr>
              <a:t> = 10.645</a:t>
            </a:r>
            <a:endParaRPr b="1" sz="1650">
              <a:solidFill>
                <a:srgbClr val="202124"/>
              </a:solidFill>
              <a:highlight>
                <a:schemeClr val="lt1"/>
              </a:highlight>
              <a:latin typeface="Roboto"/>
              <a:ea typeface="Roboto"/>
              <a:cs typeface="Roboto"/>
              <a:sym typeface="Roboto"/>
            </a:endParaRPr>
          </a:p>
          <a:p>
            <a:pPr indent="0" lvl="0" marL="457200" rtl="0" algn="l">
              <a:spcBef>
                <a:spcPts val="1200"/>
              </a:spcBef>
              <a:spcAft>
                <a:spcPts val="1200"/>
              </a:spcAft>
              <a:buNone/>
            </a:pPr>
            <a:r>
              <a:rPr b="1" lang="en" sz="1650">
                <a:solidFill>
                  <a:srgbClr val="202124"/>
                </a:solidFill>
                <a:highlight>
                  <a:schemeClr val="lt1"/>
                </a:highlight>
                <a:latin typeface="Roboto"/>
                <a:ea typeface="Roboto"/>
                <a:cs typeface="Roboto"/>
                <a:sym typeface="Roboto"/>
              </a:rPr>
              <a:t>	12.359 &gt; 10.645; Reject Hₒ</a:t>
            </a:r>
            <a:endParaRPr b="1" sz="1650">
              <a:solidFill>
                <a:srgbClr val="202124"/>
              </a:solidFill>
              <a:highlight>
                <a:schemeClr val="lt1"/>
              </a:highlight>
              <a:latin typeface="Roboto"/>
              <a:ea typeface="Roboto"/>
              <a:cs typeface="Roboto"/>
              <a:sym typeface="Roboto"/>
            </a:endParaRPr>
          </a:p>
        </p:txBody>
      </p:sp>
      <p:pic>
        <p:nvPicPr>
          <p:cNvPr id="326" name="Google Shape;326;p20"/>
          <p:cNvPicPr preferRelativeResize="0"/>
          <p:nvPr/>
        </p:nvPicPr>
        <p:blipFill>
          <a:blip r:embed="rId3">
            <a:alphaModFix/>
          </a:blip>
          <a:stretch>
            <a:fillRect/>
          </a:stretch>
        </p:blipFill>
        <p:spPr>
          <a:xfrm>
            <a:off x="5578525" y="2036250"/>
            <a:ext cx="3266125" cy="2126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P-value</a:t>
            </a:r>
            <a:endParaRPr/>
          </a:p>
        </p:txBody>
      </p:sp>
      <p:sp>
        <p:nvSpPr>
          <p:cNvPr id="332" name="Google Shape;332;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50">
                <a:solidFill>
                  <a:srgbClr val="202124"/>
                </a:solidFill>
                <a:highlight>
                  <a:schemeClr val="lt1"/>
                </a:highlight>
                <a:latin typeface="Roboto"/>
                <a:ea typeface="Roboto"/>
                <a:cs typeface="Roboto"/>
                <a:sym typeface="Roboto"/>
              </a:rPr>
              <a:t>The p-value for </a:t>
            </a:r>
            <a:r>
              <a:rPr b="1" lang="en" sz="1650">
                <a:solidFill>
                  <a:srgbClr val="202124"/>
                </a:solidFill>
                <a:highlight>
                  <a:schemeClr val="lt1"/>
                </a:highlight>
                <a:latin typeface="Roboto"/>
                <a:ea typeface="Roboto"/>
                <a:cs typeface="Roboto"/>
                <a:sym typeface="Roboto"/>
              </a:rPr>
              <a:t>𝝌²</a:t>
            </a:r>
            <a:r>
              <a:rPr b="1" baseline="-25000" lang="en" sz="1650">
                <a:solidFill>
                  <a:srgbClr val="202124"/>
                </a:solidFill>
                <a:highlight>
                  <a:schemeClr val="lt1"/>
                </a:highlight>
                <a:latin typeface="Roboto"/>
                <a:ea typeface="Roboto"/>
                <a:cs typeface="Roboto"/>
                <a:sym typeface="Roboto"/>
              </a:rPr>
              <a:t>6</a:t>
            </a:r>
            <a:r>
              <a:rPr b="1" lang="en" sz="1650">
                <a:solidFill>
                  <a:srgbClr val="202124"/>
                </a:solidFill>
                <a:highlight>
                  <a:schemeClr val="lt1"/>
                </a:highlight>
                <a:latin typeface="Roboto"/>
                <a:ea typeface="Roboto"/>
                <a:cs typeface="Roboto"/>
                <a:sym typeface="Roboto"/>
              </a:rPr>
              <a:t> = 12.359 is 0.054423, meaning:</a:t>
            </a:r>
            <a:endParaRPr b="1" sz="1650">
              <a:solidFill>
                <a:srgbClr val="202124"/>
              </a:solidFill>
              <a:highlight>
                <a:schemeClr val="lt1"/>
              </a:highlight>
              <a:latin typeface="Roboto"/>
              <a:ea typeface="Roboto"/>
              <a:cs typeface="Roboto"/>
              <a:sym typeface="Roboto"/>
            </a:endParaRPr>
          </a:p>
          <a:p>
            <a:pPr indent="0" lvl="0" marL="0" rtl="0" algn="l">
              <a:spcBef>
                <a:spcPts val="1200"/>
              </a:spcBef>
              <a:spcAft>
                <a:spcPts val="0"/>
              </a:spcAft>
              <a:buNone/>
            </a:pPr>
            <a:r>
              <a:rPr b="1" lang="en" sz="1650">
                <a:solidFill>
                  <a:srgbClr val="202124"/>
                </a:solidFill>
                <a:highlight>
                  <a:schemeClr val="lt1"/>
                </a:highlight>
                <a:latin typeface="Roboto"/>
                <a:ea typeface="Roboto"/>
                <a:cs typeface="Roboto"/>
                <a:sym typeface="Roboto"/>
              </a:rPr>
              <a:t>The result p = 0.054423 is not significant @ the p &lt; 0.05 level, but </a:t>
            </a:r>
            <a:r>
              <a:rPr b="1" lang="en" sz="1650">
                <a:solidFill>
                  <a:srgbClr val="202124"/>
                </a:solidFill>
                <a:highlight>
                  <a:schemeClr val="lt1"/>
                </a:highlight>
                <a:latin typeface="Roboto"/>
                <a:ea typeface="Roboto"/>
                <a:cs typeface="Roboto"/>
                <a:sym typeface="Roboto"/>
              </a:rPr>
              <a:t>is significant @ the p &lt; 0.10 level.</a:t>
            </a:r>
            <a:endParaRPr b="1" sz="1650">
              <a:solidFill>
                <a:srgbClr val="202124"/>
              </a:solidFill>
              <a:highlight>
                <a:schemeClr val="lt1"/>
              </a:highlight>
              <a:latin typeface="Roboto"/>
              <a:ea typeface="Roboto"/>
              <a:cs typeface="Roboto"/>
              <a:sym typeface="Roboto"/>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