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70" r:id="rId12"/>
    <p:sldId id="266" r:id="rId13"/>
    <p:sldId id="267" r:id="rId14"/>
    <p:sldId id="268" r:id="rId15"/>
    <p:sldId id="269" r:id="rId16"/>
  </p:sldIdLst>
  <p:sldSz cx="9144000" cy="5143500" type="screen16x9"/>
  <p:notesSz cx="6858000" cy="9144000"/>
  <p:embeddedFontLst>
    <p:embeddedFont>
      <p:font typeface="Comfortaa" panose="020B0604020202020204" charset="0"/>
      <p:regular r:id="rId18"/>
      <p:bold r:id="rId19"/>
    </p:embeddedFont>
    <p:embeddedFont>
      <p:font typeface="Lato" panose="020B0604020202020204" charset="0"/>
      <p:regular r:id="rId20"/>
      <p:bold r:id="rId21"/>
      <p:italic r:id="rId22"/>
      <p:boldItalic r:id="rId23"/>
    </p:embeddedFont>
    <p:embeddedFont>
      <p:font typeface="Raleway" panose="020B0604020202020204" charset="0"/>
      <p:regular r:id="rId24"/>
      <p:bold r:id="rId25"/>
      <p:italic r:id="rId26"/>
      <p:boldItalic r:id="rId27"/>
    </p:embeddedFont>
    <p:embeddedFont>
      <p:font typeface="Raleway SemiBold" panose="020B0604020202020204" charset="0"/>
      <p:regular r:id="rId28"/>
      <p:bold r:id="rId29"/>
      <p:italic r:id="rId30"/>
      <p:boldItalic r:id="rId31"/>
    </p:embeddedFont>
    <p:embeddedFont>
      <p:font typeface="Roboto"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AACC07-7D9C-4881-8988-79FF3DC51E85}">
  <a:tblStyle styleId="{EBAACC07-7D9C-4881-8988-79FF3DC51E85}"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s>
</file>

<file path=ppt/comments/comment1.xml><?xml version="1.0" encoding="utf-8"?>
<p:cmLst xmlns:a="http://schemas.openxmlformats.org/drawingml/2006/main" xmlns:r="http://schemas.openxmlformats.org/officeDocument/2006/relationships" xmlns:p="http://schemas.openxmlformats.org/presentationml/2006/main">
  <p:cm authorId="0" dt="2020-02-05T15:29:09.862" idx="1">
    <p:pos x="6000" y="0"/>
    <p:text>Disabled: One of the biggest challenges faced today is providing separate and equally non cumbersome services to the differently abled and handicapped. While there are special provisions around the world, there’s still huge room for improvement to bring all lives on equal footing.
 In fact, a South African company had come up with an innovative machine placed at the Tambo International Airport that detected travellers who yawned or looked sleepy and dispensed free cups of coffee. Although it used only basic facial and gesture recognition technology, it is nonetheless an interesting look into what can be done with this technology.
 Electronics giants Microsoft and Sony, makers of the Xbox and PlayStation line of consoles respectively, have incorporated gesture recognition to an extent into their entertainment systems, via extra hardware. Called ‘Kinect’ in the case of Microsoft and the ‘PlayStation Eye/Camera’ in the case of Sony, these amazing devices bring us one step closer to the future.
-RUTIKA MEHTA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2dc328fca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82dc328fc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7"/>
        <p:cNvGrpSpPr/>
        <p:nvPr/>
      </p:nvGrpSpPr>
      <p:grpSpPr>
        <a:xfrm>
          <a:off x="0" y="0"/>
          <a:ext cx="0" cy="0"/>
          <a:chOff x="0" y="0"/>
          <a:chExt cx="0" cy="0"/>
        </a:xfrm>
      </p:grpSpPr>
      <p:cxnSp>
        <p:nvCxnSpPr>
          <p:cNvPr id="58" name="Google Shape;58;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9" name="Google Shape;59;p11"/>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60" name="Google Shape;60;p11"/>
          <p:cNvSpPr txBox="1">
            <a:spLocks noGrp="1"/>
          </p:cNvSpPr>
          <p:nvPr>
            <p:ph type="body" idx="1"/>
          </p:nvPr>
        </p:nvSpPr>
        <p:spPr>
          <a:xfrm>
            <a:off x="328017" y="4226025"/>
            <a:ext cx="8388600" cy="3936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61" name="Google Shape;61;p1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2"/>
        <p:cNvGrpSpPr/>
        <p:nvPr/>
      </p:nvGrpSpPr>
      <p:grpSpPr>
        <a:xfrm>
          <a:off x="0" y="0"/>
          <a:ext cx="0" cy="0"/>
          <a:chOff x="0" y="0"/>
          <a:chExt cx="0" cy="0"/>
        </a:xfrm>
      </p:grpSpPr>
      <p:cxnSp>
        <p:nvCxnSpPr>
          <p:cNvPr id="63" name="Google Shape;63;p12"/>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4" name="Google Shape;64;p12"/>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5" name="Google Shape;65;p12"/>
          <p:cNvSpPr txBox="1">
            <a:spLocks noGrp="1"/>
          </p:cNvSpPr>
          <p:nvPr>
            <p:ph type="title" hasCustomPrompt="1"/>
          </p:nvPr>
        </p:nvSpPr>
        <p:spPr>
          <a:xfrm>
            <a:off x="853950" y="1304850"/>
            <a:ext cx="7436100" cy="15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6" name="Google Shape;66;p12"/>
          <p:cNvSpPr txBox="1">
            <a:spLocks noGrp="1"/>
          </p:cNvSpPr>
          <p:nvPr>
            <p:ph type="body" idx="1"/>
          </p:nvPr>
        </p:nvSpPr>
        <p:spPr>
          <a:xfrm>
            <a:off x="853950" y="2919450"/>
            <a:ext cx="74361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67" name="Google Shape;67;p1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
        <p:cNvGrpSpPr/>
        <p:nvPr/>
      </p:nvGrpSpPr>
      <p:grpSpPr>
        <a:xfrm>
          <a:off x="0" y="0"/>
          <a:ext cx="0" cy="0"/>
          <a:chOff x="0" y="0"/>
          <a:chExt cx="0" cy="0"/>
        </a:xfrm>
      </p:grpSpPr>
      <p:sp>
        <p:nvSpPr>
          <p:cNvPr id="17" name="Google Shape;17;p3"/>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18"/>
        <p:cNvGrpSpPr/>
        <p:nvPr/>
      </p:nvGrpSpPr>
      <p:grpSpPr>
        <a:xfrm>
          <a:off x="0" y="0"/>
          <a:ext cx="0" cy="0"/>
          <a:chOff x="0" y="0"/>
          <a:chExt cx="0" cy="0"/>
        </a:xfrm>
      </p:grpSpPr>
      <p:cxnSp>
        <p:nvCxnSpPr>
          <p:cNvPr id="19" name="Google Shape;19;p4"/>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20" name="Google Shape;20;p4"/>
          <p:cNvSpPr txBox="1">
            <a:spLocks noGrp="1"/>
          </p:cNvSpPr>
          <p:nvPr>
            <p:ph type="title"/>
          </p:nvPr>
        </p:nvSpPr>
        <p:spPr>
          <a:xfrm>
            <a:off x="283103" y="712141"/>
            <a:ext cx="6244200" cy="3835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cxnSp>
        <p:nvCxnSpPr>
          <p:cNvPr id="23" name="Google Shape;23;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4" name="Google Shape;24;p5"/>
          <p:cNvSpPr txBox="1">
            <a:spLocks noGrp="1"/>
          </p:cNvSpPr>
          <p:nvPr>
            <p:ph type="title"/>
          </p:nvPr>
        </p:nvSpPr>
        <p:spPr>
          <a:xfrm>
            <a:off x="319500" y="936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5" name="Google Shape;25;p5"/>
          <p:cNvSpPr txBox="1">
            <a:spLocks noGrp="1"/>
          </p:cNvSpPr>
          <p:nvPr>
            <p:ph type="body" idx="1"/>
          </p:nvPr>
        </p:nvSpPr>
        <p:spPr>
          <a:xfrm>
            <a:off x="319500" y="1846804"/>
            <a:ext cx="2808000" cy="28062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03300" y="411575"/>
            <a:ext cx="8520600" cy="639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30"/>
        <p:cNvGrpSpPr/>
        <p:nvPr/>
      </p:nvGrpSpPr>
      <p:grpSpPr>
        <a:xfrm>
          <a:off x="0" y="0"/>
          <a:ext cx="0" cy="0"/>
          <a:chOff x="0" y="0"/>
          <a:chExt cx="0" cy="0"/>
        </a:xfrm>
      </p:grpSpPr>
      <p:cxnSp>
        <p:nvCxnSpPr>
          <p:cNvPr id="31" name="Google Shape;31;p7"/>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32" name="Google Shape;32;p7"/>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33" name="Google Shape;33;p7"/>
          <p:cNvSpPr txBox="1">
            <a:spLocks noGrp="1"/>
          </p:cNvSpPr>
          <p:nvPr>
            <p:ph type="title"/>
          </p:nvPr>
        </p:nvSpPr>
        <p:spPr>
          <a:xfrm>
            <a:off x="406425" y="1806825"/>
            <a:ext cx="8296800" cy="1542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34" name="Google Shape;34;p7"/>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cxnSp>
        <p:nvCxnSpPr>
          <p:cNvPr id="36" name="Google Shape;36;p8"/>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7" name="Google Shape;37;p8"/>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8" name="Google Shape;38;p8"/>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9" name="Google Shape;39;p8"/>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0" name="Google Shape;40;p8"/>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8"/>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
        <p:cNvGrpSpPr/>
        <p:nvPr/>
      </p:nvGrpSpPr>
      <p:grpSpPr>
        <a:xfrm>
          <a:off x="0" y="0"/>
          <a:ext cx="0" cy="0"/>
          <a:chOff x="0" y="0"/>
          <a:chExt cx="0" cy="0"/>
        </a:xfrm>
      </p:grpSpPr>
      <p:cxnSp>
        <p:nvCxnSpPr>
          <p:cNvPr id="43" name="Google Shape;43;p9"/>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44" name="Google Shape;44;p9"/>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45" name="Google Shape;45;p9"/>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6" name="Google Shape;46;p9"/>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7" name="Google Shape;47;p9"/>
          <p:cNvSpPr txBox="1">
            <a:spLocks noGrp="1"/>
          </p:cNvSpPr>
          <p:nvPr>
            <p:ph type="body" idx="1"/>
          </p:nvPr>
        </p:nvSpPr>
        <p:spPr>
          <a:xfrm>
            <a:off x="2400303" y="1602675"/>
            <a:ext cx="3071400" cy="3002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8" name="Google Shape;48;p9"/>
          <p:cNvSpPr txBox="1">
            <a:spLocks noGrp="1"/>
          </p:cNvSpPr>
          <p:nvPr>
            <p:ph type="body" idx="2"/>
          </p:nvPr>
        </p:nvSpPr>
        <p:spPr>
          <a:xfrm>
            <a:off x="5650572" y="1602675"/>
            <a:ext cx="3071400" cy="3002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9" name="Google Shape;49;p9"/>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0"/>
        <p:cNvGrpSpPr/>
        <p:nvPr/>
      </p:nvGrpSpPr>
      <p:grpSpPr>
        <a:xfrm>
          <a:off x="0" y="0"/>
          <a:ext cx="0" cy="0"/>
          <a:chOff x="0" y="0"/>
          <a:chExt cx="0" cy="0"/>
        </a:xfrm>
      </p:grpSpPr>
      <p:sp>
        <p:nvSpPr>
          <p:cNvPr id="51" name="Google Shape;51;p10"/>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2" name="Google Shape;52;p10"/>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3" name="Google Shape;53;p10"/>
          <p:cNvSpPr txBox="1">
            <a:spLocks noGrp="1"/>
          </p:cNvSpPr>
          <p:nvPr>
            <p:ph type="title"/>
          </p:nvPr>
        </p:nvSpPr>
        <p:spPr>
          <a:xfrm>
            <a:off x="265500" y="1397350"/>
            <a:ext cx="4045200" cy="1318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3600"/>
              <a:buNone/>
              <a:defRPr sz="3600">
                <a:solidFill>
                  <a:schemeClr val="dk1"/>
                </a:solidFill>
              </a:defRPr>
            </a:lvl1pPr>
            <a:lvl2pPr lvl="1" algn="ctr">
              <a:lnSpc>
                <a:spcPct val="100000"/>
              </a:lnSpc>
              <a:spcBef>
                <a:spcPts val="0"/>
              </a:spcBef>
              <a:spcAft>
                <a:spcPts val="0"/>
              </a:spcAft>
              <a:buClr>
                <a:schemeClr val="dk1"/>
              </a:buClr>
              <a:buSzPts val="3600"/>
              <a:buNone/>
              <a:defRPr sz="3600">
                <a:solidFill>
                  <a:schemeClr val="dk1"/>
                </a:solidFill>
              </a:defRPr>
            </a:lvl2pPr>
            <a:lvl3pPr lvl="2" algn="ctr">
              <a:lnSpc>
                <a:spcPct val="100000"/>
              </a:lnSpc>
              <a:spcBef>
                <a:spcPts val="0"/>
              </a:spcBef>
              <a:spcAft>
                <a:spcPts val="0"/>
              </a:spcAft>
              <a:buClr>
                <a:schemeClr val="dk1"/>
              </a:buClr>
              <a:buSzPts val="3600"/>
              <a:buNone/>
              <a:defRPr sz="3600">
                <a:solidFill>
                  <a:schemeClr val="dk1"/>
                </a:solidFill>
              </a:defRPr>
            </a:lvl3pPr>
            <a:lvl4pPr lvl="3" algn="ctr">
              <a:lnSpc>
                <a:spcPct val="100000"/>
              </a:lnSpc>
              <a:spcBef>
                <a:spcPts val="0"/>
              </a:spcBef>
              <a:spcAft>
                <a:spcPts val="0"/>
              </a:spcAft>
              <a:buClr>
                <a:schemeClr val="dk1"/>
              </a:buClr>
              <a:buSzPts val="3600"/>
              <a:buNone/>
              <a:defRPr sz="3600">
                <a:solidFill>
                  <a:schemeClr val="dk1"/>
                </a:solidFill>
              </a:defRPr>
            </a:lvl4pPr>
            <a:lvl5pPr lvl="4" algn="ctr">
              <a:lnSpc>
                <a:spcPct val="100000"/>
              </a:lnSpc>
              <a:spcBef>
                <a:spcPts val="0"/>
              </a:spcBef>
              <a:spcAft>
                <a:spcPts val="0"/>
              </a:spcAft>
              <a:buClr>
                <a:schemeClr val="dk1"/>
              </a:buClr>
              <a:buSzPts val="3600"/>
              <a:buNone/>
              <a:defRPr sz="3600">
                <a:solidFill>
                  <a:schemeClr val="dk1"/>
                </a:solidFill>
              </a:defRPr>
            </a:lvl5pPr>
            <a:lvl6pPr lvl="5" algn="ctr">
              <a:lnSpc>
                <a:spcPct val="100000"/>
              </a:lnSpc>
              <a:spcBef>
                <a:spcPts val="0"/>
              </a:spcBef>
              <a:spcAft>
                <a:spcPts val="0"/>
              </a:spcAft>
              <a:buClr>
                <a:schemeClr val="dk1"/>
              </a:buClr>
              <a:buSzPts val="3600"/>
              <a:buNone/>
              <a:defRPr sz="3600">
                <a:solidFill>
                  <a:schemeClr val="dk1"/>
                </a:solidFill>
              </a:defRPr>
            </a:lvl6pPr>
            <a:lvl7pPr lvl="6" algn="ctr">
              <a:lnSpc>
                <a:spcPct val="100000"/>
              </a:lnSpc>
              <a:spcBef>
                <a:spcPts val="0"/>
              </a:spcBef>
              <a:spcAft>
                <a:spcPts val="0"/>
              </a:spcAft>
              <a:buClr>
                <a:schemeClr val="dk1"/>
              </a:buClr>
              <a:buSzPts val="3600"/>
              <a:buNone/>
              <a:defRPr sz="3600">
                <a:solidFill>
                  <a:schemeClr val="dk1"/>
                </a:solidFill>
              </a:defRPr>
            </a:lvl7pPr>
            <a:lvl8pPr lvl="7" algn="ctr">
              <a:lnSpc>
                <a:spcPct val="100000"/>
              </a:lnSpc>
              <a:spcBef>
                <a:spcPts val="0"/>
              </a:spcBef>
              <a:spcAft>
                <a:spcPts val="0"/>
              </a:spcAft>
              <a:buClr>
                <a:schemeClr val="dk1"/>
              </a:buClr>
              <a:buSzPts val="3600"/>
              <a:buNone/>
              <a:defRPr sz="3600">
                <a:solidFill>
                  <a:schemeClr val="dk1"/>
                </a:solidFill>
              </a:defRPr>
            </a:lvl8pPr>
            <a:lvl9pPr lvl="8" algn="ctr">
              <a:lnSpc>
                <a:spcPct val="100000"/>
              </a:lnSpc>
              <a:spcBef>
                <a:spcPts val="0"/>
              </a:spcBef>
              <a:spcAft>
                <a:spcPts val="0"/>
              </a:spcAft>
              <a:buClr>
                <a:schemeClr val="dk1"/>
              </a:buClr>
              <a:buSzPts val="3600"/>
              <a:buNone/>
              <a:defRPr sz="3600">
                <a:solidFill>
                  <a:schemeClr val="dk1"/>
                </a:solidFill>
              </a:defRPr>
            </a:lvl9pPr>
          </a:lstStyle>
          <a:p>
            <a:endParaRPr/>
          </a:p>
        </p:txBody>
      </p:sp>
      <p:sp>
        <p:nvSpPr>
          <p:cNvPr id="54" name="Google Shape;54;p10"/>
          <p:cNvSpPr txBox="1">
            <a:spLocks noGrp="1"/>
          </p:cNvSpPr>
          <p:nvPr>
            <p:ph type="subTitle" idx="1"/>
          </p:nvPr>
        </p:nvSpPr>
        <p:spPr>
          <a:xfrm>
            <a:off x="265500" y="273537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5" name="Google Shape;55;p10"/>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56" name="Google Shape;56;p10"/>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2pPr>
            <a:lvl3pPr marL="1371600" marR="0" lvl="2"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3pPr>
            <a:lvl4pPr marL="1828800" marR="0" lvl="3"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4pPr>
            <a:lvl5pPr marL="2286000" marR="0" lvl="4"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5pPr>
            <a:lvl6pPr marL="2743200" marR="0" lvl="5"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6pPr>
            <a:lvl7pPr marL="3200400" marR="0" lvl="6"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7pPr>
            <a:lvl8pPr marL="3657600" marR="0" lvl="7"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8pPr>
            <a:lvl9pPr marL="4114800" marR="0" lvl="8" indent="-317500" algn="l" rtl="0">
              <a:lnSpc>
                <a:spcPct val="115000"/>
              </a:lnSpc>
              <a:spcBef>
                <a:spcPts val="1600"/>
              </a:spcBef>
              <a:spcAft>
                <a:spcPts val="1600"/>
              </a:spcAft>
              <a:buClr>
                <a:schemeClr val="dk2"/>
              </a:buClr>
              <a:buSzPts val="1400"/>
              <a:buFont typeface="Lato"/>
              <a:buChar char="■"/>
              <a:defRPr sz="1400" b="0" i="0" u="none" strike="noStrike" cap="none">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800"/>
              <a:buNone/>
            </a:pPr>
            <a:r>
              <a:rPr lang="en" sz="3600">
                <a:latin typeface="Comfortaa"/>
                <a:ea typeface="Comfortaa"/>
                <a:cs typeface="Comfortaa"/>
                <a:sym typeface="Comfortaa"/>
              </a:rPr>
              <a:t>Hand Gesture Controlled Robot Car using ARDUINO Lilypad</a:t>
            </a:r>
            <a:endParaRPr sz="3600">
              <a:latin typeface="Comfortaa"/>
              <a:ea typeface="Comfortaa"/>
              <a:cs typeface="Comfortaa"/>
              <a:sym typeface="Comfortaa"/>
            </a:endParaRPr>
          </a:p>
        </p:txBody>
      </p:sp>
      <p:sp>
        <p:nvSpPr>
          <p:cNvPr id="73" name="Google Shape;73;p13"/>
          <p:cNvSpPr txBox="1">
            <a:spLocks noGrp="1"/>
          </p:cNvSpPr>
          <p:nvPr>
            <p:ph type="subTitle" idx="1"/>
          </p:nvPr>
        </p:nvSpPr>
        <p:spPr>
          <a:xfrm>
            <a:off x="2371725" y="3689900"/>
            <a:ext cx="6331500" cy="1401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en" sz="2400"/>
              <a:t>SOFTWARE GROUP PROJECT</a:t>
            </a:r>
            <a:endParaRPr sz="2400"/>
          </a:p>
          <a:p>
            <a:pPr marL="0" lvl="0" indent="0" algn="l" rtl="0">
              <a:lnSpc>
                <a:spcPct val="100000"/>
              </a:lnSpc>
              <a:spcBef>
                <a:spcPts val="0"/>
              </a:spcBef>
              <a:spcAft>
                <a:spcPts val="0"/>
              </a:spcAft>
              <a:buSzPts val="1800"/>
              <a:buNone/>
            </a:pPr>
            <a:r>
              <a:rPr lang="en" sz="1400"/>
              <a:t>DOMAIN : IoT</a:t>
            </a:r>
            <a:endParaRPr sz="1400"/>
          </a:p>
          <a:p>
            <a:pPr marL="0" lvl="0" indent="0" algn="l" rtl="0">
              <a:lnSpc>
                <a:spcPct val="100000"/>
              </a:lnSpc>
              <a:spcBef>
                <a:spcPts val="0"/>
              </a:spcBef>
              <a:spcAft>
                <a:spcPts val="0"/>
              </a:spcAft>
              <a:buSzPts val="1800"/>
              <a:buNone/>
            </a:pPr>
            <a:r>
              <a:rPr lang="en" sz="1400"/>
              <a:t>SEMESTER : 4</a:t>
            </a:r>
            <a:endParaRPr sz="1400"/>
          </a:p>
          <a:p>
            <a:pPr marL="0" lvl="0" indent="0" algn="l" rtl="0">
              <a:lnSpc>
                <a:spcPct val="100000"/>
              </a:lnSpc>
              <a:spcBef>
                <a:spcPts val="0"/>
              </a:spcBef>
              <a:spcAft>
                <a:spcPts val="0"/>
              </a:spcAft>
              <a:buSzPts val="1800"/>
              <a:buNone/>
            </a:pPr>
            <a:r>
              <a:rPr lang="en" sz="1400"/>
              <a:t>DEPSTAR - CSE</a:t>
            </a:r>
            <a:endParaRPr sz="1400"/>
          </a:p>
          <a:p>
            <a:pPr marL="0" lvl="0" indent="0" algn="l" rtl="0">
              <a:lnSpc>
                <a:spcPct val="100000"/>
              </a:lnSpc>
              <a:spcBef>
                <a:spcPts val="0"/>
              </a:spcBef>
              <a:spcAft>
                <a:spcPts val="0"/>
              </a:spcAft>
              <a:buSzPts val="1800"/>
              <a:buNone/>
            </a:pP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2"/>
          <p:cNvSpPr txBox="1">
            <a:spLocks noGrp="1"/>
          </p:cNvSpPr>
          <p:nvPr>
            <p:ph type="title"/>
          </p:nvPr>
        </p:nvSpPr>
        <p:spPr>
          <a:xfrm>
            <a:off x="311700" y="295400"/>
            <a:ext cx="8520600" cy="639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solidFill>
                  <a:schemeClr val="lt2"/>
                </a:solidFill>
              </a:rPr>
              <a:t>5. GANTT CHART</a:t>
            </a:r>
            <a:endParaRPr>
              <a:solidFill>
                <a:schemeClr val="lt2"/>
              </a:solidFill>
            </a:endParaRPr>
          </a:p>
        </p:txBody>
      </p:sp>
      <p:cxnSp>
        <p:nvCxnSpPr>
          <p:cNvPr id="137" name="Google Shape;137;p22"/>
          <p:cNvCxnSpPr/>
          <p:nvPr/>
        </p:nvCxnSpPr>
        <p:spPr>
          <a:xfrm rot="10800000">
            <a:off x="569975" y="1439375"/>
            <a:ext cx="0" cy="954600"/>
          </a:xfrm>
          <a:prstGeom prst="straightConnector1">
            <a:avLst/>
          </a:prstGeom>
          <a:noFill/>
          <a:ln w="9525" cap="flat" cmpd="sng">
            <a:solidFill>
              <a:schemeClr val="dk2"/>
            </a:solidFill>
            <a:prstDash val="solid"/>
            <a:round/>
            <a:headEnd type="none" w="sm" len="sm"/>
            <a:tailEnd type="oval" w="med" len="med"/>
          </a:ln>
        </p:spPr>
      </p:cxnSp>
      <p:cxnSp>
        <p:nvCxnSpPr>
          <p:cNvPr id="138" name="Google Shape;138;p22"/>
          <p:cNvCxnSpPr/>
          <p:nvPr/>
        </p:nvCxnSpPr>
        <p:spPr>
          <a:xfrm flipH="1">
            <a:off x="3291025" y="3113100"/>
            <a:ext cx="4200" cy="830100"/>
          </a:xfrm>
          <a:prstGeom prst="straightConnector1">
            <a:avLst/>
          </a:prstGeom>
          <a:noFill/>
          <a:ln w="9525" cap="flat" cmpd="sng">
            <a:solidFill>
              <a:schemeClr val="dk2"/>
            </a:solidFill>
            <a:prstDash val="solid"/>
            <a:round/>
            <a:headEnd type="none" w="sm" len="sm"/>
            <a:tailEnd type="oval" w="med" len="med"/>
          </a:ln>
        </p:spPr>
      </p:cxnSp>
      <p:cxnSp>
        <p:nvCxnSpPr>
          <p:cNvPr id="139" name="Google Shape;139;p22"/>
          <p:cNvCxnSpPr/>
          <p:nvPr/>
        </p:nvCxnSpPr>
        <p:spPr>
          <a:xfrm rot="10800000">
            <a:off x="5927175" y="1439375"/>
            <a:ext cx="0" cy="954600"/>
          </a:xfrm>
          <a:prstGeom prst="straightConnector1">
            <a:avLst/>
          </a:prstGeom>
          <a:noFill/>
          <a:ln w="9525" cap="flat" cmpd="sng">
            <a:solidFill>
              <a:schemeClr val="dk2"/>
            </a:solidFill>
            <a:prstDash val="solid"/>
            <a:round/>
            <a:headEnd type="none" w="sm" len="sm"/>
            <a:tailEnd type="oval" w="med" len="med"/>
          </a:ln>
        </p:spPr>
      </p:cxnSp>
      <p:cxnSp>
        <p:nvCxnSpPr>
          <p:cNvPr id="140" name="Google Shape;140;p22"/>
          <p:cNvCxnSpPr/>
          <p:nvPr/>
        </p:nvCxnSpPr>
        <p:spPr>
          <a:xfrm>
            <a:off x="8344625" y="3114150"/>
            <a:ext cx="0" cy="828000"/>
          </a:xfrm>
          <a:prstGeom prst="straightConnector1">
            <a:avLst/>
          </a:prstGeom>
          <a:noFill/>
          <a:ln w="9525" cap="flat" cmpd="sng">
            <a:solidFill>
              <a:schemeClr val="dk2"/>
            </a:solidFill>
            <a:prstDash val="solid"/>
            <a:round/>
            <a:headEnd type="none" w="sm" len="sm"/>
            <a:tailEnd type="oval" w="med" len="med"/>
          </a:ln>
        </p:spPr>
      </p:cxnSp>
      <p:sp>
        <p:nvSpPr>
          <p:cNvPr id="141" name="Google Shape;141;p22"/>
          <p:cNvSpPr txBox="1"/>
          <p:nvPr/>
        </p:nvSpPr>
        <p:spPr>
          <a:xfrm>
            <a:off x="323100" y="861075"/>
            <a:ext cx="1605300" cy="31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Lato"/>
                <a:ea typeface="Lato"/>
                <a:cs typeface="Lato"/>
                <a:sym typeface="Lato"/>
              </a:rPr>
              <a:t>Gathering of components</a:t>
            </a:r>
            <a:endParaRPr sz="1400" b="0" i="0" u="none" strike="noStrike" cap="none">
              <a:solidFill>
                <a:srgbClr val="000000"/>
              </a:solidFill>
              <a:latin typeface="Lato"/>
              <a:ea typeface="Lato"/>
              <a:cs typeface="Lato"/>
              <a:sym typeface="Lato"/>
            </a:endParaRPr>
          </a:p>
        </p:txBody>
      </p:sp>
      <p:graphicFrame>
        <p:nvGraphicFramePr>
          <p:cNvPr id="142" name="Google Shape;142;p22"/>
          <p:cNvGraphicFramePr/>
          <p:nvPr/>
        </p:nvGraphicFramePr>
        <p:xfrm>
          <a:off x="323100" y="2393975"/>
          <a:ext cx="8520600" cy="740675"/>
        </p:xfrm>
        <a:graphic>
          <a:graphicData uri="http://schemas.openxmlformats.org/drawingml/2006/table">
            <a:tbl>
              <a:tblPr>
                <a:noFill/>
                <a:tableStyleId>{EBAACC07-7D9C-4881-8988-79FF3DC51E85}</a:tableStyleId>
              </a:tblPr>
              <a:tblGrid>
                <a:gridCol w="2130150">
                  <a:extLst>
                    <a:ext uri="{9D8B030D-6E8A-4147-A177-3AD203B41FA5}">
                      <a16:colId xmlns:a16="http://schemas.microsoft.com/office/drawing/2014/main" val="20000"/>
                    </a:ext>
                  </a:extLst>
                </a:gridCol>
                <a:gridCol w="2130150">
                  <a:extLst>
                    <a:ext uri="{9D8B030D-6E8A-4147-A177-3AD203B41FA5}">
                      <a16:colId xmlns:a16="http://schemas.microsoft.com/office/drawing/2014/main" val="20001"/>
                    </a:ext>
                  </a:extLst>
                </a:gridCol>
                <a:gridCol w="2130150">
                  <a:extLst>
                    <a:ext uri="{9D8B030D-6E8A-4147-A177-3AD203B41FA5}">
                      <a16:colId xmlns:a16="http://schemas.microsoft.com/office/drawing/2014/main" val="20002"/>
                    </a:ext>
                  </a:extLst>
                </a:gridCol>
                <a:gridCol w="2130150">
                  <a:extLst>
                    <a:ext uri="{9D8B030D-6E8A-4147-A177-3AD203B41FA5}">
                      <a16:colId xmlns:a16="http://schemas.microsoft.com/office/drawing/2014/main" val="20003"/>
                    </a:ext>
                  </a:extLst>
                </a:gridCol>
              </a:tblGrid>
              <a:tr h="740675">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latin typeface="Raleway SemiBold"/>
                          <a:ea typeface="Raleway SemiBold"/>
                          <a:cs typeface="Raleway SemiBold"/>
                          <a:sym typeface="Raleway SemiBold"/>
                        </a:rPr>
                        <a:t>26/01/2020</a:t>
                      </a:r>
                      <a:endParaRPr sz="1400" u="none" strike="noStrike" cap="none">
                        <a:latin typeface="Raleway SemiBold"/>
                        <a:ea typeface="Raleway SemiBold"/>
                        <a:cs typeface="Raleway SemiBold"/>
                        <a:sym typeface="Raleway SemiBold"/>
                      </a:endParaRPr>
                    </a:p>
                  </a:txBody>
                  <a:tcPr marL="91425" marR="91425" marT="91425" marB="91425" anchor="ctr">
                    <a:solidFill>
                      <a:schemeClr val="accent2"/>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a:latin typeface="Raleway SemiBold"/>
                          <a:ea typeface="Raleway SemiBold"/>
                          <a:cs typeface="Raleway SemiBold"/>
                          <a:sym typeface="Raleway SemiBold"/>
                        </a:rPr>
                        <a:t>20</a:t>
                      </a:r>
                      <a:r>
                        <a:rPr lang="en" sz="1400" u="none" strike="noStrike" cap="none">
                          <a:latin typeface="Raleway SemiBold"/>
                          <a:ea typeface="Raleway SemiBold"/>
                          <a:cs typeface="Raleway SemiBold"/>
                          <a:sym typeface="Raleway SemiBold"/>
                        </a:rPr>
                        <a:t>/02/2020</a:t>
                      </a:r>
                      <a:endParaRPr sz="1400" u="none" strike="noStrike" cap="none">
                        <a:latin typeface="Raleway SemiBold"/>
                        <a:ea typeface="Raleway SemiBold"/>
                        <a:cs typeface="Raleway SemiBold"/>
                        <a:sym typeface="Raleway SemiBold"/>
                      </a:endParaRPr>
                    </a:p>
                  </a:txBody>
                  <a:tcPr marL="91425" marR="91425" marT="91425" marB="91425" anchor="ctr">
                    <a:solidFill>
                      <a:schemeClr val="accent5"/>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a:latin typeface="Raleway SemiBold"/>
                          <a:ea typeface="Raleway SemiBold"/>
                          <a:cs typeface="Raleway SemiBold"/>
                          <a:sym typeface="Raleway SemiBold"/>
                        </a:rPr>
                        <a:t>15</a:t>
                      </a:r>
                      <a:r>
                        <a:rPr lang="en" sz="1400" u="none" strike="noStrike" cap="none">
                          <a:latin typeface="Raleway SemiBold"/>
                          <a:ea typeface="Raleway SemiBold"/>
                          <a:cs typeface="Raleway SemiBold"/>
                          <a:sym typeface="Raleway SemiBold"/>
                        </a:rPr>
                        <a:t>/0</a:t>
                      </a:r>
                      <a:r>
                        <a:rPr lang="en">
                          <a:latin typeface="Raleway SemiBold"/>
                          <a:ea typeface="Raleway SemiBold"/>
                          <a:cs typeface="Raleway SemiBold"/>
                          <a:sym typeface="Raleway SemiBold"/>
                        </a:rPr>
                        <a:t>3</a:t>
                      </a:r>
                      <a:r>
                        <a:rPr lang="en" sz="1400" u="none" strike="noStrike" cap="none">
                          <a:latin typeface="Raleway SemiBold"/>
                          <a:ea typeface="Raleway SemiBold"/>
                          <a:cs typeface="Raleway SemiBold"/>
                          <a:sym typeface="Raleway SemiBold"/>
                        </a:rPr>
                        <a:t>/2020</a:t>
                      </a:r>
                      <a:endParaRPr sz="1400" u="none" strike="noStrike" cap="none">
                        <a:latin typeface="Raleway SemiBold"/>
                        <a:ea typeface="Raleway SemiBold"/>
                        <a:cs typeface="Raleway SemiBold"/>
                        <a:sym typeface="Raleway SemiBold"/>
                      </a:endParaRPr>
                    </a:p>
                  </a:txBody>
                  <a:tcPr marL="91425" marR="91425" marT="91425" marB="91425" anchor="ctr">
                    <a:solidFill>
                      <a:srgbClr val="A64D79"/>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a:latin typeface="Raleway SemiBold"/>
                          <a:ea typeface="Raleway SemiBold"/>
                          <a:cs typeface="Raleway SemiBold"/>
                          <a:sym typeface="Raleway SemiBold"/>
                        </a:rPr>
                        <a:t>8</a:t>
                      </a:r>
                      <a:r>
                        <a:rPr lang="en" sz="1400" u="none" strike="noStrike" cap="none">
                          <a:latin typeface="Raleway SemiBold"/>
                          <a:ea typeface="Raleway SemiBold"/>
                          <a:cs typeface="Raleway SemiBold"/>
                          <a:sym typeface="Raleway SemiBold"/>
                        </a:rPr>
                        <a:t>/0</a:t>
                      </a:r>
                      <a:r>
                        <a:rPr lang="en">
                          <a:latin typeface="Raleway SemiBold"/>
                          <a:ea typeface="Raleway SemiBold"/>
                          <a:cs typeface="Raleway SemiBold"/>
                          <a:sym typeface="Raleway SemiBold"/>
                        </a:rPr>
                        <a:t>4</a:t>
                      </a:r>
                      <a:r>
                        <a:rPr lang="en" sz="1400" u="none" strike="noStrike" cap="none">
                          <a:latin typeface="Raleway SemiBold"/>
                          <a:ea typeface="Raleway SemiBold"/>
                          <a:cs typeface="Raleway SemiBold"/>
                          <a:sym typeface="Raleway SemiBold"/>
                        </a:rPr>
                        <a:t>/2020</a:t>
                      </a:r>
                      <a:endParaRPr sz="1400" u="none" strike="noStrike" cap="none">
                        <a:latin typeface="Raleway SemiBold"/>
                        <a:ea typeface="Raleway SemiBold"/>
                        <a:cs typeface="Raleway SemiBold"/>
                        <a:sym typeface="Raleway SemiBold"/>
                      </a:endParaRPr>
                    </a:p>
                  </a:txBody>
                  <a:tcPr marL="91425" marR="91425" marT="91425" marB="91425" anchor="ctr">
                    <a:solidFill>
                      <a:schemeClr val="dk1"/>
                    </a:solidFill>
                  </a:tcPr>
                </a:tc>
                <a:extLst>
                  <a:ext uri="{0D108BD9-81ED-4DB2-BD59-A6C34878D82A}">
                    <a16:rowId xmlns:a16="http://schemas.microsoft.com/office/drawing/2014/main" val="10000"/>
                  </a:ext>
                </a:extLst>
              </a:tr>
            </a:tbl>
          </a:graphicData>
        </a:graphic>
      </p:graphicFrame>
      <p:sp>
        <p:nvSpPr>
          <p:cNvPr id="143" name="Google Shape;143;p22"/>
          <p:cNvSpPr txBox="1"/>
          <p:nvPr/>
        </p:nvSpPr>
        <p:spPr>
          <a:xfrm>
            <a:off x="2682650" y="3955975"/>
            <a:ext cx="1795500" cy="48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Lato"/>
                <a:ea typeface="Lato"/>
                <a:cs typeface="Lato"/>
                <a:sym typeface="Lato"/>
              </a:rPr>
              <a:t>30% Implementation</a:t>
            </a:r>
            <a:endParaRPr sz="1400" b="0" i="0" u="none" strike="noStrike" cap="none">
              <a:solidFill>
                <a:srgbClr val="000000"/>
              </a:solidFill>
              <a:latin typeface="Lato"/>
              <a:ea typeface="Lato"/>
              <a:cs typeface="Lato"/>
              <a:sym typeface="Lato"/>
            </a:endParaRPr>
          </a:p>
        </p:txBody>
      </p:sp>
      <p:sp>
        <p:nvSpPr>
          <p:cNvPr id="144" name="Google Shape;144;p22"/>
          <p:cNvSpPr txBox="1"/>
          <p:nvPr/>
        </p:nvSpPr>
        <p:spPr>
          <a:xfrm>
            <a:off x="5407550" y="861075"/>
            <a:ext cx="1489200" cy="440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1100"/>
              <a:buFont typeface="Arial"/>
              <a:buNone/>
            </a:pPr>
            <a:r>
              <a:rPr lang="en">
                <a:solidFill>
                  <a:schemeClr val="dk2"/>
                </a:solidFill>
                <a:latin typeface="Lato"/>
                <a:ea typeface="Lato"/>
                <a:cs typeface="Lato"/>
                <a:sym typeface="Lato"/>
              </a:rPr>
              <a:t>5</a:t>
            </a:r>
            <a:r>
              <a:rPr lang="en" sz="1400" b="0" i="0" u="none" strike="noStrike" cap="none">
                <a:solidFill>
                  <a:schemeClr val="dk2"/>
                </a:solidFill>
                <a:latin typeface="Lato"/>
                <a:ea typeface="Lato"/>
                <a:cs typeface="Lato"/>
                <a:sym typeface="Lato"/>
              </a:rPr>
              <a:t>0% Implementation</a:t>
            </a:r>
            <a:endParaRPr sz="1400" b="0" i="0" u="none" strike="noStrike" cap="none">
              <a:solidFill>
                <a:schemeClr val="dk2"/>
              </a:solidFill>
              <a:latin typeface="Lato"/>
              <a:ea typeface="Lato"/>
              <a:cs typeface="Lato"/>
              <a:sym typeface="Lato"/>
            </a:endParaRPr>
          </a:p>
        </p:txBody>
      </p:sp>
      <p:sp>
        <p:nvSpPr>
          <p:cNvPr id="145" name="Google Shape;145;p22"/>
          <p:cNvSpPr txBox="1"/>
          <p:nvPr/>
        </p:nvSpPr>
        <p:spPr>
          <a:xfrm>
            <a:off x="7238400" y="3943200"/>
            <a:ext cx="1605300" cy="440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1100"/>
              <a:buFont typeface="Arial"/>
              <a:buNone/>
            </a:pPr>
            <a:r>
              <a:rPr lang="en" sz="1400" b="0" i="0" u="none" strike="noStrike" cap="none">
                <a:solidFill>
                  <a:schemeClr val="dk2"/>
                </a:solidFill>
                <a:latin typeface="Lato"/>
                <a:ea typeface="Lato"/>
                <a:cs typeface="Lato"/>
                <a:sym typeface="Lato"/>
              </a:rPr>
              <a:t>100% Implementation</a:t>
            </a:r>
            <a:endParaRPr sz="1400" b="0" i="0" u="none" strike="noStrike" cap="none">
              <a:solidFill>
                <a:schemeClr val="dk2"/>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062C6-E625-454A-84AC-1ED26D3644D3}"/>
              </a:ext>
            </a:extLst>
          </p:cNvPr>
          <p:cNvSpPr>
            <a:spLocks noGrp="1"/>
          </p:cNvSpPr>
          <p:nvPr>
            <p:ph type="title"/>
          </p:nvPr>
        </p:nvSpPr>
        <p:spPr>
          <a:xfrm>
            <a:off x="141336" y="123806"/>
            <a:ext cx="6869064" cy="1485254"/>
          </a:xfrm>
        </p:spPr>
        <p:txBody>
          <a:bodyPr/>
          <a:lstStyle/>
          <a:p>
            <a:r>
              <a:rPr lang="en-IN" dirty="0"/>
              <a:t>Snapshots of project</a:t>
            </a:r>
          </a:p>
        </p:txBody>
      </p:sp>
      <p:pic>
        <p:nvPicPr>
          <p:cNvPr id="4" name="Picture 3">
            <a:extLst>
              <a:ext uri="{FF2B5EF4-FFF2-40B4-BE49-F238E27FC236}">
                <a16:creationId xmlns:a16="http://schemas.microsoft.com/office/drawing/2014/main" id="{5335D741-34B7-4D26-9980-A85D579CB808}"/>
              </a:ext>
            </a:extLst>
          </p:cNvPr>
          <p:cNvPicPr>
            <a:picLocks noChangeAspect="1"/>
          </p:cNvPicPr>
          <p:nvPr/>
        </p:nvPicPr>
        <p:blipFill>
          <a:blip r:embed="rId2"/>
          <a:stretch>
            <a:fillRect/>
          </a:stretch>
        </p:blipFill>
        <p:spPr>
          <a:xfrm>
            <a:off x="361096" y="1793819"/>
            <a:ext cx="4054139" cy="2537671"/>
          </a:xfrm>
          <a:prstGeom prst="rect">
            <a:avLst/>
          </a:prstGeom>
        </p:spPr>
      </p:pic>
      <p:pic>
        <p:nvPicPr>
          <p:cNvPr id="6" name="Picture 5">
            <a:extLst>
              <a:ext uri="{FF2B5EF4-FFF2-40B4-BE49-F238E27FC236}">
                <a16:creationId xmlns:a16="http://schemas.microsoft.com/office/drawing/2014/main" id="{19E3E602-C744-47D6-8F2A-ED625E028C7A}"/>
              </a:ext>
            </a:extLst>
          </p:cNvPr>
          <p:cNvPicPr>
            <a:picLocks noChangeAspect="1"/>
          </p:cNvPicPr>
          <p:nvPr/>
        </p:nvPicPr>
        <p:blipFill>
          <a:blip r:embed="rId3"/>
          <a:stretch>
            <a:fillRect/>
          </a:stretch>
        </p:blipFill>
        <p:spPr>
          <a:xfrm>
            <a:off x="4728767" y="1793819"/>
            <a:ext cx="4026195" cy="2537671"/>
          </a:xfrm>
          <a:prstGeom prst="rect">
            <a:avLst/>
          </a:prstGeom>
        </p:spPr>
      </p:pic>
    </p:spTree>
    <p:extLst>
      <p:ext uri="{BB962C8B-B14F-4D97-AF65-F5344CB8AC3E}">
        <p14:creationId xmlns:p14="http://schemas.microsoft.com/office/powerpoint/2010/main" val="2986037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49"/>
        <p:cNvGrpSpPr/>
        <p:nvPr/>
      </p:nvGrpSpPr>
      <p:grpSpPr>
        <a:xfrm>
          <a:off x="0" y="0"/>
          <a:ext cx="0" cy="0"/>
          <a:chOff x="0" y="0"/>
          <a:chExt cx="0" cy="0"/>
        </a:xfrm>
      </p:grpSpPr>
      <p:sp>
        <p:nvSpPr>
          <p:cNvPr id="150" name="Google Shape;150;p23"/>
          <p:cNvSpPr txBox="1">
            <a:spLocks noGrp="1"/>
          </p:cNvSpPr>
          <p:nvPr>
            <p:ph type="body" idx="1"/>
          </p:nvPr>
        </p:nvSpPr>
        <p:spPr>
          <a:xfrm>
            <a:off x="347025" y="304425"/>
            <a:ext cx="8440200" cy="4839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2"/>
              </a:buClr>
              <a:buSzPts val="1100"/>
              <a:buFont typeface="Arial"/>
              <a:buNone/>
            </a:pPr>
            <a:r>
              <a:rPr lang="en" sz="3000" b="1">
                <a:solidFill>
                  <a:schemeClr val="lt1"/>
                </a:solidFill>
              </a:rPr>
              <a:t>6. FUTURE SCOPE</a:t>
            </a:r>
            <a:endParaRPr sz="3000" b="1">
              <a:solidFill>
                <a:schemeClr val="lt1"/>
              </a:solidFill>
            </a:endParaRPr>
          </a:p>
          <a:p>
            <a:pPr marL="457200" lvl="0" indent="-330200" algn="l" rtl="0">
              <a:lnSpc>
                <a:spcPct val="115000"/>
              </a:lnSpc>
              <a:spcBef>
                <a:spcPts val="1600"/>
              </a:spcBef>
              <a:spcAft>
                <a:spcPts val="0"/>
              </a:spcAft>
              <a:buClr>
                <a:schemeClr val="lt1"/>
              </a:buClr>
              <a:buSzPts val="1600"/>
              <a:buChar char="●"/>
            </a:pPr>
            <a:r>
              <a:rPr lang="en" sz="1600" b="1">
                <a:solidFill>
                  <a:schemeClr val="lt1"/>
                </a:solidFill>
              </a:rPr>
              <a:t>Wireless controlled robots are very useful in many applications like remote surveillance, military etc.  </a:t>
            </a:r>
            <a:endParaRPr sz="1600" b="1">
              <a:solidFill>
                <a:schemeClr val="lt1"/>
              </a:solidFill>
            </a:endParaRPr>
          </a:p>
          <a:p>
            <a:pPr marL="457200" lvl="0" indent="-330200" algn="l" rtl="0">
              <a:lnSpc>
                <a:spcPct val="115000"/>
              </a:lnSpc>
              <a:spcBef>
                <a:spcPts val="0"/>
              </a:spcBef>
              <a:spcAft>
                <a:spcPts val="0"/>
              </a:spcAft>
              <a:buClr>
                <a:schemeClr val="lt1"/>
              </a:buClr>
              <a:buSzPts val="1600"/>
              <a:buChar char="●"/>
            </a:pPr>
            <a:r>
              <a:rPr lang="en" sz="1600" b="1">
                <a:solidFill>
                  <a:schemeClr val="lt1"/>
                </a:solidFill>
              </a:rPr>
              <a:t>Hand gesture controlled industrial grade robotic arms can be developed.   </a:t>
            </a:r>
            <a:endParaRPr sz="1600" b="1">
              <a:solidFill>
                <a:schemeClr val="lt1"/>
              </a:solidFill>
            </a:endParaRPr>
          </a:p>
          <a:p>
            <a:pPr marL="457200" lvl="0" indent="-330200" algn="l" rtl="0">
              <a:lnSpc>
                <a:spcPct val="115000"/>
              </a:lnSpc>
              <a:spcBef>
                <a:spcPts val="0"/>
              </a:spcBef>
              <a:spcAft>
                <a:spcPts val="0"/>
              </a:spcAft>
              <a:buClr>
                <a:schemeClr val="lt1"/>
              </a:buClr>
              <a:buSzPts val="1600"/>
              <a:buChar char="●"/>
            </a:pPr>
            <a:r>
              <a:rPr lang="en" sz="1600" b="1">
                <a:solidFill>
                  <a:schemeClr val="lt1"/>
                </a:solidFill>
              </a:rPr>
              <a:t>Automation systems – In homes, offices, transport vehicles and more, gesture recognition can be incorporated to greatly increase usability and reduce the resources necessary to create primary or secondary input systems like remote controls, car entertainment systems with buttons or similar.  </a:t>
            </a:r>
            <a:endParaRPr sz="1600" b="1">
              <a:solidFill>
                <a:schemeClr val="lt1"/>
              </a:solidFill>
            </a:endParaRPr>
          </a:p>
          <a:p>
            <a:pPr marL="457200" lvl="0" indent="-330200" algn="l" rtl="0">
              <a:lnSpc>
                <a:spcPct val="115000"/>
              </a:lnSpc>
              <a:spcBef>
                <a:spcPts val="0"/>
              </a:spcBef>
              <a:spcAft>
                <a:spcPts val="0"/>
              </a:spcAft>
              <a:buClr>
                <a:schemeClr val="lt1"/>
              </a:buClr>
              <a:buSzPts val="1600"/>
              <a:buChar char="●"/>
            </a:pPr>
            <a:r>
              <a:rPr lang="en" sz="1600" b="1">
                <a:solidFill>
                  <a:schemeClr val="lt1"/>
                </a:solidFill>
              </a:rPr>
              <a:t>An easier life for the disabled – Gesture recognition technology can eliminate a lot of manual labor and make life much easier for those who aren’t as fortunate as most of us are.</a:t>
            </a:r>
            <a:endParaRPr sz="1600" b="1">
              <a:solidFill>
                <a:schemeClr val="lt1"/>
              </a:solidFill>
            </a:endParaRPr>
          </a:p>
          <a:p>
            <a:pPr marL="457200" lvl="0" indent="-330200" algn="l" rtl="0">
              <a:lnSpc>
                <a:spcPct val="115000"/>
              </a:lnSpc>
              <a:spcBef>
                <a:spcPts val="0"/>
              </a:spcBef>
              <a:spcAft>
                <a:spcPts val="0"/>
              </a:spcAft>
              <a:buClr>
                <a:schemeClr val="lt1"/>
              </a:buClr>
              <a:buSzPts val="1600"/>
              <a:buChar char="●"/>
            </a:pPr>
            <a:r>
              <a:rPr lang="en" sz="1600" b="1">
                <a:solidFill>
                  <a:schemeClr val="lt1"/>
                </a:solidFill>
              </a:rPr>
              <a:t>Gesture recognition technology is actually dominated by the videogame industry.</a:t>
            </a:r>
            <a:endParaRPr sz="1600" b="1">
              <a:solidFill>
                <a:schemeClr val="lt1"/>
              </a:solidFill>
            </a:endParaRPr>
          </a:p>
          <a:p>
            <a:pPr marL="0" lvl="0" indent="0" algn="l" rtl="0">
              <a:lnSpc>
                <a:spcPct val="115000"/>
              </a:lnSpc>
              <a:spcBef>
                <a:spcPts val="1600"/>
              </a:spcBef>
              <a:spcAft>
                <a:spcPts val="1600"/>
              </a:spcAft>
              <a:buClr>
                <a:schemeClr val="dk2"/>
              </a:buClr>
              <a:buSzPts val="1100"/>
              <a:buFont typeface="Arial"/>
              <a:buNone/>
            </a:pPr>
            <a:endParaRPr sz="1400" b="1">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283100" y="216774"/>
            <a:ext cx="6244200" cy="115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rgbClr val="FFFF00"/>
                </a:solidFill>
              </a:rPr>
              <a:t>7. CONCLUSION</a:t>
            </a:r>
            <a:endParaRPr sz="3000">
              <a:solidFill>
                <a:srgbClr val="FFFF00"/>
              </a:solidFill>
            </a:endParaRPr>
          </a:p>
        </p:txBody>
      </p:sp>
      <p:sp>
        <p:nvSpPr>
          <p:cNvPr id="156" name="Google Shape;156;p24"/>
          <p:cNvSpPr txBox="1"/>
          <p:nvPr/>
        </p:nvSpPr>
        <p:spPr>
          <a:xfrm>
            <a:off x="369650" y="1169950"/>
            <a:ext cx="8273400" cy="3435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2"/>
              </a:buClr>
              <a:buSzPts val="1100"/>
              <a:buFont typeface="Arial"/>
              <a:buNone/>
            </a:pPr>
            <a:r>
              <a:rPr lang="en" sz="2400" b="1">
                <a:solidFill>
                  <a:srgbClr val="FFFFFF"/>
                </a:solidFill>
                <a:latin typeface="Raleway"/>
                <a:ea typeface="Raleway"/>
                <a:cs typeface="Raleway"/>
                <a:sym typeface="Raleway"/>
              </a:rPr>
              <a:t>We have made a hand gesture controlled robot car using simple arduino UNO and lilypad. </a:t>
            </a:r>
            <a:r>
              <a:rPr lang="en" sz="2400" b="1">
                <a:solidFill>
                  <a:schemeClr val="lt1"/>
                </a:solidFill>
                <a:latin typeface="Raleway"/>
                <a:ea typeface="Raleway"/>
                <a:cs typeface="Raleway"/>
                <a:sym typeface="Raleway"/>
              </a:rPr>
              <a:t>In our project we have designed a wearable Hand Glove which will contain the sensors mounted on it to capture the movement of the hand and convert the raw mechanical data into electrical form. </a:t>
            </a:r>
            <a:endParaRPr sz="2400" b="1">
              <a:solidFill>
                <a:srgbClr val="FFFFFF"/>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283100" y="712150"/>
            <a:ext cx="8620500" cy="1019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800"/>
              <a:buNone/>
            </a:pPr>
            <a:r>
              <a:rPr lang="en"/>
              <a:t>PREPARED BY:</a:t>
            </a:r>
            <a:endParaRPr/>
          </a:p>
        </p:txBody>
      </p:sp>
      <p:sp>
        <p:nvSpPr>
          <p:cNvPr id="162" name="Google Shape;162;p25"/>
          <p:cNvSpPr/>
          <p:nvPr/>
        </p:nvSpPr>
        <p:spPr>
          <a:xfrm>
            <a:off x="371800" y="1988900"/>
            <a:ext cx="1828800" cy="1559400"/>
          </a:xfrm>
          <a:prstGeom prst="wedgeRectCallout">
            <a:avLst>
              <a:gd name="adj1" fmla="val -20833"/>
              <a:gd name="adj2" fmla="val 625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5"/>
          <p:cNvSpPr/>
          <p:nvPr/>
        </p:nvSpPr>
        <p:spPr>
          <a:xfrm>
            <a:off x="2554845" y="1965150"/>
            <a:ext cx="1828800" cy="1565100"/>
          </a:xfrm>
          <a:prstGeom prst="wedgeRectCallout">
            <a:avLst>
              <a:gd name="adj1" fmla="val -20833"/>
              <a:gd name="adj2" fmla="val 625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25"/>
          <p:cNvSpPr/>
          <p:nvPr/>
        </p:nvSpPr>
        <p:spPr>
          <a:xfrm>
            <a:off x="6919639" y="1967250"/>
            <a:ext cx="1828800" cy="1560900"/>
          </a:xfrm>
          <a:prstGeom prst="wedgeRectCallout">
            <a:avLst>
              <a:gd name="adj1" fmla="val -20833"/>
              <a:gd name="adj2" fmla="val 625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5"/>
          <p:cNvSpPr txBox="1">
            <a:spLocks noGrp="1"/>
          </p:cNvSpPr>
          <p:nvPr>
            <p:ph type="title"/>
          </p:nvPr>
        </p:nvSpPr>
        <p:spPr>
          <a:xfrm>
            <a:off x="6983700" y="2061900"/>
            <a:ext cx="1700700" cy="1371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800"/>
              <a:buNone/>
            </a:pPr>
            <a:r>
              <a:rPr lang="en" sz="1400"/>
              <a:t>NIDHI PATEL</a:t>
            </a:r>
            <a:endParaRPr sz="1400"/>
          </a:p>
          <a:p>
            <a:pPr marL="0" lvl="0" indent="0" algn="l" rtl="0">
              <a:lnSpc>
                <a:spcPct val="100000"/>
              </a:lnSpc>
              <a:spcBef>
                <a:spcPts val="1200"/>
              </a:spcBef>
              <a:spcAft>
                <a:spcPts val="0"/>
              </a:spcAft>
              <a:buSzPts val="4800"/>
              <a:buNone/>
            </a:pPr>
            <a:r>
              <a:rPr lang="en" sz="1400"/>
              <a:t>18DCS076</a:t>
            </a:r>
            <a:endParaRPr sz="1400"/>
          </a:p>
          <a:p>
            <a:pPr marL="0" lvl="0" indent="0" algn="l" rtl="0">
              <a:lnSpc>
                <a:spcPct val="100000"/>
              </a:lnSpc>
              <a:spcBef>
                <a:spcPts val="1200"/>
              </a:spcBef>
              <a:spcAft>
                <a:spcPts val="1200"/>
              </a:spcAft>
              <a:buSzPts val="4800"/>
              <a:buNone/>
            </a:pPr>
            <a:r>
              <a:rPr lang="en" sz="1400"/>
              <a:t>CSE2-A</a:t>
            </a:r>
            <a:endParaRPr sz="1400"/>
          </a:p>
        </p:txBody>
      </p:sp>
      <p:sp>
        <p:nvSpPr>
          <p:cNvPr id="166" name="Google Shape;166;p25"/>
          <p:cNvSpPr txBox="1">
            <a:spLocks noGrp="1"/>
          </p:cNvSpPr>
          <p:nvPr>
            <p:ph type="title"/>
          </p:nvPr>
        </p:nvSpPr>
        <p:spPr>
          <a:xfrm>
            <a:off x="447975" y="2061900"/>
            <a:ext cx="1700700" cy="1371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800"/>
              <a:buNone/>
            </a:pPr>
            <a:r>
              <a:rPr lang="en" sz="1400"/>
              <a:t>KSHITIJ ANTANI</a:t>
            </a:r>
            <a:endParaRPr sz="1400"/>
          </a:p>
          <a:p>
            <a:pPr marL="0" lvl="0" indent="0" algn="l" rtl="0">
              <a:lnSpc>
                <a:spcPct val="100000"/>
              </a:lnSpc>
              <a:spcBef>
                <a:spcPts val="1200"/>
              </a:spcBef>
              <a:spcAft>
                <a:spcPts val="0"/>
              </a:spcAft>
              <a:buSzPts val="4800"/>
              <a:buNone/>
            </a:pPr>
            <a:r>
              <a:rPr lang="en" sz="1400"/>
              <a:t>18DCS005</a:t>
            </a:r>
            <a:endParaRPr sz="1400"/>
          </a:p>
          <a:p>
            <a:pPr marL="0" lvl="0" indent="0" algn="l" rtl="0">
              <a:lnSpc>
                <a:spcPct val="100000"/>
              </a:lnSpc>
              <a:spcBef>
                <a:spcPts val="1200"/>
              </a:spcBef>
              <a:spcAft>
                <a:spcPts val="1200"/>
              </a:spcAft>
              <a:buSzPts val="4800"/>
              <a:buNone/>
            </a:pPr>
            <a:r>
              <a:rPr lang="en" sz="1400"/>
              <a:t>CSE1-A</a:t>
            </a:r>
            <a:endParaRPr sz="1400"/>
          </a:p>
        </p:txBody>
      </p:sp>
      <p:sp>
        <p:nvSpPr>
          <p:cNvPr id="167" name="Google Shape;167;p25"/>
          <p:cNvSpPr txBox="1">
            <a:spLocks noGrp="1"/>
          </p:cNvSpPr>
          <p:nvPr>
            <p:ph type="title"/>
          </p:nvPr>
        </p:nvSpPr>
        <p:spPr>
          <a:xfrm>
            <a:off x="2618575" y="2061900"/>
            <a:ext cx="1700700" cy="1371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800"/>
              <a:buNone/>
            </a:pPr>
            <a:r>
              <a:rPr lang="en" sz="1400"/>
              <a:t>RUTIKA MEHTA</a:t>
            </a:r>
            <a:endParaRPr sz="1400"/>
          </a:p>
          <a:p>
            <a:pPr marL="0" lvl="0" indent="0" algn="l" rtl="0">
              <a:lnSpc>
                <a:spcPct val="100000"/>
              </a:lnSpc>
              <a:spcBef>
                <a:spcPts val="1200"/>
              </a:spcBef>
              <a:spcAft>
                <a:spcPts val="0"/>
              </a:spcAft>
              <a:buSzPts val="4800"/>
              <a:buNone/>
            </a:pPr>
            <a:r>
              <a:rPr lang="en" sz="1400"/>
              <a:t>18DCS045</a:t>
            </a:r>
            <a:endParaRPr sz="1400"/>
          </a:p>
          <a:p>
            <a:pPr marL="0" lvl="0" indent="0" algn="l" rtl="0">
              <a:lnSpc>
                <a:spcPct val="100000"/>
              </a:lnSpc>
              <a:spcBef>
                <a:spcPts val="1200"/>
              </a:spcBef>
              <a:spcAft>
                <a:spcPts val="1200"/>
              </a:spcAft>
              <a:buSzPts val="4800"/>
              <a:buNone/>
            </a:pPr>
            <a:r>
              <a:rPr lang="en" sz="1400"/>
              <a:t>CSE1-C</a:t>
            </a:r>
            <a:endParaRPr sz="1400"/>
          </a:p>
        </p:txBody>
      </p:sp>
      <p:sp>
        <p:nvSpPr>
          <p:cNvPr id="168" name="Google Shape;168;p25"/>
          <p:cNvSpPr txBox="1"/>
          <p:nvPr/>
        </p:nvSpPr>
        <p:spPr>
          <a:xfrm>
            <a:off x="283100" y="4654975"/>
            <a:ext cx="6244200" cy="25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1" u="none" strike="noStrike" cap="none">
              <a:solidFill>
                <a:schemeClr val="accent5"/>
              </a:solidFill>
              <a:latin typeface="Lato"/>
              <a:ea typeface="Lato"/>
              <a:cs typeface="Lato"/>
              <a:sym typeface="Lato"/>
            </a:endParaRPr>
          </a:p>
        </p:txBody>
      </p:sp>
      <p:sp>
        <p:nvSpPr>
          <p:cNvPr id="169" name="Google Shape;169;p25"/>
          <p:cNvSpPr/>
          <p:nvPr/>
        </p:nvSpPr>
        <p:spPr>
          <a:xfrm>
            <a:off x="4737257" y="1986050"/>
            <a:ext cx="1828800" cy="1565100"/>
          </a:xfrm>
          <a:prstGeom prst="wedgeRectCallout">
            <a:avLst>
              <a:gd name="adj1" fmla="val -20833"/>
              <a:gd name="adj2" fmla="val 62500"/>
            </a:avLst>
          </a:prstGeom>
          <a:solidFill>
            <a:srgbClr val="A64D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5"/>
          <p:cNvSpPr txBox="1">
            <a:spLocks noGrp="1"/>
          </p:cNvSpPr>
          <p:nvPr>
            <p:ph type="title"/>
          </p:nvPr>
        </p:nvSpPr>
        <p:spPr>
          <a:xfrm>
            <a:off x="4801300" y="2061900"/>
            <a:ext cx="1700700" cy="1371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800"/>
              <a:buNone/>
            </a:pPr>
            <a:r>
              <a:rPr lang="en" sz="1400"/>
              <a:t>MANSI NAKRANI</a:t>
            </a:r>
            <a:endParaRPr sz="1400"/>
          </a:p>
          <a:p>
            <a:pPr marL="0" lvl="0" indent="0" algn="l" rtl="0">
              <a:lnSpc>
                <a:spcPct val="100000"/>
              </a:lnSpc>
              <a:spcBef>
                <a:spcPts val="1200"/>
              </a:spcBef>
              <a:spcAft>
                <a:spcPts val="0"/>
              </a:spcAft>
              <a:buSzPts val="4800"/>
              <a:buNone/>
            </a:pPr>
            <a:r>
              <a:rPr lang="en" sz="1400"/>
              <a:t>18DCS053</a:t>
            </a:r>
            <a:endParaRPr sz="1400"/>
          </a:p>
          <a:p>
            <a:pPr marL="0" lvl="0" indent="0" algn="l" rtl="0">
              <a:lnSpc>
                <a:spcPct val="100000"/>
              </a:lnSpc>
              <a:spcBef>
                <a:spcPts val="1200"/>
              </a:spcBef>
              <a:spcAft>
                <a:spcPts val="1200"/>
              </a:spcAft>
              <a:buSzPts val="4800"/>
              <a:buNone/>
            </a:pPr>
            <a:r>
              <a:rPr lang="en" sz="1400"/>
              <a:t>CSE1-C</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26"/>
          <p:cNvPicPr preferRelativeResize="0"/>
          <p:nvPr/>
        </p:nvPicPr>
        <p:blipFill rotWithShape="1">
          <a:blip r:embed="rId3">
            <a:alphaModFix/>
          </a:blip>
          <a:srcRect l="2132" t="6554" r="6751" b="14092"/>
          <a:stretch/>
        </p:blipFill>
        <p:spPr>
          <a:xfrm>
            <a:off x="0" y="0"/>
            <a:ext cx="9144001" cy="5143500"/>
          </a:xfrm>
          <a:prstGeom prst="rect">
            <a:avLst/>
          </a:prstGeom>
          <a:noFill/>
          <a:ln>
            <a:noFill/>
          </a:ln>
        </p:spPr>
      </p:pic>
      <p:sp>
        <p:nvSpPr>
          <p:cNvPr id="176" name="Google Shape;176;p26"/>
          <p:cNvSpPr txBox="1">
            <a:spLocks noGrp="1"/>
          </p:cNvSpPr>
          <p:nvPr>
            <p:ph type="title"/>
          </p:nvPr>
        </p:nvSpPr>
        <p:spPr>
          <a:xfrm>
            <a:off x="283099" y="-49850"/>
            <a:ext cx="8622300" cy="3835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idx="4294967295"/>
          </p:nvPr>
        </p:nvSpPr>
        <p:spPr>
          <a:xfrm>
            <a:off x="535775" y="712150"/>
            <a:ext cx="5197200" cy="76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3000"/>
              <a:buNone/>
            </a:pPr>
            <a:r>
              <a:rPr lang="en" sz="3600">
                <a:solidFill>
                  <a:schemeClr val="dk1"/>
                </a:solidFill>
              </a:rPr>
              <a:t>CONTENTS</a:t>
            </a:r>
            <a:endParaRPr sz="2400"/>
          </a:p>
        </p:txBody>
      </p:sp>
      <p:sp>
        <p:nvSpPr>
          <p:cNvPr id="79" name="Google Shape;79;p14"/>
          <p:cNvSpPr txBox="1">
            <a:spLocks noGrp="1"/>
          </p:cNvSpPr>
          <p:nvPr>
            <p:ph type="title" idx="4294967295"/>
          </p:nvPr>
        </p:nvSpPr>
        <p:spPr>
          <a:xfrm>
            <a:off x="535775" y="1480150"/>
            <a:ext cx="7991400" cy="30675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Comfortaa"/>
              <a:buAutoNum type="arabicPeriod"/>
            </a:pPr>
            <a:r>
              <a:rPr lang="en" sz="1800">
                <a:solidFill>
                  <a:srgbClr val="222222"/>
                </a:solidFill>
                <a:highlight>
                  <a:srgbClr val="FFFFFF"/>
                </a:highlight>
                <a:latin typeface="Comfortaa"/>
                <a:ea typeface="Comfortaa"/>
                <a:cs typeface="Comfortaa"/>
                <a:sym typeface="Comfortaa"/>
              </a:rPr>
              <a:t>Literature Review and Problem Statement</a:t>
            </a:r>
            <a:endParaRPr sz="1800">
              <a:solidFill>
                <a:srgbClr val="222222"/>
              </a:solidFill>
              <a:highlight>
                <a:srgbClr val="FFFFFF"/>
              </a:highlight>
              <a:latin typeface="Comfortaa"/>
              <a:ea typeface="Comfortaa"/>
              <a:cs typeface="Comfortaa"/>
              <a:sym typeface="Comfortaa"/>
            </a:endParaRPr>
          </a:p>
          <a:p>
            <a:pPr marL="457200" lvl="0" indent="-342900" algn="l" rtl="0">
              <a:lnSpc>
                <a:spcPct val="115000"/>
              </a:lnSpc>
              <a:spcBef>
                <a:spcPts val="0"/>
              </a:spcBef>
              <a:spcAft>
                <a:spcPts val="0"/>
              </a:spcAft>
              <a:buSzPts val="1800"/>
              <a:buFont typeface="Comfortaa"/>
              <a:buAutoNum type="arabicPeriod"/>
            </a:pPr>
            <a:r>
              <a:rPr lang="en" sz="1800">
                <a:solidFill>
                  <a:srgbClr val="222222"/>
                </a:solidFill>
                <a:highlight>
                  <a:srgbClr val="FFFFFF"/>
                </a:highlight>
                <a:latin typeface="Comfortaa"/>
                <a:ea typeface="Comfortaa"/>
                <a:cs typeface="Comfortaa"/>
                <a:sym typeface="Comfortaa"/>
              </a:rPr>
              <a:t>Current System</a:t>
            </a:r>
            <a:endParaRPr sz="1800">
              <a:solidFill>
                <a:srgbClr val="222222"/>
              </a:solidFill>
              <a:highlight>
                <a:srgbClr val="FFFFFF"/>
              </a:highlight>
              <a:latin typeface="Comfortaa"/>
              <a:ea typeface="Comfortaa"/>
              <a:cs typeface="Comfortaa"/>
              <a:sym typeface="Comfortaa"/>
            </a:endParaRPr>
          </a:p>
          <a:p>
            <a:pPr marL="457200" lvl="0" indent="-342900" algn="l" rtl="0">
              <a:lnSpc>
                <a:spcPct val="115000"/>
              </a:lnSpc>
              <a:spcBef>
                <a:spcPts val="0"/>
              </a:spcBef>
              <a:spcAft>
                <a:spcPts val="0"/>
              </a:spcAft>
              <a:buSzPts val="1800"/>
              <a:buFont typeface="Comfortaa"/>
              <a:buAutoNum type="arabicPeriod"/>
            </a:pPr>
            <a:r>
              <a:rPr lang="en" sz="1800">
                <a:solidFill>
                  <a:srgbClr val="222222"/>
                </a:solidFill>
                <a:highlight>
                  <a:srgbClr val="FFFFFF"/>
                </a:highlight>
                <a:latin typeface="Comfortaa"/>
                <a:ea typeface="Comfortaa"/>
                <a:cs typeface="Comfortaa"/>
                <a:sym typeface="Comfortaa"/>
              </a:rPr>
              <a:t>Proposed System</a:t>
            </a:r>
            <a:endParaRPr sz="1800">
              <a:solidFill>
                <a:srgbClr val="222222"/>
              </a:solidFill>
              <a:highlight>
                <a:srgbClr val="FFFFFF"/>
              </a:highlight>
              <a:latin typeface="Comfortaa"/>
              <a:ea typeface="Comfortaa"/>
              <a:cs typeface="Comfortaa"/>
              <a:sym typeface="Comfortaa"/>
            </a:endParaRPr>
          </a:p>
          <a:p>
            <a:pPr marL="457200" lvl="0" indent="-342900" algn="l" rtl="0">
              <a:lnSpc>
                <a:spcPct val="115000"/>
              </a:lnSpc>
              <a:spcBef>
                <a:spcPts val="0"/>
              </a:spcBef>
              <a:spcAft>
                <a:spcPts val="0"/>
              </a:spcAft>
              <a:buSzPts val="1800"/>
              <a:buFont typeface="Lato"/>
              <a:buAutoNum type="arabicPeriod"/>
            </a:pPr>
            <a:r>
              <a:rPr lang="en" sz="1800">
                <a:solidFill>
                  <a:srgbClr val="222222"/>
                </a:solidFill>
                <a:highlight>
                  <a:srgbClr val="FFFFFF"/>
                </a:highlight>
                <a:latin typeface="Comfortaa"/>
                <a:ea typeface="Comfortaa"/>
                <a:cs typeface="Comfortaa"/>
                <a:sym typeface="Comfortaa"/>
              </a:rPr>
              <a:t>Hardware and Software Requirements</a:t>
            </a:r>
            <a:endParaRPr sz="1800">
              <a:solidFill>
                <a:srgbClr val="222222"/>
              </a:solidFill>
              <a:highlight>
                <a:srgbClr val="FFFFFF"/>
              </a:highlight>
              <a:latin typeface="Comfortaa"/>
              <a:ea typeface="Comfortaa"/>
              <a:cs typeface="Comfortaa"/>
              <a:sym typeface="Comfortaa"/>
            </a:endParaRPr>
          </a:p>
          <a:p>
            <a:pPr marL="457200" lvl="0" indent="-342900" algn="l" rtl="0">
              <a:lnSpc>
                <a:spcPct val="115000"/>
              </a:lnSpc>
              <a:spcBef>
                <a:spcPts val="0"/>
              </a:spcBef>
              <a:spcAft>
                <a:spcPts val="0"/>
              </a:spcAft>
              <a:buSzPts val="1800"/>
              <a:buFont typeface="Comfortaa"/>
              <a:buAutoNum type="arabicPeriod"/>
            </a:pPr>
            <a:r>
              <a:rPr lang="en" sz="1800">
                <a:solidFill>
                  <a:srgbClr val="222222"/>
                </a:solidFill>
                <a:highlight>
                  <a:srgbClr val="FFFFFF"/>
                </a:highlight>
                <a:latin typeface="Comfortaa"/>
                <a:ea typeface="Comfortaa"/>
                <a:cs typeface="Comfortaa"/>
                <a:sym typeface="Comfortaa"/>
              </a:rPr>
              <a:t>Planning(Gantt Chart)</a:t>
            </a:r>
            <a:endParaRPr sz="1800">
              <a:solidFill>
                <a:srgbClr val="222222"/>
              </a:solidFill>
              <a:highlight>
                <a:srgbClr val="FFFFFF"/>
              </a:highlight>
              <a:latin typeface="Comfortaa"/>
              <a:ea typeface="Comfortaa"/>
              <a:cs typeface="Comfortaa"/>
              <a:sym typeface="Comfortaa"/>
            </a:endParaRPr>
          </a:p>
          <a:p>
            <a:pPr marL="457200" lvl="0" indent="-342900" algn="l" rtl="0">
              <a:lnSpc>
                <a:spcPct val="115000"/>
              </a:lnSpc>
              <a:spcBef>
                <a:spcPts val="0"/>
              </a:spcBef>
              <a:spcAft>
                <a:spcPts val="0"/>
              </a:spcAft>
              <a:buClr>
                <a:srgbClr val="222222"/>
              </a:buClr>
              <a:buSzPts val="1800"/>
              <a:buFont typeface="Comfortaa"/>
              <a:buAutoNum type="arabicPeriod"/>
            </a:pPr>
            <a:r>
              <a:rPr lang="en" sz="1800">
                <a:solidFill>
                  <a:srgbClr val="222222"/>
                </a:solidFill>
                <a:highlight>
                  <a:srgbClr val="FFFFFF"/>
                </a:highlight>
                <a:latin typeface="Comfortaa"/>
                <a:ea typeface="Comfortaa"/>
                <a:cs typeface="Comfortaa"/>
                <a:sym typeface="Comfortaa"/>
              </a:rPr>
              <a:t>Future Scope </a:t>
            </a:r>
            <a:endParaRPr sz="1800">
              <a:solidFill>
                <a:srgbClr val="222222"/>
              </a:solidFill>
              <a:highlight>
                <a:srgbClr val="FFFFFF"/>
              </a:highlight>
              <a:latin typeface="Comfortaa"/>
              <a:ea typeface="Comfortaa"/>
              <a:cs typeface="Comfortaa"/>
              <a:sym typeface="Comfortaa"/>
            </a:endParaRPr>
          </a:p>
          <a:p>
            <a:pPr marL="457200" lvl="0" indent="-342900" algn="l" rtl="0">
              <a:lnSpc>
                <a:spcPct val="115000"/>
              </a:lnSpc>
              <a:spcBef>
                <a:spcPts val="0"/>
              </a:spcBef>
              <a:spcAft>
                <a:spcPts val="0"/>
              </a:spcAft>
              <a:buClr>
                <a:srgbClr val="222222"/>
              </a:buClr>
              <a:buSzPts val="1800"/>
              <a:buFont typeface="Comfortaa"/>
              <a:buAutoNum type="arabicPeriod"/>
            </a:pPr>
            <a:r>
              <a:rPr lang="en" sz="1800">
                <a:solidFill>
                  <a:srgbClr val="222222"/>
                </a:solidFill>
                <a:highlight>
                  <a:srgbClr val="FFFFFF"/>
                </a:highlight>
                <a:latin typeface="Comfortaa"/>
                <a:ea typeface="Comfortaa"/>
                <a:cs typeface="Comfortaa"/>
                <a:sym typeface="Comfortaa"/>
              </a:rPr>
              <a:t>Conclusion</a:t>
            </a:r>
            <a:endParaRPr sz="1800">
              <a:solidFill>
                <a:srgbClr val="222222"/>
              </a:solidFill>
              <a:highlight>
                <a:srgbClr val="FFFFFF"/>
              </a:highlight>
              <a:latin typeface="Comfortaa"/>
              <a:ea typeface="Comfortaa"/>
              <a:cs typeface="Comfortaa"/>
              <a:sym typeface="Comfortaa"/>
            </a:endParaRPr>
          </a:p>
          <a:p>
            <a:pPr marL="0" lvl="0" indent="0" algn="l" rtl="0">
              <a:lnSpc>
                <a:spcPct val="115000"/>
              </a:lnSpc>
              <a:spcBef>
                <a:spcPts val="1600"/>
              </a:spcBef>
              <a:spcAft>
                <a:spcPts val="0"/>
              </a:spcAft>
              <a:buSzPts val="3000"/>
              <a:buNone/>
            </a:pPr>
            <a:endParaRPr sz="1800">
              <a:latin typeface="Comfortaa"/>
              <a:ea typeface="Comfortaa"/>
              <a:cs typeface="Comfortaa"/>
              <a:sym typeface="Comfortaa"/>
            </a:endParaRPr>
          </a:p>
          <a:p>
            <a:pPr marL="457200" lvl="0" indent="0" algn="l" rtl="0">
              <a:lnSpc>
                <a:spcPct val="115000"/>
              </a:lnSpc>
              <a:spcBef>
                <a:spcPts val="1600"/>
              </a:spcBef>
              <a:spcAft>
                <a:spcPts val="1600"/>
              </a:spcAft>
              <a:buSzPts val="3000"/>
              <a:buNone/>
            </a:pPr>
            <a:endParaRPr sz="1800">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83"/>
        <p:cNvGrpSpPr/>
        <p:nvPr/>
      </p:nvGrpSpPr>
      <p:grpSpPr>
        <a:xfrm>
          <a:off x="0" y="0"/>
          <a:ext cx="0" cy="0"/>
          <a:chOff x="0" y="0"/>
          <a:chExt cx="0" cy="0"/>
        </a:xfrm>
      </p:grpSpPr>
      <p:pic>
        <p:nvPicPr>
          <p:cNvPr id="84" name="Google Shape;84;p15"/>
          <p:cNvPicPr preferRelativeResize="0"/>
          <p:nvPr/>
        </p:nvPicPr>
        <p:blipFill rotWithShape="1">
          <a:blip r:embed="rId3">
            <a:alphaModFix/>
          </a:blip>
          <a:srcRect/>
          <a:stretch/>
        </p:blipFill>
        <p:spPr>
          <a:xfrm>
            <a:off x="1831300" y="162725"/>
            <a:ext cx="5482651" cy="4818049"/>
          </a:xfrm>
          <a:prstGeom prst="rect">
            <a:avLst/>
          </a:prstGeom>
          <a:noFill/>
          <a:ln>
            <a:noFill/>
          </a:ln>
        </p:spPr>
      </p:pic>
      <p:pic>
        <p:nvPicPr>
          <p:cNvPr id="85" name="Google Shape;85;p15" descr="Piece of duct tape sticking a note to the slide"/>
          <p:cNvPicPr preferRelativeResize="0"/>
          <p:nvPr/>
        </p:nvPicPr>
        <p:blipFill rotWithShape="1">
          <a:blip r:embed="rId4">
            <a:alphaModFix/>
          </a:blip>
          <a:srcRect l="9243" t="5926" r="2117" b="10011"/>
          <a:stretch/>
        </p:blipFill>
        <p:spPr>
          <a:xfrm rot="154828">
            <a:off x="3536000" y="147301"/>
            <a:ext cx="2072000" cy="736050"/>
          </a:xfrm>
          <a:prstGeom prst="rect">
            <a:avLst/>
          </a:prstGeom>
          <a:noFill/>
          <a:ln>
            <a:noFill/>
          </a:ln>
        </p:spPr>
      </p:pic>
      <p:sp>
        <p:nvSpPr>
          <p:cNvPr id="86" name="Google Shape;86;p15"/>
          <p:cNvSpPr txBox="1"/>
          <p:nvPr/>
        </p:nvSpPr>
        <p:spPr>
          <a:xfrm>
            <a:off x="2855550" y="501472"/>
            <a:ext cx="3432900" cy="762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2200"/>
              <a:buFont typeface="Arial"/>
              <a:buNone/>
            </a:pPr>
            <a:r>
              <a:rPr lang="en" sz="2200" b="1" i="0" u="none" strike="noStrike" cap="none">
                <a:solidFill>
                  <a:schemeClr val="lt2"/>
                </a:solidFill>
                <a:latin typeface="Raleway"/>
                <a:ea typeface="Raleway"/>
                <a:cs typeface="Raleway"/>
                <a:sym typeface="Raleway"/>
              </a:rPr>
              <a:t>1. LITERATURE REVIEW</a:t>
            </a:r>
            <a:endParaRPr sz="2200" b="1" i="0" u="none" strike="noStrike" cap="none">
              <a:solidFill>
                <a:schemeClr val="lt2"/>
              </a:solidFill>
              <a:latin typeface="Raleway"/>
              <a:ea typeface="Raleway"/>
              <a:cs typeface="Raleway"/>
              <a:sym typeface="Raleway"/>
            </a:endParaRPr>
          </a:p>
        </p:txBody>
      </p:sp>
      <p:sp>
        <p:nvSpPr>
          <p:cNvPr id="87" name="Google Shape;87;p15"/>
          <p:cNvSpPr txBox="1">
            <a:spLocks noGrp="1"/>
          </p:cNvSpPr>
          <p:nvPr>
            <p:ph type="body" idx="4294967295"/>
          </p:nvPr>
        </p:nvSpPr>
        <p:spPr>
          <a:xfrm>
            <a:off x="2085775" y="1199600"/>
            <a:ext cx="4973700" cy="36159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chemeClr val="dk2"/>
              </a:buClr>
              <a:buSzPts val="1100"/>
              <a:buFont typeface="Arial"/>
              <a:buNone/>
            </a:pPr>
            <a:r>
              <a:rPr lang="en" sz="1300" b="1" dirty="0">
                <a:solidFill>
                  <a:srgbClr val="3B3835"/>
                </a:solidFill>
                <a:latin typeface="Roboto"/>
                <a:ea typeface="Roboto"/>
                <a:cs typeface="Roboto"/>
                <a:sym typeface="Roboto"/>
              </a:rPr>
              <a:t>Different technologies have been implemented for hand based recognition system and few of them have shown good results. The ultimate goal is to control certain systems like smartphones, air conditioners using these techniques. One of the most common approach is data glove based approach. In this approach there are sensors attached to glove which acquire the gestures and the signals generated by sensors are processed and corresponding instructions are performed. One example of this is gesture to speech conversion in which hand gestures are converted into speech with the help of complex computational algorithms. Different technologies have been implemented for hand based recognition system and few of them have shown good results. </a:t>
            </a:r>
            <a:endParaRPr sz="1300" b="1" dirty="0">
              <a:solidFill>
                <a:srgbClr val="3B3835"/>
              </a:solidFill>
              <a:latin typeface="Roboto"/>
              <a:ea typeface="Roboto"/>
              <a:cs typeface="Roboto"/>
              <a:sym typeface="Roboto"/>
            </a:endParaRPr>
          </a:p>
          <a:p>
            <a:pPr marL="0" lvl="0" indent="0" algn="just" rtl="0">
              <a:lnSpc>
                <a:spcPct val="100000"/>
              </a:lnSpc>
              <a:spcBef>
                <a:spcPts val="1000"/>
              </a:spcBef>
              <a:spcAft>
                <a:spcPts val="1000"/>
              </a:spcAft>
              <a:buSzPts val="1800"/>
              <a:buNone/>
            </a:pPr>
            <a:endParaRPr sz="1300" b="1" dirty="0">
              <a:solidFill>
                <a:srgbClr val="3B3835"/>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256200" y="439500"/>
            <a:ext cx="8631600" cy="3835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800"/>
              <a:buNone/>
            </a:pPr>
            <a:r>
              <a:rPr lang="en" sz="1800"/>
              <a:t>The ﬁrst is the transmitting section which includes the following components: </a:t>
            </a:r>
            <a:endParaRPr sz="1800"/>
          </a:p>
          <a:p>
            <a:pPr marL="457200" lvl="0" indent="-342900" algn="l" rtl="0">
              <a:lnSpc>
                <a:spcPct val="100000"/>
              </a:lnSpc>
              <a:spcBef>
                <a:spcPts val="0"/>
              </a:spcBef>
              <a:spcAft>
                <a:spcPts val="0"/>
              </a:spcAft>
              <a:buSzPts val="1800"/>
              <a:buChar char="●"/>
            </a:pPr>
            <a:r>
              <a:rPr lang="en" sz="1800"/>
              <a:t>Arduino </a:t>
            </a:r>
            <a:endParaRPr sz="1800"/>
          </a:p>
          <a:p>
            <a:pPr marL="457200" lvl="0" indent="-342900" algn="l" rtl="0">
              <a:lnSpc>
                <a:spcPct val="100000"/>
              </a:lnSpc>
              <a:spcBef>
                <a:spcPts val="0"/>
              </a:spcBef>
              <a:spcAft>
                <a:spcPts val="0"/>
              </a:spcAft>
              <a:buSzPts val="1800"/>
              <a:buChar char="●"/>
            </a:pPr>
            <a:r>
              <a:rPr lang="en" sz="1800"/>
              <a:t>Accelerometer</a:t>
            </a:r>
            <a:endParaRPr sz="1800"/>
          </a:p>
          <a:p>
            <a:pPr marL="457200" lvl="0" indent="-342900" algn="l" rtl="0">
              <a:lnSpc>
                <a:spcPct val="100000"/>
              </a:lnSpc>
              <a:spcBef>
                <a:spcPts val="0"/>
              </a:spcBef>
              <a:spcAft>
                <a:spcPts val="0"/>
              </a:spcAft>
              <a:buSzPts val="1800"/>
              <a:buChar char="●"/>
            </a:pPr>
            <a:r>
              <a:rPr lang="en" sz="1800"/>
              <a:t>Comparator IC</a:t>
            </a:r>
            <a:endParaRPr sz="1800"/>
          </a:p>
          <a:p>
            <a:pPr marL="457200" lvl="0" indent="-342900" algn="l" rtl="0">
              <a:lnSpc>
                <a:spcPct val="100000"/>
              </a:lnSpc>
              <a:spcBef>
                <a:spcPts val="0"/>
              </a:spcBef>
              <a:spcAft>
                <a:spcPts val="0"/>
              </a:spcAft>
              <a:buSzPts val="1800"/>
              <a:buChar char="●"/>
            </a:pPr>
            <a:r>
              <a:rPr lang="en" sz="1800"/>
              <a:t>Encoder IC</a:t>
            </a:r>
            <a:endParaRPr sz="1800"/>
          </a:p>
          <a:p>
            <a:pPr marL="457200" lvl="0" indent="-342900" algn="l" rtl="0">
              <a:lnSpc>
                <a:spcPct val="100000"/>
              </a:lnSpc>
              <a:spcBef>
                <a:spcPts val="0"/>
              </a:spcBef>
              <a:spcAft>
                <a:spcPts val="0"/>
              </a:spcAft>
              <a:buSzPts val="1800"/>
              <a:buChar char="●"/>
            </a:pPr>
            <a:r>
              <a:rPr lang="en" sz="1800"/>
              <a:t>RF Transmitter </a:t>
            </a:r>
            <a:endParaRPr sz="1800"/>
          </a:p>
          <a:p>
            <a:pPr marL="0" lvl="0" indent="0" algn="l" rtl="0">
              <a:lnSpc>
                <a:spcPct val="100000"/>
              </a:lnSpc>
              <a:spcBef>
                <a:spcPts val="0"/>
              </a:spcBef>
              <a:spcAft>
                <a:spcPts val="0"/>
              </a:spcAft>
              <a:buSzPts val="4800"/>
              <a:buNone/>
            </a:pPr>
            <a:endParaRPr sz="1800"/>
          </a:p>
          <a:p>
            <a:pPr marL="0" lvl="0" indent="0" algn="l" rtl="0">
              <a:lnSpc>
                <a:spcPct val="100000"/>
              </a:lnSpc>
              <a:spcBef>
                <a:spcPts val="0"/>
              </a:spcBef>
              <a:spcAft>
                <a:spcPts val="0"/>
              </a:spcAft>
              <a:buSzPts val="4800"/>
              <a:buNone/>
            </a:pPr>
            <a:r>
              <a:rPr lang="en" sz="1800"/>
              <a:t>The second is the receiving end which </a:t>
            </a:r>
            <a:endParaRPr sz="1800"/>
          </a:p>
          <a:p>
            <a:pPr marL="0" lvl="0" indent="0" algn="l" rtl="0">
              <a:lnSpc>
                <a:spcPct val="100000"/>
              </a:lnSpc>
              <a:spcBef>
                <a:spcPts val="0"/>
              </a:spcBef>
              <a:spcAft>
                <a:spcPts val="0"/>
              </a:spcAft>
              <a:buSzPts val="4800"/>
              <a:buNone/>
            </a:pPr>
            <a:r>
              <a:rPr lang="en" sz="1800"/>
              <a:t>comprises of following main components:</a:t>
            </a:r>
            <a:endParaRPr sz="1800"/>
          </a:p>
          <a:p>
            <a:pPr marL="457200" lvl="0" indent="-342900" algn="l" rtl="0">
              <a:lnSpc>
                <a:spcPct val="100000"/>
              </a:lnSpc>
              <a:spcBef>
                <a:spcPts val="0"/>
              </a:spcBef>
              <a:spcAft>
                <a:spcPts val="0"/>
              </a:spcAft>
              <a:buSzPts val="1800"/>
              <a:buChar char="●"/>
            </a:pPr>
            <a:r>
              <a:rPr lang="en" sz="1800"/>
              <a:t>RF Receiver Module</a:t>
            </a:r>
            <a:endParaRPr sz="1800"/>
          </a:p>
          <a:p>
            <a:pPr marL="457200" lvl="0" indent="-342900" algn="l" rtl="0">
              <a:lnSpc>
                <a:spcPct val="100000"/>
              </a:lnSpc>
              <a:spcBef>
                <a:spcPts val="0"/>
              </a:spcBef>
              <a:spcAft>
                <a:spcPts val="0"/>
              </a:spcAft>
              <a:buSzPts val="1800"/>
              <a:buChar char="●"/>
            </a:pPr>
            <a:r>
              <a:rPr lang="en" sz="1800"/>
              <a:t>Decoder IC 9</a:t>
            </a:r>
            <a:endParaRPr sz="1800"/>
          </a:p>
        </p:txBody>
      </p:sp>
      <p:grpSp>
        <p:nvGrpSpPr>
          <p:cNvPr id="93" name="Google Shape;93;p16"/>
          <p:cNvGrpSpPr/>
          <p:nvPr/>
        </p:nvGrpSpPr>
        <p:grpSpPr>
          <a:xfrm>
            <a:off x="6781388" y="2464029"/>
            <a:ext cx="2212050" cy="2537076"/>
            <a:chOff x="6803275" y="395363"/>
            <a:chExt cx="2212050" cy="2537076"/>
          </a:xfrm>
        </p:grpSpPr>
        <p:pic>
          <p:nvPicPr>
            <p:cNvPr id="94" name="Google Shape;94;p16"/>
            <p:cNvPicPr preferRelativeResize="0"/>
            <p:nvPr/>
          </p:nvPicPr>
          <p:blipFill rotWithShape="1">
            <a:blip r:embed="rId3">
              <a:alphaModFix/>
            </a:blip>
            <a:srcRect/>
            <a:stretch/>
          </p:blipFill>
          <p:spPr>
            <a:xfrm>
              <a:off x="6803275" y="427445"/>
              <a:ext cx="2212050" cy="2504994"/>
            </a:xfrm>
            <a:prstGeom prst="rect">
              <a:avLst/>
            </a:prstGeom>
            <a:noFill/>
            <a:ln>
              <a:noFill/>
            </a:ln>
          </p:spPr>
        </p:pic>
        <p:pic>
          <p:nvPicPr>
            <p:cNvPr id="95" name="Google Shape;95;p16" descr="Piece of duct tape sticking a note to the slide"/>
            <p:cNvPicPr preferRelativeResize="0"/>
            <p:nvPr/>
          </p:nvPicPr>
          <p:blipFill rotWithShape="1">
            <a:blip r:embed="rId4">
              <a:alphaModFix/>
            </a:blip>
            <a:srcRect l="9243" t="5926" r="2117" b="10011"/>
            <a:stretch/>
          </p:blipFill>
          <p:spPr>
            <a:xfrm rot="154826">
              <a:off x="7370663" y="419419"/>
              <a:ext cx="1077273" cy="382687"/>
            </a:xfrm>
            <a:prstGeom prst="rect">
              <a:avLst/>
            </a:prstGeom>
            <a:noFill/>
            <a:ln>
              <a:noFill/>
            </a:ln>
          </p:spPr>
        </p:pic>
      </p:grpSp>
      <p:pic>
        <p:nvPicPr>
          <p:cNvPr id="96" name="Google Shape;96;p16"/>
          <p:cNvPicPr preferRelativeResize="0"/>
          <p:nvPr/>
        </p:nvPicPr>
        <p:blipFill rotWithShape="1">
          <a:blip r:embed="rId5">
            <a:alphaModFix/>
          </a:blip>
          <a:srcRect/>
          <a:stretch/>
        </p:blipFill>
        <p:spPr>
          <a:xfrm>
            <a:off x="6853875" y="3043500"/>
            <a:ext cx="2060825" cy="1957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260849" y="513850"/>
            <a:ext cx="8622300" cy="38355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4800"/>
              <a:buNone/>
            </a:pPr>
            <a:r>
              <a:rPr lang="en" sz="3600">
                <a:solidFill>
                  <a:schemeClr val="accent5"/>
                </a:solidFill>
              </a:rPr>
              <a:t>PROBLEM STATEMENT</a:t>
            </a:r>
            <a:endParaRPr sz="3600">
              <a:solidFill>
                <a:schemeClr val="accent5"/>
              </a:solidFill>
            </a:endParaRPr>
          </a:p>
          <a:p>
            <a:pPr marL="0" lvl="0" indent="0" algn="just" rtl="0">
              <a:lnSpc>
                <a:spcPct val="100000"/>
              </a:lnSpc>
              <a:spcBef>
                <a:spcPts val="1000"/>
              </a:spcBef>
              <a:spcAft>
                <a:spcPts val="0"/>
              </a:spcAft>
              <a:buSzPts val="4800"/>
              <a:buNone/>
            </a:pPr>
            <a:r>
              <a:rPr lang="en" sz="2200"/>
              <a:t>To build a Wireless Hand controlled Robot will function by a wearable hand glove from which the movements of the hand can be used as the input for the movement of the robot. </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282749" y="501450"/>
            <a:ext cx="8578500" cy="3835500"/>
          </a:xfrm>
          <a:prstGeom prst="rect">
            <a:avLst/>
          </a:prstGeom>
          <a:noFill/>
          <a:ln>
            <a:noFill/>
          </a:ln>
        </p:spPr>
        <p:txBody>
          <a:bodyPr spcFirstLastPara="1" wrap="square" lIns="91425" tIns="91425" rIns="91425" bIns="91425" anchor="ctr" anchorCtr="0">
            <a:noAutofit/>
          </a:bodyPr>
          <a:lstStyle/>
          <a:p>
            <a:pPr marL="0" lvl="0" indent="0" algn="just" rtl="0">
              <a:lnSpc>
                <a:spcPct val="100000"/>
              </a:lnSpc>
              <a:spcBef>
                <a:spcPts val="0"/>
              </a:spcBef>
              <a:spcAft>
                <a:spcPts val="0"/>
              </a:spcAft>
              <a:buSzPts val="4800"/>
              <a:buNone/>
            </a:pPr>
            <a:r>
              <a:rPr lang="en" sz="3000">
                <a:solidFill>
                  <a:srgbClr val="F4CCCC"/>
                </a:solidFill>
              </a:rPr>
              <a:t>2. CURRENT SYSTEM</a:t>
            </a:r>
            <a:endParaRPr sz="3000">
              <a:solidFill>
                <a:srgbClr val="F4CCCC"/>
              </a:solidFill>
            </a:endParaRPr>
          </a:p>
          <a:p>
            <a:pPr marL="457200" lvl="0" indent="-342900" algn="just" rtl="0">
              <a:lnSpc>
                <a:spcPct val="100000"/>
              </a:lnSpc>
              <a:spcBef>
                <a:spcPts val="0"/>
              </a:spcBef>
              <a:spcAft>
                <a:spcPts val="0"/>
              </a:spcAft>
              <a:buSzPts val="1800"/>
              <a:buFont typeface="Roboto"/>
              <a:buChar char="●"/>
            </a:pPr>
            <a:r>
              <a:rPr lang="en" sz="1800" b="0">
                <a:latin typeface="Roboto"/>
                <a:ea typeface="Roboto"/>
                <a:cs typeface="Roboto"/>
                <a:sym typeface="Roboto"/>
              </a:rPr>
              <a:t>Through the use of gesture recognition, remote control with the wave of a hand of various devices is possible.  </a:t>
            </a:r>
            <a:endParaRPr sz="1800" b="0">
              <a:latin typeface="Roboto"/>
              <a:ea typeface="Roboto"/>
              <a:cs typeface="Roboto"/>
              <a:sym typeface="Roboto"/>
            </a:endParaRPr>
          </a:p>
          <a:p>
            <a:pPr marL="457200" lvl="0" indent="-342900" algn="just" rtl="0">
              <a:lnSpc>
                <a:spcPct val="100000"/>
              </a:lnSpc>
              <a:spcBef>
                <a:spcPts val="0"/>
              </a:spcBef>
              <a:spcAft>
                <a:spcPts val="0"/>
              </a:spcAft>
              <a:buSzPts val="1800"/>
              <a:buFont typeface="Roboto"/>
              <a:buChar char="●"/>
            </a:pPr>
            <a:r>
              <a:rPr lang="en" sz="1800" b="0">
                <a:latin typeface="Roboto"/>
                <a:ea typeface="Roboto"/>
                <a:cs typeface="Roboto"/>
                <a:sym typeface="Roboto"/>
              </a:rPr>
              <a:t>Gesture controlling is very helpful for handicapped and physically disabled people to achieve certain tasks, such as driving a vehicle.  </a:t>
            </a:r>
            <a:endParaRPr sz="1800" b="0">
              <a:latin typeface="Roboto"/>
              <a:ea typeface="Roboto"/>
              <a:cs typeface="Roboto"/>
              <a:sym typeface="Roboto"/>
            </a:endParaRPr>
          </a:p>
          <a:p>
            <a:pPr marL="457200" lvl="0" indent="-342900" algn="just" rtl="0">
              <a:lnSpc>
                <a:spcPct val="100000"/>
              </a:lnSpc>
              <a:spcBef>
                <a:spcPts val="0"/>
              </a:spcBef>
              <a:spcAft>
                <a:spcPts val="0"/>
              </a:spcAft>
              <a:buSzPts val="1800"/>
              <a:buFont typeface="Roboto"/>
              <a:buChar char="●"/>
            </a:pPr>
            <a:r>
              <a:rPr lang="en" sz="1800" b="0">
                <a:latin typeface="Roboto"/>
                <a:ea typeface="Roboto"/>
                <a:cs typeface="Roboto"/>
                <a:sym typeface="Roboto"/>
              </a:rPr>
              <a:t>Gestures is used to control interactions for entertainment purposes such as gaming to make the game player's experience more interactive or immersive.</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0"/>
        <p:cNvGrpSpPr/>
        <p:nvPr/>
      </p:nvGrpSpPr>
      <p:grpSpPr>
        <a:xfrm>
          <a:off x="0" y="0"/>
          <a:ext cx="0" cy="0"/>
          <a:chOff x="0" y="0"/>
          <a:chExt cx="0" cy="0"/>
        </a:xfrm>
      </p:grpSpPr>
      <p:pic>
        <p:nvPicPr>
          <p:cNvPr id="111" name="Google Shape;111;p19"/>
          <p:cNvPicPr preferRelativeResize="0"/>
          <p:nvPr/>
        </p:nvPicPr>
        <p:blipFill rotWithShape="1">
          <a:blip r:embed="rId3">
            <a:alphaModFix/>
          </a:blip>
          <a:srcRect/>
          <a:stretch/>
        </p:blipFill>
        <p:spPr>
          <a:xfrm>
            <a:off x="1831300" y="162725"/>
            <a:ext cx="5482651" cy="4818049"/>
          </a:xfrm>
          <a:prstGeom prst="rect">
            <a:avLst/>
          </a:prstGeom>
          <a:noFill/>
          <a:ln>
            <a:noFill/>
          </a:ln>
        </p:spPr>
      </p:pic>
      <p:pic>
        <p:nvPicPr>
          <p:cNvPr id="112" name="Google Shape;112;p19" descr="Piece of duct tape sticking a note to the slide"/>
          <p:cNvPicPr preferRelativeResize="0"/>
          <p:nvPr/>
        </p:nvPicPr>
        <p:blipFill rotWithShape="1">
          <a:blip r:embed="rId4">
            <a:alphaModFix/>
          </a:blip>
          <a:srcRect l="9243" t="5926" r="2117" b="10011"/>
          <a:stretch/>
        </p:blipFill>
        <p:spPr>
          <a:xfrm rot="154828">
            <a:off x="3536000" y="147301"/>
            <a:ext cx="2072000" cy="736050"/>
          </a:xfrm>
          <a:prstGeom prst="rect">
            <a:avLst/>
          </a:prstGeom>
          <a:noFill/>
          <a:ln>
            <a:noFill/>
          </a:ln>
        </p:spPr>
      </p:pic>
      <p:sp>
        <p:nvSpPr>
          <p:cNvPr id="113" name="Google Shape;113;p19"/>
          <p:cNvSpPr txBox="1"/>
          <p:nvPr/>
        </p:nvSpPr>
        <p:spPr>
          <a:xfrm>
            <a:off x="2855550" y="614872"/>
            <a:ext cx="3432900" cy="762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lt2"/>
                </a:solidFill>
                <a:latin typeface="Raleway"/>
                <a:ea typeface="Raleway"/>
                <a:cs typeface="Raleway"/>
                <a:sym typeface="Raleway"/>
              </a:rPr>
              <a:t>3. PROPOSED SYSTEM</a:t>
            </a:r>
            <a:endParaRPr sz="2400" b="1" i="0" u="none" strike="noStrike" cap="none">
              <a:solidFill>
                <a:schemeClr val="lt2"/>
              </a:solidFill>
              <a:latin typeface="Raleway"/>
              <a:ea typeface="Raleway"/>
              <a:cs typeface="Raleway"/>
              <a:sym typeface="Raleway"/>
            </a:endParaRPr>
          </a:p>
        </p:txBody>
      </p:sp>
      <p:sp>
        <p:nvSpPr>
          <p:cNvPr id="114" name="Google Shape;114;p19"/>
          <p:cNvSpPr txBox="1">
            <a:spLocks noGrp="1"/>
          </p:cNvSpPr>
          <p:nvPr>
            <p:ph type="body" idx="4294967295"/>
          </p:nvPr>
        </p:nvSpPr>
        <p:spPr>
          <a:xfrm>
            <a:off x="2080000" y="1290725"/>
            <a:ext cx="5007900" cy="33279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1000"/>
              </a:spcAft>
              <a:buSzPts val="1800"/>
              <a:buNone/>
            </a:pPr>
            <a:r>
              <a:rPr lang="en" sz="1600" b="1">
                <a:solidFill>
                  <a:srgbClr val="000000"/>
                </a:solidFill>
                <a:latin typeface="Roboto"/>
                <a:ea typeface="Roboto"/>
                <a:cs typeface="Roboto"/>
                <a:sym typeface="Roboto"/>
              </a:rPr>
              <a:t>Gesture Controlled Robot car is a robot which can be controlled by simple gestures. The user just needs to wear a gesture device which includes a sensor. The sensor will record the movement of hand in a speciﬁc direction which will result in the movement of the robot in the respective direction. The robot and the Gesture device are connected wirelessly via radio waves. The wireless communication enables the user to interact with the robot in a more friendly way.</a:t>
            </a:r>
            <a:endParaRPr sz="1600" b="1">
              <a:solidFill>
                <a:srgbClr val="000000"/>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8"/>
        <p:cNvGrpSpPr/>
        <p:nvPr/>
      </p:nvGrpSpPr>
      <p:grpSpPr>
        <a:xfrm>
          <a:off x="0" y="0"/>
          <a:ext cx="0" cy="0"/>
          <a:chOff x="0" y="0"/>
          <a:chExt cx="0" cy="0"/>
        </a:xfrm>
      </p:grpSpPr>
      <p:sp>
        <p:nvSpPr>
          <p:cNvPr id="119" name="Google Shape;119;p20"/>
          <p:cNvSpPr/>
          <p:nvPr/>
        </p:nvSpPr>
        <p:spPr>
          <a:xfrm>
            <a:off x="283000" y="297900"/>
            <a:ext cx="4547700" cy="4547700"/>
          </a:xfrm>
          <a:prstGeom prst="rect">
            <a:avLst/>
          </a:prstGeom>
          <a:solidFill>
            <a:srgbClr val="000000">
              <a:alpha val="764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0"/>
          <p:cNvSpPr txBox="1">
            <a:spLocks noGrp="1"/>
          </p:cNvSpPr>
          <p:nvPr>
            <p:ph type="body" idx="4294967295"/>
          </p:nvPr>
        </p:nvSpPr>
        <p:spPr>
          <a:xfrm>
            <a:off x="481300" y="529650"/>
            <a:ext cx="4151100" cy="4084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2"/>
              </a:buClr>
              <a:buSzPts val="4800"/>
              <a:buFont typeface="Arial"/>
              <a:buNone/>
            </a:pPr>
            <a:r>
              <a:rPr lang="en" sz="3000" b="1">
                <a:solidFill>
                  <a:schemeClr val="lt1"/>
                </a:solidFill>
                <a:latin typeface="Raleway"/>
                <a:ea typeface="Raleway"/>
                <a:cs typeface="Raleway"/>
                <a:sym typeface="Raleway"/>
              </a:rPr>
              <a:t>4. HARDWARE REQUIREMENTS</a:t>
            </a:r>
            <a:endParaRPr sz="3000" b="1">
              <a:solidFill>
                <a:schemeClr val="lt1"/>
              </a:solidFill>
              <a:latin typeface="Raleway"/>
              <a:ea typeface="Raleway"/>
              <a:cs typeface="Raleway"/>
              <a:sym typeface="Raleway"/>
            </a:endParaRPr>
          </a:p>
          <a:p>
            <a:pPr marL="0" lvl="0" indent="0" algn="l" rtl="0">
              <a:lnSpc>
                <a:spcPct val="100000"/>
              </a:lnSpc>
              <a:spcBef>
                <a:spcPts val="0"/>
              </a:spcBef>
              <a:spcAft>
                <a:spcPts val="0"/>
              </a:spcAft>
              <a:buClr>
                <a:schemeClr val="dk2"/>
              </a:buClr>
              <a:buSzPts val="4800"/>
              <a:buFont typeface="Arial"/>
              <a:buNone/>
            </a:pPr>
            <a:endParaRPr sz="3000" b="1">
              <a:solidFill>
                <a:schemeClr val="lt1"/>
              </a:solidFill>
              <a:latin typeface="Raleway"/>
              <a:ea typeface="Raleway"/>
              <a:cs typeface="Raleway"/>
              <a:sym typeface="Raleway"/>
            </a:endParaRPr>
          </a:p>
          <a:p>
            <a:pPr marL="457200" lvl="0" indent="-330200" algn="l" rtl="0">
              <a:lnSpc>
                <a:spcPct val="100000"/>
              </a:lnSpc>
              <a:spcBef>
                <a:spcPts val="0"/>
              </a:spcBef>
              <a:spcAft>
                <a:spcPts val="0"/>
              </a:spcAft>
              <a:buClr>
                <a:schemeClr val="lt1"/>
              </a:buClr>
              <a:buSzPts val="1600"/>
              <a:buFont typeface="Raleway"/>
              <a:buChar char="●"/>
            </a:pPr>
            <a:r>
              <a:rPr lang="en" sz="1600" b="1">
                <a:solidFill>
                  <a:schemeClr val="lt1"/>
                </a:solidFill>
                <a:latin typeface="Raleway"/>
                <a:ea typeface="Raleway"/>
                <a:cs typeface="Raleway"/>
                <a:sym typeface="Raleway"/>
              </a:rPr>
              <a:t>Arduino Lilypad</a:t>
            </a:r>
            <a:endParaRPr sz="1600" b="1">
              <a:solidFill>
                <a:schemeClr val="lt1"/>
              </a:solidFill>
              <a:latin typeface="Raleway"/>
              <a:ea typeface="Raleway"/>
              <a:cs typeface="Raleway"/>
              <a:sym typeface="Raleway"/>
            </a:endParaRPr>
          </a:p>
          <a:p>
            <a:pPr marL="457200" lvl="0" indent="-330200" algn="l" rtl="0">
              <a:lnSpc>
                <a:spcPct val="100000"/>
              </a:lnSpc>
              <a:spcBef>
                <a:spcPts val="0"/>
              </a:spcBef>
              <a:spcAft>
                <a:spcPts val="0"/>
              </a:spcAft>
              <a:buClr>
                <a:schemeClr val="lt1"/>
              </a:buClr>
              <a:buSzPts val="1600"/>
              <a:buFont typeface="Raleway"/>
              <a:buChar char="●"/>
            </a:pPr>
            <a:r>
              <a:rPr lang="en" sz="1600" b="1">
                <a:solidFill>
                  <a:schemeClr val="lt1"/>
                </a:solidFill>
                <a:latin typeface="Raleway"/>
                <a:ea typeface="Raleway"/>
                <a:cs typeface="Raleway"/>
                <a:sym typeface="Raleway"/>
              </a:rPr>
              <a:t>Accelerometer</a:t>
            </a:r>
            <a:endParaRPr sz="1600" b="1">
              <a:solidFill>
                <a:schemeClr val="lt1"/>
              </a:solidFill>
              <a:latin typeface="Raleway"/>
              <a:ea typeface="Raleway"/>
              <a:cs typeface="Raleway"/>
              <a:sym typeface="Raleway"/>
            </a:endParaRPr>
          </a:p>
          <a:p>
            <a:pPr marL="457200" lvl="0" indent="-330200" algn="l" rtl="0">
              <a:lnSpc>
                <a:spcPct val="100000"/>
              </a:lnSpc>
              <a:spcBef>
                <a:spcPts val="0"/>
              </a:spcBef>
              <a:spcAft>
                <a:spcPts val="0"/>
              </a:spcAft>
              <a:buClr>
                <a:schemeClr val="lt1"/>
              </a:buClr>
              <a:buSzPts val="1600"/>
              <a:buFont typeface="Raleway"/>
              <a:buChar char="●"/>
            </a:pPr>
            <a:r>
              <a:rPr lang="en" sz="1600" b="1">
                <a:solidFill>
                  <a:schemeClr val="lt1"/>
                </a:solidFill>
                <a:latin typeface="Raleway"/>
                <a:ea typeface="Raleway"/>
                <a:cs typeface="Raleway"/>
                <a:sym typeface="Raleway"/>
              </a:rPr>
              <a:t>RF 433 Module</a:t>
            </a:r>
            <a:endParaRPr sz="1600" b="1">
              <a:solidFill>
                <a:schemeClr val="lt1"/>
              </a:solidFill>
              <a:latin typeface="Raleway"/>
              <a:ea typeface="Raleway"/>
              <a:cs typeface="Raleway"/>
              <a:sym typeface="Raleway"/>
            </a:endParaRPr>
          </a:p>
          <a:p>
            <a:pPr marL="457200" lvl="0" indent="-330200" algn="l" rtl="0">
              <a:lnSpc>
                <a:spcPct val="100000"/>
              </a:lnSpc>
              <a:spcBef>
                <a:spcPts val="0"/>
              </a:spcBef>
              <a:spcAft>
                <a:spcPts val="0"/>
              </a:spcAft>
              <a:buClr>
                <a:schemeClr val="lt1"/>
              </a:buClr>
              <a:buSzPts val="1600"/>
              <a:buFont typeface="Raleway"/>
              <a:buChar char="●"/>
            </a:pPr>
            <a:r>
              <a:rPr lang="en" sz="1600" b="1">
                <a:solidFill>
                  <a:schemeClr val="lt1"/>
                </a:solidFill>
                <a:latin typeface="Raleway"/>
                <a:ea typeface="Raleway"/>
                <a:cs typeface="Raleway"/>
                <a:sym typeface="Raleway"/>
              </a:rPr>
              <a:t>HT12E and HT12D</a:t>
            </a:r>
            <a:endParaRPr sz="1600" b="1">
              <a:solidFill>
                <a:schemeClr val="lt1"/>
              </a:solidFill>
              <a:latin typeface="Raleway"/>
              <a:ea typeface="Raleway"/>
              <a:cs typeface="Raleway"/>
              <a:sym typeface="Raleway"/>
            </a:endParaRPr>
          </a:p>
          <a:p>
            <a:pPr marL="457200" lvl="0" indent="-330200" algn="l" rtl="0">
              <a:lnSpc>
                <a:spcPct val="100000"/>
              </a:lnSpc>
              <a:spcBef>
                <a:spcPts val="0"/>
              </a:spcBef>
              <a:spcAft>
                <a:spcPts val="0"/>
              </a:spcAft>
              <a:buClr>
                <a:schemeClr val="lt1"/>
              </a:buClr>
              <a:buSzPts val="1600"/>
              <a:buFont typeface="Raleway"/>
              <a:buChar char="●"/>
            </a:pPr>
            <a:r>
              <a:rPr lang="en" sz="1600" b="1">
                <a:solidFill>
                  <a:schemeClr val="lt1"/>
                </a:solidFill>
                <a:latin typeface="Raleway"/>
                <a:ea typeface="Raleway"/>
                <a:cs typeface="Raleway"/>
                <a:sym typeface="Raleway"/>
              </a:rPr>
              <a:t>Motor Driver L293DNE</a:t>
            </a:r>
            <a:endParaRPr sz="1600" b="1">
              <a:solidFill>
                <a:schemeClr val="lt1"/>
              </a:solidFill>
              <a:latin typeface="Raleway"/>
              <a:ea typeface="Raleway"/>
              <a:cs typeface="Raleway"/>
              <a:sym typeface="Raleway"/>
            </a:endParaRPr>
          </a:p>
          <a:p>
            <a:pPr marL="457200" lvl="0" indent="-330200" algn="l" rtl="0">
              <a:lnSpc>
                <a:spcPct val="100000"/>
              </a:lnSpc>
              <a:spcBef>
                <a:spcPts val="0"/>
              </a:spcBef>
              <a:spcAft>
                <a:spcPts val="0"/>
              </a:spcAft>
              <a:buClr>
                <a:schemeClr val="lt1"/>
              </a:buClr>
              <a:buSzPts val="1600"/>
              <a:buFont typeface="Raleway"/>
              <a:buChar char="●"/>
            </a:pPr>
            <a:r>
              <a:rPr lang="en" sz="1600" b="1">
                <a:solidFill>
                  <a:schemeClr val="lt1"/>
                </a:solidFill>
                <a:latin typeface="Raleway"/>
                <a:ea typeface="Raleway"/>
                <a:cs typeface="Raleway"/>
                <a:sym typeface="Raleway"/>
              </a:rPr>
              <a:t>BO Motor and Wheels</a:t>
            </a:r>
            <a:endParaRPr sz="1600" b="1">
              <a:solidFill>
                <a:schemeClr val="lt1"/>
              </a:solidFill>
              <a:latin typeface="Raleway"/>
              <a:ea typeface="Raleway"/>
              <a:cs typeface="Raleway"/>
              <a:sym typeface="Raleway"/>
            </a:endParaRPr>
          </a:p>
          <a:p>
            <a:pPr marL="457200" lvl="0" indent="-330200" algn="l" rtl="0">
              <a:lnSpc>
                <a:spcPct val="100000"/>
              </a:lnSpc>
              <a:spcBef>
                <a:spcPts val="0"/>
              </a:spcBef>
              <a:spcAft>
                <a:spcPts val="0"/>
              </a:spcAft>
              <a:buClr>
                <a:schemeClr val="lt1"/>
              </a:buClr>
              <a:buSzPts val="1600"/>
              <a:buFont typeface="Raleway"/>
              <a:buChar char="●"/>
            </a:pPr>
            <a:r>
              <a:rPr lang="en" sz="1600" b="1">
                <a:solidFill>
                  <a:schemeClr val="lt1"/>
                </a:solidFill>
                <a:latin typeface="Raleway"/>
                <a:ea typeface="Raleway"/>
                <a:cs typeface="Raleway"/>
                <a:sym typeface="Raleway"/>
              </a:rPr>
              <a:t>Prototyping Board</a:t>
            </a:r>
            <a:endParaRPr sz="1600" b="1">
              <a:solidFill>
                <a:schemeClr val="lt1"/>
              </a:solidFill>
              <a:latin typeface="Raleway"/>
              <a:ea typeface="Raleway"/>
              <a:cs typeface="Raleway"/>
              <a:sym typeface="Raleway"/>
            </a:endParaRPr>
          </a:p>
          <a:p>
            <a:pPr marL="457200" lvl="0" indent="-330200" algn="l" rtl="0">
              <a:lnSpc>
                <a:spcPct val="100000"/>
              </a:lnSpc>
              <a:spcBef>
                <a:spcPts val="0"/>
              </a:spcBef>
              <a:spcAft>
                <a:spcPts val="0"/>
              </a:spcAft>
              <a:buClr>
                <a:schemeClr val="lt1"/>
              </a:buClr>
              <a:buSzPts val="1600"/>
              <a:buFont typeface="Raleway"/>
              <a:buChar char="●"/>
            </a:pPr>
            <a:r>
              <a:rPr lang="en" sz="1600" b="1">
                <a:solidFill>
                  <a:schemeClr val="lt1"/>
                </a:solidFill>
                <a:latin typeface="Raleway"/>
                <a:ea typeface="Raleway"/>
                <a:cs typeface="Raleway"/>
                <a:sym typeface="Raleway"/>
              </a:rPr>
              <a:t>Battery and Jumper wires</a:t>
            </a:r>
            <a:endParaRPr sz="1600" b="1">
              <a:solidFill>
                <a:schemeClr val="lt1"/>
              </a:solidFill>
              <a:latin typeface="Raleway"/>
              <a:ea typeface="Raleway"/>
              <a:cs typeface="Raleway"/>
              <a:sym typeface="Raleway"/>
            </a:endParaRPr>
          </a:p>
          <a:p>
            <a:pPr marL="0" lvl="0" indent="0" algn="l" rtl="0">
              <a:lnSpc>
                <a:spcPct val="100000"/>
              </a:lnSpc>
              <a:spcBef>
                <a:spcPts val="0"/>
              </a:spcBef>
              <a:spcAft>
                <a:spcPts val="1600"/>
              </a:spcAft>
              <a:buSzPts val="1800"/>
              <a:buNone/>
            </a:pPr>
            <a:endParaRPr>
              <a:solidFill>
                <a:schemeClr val="lt1"/>
              </a:solidFill>
            </a:endParaRPr>
          </a:p>
        </p:txBody>
      </p:sp>
      <p:pic>
        <p:nvPicPr>
          <p:cNvPr id="121" name="Google Shape;121;p20"/>
          <p:cNvPicPr preferRelativeResize="0"/>
          <p:nvPr/>
        </p:nvPicPr>
        <p:blipFill rotWithShape="1">
          <a:blip r:embed="rId3">
            <a:alphaModFix/>
          </a:blip>
          <a:srcRect/>
          <a:stretch/>
        </p:blipFill>
        <p:spPr>
          <a:xfrm>
            <a:off x="4993650" y="297900"/>
            <a:ext cx="1586225" cy="1586225"/>
          </a:xfrm>
          <a:prstGeom prst="rect">
            <a:avLst/>
          </a:prstGeom>
          <a:noFill/>
          <a:ln>
            <a:noFill/>
          </a:ln>
        </p:spPr>
      </p:pic>
      <p:pic>
        <p:nvPicPr>
          <p:cNvPr id="122" name="Google Shape;122;p20"/>
          <p:cNvPicPr preferRelativeResize="0"/>
          <p:nvPr/>
        </p:nvPicPr>
        <p:blipFill rotWithShape="1">
          <a:blip r:embed="rId4">
            <a:alphaModFix/>
          </a:blip>
          <a:srcRect/>
          <a:stretch/>
        </p:blipFill>
        <p:spPr>
          <a:xfrm>
            <a:off x="6941125" y="588363"/>
            <a:ext cx="1660150" cy="1660150"/>
          </a:xfrm>
          <a:prstGeom prst="rect">
            <a:avLst/>
          </a:prstGeom>
          <a:noFill/>
          <a:ln>
            <a:noFill/>
          </a:ln>
        </p:spPr>
      </p:pic>
      <p:pic>
        <p:nvPicPr>
          <p:cNvPr id="123" name="Google Shape;123;p20"/>
          <p:cNvPicPr preferRelativeResize="0"/>
          <p:nvPr/>
        </p:nvPicPr>
        <p:blipFill rotWithShape="1">
          <a:blip r:embed="rId5">
            <a:alphaModFix/>
          </a:blip>
          <a:srcRect/>
          <a:stretch/>
        </p:blipFill>
        <p:spPr>
          <a:xfrm>
            <a:off x="5082250" y="1921088"/>
            <a:ext cx="1514475" cy="1514475"/>
          </a:xfrm>
          <a:prstGeom prst="rect">
            <a:avLst/>
          </a:prstGeom>
          <a:noFill/>
          <a:ln>
            <a:noFill/>
          </a:ln>
        </p:spPr>
      </p:pic>
      <p:pic>
        <p:nvPicPr>
          <p:cNvPr id="124" name="Google Shape;124;p20"/>
          <p:cNvPicPr preferRelativeResize="0"/>
          <p:nvPr/>
        </p:nvPicPr>
        <p:blipFill rotWithShape="1">
          <a:blip r:embed="rId6">
            <a:alphaModFix/>
          </a:blip>
          <a:srcRect l="4119" t="14027" r="3732" b="15306"/>
          <a:stretch/>
        </p:blipFill>
        <p:spPr>
          <a:xfrm>
            <a:off x="6848275" y="2828325"/>
            <a:ext cx="1917850" cy="1470625"/>
          </a:xfrm>
          <a:prstGeom prst="rect">
            <a:avLst/>
          </a:prstGeom>
          <a:noFill/>
          <a:ln>
            <a:noFill/>
          </a:ln>
        </p:spPr>
      </p:pic>
      <p:pic>
        <p:nvPicPr>
          <p:cNvPr id="125" name="Google Shape;125;p20"/>
          <p:cNvPicPr preferRelativeResize="0"/>
          <p:nvPr/>
        </p:nvPicPr>
        <p:blipFill rotWithShape="1">
          <a:blip r:embed="rId7">
            <a:alphaModFix/>
          </a:blip>
          <a:srcRect/>
          <a:stretch/>
        </p:blipFill>
        <p:spPr>
          <a:xfrm>
            <a:off x="5078150" y="3326100"/>
            <a:ext cx="1660150" cy="135890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9"/>
        <p:cNvGrpSpPr/>
        <p:nvPr/>
      </p:nvGrpSpPr>
      <p:grpSpPr>
        <a:xfrm>
          <a:off x="0" y="0"/>
          <a:ext cx="0" cy="0"/>
          <a:chOff x="0" y="0"/>
          <a:chExt cx="0" cy="0"/>
        </a:xfrm>
      </p:grpSpPr>
      <p:sp>
        <p:nvSpPr>
          <p:cNvPr id="130" name="Google Shape;130;p21"/>
          <p:cNvSpPr/>
          <p:nvPr/>
        </p:nvSpPr>
        <p:spPr>
          <a:xfrm>
            <a:off x="4306975" y="445750"/>
            <a:ext cx="4547700" cy="4547700"/>
          </a:xfrm>
          <a:prstGeom prst="rect">
            <a:avLst/>
          </a:prstGeom>
          <a:solidFill>
            <a:srgbClr val="000000">
              <a:alpha val="76470"/>
            </a:srgbClr>
          </a:solidFill>
          <a:ln>
            <a:noFill/>
          </a:ln>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r>
              <a:rPr lang="en" sz="3000" b="1" i="0" u="none" strike="noStrike" cap="none">
                <a:solidFill>
                  <a:srgbClr val="FFFFFF"/>
                </a:solidFill>
                <a:latin typeface="Raleway"/>
                <a:ea typeface="Raleway"/>
                <a:cs typeface="Raleway"/>
                <a:sym typeface="Raleway"/>
              </a:rPr>
              <a:t>SOFTWARE REQUIREMENTS</a:t>
            </a:r>
            <a:endParaRPr sz="3000" b="1" i="0" u="none" strike="noStrike" cap="none">
              <a:solidFill>
                <a:srgbClr val="FFFFFF"/>
              </a:solidFill>
              <a:latin typeface="Raleway"/>
              <a:ea typeface="Raleway"/>
              <a:cs typeface="Raleway"/>
              <a:sym typeface="Raleway"/>
            </a:endParaRPr>
          </a:p>
          <a:p>
            <a:pPr marL="0" marR="0" lvl="0" indent="0" algn="just" rtl="0">
              <a:lnSpc>
                <a:spcPct val="100000"/>
              </a:lnSpc>
              <a:spcBef>
                <a:spcPts val="0"/>
              </a:spcBef>
              <a:spcAft>
                <a:spcPts val="0"/>
              </a:spcAft>
              <a:buClr>
                <a:srgbClr val="000000"/>
              </a:buClr>
              <a:buSzPts val="1400"/>
              <a:buFont typeface="Arial"/>
              <a:buNone/>
            </a:pPr>
            <a:endParaRPr sz="3000" b="1" i="0" u="none" strike="noStrike" cap="none">
              <a:solidFill>
                <a:srgbClr val="FFFFFF"/>
              </a:solidFill>
              <a:latin typeface="Raleway"/>
              <a:ea typeface="Raleway"/>
              <a:cs typeface="Raleway"/>
              <a:sym typeface="Raleway"/>
            </a:endParaRPr>
          </a:p>
          <a:p>
            <a:pPr marL="457200" marR="0" lvl="0" indent="-330200" algn="just" rtl="0">
              <a:lnSpc>
                <a:spcPct val="100000"/>
              </a:lnSpc>
              <a:spcBef>
                <a:spcPts val="0"/>
              </a:spcBef>
              <a:spcAft>
                <a:spcPts val="0"/>
              </a:spcAft>
              <a:buClr>
                <a:srgbClr val="FFFFFF"/>
              </a:buClr>
              <a:buSzPts val="1600"/>
              <a:buFont typeface="Raleway"/>
              <a:buChar char="●"/>
            </a:pPr>
            <a:r>
              <a:rPr lang="en" sz="1600" b="1" i="0" u="none" strike="noStrike" cap="none">
                <a:solidFill>
                  <a:srgbClr val="FFFFFF"/>
                </a:solidFill>
                <a:latin typeface="Raleway"/>
                <a:ea typeface="Raleway"/>
                <a:cs typeface="Raleway"/>
                <a:sym typeface="Raleway"/>
              </a:rPr>
              <a:t>Arduino IDE - 1.6.4</a:t>
            </a:r>
            <a:endParaRPr sz="1600" b="1" i="0" u="none" strike="noStrike" cap="none">
              <a:solidFill>
                <a:srgbClr val="FFFFFF"/>
              </a:solidFill>
              <a:latin typeface="Raleway"/>
              <a:ea typeface="Raleway"/>
              <a:cs typeface="Raleway"/>
              <a:sym typeface="Raleway"/>
            </a:endParaRPr>
          </a:p>
        </p:txBody>
      </p:sp>
      <p:pic>
        <p:nvPicPr>
          <p:cNvPr id="131" name="Google Shape;131;p21"/>
          <p:cNvPicPr preferRelativeResize="0"/>
          <p:nvPr/>
        </p:nvPicPr>
        <p:blipFill rotWithShape="1">
          <a:blip r:embed="rId3">
            <a:alphaModFix/>
          </a:blip>
          <a:srcRect/>
          <a:stretch/>
        </p:blipFill>
        <p:spPr>
          <a:xfrm>
            <a:off x="817800" y="1461850"/>
            <a:ext cx="2857651" cy="2515500"/>
          </a:xfrm>
          <a:prstGeom prst="rect">
            <a:avLst/>
          </a:prstGeom>
          <a:noFill/>
          <a:ln>
            <a:noFill/>
          </a:ln>
        </p:spPr>
      </p:pic>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TotalTime>
  <Words>651</Words>
  <Application>Microsoft Office PowerPoint</Application>
  <PresentationFormat>On-screen Show (16:9)</PresentationFormat>
  <Paragraphs>79</Paragraphs>
  <Slides>15</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Roboto</vt:lpstr>
      <vt:lpstr>Lato</vt:lpstr>
      <vt:lpstr>Arial</vt:lpstr>
      <vt:lpstr>Raleway SemiBold</vt:lpstr>
      <vt:lpstr>Raleway</vt:lpstr>
      <vt:lpstr>Comfortaa</vt:lpstr>
      <vt:lpstr>Swiss</vt:lpstr>
      <vt:lpstr>Hand Gesture Controlled Robot Car using ARDUINO Lilypad</vt:lpstr>
      <vt:lpstr>CONTENTS</vt:lpstr>
      <vt:lpstr>PowerPoint Presentation</vt:lpstr>
      <vt:lpstr>The ﬁrst is the transmitting section which includes the following components:  Arduino  Accelerometer Comparator IC Encoder IC RF Transmitter   The second is the receiving end which  comprises of following main components: RF Receiver Module Decoder IC 9</vt:lpstr>
      <vt:lpstr>PROBLEM STATEMENT To build a Wireless Hand controlled Robot will function by a wearable hand glove from which the movements of the hand can be used as the input for the movement of the robot. </vt:lpstr>
      <vt:lpstr>2. CURRENT SYSTEM Through the use of gesture recognition, remote control with the wave of a hand of various devices is possible.   Gesture controlling is very helpful for handicapped and physically disabled people to achieve certain tasks, such as driving a vehicle.   Gestures is used to control interactions for entertainment purposes such as gaming to make the game player's experience more interactive or immersive.</vt:lpstr>
      <vt:lpstr>PowerPoint Presentation</vt:lpstr>
      <vt:lpstr>PowerPoint Presentation</vt:lpstr>
      <vt:lpstr>PowerPoint Presentation</vt:lpstr>
      <vt:lpstr>5. GANTT CHART</vt:lpstr>
      <vt:lpstr>Snapshots of project</vt:lpstr>
      <vt:lpstr>PowerPoint Presentation</vt:lpstr>
      <vt:lpstr>7. CONCLUSION</vt:lpstr>
      <vt:lpstr>PREPARED BY: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Gesture Controlled Robot Car using ARDUINO Lilypad</dc:title>
  <cp:lastModifiedBy>Samir Antani</cp:lastModifiedBy>
  <cp:revision>4</cp:revision>
  <dcterms:modified xsi:type="dcterms:W3CDTF">2020-04-07T15:02:28Z</dcterms:modified>
</cp:coreProperties>
</file>