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8288000" cy="10287000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HK Grotesk Bold" panose="020B0604020202020204" charset="0"/>
      <p:regular r:id="rId11"/>
    </p:embeddedFont>
    <p:embeddedFont>
      <p:font typeface="HK Grotesk Medium" panose="020B0604020202020204" charset="0"/>
      <p:regular r:id="rId12"/>
    </p:embeddedFont>
    <p:embeddedFont>
      <p:font typeface="Sukar Black" panose="020B0604020202020204" charset="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1" d="100"/>
          <a:sy n="41" d="100"/>
        </p:scale>
        <p:origin x="820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13995"/>
            <a:ext cx="630078" cy="10273005"/>
          </a:xfrm>
          <a:custGeom>
            <a:avLst/>
            <a:gdLst/>
            <a:ahLst/>
            <a:cxnLst/>
            <a:rect l="l" t="t" r="r" b="b"/>
            <a:pathLst>
              <a:path w="630078" h="10273005">
                <a:moveTo>
                  <a:pt x="0" y="0"/>
                </a:moveTo>
                <a:lnTo>
                  <a:pt x="630078" y="0"/>
                </a:lnTo>
                <a:lnTo>
                  <a:pt x="630078" y="10273005"/>
                </a:lnTo>
                <a:lnTo>
                  <a:pt x="0" y="1027300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>
            <a:off x="630078" y="0"/>
            <a:ext cx="182549" cy="6513353"/>
          </a:xfrm>
          <a:custGeom>
            <a:avLst/>
            <a:gdLst/>
            <a:ahLst/>
            <a:cxnLst/>
            <a:rect l="l" t="t" r="r" b="b"/>
            <a:pathLst>
              <a:path w="182549" h="6513353">
                <a:moveTo>
                  <a:pt x="0" y="0"/>
                </a:moveTo>
                <a:lnTo>
                  <a:pt x="182549" y="0"/>
                </a:lnTo>
                <a:lnTo>
                  <a:pt x="182549" y="6513353"/>
                </a:lnTo>
                <a:lnTo>
                  <a:pt x="0" y="651335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>
            <a:off x="812627" y="9125255"/>
            <a:ext cx="3485236" cy="1161745"/>
          </a:xfrm>
          <a:custGeom>
            <a:avLst/>
            <a:gdLst/>
            <a:ahLst/>
            <a:cxnLst/>
            <a:rect l="l" t="t" r="r" b="b"/>
            <a:pathLst>
              <a:path w="3485236" h="1161745">
                <a:moveTo>
                  <a:pt x="0" y="0"/>
                </a:moveTo>
                <a:lnTo>
                  <a:pt x="3485236" y="0"/>
                </a:lnTo>
                <a:lnTo>
                  <a:pt x="3485236" y="1161745"/>
                </a:lnTo>
                <a:lnTo>
                  <a:pt x="0" y="116174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Freeform 5"/>
          <p:cNvSpPr/>
          <p:nvPr/>
        </p:nvSpPr>
        <p:spPr>
          <a:xfrm>
            <a:off x="16889104" y="9042588"/>
            <a:ext cx="1256152" cy="1244412"/>
          </a:xfrm>
          <a:custGeom>
            <a:avLst/>
            <a:gdLst/>
            <a:ahLst/>
            <a:cxnLst/>
            <a:rect l="l" t="t" r="r" b="b"/>
            <a:pathLst>
              <a:path w="1256152" h="1244412">
                <a:moveTo>
                  <a:pt x="0" y="0"/>
                </a:moveTo>
                <a:lnTo>
                  <a:pt x="1256152" y="0"/>
                </a:lnTo>
                <a:lnTo>
                  <a:pt x="1256152" y="1244412"/>
                </a:lnTo>
                <a:lnTo>
                  <a:pt x="0" y="124441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TextBox 6"/>
          <p:cNvSpPr txBox="1"/>
          <p:nvPr/>
        </p:nvSpPr>
        <p:spPr>
          <a:xfrm>
            <a:off x="1842362" y="3987855"/>
            <a:ext cx="7301638" cy="6324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29"/>
              </a:lnSpc>
            </a:pPr>
            <a:r>
              <a:rPr lang="en-US" sz="3799">
                <a:solidFill>
                  <a:srgbClr val="1F2044"/>
                </a:solidFill>
                <a:latin typeface="Sukar Black"/>
              </a:rPr>
              <a:t>BCT IA 1 - Blockchain Application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842362" y="2139623"/>
            <a:ext cx="8194340" cy="11529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101"/>
              </a:lnSpc>
            </a:pPr>
            <a:r>
              <a:rPr lang="en-US" sz="7399">
                <a:solidFill>
                  <a:srgbClr val="1F2044"/>
                </a:solidFill>
                <a:latin typeface="HK Grotesk Bold"/>
              </a:rPr>
              <a:t>To Do List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842362" y="5723246"/>
            <a:ext cx="7895086" cy="26466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319"/>
              </a:lnSpc>
            </a:pPr>
            <a:r>
              <a:rPr lang="en-US" sz="3799">
                <a:solidFill>
                  <a:srgbClr val="1F2044"/>
                </a:solidFill>
                <a:latin typeface="HK Grotesk Medium"/>
              </a:rPr>
              <a:t>Parth Chaudhary - 16010120062</a:t>
            </a:r>
          </a:p>
          <a:p>
            <a:pPr>
              <a:lnSpc>
                <a:spcPts val="5319"/>
              </a:lnSpc>
            </a:pPr>
            <a:r>
              <a:rPr lang="en-US" sz="3799">
                <a:solidFill>
                  <a:srgbClr val="1F2044"/>
                </a:solidFill>
                <a:latin typeface="HK Grotesk Medium"/>
              </a:rPr>
              <a:t>Bhavesh Ghanchi - 16010120071</a:t>
            </a:r>
          </a:p>
          <a:p>
            <a:pPr>
              <a:lnSpc>
                <a:spcPts val="5319"/>
              </a:lnSpc>
            </a:pPr>
            <a:r>
              <a:rPr lang="en-US" sz="3799">
                <a:solidFill>
                  <a:srgbClr val="1F2044"/>
                </a:solidFill>
                <a:latin typeface="HK Grotesk Medium"/>
              </a:rPr>
              <a:t>Saikrishna Karra - 16010120075</a:t>
            </a:r>
          </a:p>
          <a:p>
            <a:pPr>
              <a:lnSpc>
                <a:spcPts val="5319"/>
              </a:lnSpc>
            </a:pPr>
            <a:r>
              <a:rPr lang="en-US" sz="3799">
                <a:solidFill>
                  <a:srgbClr val="1F2044"/>
                </a:solidFill>
                <a:latin typeface="HK Grotesk Medium"/>
              </a:rPr>
              <a:t>Ruta Kulkarni - 16010120081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13995"/>
            <a:ext cx="630078" cy="10273005"/>
          </a:xfrm>
          <a:custGeom>
            <a:avLst/>
            <a:gdLst/>
            <a:ahLst/>
            <a:cxnLst/>
            <a:rect l="l" t="t" r="r" b="b"/>
            <a:pathLst>
              <a:path w="630078" h="10273005">
                <a:moveTo>
                  <a:pt x="0" y="0"/>
                </a:moveTo>
                <a:lnTo>
                  <a:pt x="630078" y="0"/>
                </a:lnTo>
                <a:lnTo>
                  <a:pt x="630078" y="10273005"/>
                </a:lnTo>
                <a:lnTo>
                  <a:pt x="0" y="1027300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>
            <a:off x="630078" y="0"/>
            <a:ext cx="182549" cy="6513353"/>
          </a:xfrm>
          <a:custGeom>
            <a:avLst/>
            <a:gdLst/>
            <a:ahLst/>
            <a:cxnLst/>
            <a:rect l="l" t="t" r="r" b="b"/>
            <a:pathLst>
              <a:path w="182549" h="6513353">
                <a:moveTo>
                  <a:pt x="0" y="0"/>
                </a:moveTo>
                <a:lnTo>
                  <a:pt x="182549" y="0"/>
                </a:lnTo>
                <a:lnTo>
                  <a:pt x="182549" y="6513353"/>
                </a:lnTo>
                <a:lnTo>
                  <a:pt x="0" y="651335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>
            <a:off x="812627" y="9125255"/>
            <a:ext cx="3485236" cy="1161745"/>
          </a:xfrm>
          <a:custGeom>
            <a:avLst/>
            <a:gdLst/>
            <a:ahLst/>
            <a:cxnLst/>
            <a:rect l="l" t="t" r="r" b="b"/>
            <a:pathLst>
              <a:path w="3485236" h="1161745">
                <a:moveTo>
                  <a:pt x="0" y="0"/>
                </a:moveTo>
                <a:lnTo>
                  <a:pt x="3485236" y="0"/>
                </a:lnTo>
                <a:lnTo>
                  <a:pt x="3485236" y="1161745"/>
                </a:lnTo>
                <a:lnTo>
                  <a:pt x="0" y="116174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Freeform 5"/>
          <p:cNvSpPr/>
          <p:nvPr/>
        </p:nvSpPr>
        <p:spPr>
          <a:xfrm>
            <a:off x="16889104" y="9042588"/>
            <a:ext cx="1256152" cy="1244412"/>
          </a:xfrm>
          <a:custGeom>
            <a:avLst/>
            <a:gdLst/>
            <a:ahLst/>
            <a:cxnLst/>
            <a:rect l="l" t="t" r="r" b="b"/>
            <a:pathLst>
              <a:path w="1256152" h="1244412">
                <a:moveTo>
                  <a:pt x="0" y="0"/>
                </a:moveTo>
                <a:lnTo>
                  <a:pt x="1256152" y="0"/>
                </a:lnTo>
                <a:lnTo>
                  <a:pt x="1256152" y="1244412"/>
                </a:lnTo>
                <a:lnTo>
                  <a:pt x="0" y="124441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TextBox 6"/>
          <p:cNvSpPr txBox="1"/>
          <p:nvPr/>
        </p:nvSpPr>
        <p:spPr>
          <a:xfrm>
            <a:off x="1579612" y="1000125"/>
            <a:ext cx="8194340" cy="11529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101"/>
              </a:lnSpc>
            </a:pPr>
            <a:r>
              <a:rPr lang="en-US" sz="7399">
                <a:solidFill>
                  <a:srgbClr val="1F2044"/>
                </a:solidFill>
                <a:latin typeface="HK Grotesk Bold"/>
              </a:rPr>
              <a:t>To Do List App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579612" y="2322479"/>
            <a:ext cx="15479148" cy="64554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439"/>
              </a:lnSpc>
            </a:pPr>
            <a:r>
              <a:rPr lang="en-US" sz="4599">
                <a:solidFill>
                  <a:srgbClr val="1F2044"/>
                </a:solidFill>
                <a:latin typeface="HK Grotesk Medium"/>
              </a:rPr>
              <a:t>This is a Solidity smart contract called ToDoList that manages a list of to-do items.</a:t>
            </a:r>
          </a:p>
          <a:p>
            <a:pPr>
              <a:lnSpc>
                <a:spcPts val="6439"/>
              </a:lnSpc>
            </a:pPr>
            <a:endParaRPr lang="en-US" sz="4599">
              <a:solidFill>
                <a:srgbClr val="1F2044"/>
              </a:solidFill>
              <a:latin typeface="HK Grotesk Medium"/>
            </a:endParaRPr>
          </a:p>
          <a:p>
            <a:pPr>
              <a:lnSpc>
                <a:spcPts val="6439"/>
              </a:lnSpc>
            </a:pPr>
            <a:r>
              <a:rPr lang="en-US" sz="4599">
                <a:solidFill>
                  <a:srgbClr val="1F2044"/>
                </a:solidFill>
                <a:latin typeface="HK Grotesk Medium"/>
              </a:rPr>
              <a:t>The contract is designed to be used by a single owner who can add tasks, mark tasks as completed, and retrieve a formatted list of tasks. It's important to note that this contract does not interact with external systems or databases; it operates solely on the Ethereum blockchain.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13995"/>
            <a:ext cx="630078" cy="10273005"/>
          </a:xfrm>
          <a:custGeom>
            <a:avLst/>
            <a:gdLst/>
            <a:ahLst/>
            <a:cxnLst/>
            <a:rect l="l" t="t" r="r" b="b"/>
            <a:pathLst>
              <a:path w="630078" h="10273005">
                <a:moveTo>
                  <a:pt x="0" y="0"/>
                </a:moveTo>
                <a:lnTo>
                  <a:pt x="630078" y="0"/>
                </a:lnTo>
                <a:lnTo>
                  <a:pt x="630078" y="10273005"/>
                </a:lnTo>
                <a:lnTo>
                  <a:pt x="0" y="1027300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>
            <a:off x="630078" y="0"/>
            <a:ext cx="182549" cy="6513353"/>
          </a:xfrm>
          <a:custGeom>
            <a:avLst/>
            <a:gdLst/>
            <a:ahLst/>
            <a:cxnLst/>
            <a:rect l="l" t="t" r="r" b="b"/>
            <a:pathLst>
              <a:path w="182549" h="6513353">
                <a:moveTo>
                  <a:pt x="0" y="0"/>
                </a:moveTo>
                <a:lnTo>
                  <a:pt x="182549" y="0"/>
                </a:lnTo>
                <a:lnTo>
                  <a:pt x="182549" y="6513353"/>
                </a:lnTo>
                <a:lnTo>
                  <a:pt x="0" y="651335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>
            <a:off x="812627" y="9125255"/>
            <a:ext cx="3485236" cy="1161745"/>
          </a:xfrm>
          <a:custGeom>
            <a:avLst/>
            <a:gdLst/>
            <a:ahLst/>
            <a:cxnLst/>
            <a:rect l="l" t="t" r="r" b="b"/>
            <a:pathLst>
              <a:path w="3485236" h="1161745">
                <a:moveTo>
                  <a:pt x="0" y="0"/>
                </a:moveTo>
                <a:lnTo>
                  <a:pt x="3485236" y="0"/>
                </a:lnTo>
                <a:lnTo>
                  <a:pt x="3485236" y="1161745"/>
                </a:lnTo>
                <a:lnTo>
                  <a:pt x="0" y="116174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Freeform 5"/>
          <p:cNvSpPr/>
          <p:nvPr/>
        </p:nvSpPr>
        <p:spPr>
          <a:xfrm>
            <a:off x="16889104" y="9042588"/>
            <a:ext cx="1256152" cy="1244412"/>
          </a:xfrm>
          <a:custGeom>
            <a:avLst/>
            <a:gdLst/>
            <a:ahLst/>
            <a:cxnLst/>
            <a:rect l="l" t="t" r="r" b="b"/>
            <a:pathLst>
              <a:path w="1256152" h="1244412">
                <a:moveTo>
                  <a:pt x="0" y="0"/>
                </a:moveTo>
                <a:lnTo>
                  <a:pt x="1256152" y="0"/>
                </a:lnTo>
                <a:lnTo>
                  <a:pt x="1256152" y="1244412"/>
                </a:lnTo>
                <a:lnTo>
                  <a:pt x="0" y="124441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TextBox 6"/>
          <p:cNvSpPr txBox="1"/>
          <p:nvPr/>
        </p:nvSpPr>
        <p:spPr>
          <a:xfrm>
            <a:off x="1579612" y="785184"/>
            <a:ext cx="7909964" cy="8961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804"/>
              </a:lnSpc>
            </a:pPr>
            <a:r>
              <a:rPr lang="en-US" sz="6300">
                <a:solidFill>
                  <a:srgbClr val="1F2044"/>
                </a:solidFill>
                <a:latin typeface="HK Grotesk Bold"/>
              </a:rPr>
              <a:t>Features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2799441"/>
            <a:ext cx="16025264" cy="49941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080024" lvl="1" indent="-540012">
              <a:lnSpc>
                <a:spcPts val="8003"/>
              </a:lnSpc>
              <a:buFont typeface="Arial"/>
              <a:buChar char="•"/>
            </a:pPr>
            <a:r>
              <a:rPr lang="en-US" sz="5002">
                <a:solidFill>
                  <a:srgbClr val="1F2044"/>
                </a:solidFill>
                <a:latin typeface="HK Grotesk Medium"/>
              </a:rPr>
              <a:t>Users can add tasks to be completed</a:t>
            </a:r>
          </a:p>
          <a:p>
            <a:pPr marL="1080024" lvl="1" indent="-540012">
              <a:lnSpc>
                <a:spcPts val="8003"/>
              </a:lnSpc>
              <a:buFont typeface="Arial"/>
              <a:buChar char="•"/>
            </a:pPr>
            <a:r>
              <a:rPr lang="en-US" sz="5002">
                <a:solidFill>
                  <a:srgbClr val="1F2044"/>
                </a:solidFill>
                <a:latin typeface="HK Grotesk Medium"/>
              </a:rPr>
              <a:t>Only the user who created the task can complete it</a:t>
            </a:r>
          </a:p>
          <a:p>
            <a:pPr marL="1080024" lvl="1" indent="-540012">
              <a:lnSpc>
                <a:spcPts val="8003"/>
              </a:lnSpc>
              <a:buFont typeface="Arial"/>
              <a:buChar char="•"/>
            </a:pPr>
            <a:r>
              <a:rPr lang="en-US" sz="5002">
                <a:solidFill>
                  <a:srgbClr val="1F2044"/>
                </a:solidFill>
                <a:latin typeface="HK Grotesk Medium"/>
              </a:rPr>
              <a:t>View total count of tasks</a:t>
            </a:r>
          </a:p>
          <a:p>
            <a:pPr marL="1080024" lvl="1" indent="-540012">
              <a:lnSpc>
                <a:spcPts val="8003"/>
              </a:lnSpc>
              <a:buFont typeface="Arial"/>
              <a:buChar char="•"/>
            </a:pPr>
            <a:r>
              <a:rPr lang="en-US" sz="5002">
                <a:solidFill>
                  <a:srgbClr val="1F2044"/>
                </a:solidFill>
                <a:latin typeface="HK Grotesk Medium"/>
              </a:rPr>
              <a:t>View the list and status of all the tasks</a:t>
            </a:r>
          </a:p>
          <a:p>
            <a:pPr>
              <a:lnSpc>
                <a:spcPts val="8003"/>
              </a:lnSpc>
            </a:pPr>
            <a:endParaRPr lang="en-US" sz="5002">
              <a:solidFill>
                <a:srgbClr val="1F2044"/>
              </a:solidFill>
              <a:latin typeface="HK Grotesk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131368" y="609219"/>
            <a:ext cx="7909964" cy="8961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804"/>
              </a:lnSpc>
            </a:pPr>
            <a:r>
              <a:rPr lang="en-US" sz="6300">
                <a:solidFill>
                  <a:srgbClr val="1F2044"/>
                </a:solidFill>
                <a:latin typeface="HK Grotesk Bold"/>
              </a:rPr>
              <a:t>Project Structure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131368" y="1829592"/>
            <a:ext cx="16025264" cy="80745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443"/>
              </a:lnSpc>
            </a:pPr>
            <a:r>
              <a:rPr lang="en-US" sz="4602">
                <a:solidFill>
                  <a:srgbClr val="1F2044"/>
                </a:solidFill>
                <a:latin typeface="HK Grotesk Medium"/>
              </a:rPr>
              <a:t>Contract Name :  ToDoList</a:t>
            </a:r>
          </a:p>
          <a:p>
            <a:pPr>
              <a:lnSpc>
                <a:spcPts val="6443"/>
              </a:lnSpc>
            </a:pPr>
            <a:endParaRPr lang="en-US" sz="4602">
              <a:solidFill>
                <a:srgbClr val="1F2044"/>
              </a:solidFill>
              <a:latin typeface="HK Grotesk Medium"/>
            </a:endParaRPr>
          </a:p>
          <a:p>
            <a:pPr>
              <a:lnSpc>
                <a:spcPts val="6443"/>
              </a:lnSpc>
            </a:pPr>
            <a:r>
              <a:rPr lang="en-US" sz="4602">
                <a:solidFill>
                  <a:srgbClr val="1F2044"/>
                </a:solidFill>
                <a:latin typeface="HK Grotesk Medium"/>
              </a:rPr>
              <a:t>Functions : </a:t>
            </a:r>
          </a:p>
          <a:p>
            <a:pPr marL="993667" lvl="1" indent="-496834">
              <a:lnSpc>
                <a:spcPts val="6443"/>
              </a:lnSpc>
              <a:buFont typeface="Arial"/>
              <a:buChar char="•"/>
            </a:pPr>
            <a:r>
              <a:rPr lang="en-US" sz="4602">
                <a:solidFill>
                  <a:srgbClr val="1F2044"/>
                </a:solidFill>
                <a:latin typeface="HK Grotesk Medium"/>
              </a:rPr>
              <a:t>constructor</a:t>
            </a:r>
          </a:p>
          <a:p>
            <a:pPr marL="993667" lvl="1" indent="-496834">
              <a:lnSpc>
                <a:spcPts val="6443"/>
              </a:lnSpc>
              <a:buFont typeface="Arial"/>
              <a:buChar char="•"/>
            </a:pPr>
            <a:r>
              <a:rPr lang="en-US" sz="4602">
                <a:solidFill>
                  <a:srgbClr val="1F2044"/>
                </a:solidFill>
                <a:latin typeface="HK Grotesk Medium"/>
              </a:rPr>
              <a:t>addTask- allows the contract owner to add new tasks to the list</a:t>
            </a:r>
          </a:p>
          <a:p>
            <a:pPr marL="993667" lvl="1" indent="-496834">
              <a:lnSpc>
                <a:spcPts val="6443"/>
              </a:lnSpc>
              <a:buFont typeface="Arial"/>
              <a:buChar char="•"/>
            </a:pPr>
            <a:r>
              <a:rPr lang="en-US" sz="4602">
                <a:solidFill>
                  <a:srgbClr val="1F2044"/>
                </a:solidFill>
                <a:latin typeface="HK Grotesk Medium"/>
              </a:rPr>
              <a:t>completeTask - checks if task is not complete  if not sets bool property isCompleted to True.  Contract owner can use this function to mark a task as completed</a:t>
            </a:r>
          </a:p>
          <a:p>
            <a:pPr>
              <a:lnSpc>
                <a:spcPts val="6443"/>
              </a:lnSpc>
            </a:pPr>
            <a:endParaRPr lang="en-US" sz="4602">
              <a:solidFill>
                <a:srgbClr val="1F2044"/>
              </a:solidFill>
              <a:latin typeface="HK Grotesk Medium"/>
            </a:endParaRPr>
          </a:p>
        </p:txBody>
      </p:sp>
      <p:sp>
        <p:nvSpPr>
          <p:cNvPr id="4" name="Freeform 4"/>
          <p:cNvSpPr/>
          <p:nvPr/>
        </p:nvSpPr>
        <p:spPr>
          <a:xfrm>
            <a:off x="812627" y="9083921"/>
            <a:ext cx="3485236" cy="1161745"/>
          </a:xfrm>
          <a:custGeom>
            <a:avLst/>
            <a:gdLst/>
            <a:ahLst/>
            <a:cxnLst/>
            <a:rect l="l" t="t" r="r" b="b"/>
            <a:pathLst>
              <a:path w="3485236" h="1161745">
                <a:moveTo>
                  <a:pt x="0" y="0"/>
                </a:moveTo>
                <a:lnTo>
                  <a:pt x="3485236" y="0"/>
                </a:lnTo>
                <a:lnTo>
                  <a:pt x="3485236" y="1161746"/>
                </a:lnTo>
                <a:lnTo>
                  <a:pt x="0" y="11617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Freeform 5"/>
          <p:cNvSpPr/>
          <p:nvPr/>
        </p:nvSpPr>
        <p:spPr>
          <a:xfrm>
            <a:off x="16889104" y="9042588"/>
            <a:ext cx="1256152" cy="1244412"/>
          </a:xfrm>
          <a:custGeom>
            <a:avLst/>
            <a:gdLst/>
            <a:ahLst/>
            <a:cxnLst/>
            <a:rect l="l" t="t" r="r" b="b"/>
            <a:pathLst>
              <a:path w="1256152" h="1244412">
                <a:moveTo>
                  <a:pt x="0" y="0"/>
                </a:moveTo>
                <a:lnTo>
                  <a:pt x="1256152" y="0"/>
                </a:lnTo>
                <a:lnTo>
                  <a:pt x="1256152" y="1244412"/>
                </a:lnTo>
                <a:lnTo>
                  <a:pt x="0" y="124441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/>
          <p:cNvSpPr/>
          <p:nvPr/>
        </p:nvSpPr>
        <p:spPr>
          <a:xfrm>
            <a:off x="0" y="13995"/>
            <a:ext cx="630078" cy="10273005"/>
          </a:xfrm>
          <a:custGeom>
            <a:avLst/>
            <a:gdLst/>
            <a:ahLst/>
            <a:cxnLst/>
            <a:rect l="l" t="t" r="r" b="b"/>
            <a:pathLst>
              <a:path w="630078" h="10273005">
                <a:moveTo>
                  <a:pt x="0" y="0"/>
                </a:moveTo>
                <a:lnTo>
                  <a:pt x="630078" y="0"/>
                </a:lnTo>
                <a:lnTo>
                  <a:pt x="630078" y="10273005"/>
                </a:lnTo>
                <a:lnTo>
                  <a:pt x="0" y="1027300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Freeform 7"/>
          <p:cNvSpPr/>
          <p:nvPr/>
        </p:nvSpPr>
        <p:spPr>
          <a:xfrm>
            <a:off x="630078" y="0"/>
            <a:ext cx="182549" cy="6513353"/>
          </a:xfrm>
          <a:custGeom>
            <a:avLst/>
            <a:gdLst/>
            <a:ahLst/>
            <a:cxnLst/>
            <a:rect l="l" t="t" r="r" b="b"/>
            <a:pathLst>
              <a:path w="182549" h="6513353">
                <a:moveTo>
                  <a:pt x="0" y="0"/>
                </a:moveTo>
                <a:lnTo>
                  <a:pt x="182549" y="0"/>
                </a:lnTo>
                <a:lnTo>
                  <a:pt x="182549" y="6513353"/>
                </a:lnTo>
                <a:lnTo>
                  <a:pt x="0" y="651335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234036" y="731243"/>
            <a:ext cx="7909964" cy="8961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804"/>
              </a:lnSpc>
            </a:pPr>
            <a:r>
              <a:rPr lang="en-US" sz="6300">
                <a:solidFill>
                  <a:srgbClr val="1F2044"/>
                </a:solidFill>
                <a:latin typeface="HK Grotesk Bold"/>
              </a:rPr>
              <a:t>Project Structure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131368" y="1626930"/>
            <a:ext cx="16025264" cy="72527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443"/>
              </a:lnSpc>
            </a:pPr>
            <a:r>
              <a:rPr lang="en-US" sz="4602">
                <a:solidFill>
                  <a:srgbClr val="1F2044"/>
                </a:solidFill>
                <a:latin typeface="HK Grotesk Medium"/>
              </a:rPr>
              <a:t>Functions : </a:t>
            </a:r>
          </a:p>
          <a:p>
            <a:pPr marL="993667" lvl="1" indent="-496833">
              <a:lnSpc>
                <a:spcPts val="6443"/>
              </a:lnSpc>
              <a:buFont typeface="Arial"/>
              <a:buChar char="•"/>
            </a:pPr>
            <a:r>
              <a:rPr lang="en-US" sz="4602">
                <a:solidFill>
                  <a:srgbClr val="1F2044"/>
                </a:solidFill>
                <a:latin typeface="HK Grotesk Medium"/>
              </a:rPr>
              <a:t>listAllTasks - allows the contract owner to retrieve a formatted list of all tasks. It iterates through the tasks and generates formatted strings for each task's information. The formatted strings are concatenated and returned as a single string.</a:t>
            </a:r>
          </a:p>
          <a:p>
            <a:pPr marL="993667" lvl="1" indent="-496833">
              <a:lnSpc>
                <a:spcPts val="6443"/>
              </a:lnSpc>
              <a:buFont typeface="Arial"/>
              <a:buChar char="•"/>
            </a:pPr>
            <a:r>
              <a:rPr lang="en-US" sz="4602">
                <a:solidFill>
                  <a:srgbClr val="1F2044"/>
                </a:solidFill>
                <a:latin typeface="HK Grotesk Medium"/>
              </a:rPr>
              <a:t>uint2str - used to convert a uint256 value to its string representation to format the string of tasks and their completion status</a:t>
            </a:r>
          </a:p>
        </p:txBody>
      </p:sp>
      <p:sp>
        <p:nvSpPr>
          <p:cNvPr id="4" name="Freeform 4"/>
          <p:cNvSpPr/>
          <p:nvPr/>
        </p:nvSpPr>
        <p:spPr>
          <a:xfrm>
            <a:off x="812627" y="9125255"/>
            <a:ext cx="3485236" cy="1161745"/>
          </a:xfrm>
          <a:custGeom>
            <a:avLst/>
            <a:gdLst/>
            <a:ahLst/>
            <a:cxnLst/>
            <a:rect l="l" t="t" r="r" b="b"/>
            <a:pathLst>
              <a:path w="3485236" h="1161745">
                <a:moveTo>
                  <a:pt x="0" y="0"/>
                </a:moveTo>
                <a:lnTo>
                  <a:pt x="3485236" y="0"/>
                </a:lnTo>
                <a:lnTo>
                  <a:pt x="3485236" y="1161745"/>
                </a:lnTo>
                <a:lnTo>
                  <a:pt x="0" y="11617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Freeform 5"/>
          <p:cNvSpPr/>
          <p:nvPr/>
        </p:nvSpPr>
        <p:spPr>
          <a:xfrm>
            <a:off x="16889104" y="9042588"/>
            <a:ext cx="1256152" cy="1244412"/>
          </a:xfrm>
          <a:custGeom>
            <a:avLst/>
            <a:gdLst/>
            <a:ahLst/>
            <a:cxnLst/>
            <a:rect l="l" t="t" r="r" b="b"/>
            <a:pathLst>
              <a:path w="1256152" h="1244412">
                <a:moveTo>
                  <a:pt x="0" y="0"/>
                </a:moveTo>
                <a:lnTo>
                  <a:pt x="1256152" y="0"/>
                </a:lnTo>
                <a:lnTo>
                  <a:pt x="1256152" y="1244412"/>
                </a:lnTo>
                <a:lnTo>
                  <a:pt x="0" y="124441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/>
          <p:cNvSpPr/>
          <p:nvPr/>
        </p:nvSpPr>
        <p:spPr>
          <a:xfrm>
            <a:off x="0" y="13995"/>
            <a:ext cx="630078" cy="10273005"/>
          </a:xfrm>
          <a:custGeom>
            <a:avLst/>
            <a:gdLst/>
            <a:ahLst/>
            <a:cxnLst/>
            <a:rect l="l" t="t" r="r" b="b"/>
            <a:pathLst>
              <a:path w="630078" h="10273005">
                <a:moveTo>
                  <a:pt x="0" y="0"/>
                </a:moveTo>
                <a:lnTo>
                  <a:pt x="630078" y="0"/>
                </a:lnTo>
                <a:lnTo>
                  <a:pt x="630078" y="10273005"/>
                </a:lnTo>
                <a:lnTo>
                  <a:pt x="0" y="1027300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Freeform 7"/>
          <p:cNvSpPr/>
          <p:nvPr/>
        </p:nvSpPr>
        <p:spPr>
          <a:xfrm>
            <a:off x="630078" y="0"/>
            <a:ext cx="182549" cy="6513353"/>
          </a:xfrm>
          <a:custGeom>
            <a:avLst/>
            <a:gdLst/>
            <a:ahLst/>
            <a:cxnLst/>
            <a:rect l="l" t="t" r="r" b="b"/>
            <a:pathLst>
              <a:path w="182549" h="6513353">
                <a:moveTo>
                  <a:pt x="0" y="0"/>
                </a:moveTo>
                <a:lnTo>
                  <a:pt x="182549" y="0"/>
                </a:lnTo>
                <a:lnTo>
                  <a:pt x="182549" y="6513353"/>
                </a:lnTo>
                <a:lnTo>
                  <a:pt x="0" y="651335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247</Words>
  <Application>Microsoft Office PowerPoint</Application>
  <PresentationFormat>Custom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Calibri</vt:lpstr>
      <vt:lpstr>Arial</vt:lpstr>
      <vt:lpstr>HK Grotesk Medium</vt:lpstr>
      <vt:lpstr>Sukar Black</vt:lpstr>
      <vt:lpstr>HK Grotesk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JustDo</dc:title>
  <dc:creator>Ruta Kulkarni</dc:creator>
  <cp:lastModifiedBy>Ruta Kulkarni</cp:lastModifiedBy>
  <cp:revision>1</cp:revision>
  <dcterms:created xsi:type="dcterms:W3CDTF">2006-08-16T00:00:00Z</dcterms:created>
  <dcterms:modified xsi:type="dcterms:W3CDTF">2023-08-22T17:15:45Z</dcterms:modified>
  <dc:identifier>DAFTTgeQAPI</dc:identifier>
</cp:coreProperties>
</file>