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2D48CE93-47E7-4EA0-9DC0-FA333010982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F1 Score Comparison - People</a:t>
            </a:r>
            <a:endParaRPr b="0" lang="en-US" sz="4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F1 Score Comparison - Location</a:t>
            </a:r>
            <a:endParaRPr b="0" lang="en-US" sz="4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AllenNLP and Gazetteer </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r>
              <a:rPr b="0" lang="en-US" sz="3200" spc="-1" strike="noStrike">
                <a:solidFill>
                  <a:srgbClr val="000000"/>
                </a:solidFill>
                <a:uFill>
                  <a:solidFill>
                    <a:srgbClr val="ffffff"/>
                  </a:solidFill>
                </a:uFill>
                <a:latin typeface="Arial"/>
              </a:rPr>
              <a:t>Coverage for locations by allenNLP which are NOT in gazetter</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We need to calculate recall for above results.</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graphicFrame>
        <p:nvGraphicFramePr>
          <p:cNvPr id="43" name="Table 3"/>
          <p:cNvGraphicFramePr/>
          <p:nvPr/>
        </p:nvGraphicFramePr>
        <p:xfrm>
          <a:off x="2145240" y="4353120"/>
          <a:ext cx="3706920" cy="2322000"/>
        </p:xfrm>
        <a:graphic>
          <a:graphicData uri="http://schemas.openxmlformats.org/drawingml/2006/table">
            <a:tbl>
              <a:tblPr/>
              <a:tblGrid>
                <a:gridCol w="1853640"/>
                <a:gridCol w="1853280"/>
              </a:tblGrid>
              <a:tr h="396000">
                <a:tc>
                  <a:txBody>
                    <a:bodyPr lIns="90000" rIns="90000" tIns="46800" bIns="46800"/>
                    <a:p>
                      <a:r>
                        <a:rPr b="0" lang="en-US" sz="1800" spc="-1" strike="noStrike">
                          <a:solidFill>
                            <a:srgbClr val="000000"/>
                          </a:solidFill>
                          <a:uFill>
                            <a:solidFill>
                              <a:srgbClr val="ffffff"/>
                            </a:solidFill>
                          </a:uFill>
                          <a:latin typeface="Arial"/>
                        </a:rPr>
                        <a:t>Locations</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Recall</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02480">
                <a:tc>
                  <a:txBody>
                    <a:bodyPr lIns="90000" rIns="90000" tIns="46800" bIns="46800"/>
                    <a:p>
                      <a:r>
                        <a:rPr b="0" lang="en-US" sz="1800" spc="-1" strike="noStrike">
                          <a:solidFill>
                            <a:srgbClr val="000000"/>
                          </a:solidFill>
                          <a:uFill>
                            <a:solidFill>
                              <a:srgbClr val="ffffff"/>
                            </a:solidFill>
                          </a:uFill>
                          <a:latin typeface="Arial"/>
                        </a:rPr>
                        <a:t>Part 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0.22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5520">
                <a:tc>
                  <a:txBody>
                    <a:bodyPr lIns="90000" rIns="90000" tIns="46800" bIns="46800"/>
                    <a:p>
                      <a:r>
                        <a:rPr b="0" lang="en-US" sz="1800" spc="-1" strike="noStrike">
                          <a:solidFill>
                            <a:srgbClr val="000000"/>
                          </a:solidFill>
                          <a:uFill>
                            <a:solidFill>
                              <a:srgbClr val="ffffff"/>
                            </a:solidFill>
                          </a:uFill>
                          <a:latin typeface="Arial"/>
                        </a:rPr>
                        <a:t>Part 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0.43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5160">
                <a:tc>
                  <a:txBody>
                    <a:bodyPr lIns="90000" rIns="90000" tIns="46800" bIns="46800"/>
                    <a:p>
                      <a:r>
                        <a:rPr b="0" lang="en-US" sz="1800" spc="-1" strike="noStrike">
                          <a:solidFill>
                            <a:srgbClr val="000000"/>
                          </a:solidFill>
                          <a:uFill>
                            <a:solidFill>
                              <a:srgbClr val="ffffff"/>
                            </a:solidFill>
                          </a:uFill>
                          <a:latin typeface="Arial"/>
                        </a:rPr>
                        <a:t>Part 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0.35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graphicFrame>
        <p:nvGraphicFramePr>
          <p:cNvPr id="45" name="Table 2"/>
          <p:cNvGraphicFramePr/>
          <p:nvPr/>
        </p:nvGraphicFramePr>
        <p:xfrm>
          <a:off x="504360" y="1769040"/>
          <a:ext cx="9071280" cy="1011600"/>
        </p:xfrm>
        <a:graphic>
          <a:graphicData uri="http://schemas.openxmlformats.org/drawingml/2006/table">
            <a:tbl>
              <a:tblPr/>
              <a:tblGrid>
                <a:gridCol w="3023640"/>
                <a:gridCol w="3023640"/>
                <a:gridCol w="3024360"/>
              </a:tblGrid>
              <a:tr h="337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People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Location</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7320">
                <a:tc>
                  <a:txBody>
                    <a:bodyPr lIns="90000" rIns="90000" tIns="46800" bIns="46800"/>
                    <a:p>
                      <a:r>
                        <a:rPr b="0" lang="en-US" sz="1800" spc="-1" strike="noStrike">
                          <a:solidFill>
                            <a:srgbClr val="000000"/>
                          </a:solidFill>
                          <a:uFill>
                            <a:solidFill>
                              <a:srgbClr val="ffffff"/>
                            </a:solidFill>
                          </a:uFill>
                          <a:latin typeface="Arial"/>
                        </a:rPr>
                        <a:t>allenNLP</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Times New Roman"/>
                        </a:rPr>
                        <a:t>0.81 – 0.84</a:t>
                      </a:r>
                      <a:endParaRPr b="0" lang="en-US" sz="1800" spc="-1" strike="noStrike">
                        <a:solidFill>
                          <a:srgbClr val="000000"/>
                        </a:solidFill>
                        <a:uFill>
                          <a:solidFill>
                            <a:srgbClr val="ffffff"/>
                          </a:solidFill>
                        </a:uFill>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Times New Roman"/>
                        </a:rPr>
                        <a:t>0.69 – 0.76</a:t>
                      </a:r>
                      <a:endParaRPr b="0" lang="en-US" sz="1800" spc="-1" strike="noStrike">
                        <a:solidFill>
                          <a:srgbClr val="000000"/>
                        </a:solidFill>
                        <a:uFill>
                          <a:solidFill>
                            <a:srgbClr val="ffffff"/>
                          </a:solidFill>
                        </a:uFill>
                        <a:latin typeface="Times New Roman"/>
                      </a:endParaRPr>
                    </a:p>
                  </a:txBody>
                  <a:tcPr marL="90000" marR="90000">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US" sz="1800" spc="-1" strike="noStrike">
                          <a:solidFill>
                            <a:srgbClr val="000000"/>
                          </a:solidFill>
                          <a:uFill>
                            <a:solidFill>
                              <a:srgbClr val="ffffff"/>
                            </a:solidFill>
                          </a:uFill>
                          <a:latin typeface="Arial"/>
                        </a:rPr>
                        <a:t>Gazetteer</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0.79 – 0.89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B w="720">
                      <a:solidFill>
                        <a:srgbClr val="ffffff"/>
                      </a:solidFill>
                    </a:lnB>
                    <a:solidFill>
                      <a:srgbClr val="e6e6e6"/>
                    </a:solidFill>
                  </a:tcPr>
                </a:tc>
                <a:tc>
                  <a:txBody>
                    <a:bodyPr lIns="90000" rIns="90000" tIns="46800" bIns="46800"/>
                    <a:p>
                      <a:r>
                        <a:rPr b="1" lang="en-US" sz="1800" spc="-1" strike="noStrike">
                          <a:solidFill>
                            <a:srgbClr val="000000"/>
                          </a:solidFill>
                          <a:uFill>
                            <a:solidFill>
                              <a:srgbClr val="ffffff"/>
                            </a:solidFill>
                          </a:uFill>
                          <a:latin typeface="Arial"/>
                        </a:rPr>
                        <a:t>0.78 – 0.89</a:t>
                      </a:r>
                      <a:endParaRPr b="1" lang="en-US" sz="1800" spc="-1" strike="noStrike">
                        <a:solidFill>
                          <a:srgbClr val="000000"/>
                        </a:solidFill>
                        <a:uFill>
                          <a:solidFill>
                            <a:srgbClr val="ffffff"/>
                          </a:solidFill>
                        </a:uFill>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6" name="TextShape 3"/>
          <p:cNvSpPr txBox="1"/>
          <p:nvPr/>
        </p:nvSpPr>
        <p:spPr>
          <a:xfrm>
            <a:off x="731520" y="3474720"/>
            <a:ext cx="8778240" cy="13788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If we use allenNLP for people and Gazetteer data for location, then we have kind of satisfactory results compare to results in the attached paper which focuses on finding place names in historical corpora from 18</a:t>
            </a:r>
            <a:r>
              <a:rPr b="0" lang="en-US" sz="1800" spc="-1" strike="noStrike" baseline="101000">
                <a:solidFill>
                  <a:srgbClr val="000000"/>
                </a:solidFill>
                <a:uFill>
                  <a:solidFill>
                    <a:srgbClr val="ffffff"/>
                  </a:solidFill>
                </a:uFill>
                <a:latin typeface="Arial"/>
              </a:rPr>
              <a:t>th</a:t>
            </a:r>
            <a:r>
              <a:rPr b="0" lang="en-US" sz="1800" spc="-1" strike="noStrike">
                <a:solidFill>
                  <a:srgbClr val="000000"/>
                </a:solidFill>
                <a:uFill>
                  <a:solidFill>
                    <a:srgbClr val="ffffff"/>
                  </a:solidFill>
                </a:uFill>
                <a:latin typeface="Arial"/>
              </a:rPr>
              <a:t> century.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Please let me know your opinion.</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Travel verb extraction </a:t>
            </a:r>
            <a:endParaRPr b="0" lang="en-US" sz="4400" spc="-1" strike="noStrike">
              <a:solidFill>
                <a:srgbClr val="000000"/>
              </a:solidFill>
              <a:uFill>
                <a:solidFill>
                  <a:srgbClr val="ffffff"/>
                </a:solidFill>
              </a:uFill>
              <a:latin typeface="Arial"/>
            </a:endParaRPr>
          </a:p>
        </p:txBody>
      </p:sp>
      <p:graphicFrame>
        <p:nvGraphicFramePr>
          <p:cNvPr id="48" name="Table 2"/>
          <p:cNvGraphicFramePr/>
          <p:nvPr/>
        </p:nvGraphicFramePr>
        <p:xfrm>
          <a:off x="504000" y="1769040"/>
          <a:ext cx="9071280" cy="1399320"/>
        </p:xfrm>
        <a:graphic>
          <a:graphicData uri="http://schemas.openxmlformats.org/drawingml/2006/table">
            <a:tbl>
              <a:tblPr/>
              <a:tblGrid>
                <a:gridCol w="1511640"/>
                <a:gridCol w="1511640"/>
                <a:gridCol w="1511640"/>
                <a:gridCol w="1511640"/>
                <a:gridCol w="1511640"/>
                <a:gridCol w="1513440"/>
              </a:tblGrid>
              <a:tr h="337320">
                <a:tc>
                  <a:txBody>
                    <a:bodyPr lIns="90000" rIns="90000" tIns="46800" bIns="46800"/>
                    <a:p>
                      <a:r>
                        <a:rPr b="1" lang="en-US" sz="1800" spc="-1" strike="noStrike">
                          <a:solidFill>
                            <a:srgbClr val="000000"/>
                          </a:solidFill>
                          <a:uFill>
                            <a:solidFill>
                              <a:srgbClr val="ffffff"/>
                            </a:solidFill>
                          </a:uFill>
                          <a:latin typeface="Arial"/>
                        </a:rPr>
                        <a:t>TRAVEL</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VerbNet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WordNet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FrameNet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Voting</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Paper</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7320">
                <a:tc>
                  <a:txBody>
                    <a:bodyPr lIns="90000" rIns="90000" tIns="46800" bIns="46800"/>
                    <a:p>
                      <a:r>
                        <a:rPr b="0" lang="en-US" sz="1800" spc="-1" strike="noStrike">
                          <a:solidFill>
                            <a:srgbClr val="000000"/>
                          </a:solidFill>
                          <a:uFill>
                            <a:solidFill>
                              <a:srgbClr val="ffffff"/>
                            </a:solidFill>
                          </a:uFill>
                          <a:latin typeface="Arial"/>
                        </a:rPr>
                        <a:t>PART 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0.60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0.38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1800" spc="-1" strike="noStrike">
                          <a:solidFill>
                            <a:srgbClr val="000000"/>
                          </a:solidFill>
                          <a:uFill>
                            <a:solidFill>
                              <a:srgbClr val="ffffff"/>
                            </a:solidFill>
                          </a:uFill>
                          <a:latin typeface="Arial"/>
                        </a:rPr>
                        <a:t>0.74</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0.64</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US" sz="1800" spc="-1" strike="noStrike">
                          <a:solidFill>
                            <a:srgbClr val="000000"/>
                          </a:solidFill>
                          <a:uFill>
                            <a:solidFill>
                              <a:srgbClr val="ffffff"/>
                            </a:solidFill>
                          </a:uFill>
                          <a:latin typeface="Arial"/>
                        </a:rPr>
                        <a:t>PART 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0.78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0.65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0.42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800" spc="-1" strike="noStrike">
                          <a:solidFill>
                            <a:srgbClr val="000000"/>
                          </a:solidFill>
                          <a:uFill>
                            <a:solidFill>
                              <a:srgbClr val="ffffff"/>
                            </a:solidFill>
                          </a:uFill>
                          <a:latin typeface="Arial"/>
                        </a:rPr>
                        <a:t>0.78</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0.71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tIns="46800" bIns="46800"/>
                    <a:p>
                      <a:r>
                        <a:rPr b="0" lang="en-US" sz="1800" spc="-1" strike="noStrike">
                          <a:solidFill>
                            <a:srgbClr val="000000"/>
                          </a:solidFill>
                          <a:uFill>
                            <a:solidFill>
                              <a:srgbClr val="ffffff"/>
                            </a:solidFill>
                          </a:uFill>
                          <a:latin typeface="Arial"/>
                        </a:rPr>
                        <a:t>PART 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1800" spc="-1" strike="noStrike">
                          <a:solidFill>
                            <a:srgbClr val="000000"/>
                          </a:solidFill>
                          <a:uFill>
                            <a:solidFill>
                              <a:srgbClr val="ffffff"/>
                            </a:solidFill>
                          </a:uFill>
                          <a:latin typeface="Arial"/>
                        </a:rPr>
                        <a:t>0.76</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0.40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0.73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49" name="Table 3"/>
          <p:cNvGraphicFramePr/>
          <p:nvPr/>
        </p:nvGraphicFramePr>
        <p:xfrm>
          <a:off x="548640" y="4492440"/>
          <a:ext cx="9072360" cy="1400400"/>
        </p:xfrm>
        <a:graphic>
          <a:graphicData uri="http://schemas.openxmlformats.org/drawingml/2006/table">
            <a:tbl>
              <a:tblPr/>
              <a:tblGrid>
                <a:gridCol w="1511640"/>
                <a:gridCol w="1511640"/>
                <a:gridCol w="1511640"/>
                <a:gridCol w="1511640"/>
                <a:gridCol w="1511640"/>
                <a:gridCol w="1514160"/>
              </a:tblGrid>
              <a:tr h="349920">
                <a:tc>
                  <a:txBody>
                    <a:bodyPr lIns="90000" rIns="90000" tIns="46800" bIns="46800"/>
                    <a:p>
                      <a:r>
                        <a:rPr b="1" lang="en-US" sz="1800" spc="-1" strike="noStrike">
                          <a:solidFill>
                            <a:srgbClr val="000000"/>
                          </a:solidFill>
                          <a:uFill>
                            <a:solidFill>
                              <a:srgbClr val="ffffff"/>
                            </a:solidFill>
                          </a:uFill>
                          <a:latin typeface="Arial"/>
                        </a:rPr>
                        <a:t>NARRATE</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VerbNet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WordNet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FrameNet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Voting</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solidFill>
                            <a:srgbClr val="000000"/>
                          </a:solidFill>
                          <a:uFill>
                            <a:solidFill>
                              <a:srgbClr val="ffffff"/>
                            </a:solidFill>
                          </a:uFill>
                          <a:latin typeface="Arial"/>
                        </a:rPr>
                        <a:t>Paper</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tIns="46800" bIns="46800"/>
                    <a:p>
                      <a:r>
                        <a:rPr b="0" lang="en-US" sz="1800" spc="-1" strike="noStrike">
                          <a:solidFill>
                            <a:srgbClr val="000000"/>
                          </a:solidFill>
                          <a:uFill>
                            <a:solidFill>
                              <a:srgbClr val="ffffff"/>
                            </a:solidFill>
                          </a:uFill>
                          <a:latin typeface="Arial"/>
                        </a:rPr>
                        <a:t>PART 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0.25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0.34</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0.36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1800" spc="-1" strike="noStrike">
                          <a:solidFill>
                            <a:srgbClr val="000000"/>
                          </a:solidFill>
                          <a:uFill>
                            <a:solidFill>
                              <a:srgbClr val="ffffff"/>
                            </a:solidFill>
                          </a:uFill>
                          <a:latin typeface="Arial"/>
                        </a:rPr>
                        <a:t>0.80</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p>
                      <a:r>
                        <a:rPr b="0" lang="en-US" sz="1800" spc="-1" strike="noStrike">
                          <a:solidFill>
                            <a:srgbClr val="000000"/>
                          </a:solidFill>
                          <a:uFill>
                            <a:solidFill>
                              <a:srgbClr val="ffffff"/>
                            </a:solidFill>
                          </a:uFill>
                          <a:latin typeface="Arial"/>
                        </a:rPr>
                        <a:t>PART 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800" spc="-1" strike="noStrike">
                          <a:solidFill>
                            <a:srgbClr val="000000"/>
                          </a:solidFill>
                          <a:uFill>
                            <a:solidFill>
                              <a:srgbClr val="ffffff"/>
                            </a:solidFill>
                          </a:uFill>
                          <a:latin typeface="Arial"/>
                        </a:rPr>
                        <a:t>0.79</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0.44</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0.39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0.58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solidFill>
                            <a:srgbClr val="000000"/>
                          </a:solidFill>
                          <a:uFill>
                            <a:solidFill>
                              <a:srgbClr val="ffffff"/>
                            </a:solidFill>
                          </a:uFill>
                          <a:latin typeface="Arial"/>
                        </a:rPr>
                        <a:t>0.66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0640">
                <a:tc>
                  <a:txBody>
                    <a:bodyPr lIns="90000" rIns="90000" tIns="46800" bIns="46800"/>
                    <a:p>
                      <a:r>
                        <a:rPr b="0" lang="en-US" sz="1800" spc="-1" strike="noStrike">
                          <a:solidFill>
                            <a:srgbClr val="000000"/>
                          </a:solidFill>
                          <a:uFill>
                            <a:solidFill>
                              <a:srgbClr val="ffffff"/>
                            </a:solidFill>
                          </a:uFill>
                          <a:latin typeface="Arial"/>
                        </a:rPr>
                        <a:t>PART 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1" lang="en-US" sz="1800" spc="-1" strike="noStrike">
                          <a:solidFill>
                            <a:srgbClr val="000000"/>
                          </a:solidFill>
                          <a:uFill>
                            <a:solidFill>
                              <a:srgbClr val="ffffff"/>
                            </a:solidFill>
                          </a:uFill>
                          <a:latin typeface="Arial"/>
                        </a:rPr>
                        <a:t>0.76</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0.31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0.38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0.50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solidFill>
                            <a:srgbClr val="000000"/>
                          </a:solidFill>
                          <a:uFill>
                            <a:solidFill>
                              <a:srgbClr val="ffffff"/>
                            </a:solidFill>
                          </a:uFill>
                          <a:latin typeface="Arial"/>
                        </a:rPr>
                        <a:t>0.73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Extract Verb Phrase and Noun Phrase for travel and narrate verbs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Using Stanford enhanced dependency to find traveled locations (please see attached csv)</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My Discussion Points</a:t>
            </a:r>
            <a:endParaRPr b="0" lang="en-US"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 believe that NER results are satisfactory enough to work further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For verb extraction, we don’t have good results. However, when we find VP and NP based on them and apply Stanford dependency parser, it will automatically ignore them as it doesn’t have any location dependency. So we need high recall to cover maximum locations</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2020-03-12T07:43:07Z</dcterms:created>
  <dc:creator/>
  <dc:description/>
  <dc:language>en-US</dc:language>
  <cp:lastModifiedBy/>
  <dcterms:modified xsi:type="dcterms:W3CDTF">2020-03-12T10:06:07Z</dcterms:modified>
  <cp:revision>1</cp:revision>
  <dc:subject/>
  <dc:title/>
</cp:coreProperties>
</file>