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sldIdLst>
    <p:sldId id="256" r:id="rId2"/>
    <p:sldId id="259" r:id="rId3"/>
    <p:sldId id="258" r:id="rId4"/>
    <p:sldId id="260" r:id="rId5"/>
    <p:sldId id="261" r:id="rId6"/>
    <p:sldId id="262" r:id="rId7"/>
    <p:sldId id="263" r:id="rId8"/>
    <p:sldId id="264" r:id="rId9"/>
    <p:sldId id="268" r:id="rId10"/>
    <p:sldId id="265" r:id="rId11"/>
    <p:sldId id="269"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5EB425-695F-63B4-1DC8-7E0FA95AC384}" v="773" dt="2023-12-06T03:19:07.199"/>
    <p1510:client id="{F4217CD4-C3DE-59D1-545F-E59E6535C1C5}" v="16" dt="2023-12-07T01:05:08.5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12/7/2023</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629825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12/7/2023</a:t>
            </a:fld>
            <a:endParaRPr lang="en-US"/>
          </a:p>
        </p:txBody>
      </p:sp>
      <p:sp>
        <p:nvSpPr>
          <p:cNvPr id="6" name="Footer Placeholder 5"/>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82934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12/7/2023</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39019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12/7/2023</a:t>
            </a:fld>
            <a:endParaRPr lang="en-US"/>
          </a:p>
        </p:txBody>
      </p:sp>
      <p:sp>
        <p:nvSpPr>
          <p:cNvPr id="5" name="Footer Placeholder 4"/>
          <p:cNvSpPr>
            <a:spLocks noGrp="1"/>
          </p:cNvSpPr>
          <p:nvPr>
            <p:ph type="ftr" sz="quarter" idx="11"/>
          </p:nvPr>
        </p:nvSpPr>
        <p:spPr/>
        <p:txBody>
          <a:bodyPr/>
          <a:lstStyle/>
          <a:p>
            <a:r>
              <a:rPr lang="en-US"/>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26360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12/7/2023</a:t>
            </a:fld>
            <a:endParaRPr lang="en-US"/>
          </a:p>
        </p:txBody>
      </p:sp>
      <p:sp>
        <p:nvSpPr>
          <p:cNvPr id="5" name="Footer Placeholder 4"/>
          <p:cNvSpPr>
            <a:spLocks noGrp="1"/>
          </p:cNvSpPr>
          <p:nvPr>
            <p:ph type="ftr" sz="quarter" idx="11"/>
          </p:nvPr>
        </p:nvSpPr>
        <p:spPr/>
        <p:txBody>
          <a:bodyPr/>
          <a:lstStyle/>
          <a:p>
            <a:r>
              <a:rPr lang="en-US"/>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23684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12/7/2023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93092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12/7/2023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64208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DBE609-F3F2-45E6-BD6A-E03A8C86C1AE}" type="datetimeFigureOut">
              <a:rPr lang="en-US" dirty="0"/>
              <a:t>12/7/2023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02599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24AD68-089C-4467-A8F3-EA2BBCA6B44E}" type="datetimeFigureOut">
              <a:rPr lang="en-US" dirty="0"/>
              <a:t>12/7/2023</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34266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C51FCE-E4BB-4680-8E50-3C0E348D2609}" type="datetimeFigureOut">
              <a:rPr lang="en-US" dirty="0"/>
              <a:t>12/7/2023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38101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12/7/2023</a:t>
            </a:fld>
            <a:endParaRPr lang="en-US"/>
          </a:p>
        </p:txBody>
      </p:sp>
      <p:sp>
        <p:nvSpPr>
          <p:cNvPr id="5" name="Footer Placeholder 4"/>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55230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91FA40-626B-4CA1-85D0-7A9016E395BA}" type="datetimeFigureOut">
              <a:rPr lang="en-US" dirty="0"/>
              <a:t>12/7/2023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18510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F425EA-B9DC-48A7-991E-9A82573B1B21}" type="datetimeFigureOut">
              <a:rPr lang="en-US" dirty="0"/>
              <a:t>12/7/2023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48760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CB97F8-6CEB-469B-AFCC-889F2A2B1D5A}" type="datetimeFigureOut">
              <a:rPr lang="en-US" dirty="0"/>
              <a:t>12/7/2023</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88138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12/7/2023</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40912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12/7/2023</a:t>
            </a:fld>
            <a:endParaRPr lang="en-US"/>
          </a:p>
        </p:txBody>
      </p:sp>
      <p:sp>
        <p:nvSpPr>
          <p:cNvPr id="6" name="Footer Placeholder 5"/>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50985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12/7/2023</a:t>
            </a:fld>
            <a:endParaRPr lang="en-US"/>
          </a:p>
        </p:txBody>
      </p:sp>
      <p:sp>
        <p:nvSpPr>
          <p:cNvPr id="6" name="Footer Placeholder 5"/>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45229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12/7/2023</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32273463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frontiersin.org/articles/10.3389/fnut.2022.875143/full" TargetMode="External"/><Relationship Id="rId2" Type="http://schemas.openxmlformats.org/officeDocument/2006/relationships/hyperlink" Target="https://data.vision.ee.ethz.ch/cvl/datasets_extra/food-101/" TargetMode="External"/><Relationship Id="rId1" Type="http://schemas.openxmlformats.org/officeDocument/2006/relationships/slideLayout" Target="../slideLayouts/slideLayout2.xml"/><Relationship Id="rId6" Type="http://schemas.openxmlformats.org/officeDocument/2006/relationships/hyperlink" Target="https://www.ncbi.nlm.nih.gov/pmc/articles/PMC6246963/" TargetMode="External"/><Relationship Id="rId5" Type="http://schemas.openxmlformats.org/officeDocument/2006/relationships/hyperlink" Target="https://www.ncbi.nlm.nih.gov/pmc/articles/PMC7859960/" TargetMode="External"/><Relationship Id="rId4" Type="http://schemas.openxmlformats.org/officeDocument/2006/relationships/hyperlink" Target="https://ieeexplore.ieee.org/document/777676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4067995-BC1C-52FB-B949-F54944ABBBA5}"/>
              </a:ext>
            </a:extLst>
          </p:cNvPr>
          <p:cNvSpPr>
            <a:spLocks noGrp="1"/>
          </p:cNvSpPr>
          <p:nvPr>
            <p:ph type="ctrTitle"/>
          </p:nvPr>
        </p:nvSpPr>
        <p:spPr>
          <a:xfrm>
            <a:off x="8382055" y="1241266"/>
            <a:ext cx="3245682" cy="4301456"/>
          </a:xfrm>
        </p:spPr>
        <p:txBody>
          <a:bodyPr vert="horz" lIns="91440" tIns="45720" rIns="91440" bIns="45720" rtlCol="0" anchor="b">
            <a:noAutofit/>
          </a:bodyPr>
          <a:lstStyle/>
          <a:p>
            <a:pPr>
              <a:lnSpc>
                <a:spcPct val="90000"/>
              </a:lnSpc>
            </a:pPr>
            <a:r>
              <a:rPr lang="en-US" sz="2400" b="0">
                <a:ea typeface="+mj-lt"/>
                <a:cs typeface="+mj-lt"/>
              </a:rPr>
              <a:t>AUTOMATED FOOD IDENTIFICATION AND CALORIE CALCULATION USING </a:t>
            </a:r>
            <a:r>
              <a:rPr lang="en-US" sz="2400">
                <a:ea typeface="+mj-lt"/>
                <a:cs typeface="+mj-lt"/>
              </a:rPr>
              <a:t>DEEP-LEARNING</a:t>
            </a:r>
            <a:br>
              <a:rPr lang="en-US" sz="2400" b="0">
                <a:ea typeface="+mj-lt"/>
                <a:cs typeface="+mj-lt"/>
              </a:rPr>
            </a:br>
            <a:br>
              <a:rPr lang="en-US" sz="2400">
                <a:ea typeface="+mj-lt"/>
                <a:cs typeface="+mj-lt"/>
              </a:rPr>
            </a:br>
            <a:r>
              <a:rPr lang="en-US" sz="2400">
                <a:ea typeface="+mj-lt"/>
                <a:cs typeface="+mj-lt"/>
              </a:rPr>
              <a:t>By</a:t>
            </a:r>
            <a:r>
              <a:rPr lang="en-US" sz="2400" b="0">
                <a:ea typeface="+mj-lt"/>
                <a:cs typeface="+mj-lt"/>
              </a:rPr>
              <a:t> – </a:t>
            </a:r>
            <a:br>
              <a:rPr lang="en-US" sz="2400">
                <a:ea typeface="+mj-lt"/>
                <a:cs typeface="+mj-lt"/>
              </a:rPr>
            </a:br>
            <a:r>
              <a:rPr lang="en-US" sz="2400">
                <a:ea typeface="+mj-lt"/>
                <a:cs typeface="+mj-lt"/>
              </a:rPr>
              <a:t>Aishwary </a:t>
            </a:r>
            <a:r>
              <a:rPr lang="en-US" sz="2400" err="1">
                <a:ea typeface="+mj-lt"/>
                <a:cs typeface="+mj-lt"/>
              </a:rPr>
              <a:t>Mocherla</a:t>
            </a:r>
            <a:r>
              <a:rPr lang="en-US" sz="2400" b="0">
                <a:ea typeface="+mj-lt"/>
                <a:cs typeface="+mj-lt"/>
              </a:rPr>
              <a:t> </a:t>
            </a:r>
            <a:br>
              <a:rPr lang="en-US" sz="2400" b="0">
                <a:ea typeface="+mj-lt"/>
                <a:cs typeface="+mj-lt"/>
              </a:rPr>
            </a:br>
            <a:r>
              <a:rPr lang="en-US" sz="2400" b="0">
                <a:ea typeface="+mj-lt"/>
                <a:cs typeface="+mj-lt"/>
              </a:rPr>
              <a:t>Ashlesh</a:t>
            </a:r>
            <a:r>
              <a:rPr lang="en-US" sz="2400">
                <a:ea typeface="+mj-lt"/>
                <a:cs typeface="+mj-lt"/>
              </a:rPr>
              <a:t> </a:t>
            </a:r>
            <a:r>
              <a:rPr lang="en-US" sz="2400" err="1">
                <a:ea typeface="+mj-lt"/>
                <a:cs typeface="+mj-lt"/>
              </a:rPr>
              <a:t>UpganlawarRuth</a:t>
            </a:r>
            <a:r>
              <a:rPr lang="en-US" sz="2400" b="0">
                <a:ea typeface="+mj-lt"/>
                <a:cs typeface="+mj-lt"/>
              </a:rPr>
              <a:t> </a:t>
            </a:r>
            <a:r>
              <a:rPr lang="en-US" sz="2400">
                <a:ea typeface="+mj-lt"/>
                <a:cs typeface="+mj-lt"/>
              </a:rPr>
              <a:t>Balaji</a:t>
            </a:r>
            <a:endParaRPr lang="en-US" sz="2400" b="0">
              <a:ea typeface="+mj-lt"/>
              <a:cs typeface="+mj-lt"/>
            </a:endParaRPr>
          </a:p>
        </p:txBody>
      </p:sp>
      <p:grpSp>
        <p:nvGrpSpPr>
          <p:cNvPr id="27" name="Group 26">
            <a:extLst>
              <a:ext uri="{FF2B5EF4-FFF2-40B4-BE49-F238E27FC236}">
                <a16:creationId xmlns:a16="http://schemas.microsoft.com/office/drawing/2014/main" id="{68B27BBA-AE99-4D00-A26E-0B49DA4B37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8" name="Rectangle 27">
              <a:extLst>
                <a:ext uri="{FF2B5EF4-FFF2-40B4-BE49-F238E27FC236}">
                  <a16:creationId xmlns:a16="http://schemas.microsoft.com/office/drawing/2014/main" id="{E898DFFC-9C98-4276-B117-1EECD56D1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5">
              <a:extLst>
                <a:ext uri="{FF2B5EF4-FFF2-40B4-BE49-F238E27FC236}">
                  <a16:creationId xmlns:a16="http://schemas.microsoft.com/office/drawing/2014/main" id="{D9DF6785-2B9D-478C-AB08-3A6258EF7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0" name="Freeform 5">
              <a:extLst>
                <a:ext uri="{FF2B5EF4-FFF2-40B4-BE49-F238E27FC236}">
                  <a16:creationId xmlns:a16="http://schemas.microsoft.com/office/drawing/2014/main" id="{A9C1FA5F-1069-410C-ACE0-A24989171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descr="Vegetables and fruits in a row">
            <a:extLst>
              <a:ext uri="{FF2B5EF4-FFF2-40B4-BE49-F238E27FC236}">
                <a16:creationId xmlns:a16="http://schemas.microsoft.com/office/drawing/2014/main" id="{D4422E03-CE7F-DD75-55CB-430EC05D450E}"/>
              </a:ext>
            </a:extLst>
          </p:cNvPr>
          <p:cNvPicPr>
            <a:picLocks noChangeAspect="1"/>
          </p:cNvPicPr>
          <p:nvPr/>
        </p:nvPicPr>
        <p:blipFill rotWithShape="1">
          <a:blip r:embed="rId2"/>
          <a:srcRect t="28417" r="9090" b="-1"/>
          <a:stretch/>
        </p:blipFill>
        <p:spPr>
          <a:xfrm>
            <a:off x="426933" y="1537810"/>
            <a:ext cx="7195283" cy="378238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1E2B2-AB2B-D714-B4DA-1A1EC8232AA0}"/>
              </a:ext>
            </a:extLst>
          </p:cNvPr>
          <p:cNvSpPr>
            <a:spLocks noGrp="1"/>
          </p:cNvSpPr>
          <p:nvPr>
            <p:ph type="title"/>
          </p:nvPr>
        </p:nvSpPr>
        <p:spPr>
          <a:xfrm>
            <a:off x="1154954" y="973668"/>
            <a:ext cx="8761413" cy="706964"/>
          </a:xfrm>
        </p:spPr>
        <p:txBody>
          <a:bodyPr vert="horz" lIns="91440" tIns="45720" rIns="91440" bIns="45720" rtlCol="0">
            <a:normAutofit/>
          </a:bodyPr>
          <a:lstStyle/>
          <a:p>
            <a:r>
              <a:rPr lang="en-US" b="0" i="0" kern="1200" cap="all" dirty="0">
                <a:latin typeface="+mj-lt"/>
                <a:ea typeface="+mj-ea"/>
                <a:cs typeface="+mj-cs"/>
              </a:rPr>
              <a:t>OUTPUT</a:t>
            </a:r>
            <a:endParaRPr lang="en-US" b="0" i="0" kern="1200" dirty="0">
              <a:latin typeface="+mj-lt"/>
              <a:ea typeface="+mj-ea"/>
              <a:cs typeface="+mj-cs"/>
            </a:endParaRPr>
          </a:p>
        </p:txBody>
      </p:sp>
      <p:pic>
        <p:nvPicPr>
          <p:cNvPr id="12" name="Content Placeholder 11" descr="A close up of a cabbage&#10;&#10;Description automatically generated">
            <a:extLst>
              <a:ext uri="{FF2B5EF4-FFF2-40B4-BE49-F238E27FC236}">
                <a16:creationId xmlns:a16="http://schemas.microsoft.com/office/drawing/2014/main" id="{7D302E90-6447-E2D8-6319-F61853E88A82}"/>
              </a:ext>
            </a:extLst>
          </p:cNvPr>
          <p:cNvPicPr>
            <a:picLocks noGrp="1" noChangeAspect="1"/>
          </p:cNvPicPr>
          <p:nvPr>
            <p:ph idx="1"/>
          </p:nvPr>
        </p:nvPicPr>
        <p:blipFill>
          <a:blip r:embed="rId2"/>
          <a:stretch>
            <a:fillRect/>
          </a:stretch>
        </p:blipFill>
        <p:spPr>
          <a:xfrm>
            <a:off x="859341" y="2387532"/>
            <a:ext cx="4669971" cy="4114800"/>
          </a:xfrm>
        </p:spPr>
      </p:pic>
      <p:pic>
        <p:nvPicPr>
          <p:cNvPr id="13" name="Picture 12" descr="A head of cabbage in a basket&#10;&#10;Description automatically generated">
            <a:extLst>
              <a:ext uri="{FF2B5EF4-FFF2-40B4-BE49-F238E27FC236}">
                <a16:creationId xmlns:a16="http://schemas.microsoft.com/office/drawing/2014/main" id="{D8EE675A-ACC1-36B5-B42F-87B93C2B8874}"/>
              </a:ext>
            </a:extLst>
          </p:cNvPr>
          <p:cNvPicPr>
            <a:picLocks noChangeAspect="1"/>
          </p:cNvPicPr>
          <p:nvPr/>
        </p:nvPicPr>
        <p:blipFill>
          <a:blip r:embed="rId3"/>
          <a:stretch>
            <a:fillRect/>
          </a:stretch>
        </p:blipFill>
        <p:spPr>
          <a:xfrm>
            <a:off x="7141283" y="2302934"/>
            <a:ext cx="3525656" cy="4114800"/>
          </a:xfrm>
          <a:prstGeom prst="rect">
            <a:avLst/>
          </a:prstGeom>
        </p:spPr>
      </p:pic>
    </p:spTree>
    <p:extLst>
      <p:ext uri="{BB962C8B-B14F-4D97-AF65-F5344CB8AC3E}">
        <p14:creationId xmlns:p14="http://schemas.microsoft.com/office/powerpoint/2010/main" val="2147796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1E2B2-AB2B-D714-B4DA-1A1EC8232AA0}"/>
              </a:ext>
            </a:extLst>
          </p:cNvPr>
          <p:cNvSpPr>
            <a:spLocks noGrp="1"/>
          </p:cNvSpPr>
          <p:nvPr>
            <p:ph type="title"/>
          </p:nvPr>
        </p:nvSpPr>
        <p:spPr>
          <a:xfrm>
            <a:off x="1154954" y="973668"/>
            <a:ext cx="8761413" cy="706964"/>
          </a:xfrm>
        </p:spPr>
        <p:txBody>
          <a:bodyPr vert="horz" lIns="91440" tIns="45720" rIns="91440" bIns="45720" rtlCol="0">
            <a:normAutofit/>
          </a:bodyPr>
          <a:lstStyle/>
          <a:p>
            <a:r>
              <a:rPr lang="en-US" b="0" i="0" kern="1200" cap="all">
                <a:latin typeface="+mj-lt"/>
                <a:ea typeface="+mj-ea"/>
                <a:cs typeface="+mj-cs"/>
              </a:rPr>
              <a:t>OUTPUT</a:t>
            </a:r>
            <a:endParaRPr lang="en-US" b="0" i="0" kern="1200">
              <a:latin typeface="+mj-lt"/>
              <a:ea typeface="+mj-ea"/>
              <a:cs typeface="+mj-cs"/>
            </a:endParaRPr>
          </a:p>
        </p:txBody>
      </p:sp>
      <p:pic>
        <p:nvPicPr>
          <p:cNvPr id="6" name="Content Placeholder 5" descr="A close up of a eggplant&#10;&#10;Description automatically generated">
            <a:extLst>
              <a:ext uri="{FF2B5EF4-FFF2-40B4-BE49-F238E27FC236}">
                <a16:creationId xmlns:a16="http://schemas.microsoft.com/office/drawing/2014/main" id="{7E274991-B8ED-5E9C-10BF-1226A2ECD888}"/>
              </a:ext>
            </a:extLst>
          </p:cNvPr>
          <p:cNvPicPr>
            <a:picLocks noGrp="1" noChangeAspect="1"/>
          </p:cNvPicPr>
          <p:nvPr>
            <p:ph idx="1"/>
          </p:nvPr>
        </p:nvPicPr>
        <p:blipFill>
          <a:blip r:embed="rId2"/>
          <a:stretch>
            <a:fillRect/>
          </a:stretch>
        </p:blipFill>
        <p:spPr>
          <a:xfrm>
            <a:off x="1220109" y="2296583"/>
            <a:ext cx="4313104" cy="4114800"/>
          </a:xfrm>
        </p:spPr>
      </p:pic>
      <p:pic>
        <p:nvPicPr>
          <p:cNvPr id="7" name="Picture 6" descr="A eggplant growing on a plant&#10;&#10;Description automatically generated">
            <a:extLst>
              <a:ext uri="{FF2B5EF4-FFF2-40B4-BE49-F238E27FC236}">
                <a16:creationId xmlns:a16="http://schemas.microsoft.com/office/drawing/2014/main" id="{BBC898EB-8946-2589-6DC5-CA3F5A79731F}"/>
              </a:ext>
            </a:extLst>
          </p:cNvPr>
          <p:cNvPicPr>
            <a:picLocks noChangeAspect="1"/>
          </p:cNvPicPr>
          <p:nvPr/>
        </p:nvPicPr>
        <p:blipFill>
          <a:blip r:embed="rId3"/>
          <a:stretch>
            <a:fillRect/>
          </a:stretch>
        </p:blipFill>
        <p:spPr>
          <a:xfrm>
            <a:off x="7186705" y="2295877"/>
            <a:ext cx="3124367" cy="4114800"/>
          </a:xfrm>
          <a:prstGeom prst="rect">
            <a:avLst/>
          </a:prstGeom>
        </p:spPr>
      </p:pic>
    </p:spTree>
    <p:extLst>
      <p:ext uri="{BB962C8B-B14F-4D97-AF65-F5344CB8AC3E}">
        <p14:creationId xmlns:p14="http://schemas.microsoft.com/office/powerpoint/2010/main" val="2366035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sp>
      <p:grpSp>
        <p:nvGrpSpPr>
          <p:cNvPr id="23" name="Group 22">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4" name="Rectangle 23">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FF81E2B2-AB2B-D714-B4DA-1A1EC8232AA0}"/>
              </a:ext>
            </a:extLst>
          </p:cNvPr>
          <p:cNvSpPr>
            <a:spLocks noGrp="1"/>
          </p:cNvSpPr>
          <p:nvPr>
            <p:ph type="title"/>
          </p:nvPr>
        </p:nvSpPr>
        <p:spPr>
          <a:xfrm>
            <a:off x="1154954" y="855481"/>
            <a:ext cx="8761413" cy="898674"/>
          </a:xfrm>
        </p:spPr>
        <p:txBody>
          <a:bodyPr anchor="b">
            <a:normAutofit/>
          </a:bodyPr>
          <a:lstStyle/>
          <a:p>
            <a:r>
              <a:rPr lang="en-IN" cap="all">
                <a:solidFill>
                  <a:srgbClr val="FFFFFF"/>
                </a:solidFill>
                <a:ea typeface="+mj-lt"/>
                <a:cs typeface="+mj-lt"/>
              </a:rPr>
              <a:t>CONCLUSION </a:t>
            </a:r>
            <a:endParaRPr lang="en-US">
              <a:ea typeface="+mj-lt"/>
              <a:cs typeface="+mj-lt"/>
            </a:endParaRPr>
          </a:p>
        </p:txBody>
      </p:sp>
      <p:sp>
        <p:nvSpPr>
          <p:cNvPr id="3" name="Content Placeholder 2">
            <a:extLst>
              <a:ext uri="{FF2B5EF4-FFF2-40B4-BE49-F238E27FC236}">
                <a16:creationId xmlns:a16="http://schemas.microsoft.com/office/drawing/2014/main" id="{9EFE64FC-0F63-139C-7B77-D35B8F158CE8}"/>
              </a:ext>
            </a:extLst>
          </p:cNvPr>
          <p:cNvSpPr>
            <a:spLocks noGrp="1"/>
          </p:cNvSpPr>
          <p:nvPr>
            <p:ph idx="1"/>
          </p:nvPr>
        </p:nvSpPr>
        <p:spPr>
          <a:xfrm>
            <a:off x="1154954" y="1834580"/>
            <a:ext cx="9753227" cy="3975282"/>
          </a:xfrm>
        </p:spPr>
        <p:txBody>
          <a:bodyPr anchor="ctr">
            <a:normAutofit fontScale="92500" lnSpcReduction="20000"/>
          </a:bodyPr>
          <a:lstStyle/>
          <a:p>
            <a:pPr algn="just">
              <a:lnSpc>
                <a:spcPct val="150000"/>
              </a:lnSpc>
            </a:pPr>
            <a:r>
              <a:rPr lang="en-US" sz="1600" dirty="0">
                <a:solidFill>
                  <a:srgbClr val="EBEBEB"/>
                </a:solidFill>
                <a:ea typeface="+mn-lt"/>
                <a:cs typeface="+mn-lt"/>
              </a:rPr>
              <a:t>The research effectively showcases the use of a Convolutional Neural Network (CNN) for the purpose of classifying food images and estimating calorie content. We developed and trained a model using TensorFlow and </a:t>
            </a:r>
            <a:r>
              <a:rPr lang="en-US" sz="1600" dirty="0" err="1">
                <a:solidFill>
                  <a:srgbClr val="EBEBEB"/>
                </a:solidFill>
                <a:ea typeface="+mn-lt"/>
                <a:cs typeface="+mn-lt"/>
              </a:rPr>
              <a:t>Keras</a:t>
            </a:r>
            <a:r>
              <a:rPr lang="en-US" sz="1600" dirty="0">
                <a:solidFill>
                  <a:srgbClr val="EBEBEB"/>
                </a:solidFill>
                <a:ea typeface="+mn-lt"/>
                <a:cs typeface="+mn-lt"/>
              </a:rPr>
              <a:t> that effectively </a:t>
            </a:r>
            <a:r>
              <a:rPr lang="en-US" sz="1600" dirty="0" err="1">
                <a:solidFill>
                  <a:srgbClr val="EBEBEB"/>
                </a:solidFill>
                <a:ea typeface="+mn-lt"/>
                <a:cs typeface="+mn-lt"/>
              </a:rPr>
              <a:t>categorises</a:t>
            </a:r>
            <a:r>
              <a:rPr lang="en-US" sz="1600" dirty="0">
                <a:solidFill>
                  <a:srgbClr val="EBEBEB"/>
                </a:solidFill>
                <a:ea typeface="+mn-lt"/>
                <a:cs typeface="+mn-lt"/>
              </a:rPr>
              <a:t> food items into predetermined groups and also offers a precise estimation of their calorie content.</a:t>
            </a:r>
            <a:endParaRPr lang="en-US" sz="1600" dirty="0">
              <a:solidFill>
                <a:srgbClr val="EBEBEB"/>
              </a:solidFill>
            </a:endParaRPr>
          </a:p>
          <a:p>
            <a:pPr algn="just">
              <a:lnSpc>
                <a:spcPct val="150000"/>
              </a:lnSpc>
            </a:pPr>
            <a:r>
              <a:rPr lang="en-US" sz="1600" dirty="0">
                <a:solidFill>
                  <a:srgbClr val="EBEBEB"/>
                </a:solidFill>
                <a:ea typeface="+mn-lt"/>
                <a:cs typeface="+mn-lt"/>
              </a:rPr>
              <a:t>The CNN's design, which incorporates convolutional layers for extracting features and dense layers for classification, demonstrated its effectiveness in this image-based study. By including dropout layers, the issue of overfitting was addressed, resulting in improved </a:t>
            </a:r>
            <a:r>
              <a:rPr lang="en-US" sz="1600" dirty="0" err="1">
                <a:solidFill>
                  <a:srgbClr val="EBEBEB"/>
                </a:solidFill>
                <a:ea typeface="+mn-lt"/>
                <a:cs typeface="+mn-lt"/>
              </a:rPr>
              <a:t>generalisation</a:t>
            </a:r>
            <a:r>
              <a:rPr lang="en-US" sz="1600" dirty="0">
                <a:solidFill>
                  <a:srgbClr val="EBEBEB"/>
                </a:solidFill>
                <a:ea typeface="+mn-lt"/>
                <a:cs typeface="+mn-lt"/>
              </a:rPr>
              <a:t> of the model to unfamiliar pictures.</a:t>
            </a:r>
            <a:endParaRPr lang="en-US" sz="1600" dirty="0">
              <a:solidFill>
                <a:srgbClr val="EBEBEB"/>
              </a:solidFill>
            </a:endParaRPr>
          </a:p>
          <a:p>
            <a:pPr algn="just">
              <a:lnSpc>
                <a:spcPct val="150000"/>
              </a:lnSpc>
            </a:pPr>
            <a:r>
              <a:rPr lang="en-US" sz="1600" dirty="0">
                <a:solidFill>
                  <a:srgbClr val="EBEBEB"/>
                </a:solidFill>
                <a:ea typeface="+mn-lt"/>
                <a:cs typeface="+mn-lt"/>
              </a:rPr>
              <a:t>In summary, the results of the experiment indicate that deep learning, specifically Convolutional Neural Networks (CNNs), have great potential in improving the automation of food identification and nutritional analysis. This technology provides useful tools for developing health and wellness technology solutions.</a:t>
            </a:r>
            <a:endParaRPr lang="en-US" sz="1600" dirty="0">
              <a:solidFill>
                <a:srgbClr val="EBEBEB"/>
              </a:solidFill>
            </a:endParaRPr>
          </a:p>
        </p:txBody>
      </p:sp>
    </p:spTree>
    <p:extLst>
      <p:ext uri="{BB962C8B-B14F-4D97-AF65-F5344CB8AC3E}">
        <p14:creationId xmlns:p14="http://schemas.microsoft.com/office/powerpoint/2010/main" val="137799510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sp>
      <p:grpSp>
        <p:nvGrpSpPr>
          <p:cNvPr id="23" name="Group 22">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4" name="Rectangle 23">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FF81E2B2-AB2B-D714-B4DA-1A1EC8232AA0}"/>
              </a:ext>
            </a:extLst>
          </p:cNvPr>
          <p:cNvSpPr>
            <a:spLocks noGrp="1"/>
          </p:cNvSpPr>
          <p:nvPr>
            <p:ph type="title"/>
          </p:nvPr>
        </p:nvSpPr>
        <p:spPr>
          <a:xfrm>
            <a:off x="1154954" y="855481"/>
            <a:ext cx="8761413" cy="898674"/>
          </a:xfrm>
        </p:spPr>
        <p:txBody>
          <a:bodyPr anchor="b">
            <a:normAutofit/>
          </a:bodyPr>
          <a:lstStyle/>
          <a:p>
            <a:r>
              <a:rPr lang="en-IN" cap="all">
                <a:solidFill>
                  <a:srgbClr val="FFFFFF"/>
                </a:solidFill>
                <a:ea typeface="+mj-lt"/>
                <a:cs typeface="+mj-lt"/>
              </a:rPr>
              <a:t>REFRENECE </a:t>
            </a:r>
            <a:endParaRPr lang="en-US"/>
          </a:p>
        </p:txBody>
      </p:sp>
      <p:sp>
        <p:nvSpPr>
          <p:cNvPr id="3" name="Content Placeholder 2">
            <a:extLst>
              <a:ext uri="{FF2B5EF4-FFF2-40B4-BE49-F238E27FC236}">
                <a16:creationId xmlns:a16="http://schemas.microsoft.com/office/drawing/2014/main" id="{9EFE64FC-0F63-139C-7B77-D35B8F158CE8}"/>
              </a:ext>
            </a:extLst>
          </p:cNvPr>
          <p:cNvSpPr>
            <a:spLocks noGrp="1"/>
          </p:cNvSpPr>
          <p:nvPr>
            <p:ph idx="1"/>
          </p:nvPr>
        </p:nvSpPr>
        <p:spPr>
          <a:xfrm>
            <a:off x="1154954" y="1834580"/>
            <a:ext cx="9753227" cy="3975282"/>
          </a:xfrm>
        </p:spPr>
        <p:txBody>
          <a:bodyPr anchor="ctr">
            <a:normAutofit/>
          </a:bodyPr>
          <a:lstStyle/>
          <a:p>
            <a:r>
              <a:rPr lang="en-US" sz="1600" dirty="0">
                <a:solidFill>
                  <a:schemeClr val="tx1"/>
                </a:solidFill>
                <a:ea typeface="+mn-lt"/>
                <a:cs typeface="+mn-lt"/>
                <a:hlinkClick r:id="rId2">
                  <a:extLst>
                    <a:ext uri="{A12FA001-AC4F-418D-AE19-62706E023703}">
                      <ahyp:hlinkClr xmlns:ahyp="http://schemas.microsoft.com/office/drawing/2018/hyperlinkcolor" val="tx"/>
                    </a:ext>
                  </a:extLst>
                </a:hlinkClick>
              </a:rPr>
              <a:t>https://data.vision.ee.ethz.ch/cvl/datasets_extra/food-101/</a:t>
            </a:r>
            <a:r>
              <a:rPr lang="en-US" sz="1600" dirty="0">
                <a:solidFill>
                  <a:schemeClr val="tx1"/>
                </a:solidFill>
                <a:ea typeface="+mn-lt"/>
                <a:cs typeface="+mn-lt"/>
              </a:rPr>
              <a:t> </a:t>
            </a:r>
            <a:endParaRPr lang="en-US" sz="1600" dirty="0">
              <a:solidFill>
                <a:schemeClr val="tx1"/>
              </a:solidFill>
            </a:endParaRPr>
          </a:p>
          <a:p>
            <a:r>
              <a:rPr lang="en-US" sz="1600" dirty="0">
                <a:solidFill>
                  <a:schemeClr val="tx1"/>
                </a:solidFill>
                <a:ea typeface="+mn-lt"/>
                <a:cs typeface="+mn-lt"/>
                <a:hlinkClick r:id="rId3">
                  <a:extLst>
                    <a:ext uri="{A12FA001-AC4F-418D-AE19-62706E023703}">
                      <ahyp:hlinkClr xmlns:ahyp="http://schemas.microsoft.com/office/drawing/2018/hyperlinkcolor" val="tx"/>
                    </a:ext>
                  </a:extLst>
                </a:hlinkClick>
              </a:rPr>
              <a:t>https://www.frontiersin.org/articles/10.3389/fnut.2022.875143/full</a:t>
            </a:r>
            <a:r>
              <a:rPr lang="en-US" sz="1600" dirty="0">
                <a:solidFill>
                  <a:schemeClr val="tx1"/>
                </a:solidFill>
                <a:ea typeface="+mn-lt"/>
                <a:cs typeface="+mn-lt"/>
              </a:rPr>
              <a:t> </a:t>
            </a:r>
            <a:endParaRPr lang="en-US" dirty="0">
              <a:solidFill>
                <a:schemeClr val="tx1"/>
              </a:solidFill>
            </a:endParaRPr>
          </a:p>
          <a:p>
            <a:r>
              <a:rPr lang="en-US" sz="1600" dirty="0">
                <a:solidFill>
                  <a:schemeClr val="tx1"/>
                </a:solidFill>
                <a:ea typeface="+mn-lt"/>
                <a:cs typeface="+mn-lt"/>
                <a:hlinkClick r:id="rId4">
                  <a:extLst>
                    <a:ext uri="{A12FA001-AC4F-418D-AE19-62706E023703}">
                      <ahyp:hlinkClr xmlns:ahyp="http://schemas.microsoft.com/office/drawing/2018/hyperlinkcolor" val="tx"/>
                    </a:ext>
                  </a:extLst>
                </a:hlinkClick>
              </a:rPr>
              <a:t>https://ieeexplore.ieee.org/document/7776769</a:t>
            </a:r>
            <a:r>
              <a:rPr lang="en-US" sz="1600" dirty="0">
                <a:solidFill>
                  <a:schemeClr val="tx1"/>
                </a:solidFill>
                <a:ea typeface="+mn-lt"/>
                <a:cs typeface="+mn-lt"/>
              </a:rPr>
              <a:t> </a:t>
            </a:r>
            <a:endParaRPr lang="en-US" dirty="0">
              <a:solidFill>
                <a:schemeClr val="tx1"/>
              </a:solidFill>
            </a:endParaRPr>
          </a:p>
          <a:p>
            <a:r>
              <a:rPr lang="en-US" sz="1600" dirty="0">
                <a:solidFill>
                  <a:schemeClr val="tx1"/>
                </a:solidFill>
                <a:ea typeface="+mn-lt"/>
                <a:cs typeface="+mn-lt"/>
                <a:hlinkClick r:id="rId5">
                  <a:extLst>
                    <a:ext uri="{A12FA001-AC4F-418D-AE19-62706E023703}">
                      <ahyp:hlinkClr xmlns:ahyp="http://schemas.microsoft.com/office/drawing/2018/hyperlinkcolor" val="tx"/>
                    </a:ext>
                  </a:extLst>
                </a:hlinkClick>
              </a:rPr>
              <a:t>https://www.ncbi.nlm.nih.gov/pmc/articles/PMC7859960/</a:t>
            </a:r>
            <a:r>
              <a:rPr lang="en-US" sz="1600" dirty="0">
                <a:solidFill>
                  <a:schemeClr val="tx1"/>
                </a:solidFill>
                <a:ea typeface="+mn-lt"/>
                <a:cs typeface="+mn-lt"/>
              </a:rPr>
              <a:t> </a:t>
            </a:r>
            <a:endParaRPr lang="en-US" dirty="0">
              <a:solidFill>
                <a:schemeClr val="tx1"/>
              </a:solidFill>
            </a:endParaRPr>
          </a:p>
          <a:p>
            <a:r>
              <a:rPr lang="en-US" sz="1600" dirty="0">
                <a:solidFill>
                  <a:schemeClr val="tx1"/>
                </a:solidFill>
                <a:ea typeface="+mn-lt"/>
                <a:cs typeface="+mn-lt"/>
                <a:hlinkClick r:id="rId6">
                  <a:extLst>
                    <a:ext uri="{A12FA001-AC4F-418D-AE19-62706E023703}">
                      <ahyp:hlinkClr xmlns:ahyp="http://schemas.microsoft.com/office/drawing/2018/hyperlinkcolor" val="tx"/>
                    </a:ext>
                  </a:extLst>
                </a:hlinkClick>
              </a:rPr>
              <a:t>https://www.ncbi.nlm.nih.gov/pmc/articles/PMC6246963/</a:t>
            </a:r>
            <a:r>
              <a:rPr lang="en-US" sz="1600" dirty="0">
                <a:solidFill>
                  <a:schemeClr val="tx1"/>
                </a:solidFill>
                <a:ea typeface="+mn-lt"/>
                <a:cs typeface="+mn-lt"/>
              </a:rPr>
              <a:t> </a:t>
            </a:r>
            <a:endParaRPr lang="en-US" dirty="0">
              <a:solidFill>
                <a:schemeClr val="tx1"/>
              </a:solidFill>
            </a:endParaRPr>
          </a:p>
          <a:p>
            <a:pPr>
              <a:lnSpc>
                <a:spcPct val="150000"/>
              </a:lnSpc>
            </a:pPr>
            <a:r>
              <a:rPr lang="en-US" sz="1600" dirty="0">
                <a:solidFill>
                  <a:schemeClr val="tx1"/>
                </a:solidFill>
                <a:ea typeface="+mn-lt"/>
                <a:cs typeface="+mn-lt"/>
              </a:rPr>
              <a:t>https://ieeexplore.ieee.org/document/10083648 </a:t>
            </a:r>
            <a:endParaRPr lang="en-US" dirty="0">
              <a:solidFill>
                <a:schemeClr val="tx1"/>
              </a:solidFill>
            </a:endParaRPr>
          </a:p>
        </p:txBody>
      </p:sp>
    </p:spTree>
    <p:extLst>
      <p:ext uri="{BB962C8B-B14F-4D97-AF65-F5344CB8AC3E}">
        <p14:creationId xmlns:p14="http://schemas.microsoft.com/office/powerpoint/2010/main" val="354324848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6A597-9F90-402A-6EF3-118864B6B6A7}"/>
              </a:ext>
            </a:extLst>
          </p:cNvPr>
          <p:cNvSpPr>
            <a:spLocks noGrp="1"/>
          </p:cNvSpPr>
          <p:nvPr>
            <p:ph type="ctrTitle"/>
          </p:nvPr>
        </p:nvSpPr>
        <p:spPr>
          <a:xfrm>
            <a:off x="1154954" y="973668"/>
            <a:ext cx="8761413" cy="706964"/>
          </a:xfrm>
        </p:spPr>
        <p:txBody>
          <a:bodyPr vert="horz" lIns="91440" tIns="45720" rIns="91440" bIns="45720" rtlCol="0" anchor="ctr">
            <a:normAutofit/>
          </a:bodyPr>
          <a:lstStyle/>
          <a:p>
            <a:r>
              <a:rPr lang="en-US" sz="3600" b="1" spc="750">
                <a:solidFill>
                  <a:schemeClr val="tx1"/>
                </a:solidFill>
              </a:rPr>
              <a:t>CONTENT</a:t>
            </a:r>
          </a:p>
        </p:txBody>
      </p:sp>
      <p:sp>
        <p:nvSpPr>
          <p:cNvPr id="3" name="Subtitle 2">
            <a:extLst>
              <a:ext uri="{FF2B5EF4-FFF2-40B4-BE49-F238E27FC236}">
                <a16:creationId xmlns:a16="http://schemas.microsoft.com/office/drawing/2014/main" id="{CE63BE6C-0E28-2455-2EF8-0A1C6E8F8294}"/>
              </a:ext>
            </a:extLst>
          </p:cNvPr>
          <p:cNvSpPr>
            <a:spLocks noGrp="1"/>
          </p:cNvSpPr>
          <p:nvPr>
            <p:ph type="subTitle" idx="1"/>
          </p:nvPr>
        </p:nvSpPr>
        <p:spPr>
          <a:xfrm>
            <a:off x="618732" y="1897945"/>
            <a:ext cx="10951732" cy="4310003"/>
          </a:xfrm>
        </p:spPr>
        <p:txBody>
          <a:bodyPr vert="horz" lIns="91440" tIns="45720" rIns="91440" bIns="45720" rtlCol="0">
            <a:normAutofit/>
          </a:bodyPr>
          <a:lstStyle/>
          <a:p>
            <a:pPr marL="285750" indent="-285750">
              <a:buFont typeface="Wingdings 3" charset="2"/>
              <a:buChar char=""/>
            </a:pPr>
            <a:r>
              <a:rPr lang="en-US" dirty="0">
                <a:solidFill>
                  <a:schemeClr val="tx1"/>
                </a:solidFill>
              </a:rPr>
              <a:t> Introduction</a:t>
            </a:r>
          </a:p>
          <a:p>
            <a:pPr marL="285750" indent="-285750">
              <a:buFont typeface="Wingdings 3" charset="2"/>
              <a:buChar char=""/>
            </a:pPr>
            <a:r>
              <a:rPr lang="en-US" dirty="0">
                <a:solidFill>
                  <a:schemeClr val="tx1"/>
                </a:solidFill>
              </a:rPr>
              <a:t> Block Diagram</a:t>
            </a:r>
          </a:p>
          <a:p>
            <a:pPr marL="285750" indent="-285750">
              <a:buFont typeface="Wingdings 3" charset="2"/>
              <a:buChar char=""/>
            </a:pPr>
            <a:r>
              <a:rPr lang="en-US" dirty="0">
                <a:solidFill>
                  <a:schemeClr val="tx1"/>
                </a:solidFill>
              </a:rPr>
              <a:t> Existing System</a:t>
            </a:r>
          </a:p>
          <a:p>
            <a:pPr marL="285750" indent="-285750">
              <a:buFont typeface="Wingdings 3" charset="2"/>
              <a:buChar char=""/>
            </a:pPr>
            <a:r>
              <a:rPr lang="en-US" dirty="0">
                <a:solidFill>
                  <a:schemeClr val="tx1"/>
                </a:solidFill>
              </a:rPr>
              <a:t> Proposed System</a:t>
            </a:r>
          </a:p>
          <a:p>
            <a:pPr marL="285750" indent="-285750">
              <a:buFont typeface="Wingdings 3" charset="2"/>
              <a:buChar char=""/>
            </a:pPr>
            <a:r>
              <a:rPr lang="en-US" dirty="0">
                <a:solidFill>
                  <a:schemeClr val="tx1"/>
                </a:solidFill>
              </a:rPr>
              <a:t>Models</a:t>
            </a:r>
          </a:p>
          <a:p>
            <a:pPr marL="285750" indent="-285750">
              <a:buFont typeface="Wingdings 3" charset="2"/>
              <a:buChar char=""/>
            </a:pPr>
            <a:r>
              <a:rPr lang="en-US" dirty="0">
                <a:solidFill>
                  <a:schemeClr val="tx1"/>
                </a:solidFill>
              </a:rPr>
              <a:t> Working</a:t>
            </a:r>
          </a:p>
          <a:p>
            <a:pPr marL="285750" indent="-285750">
              <a:buFont typeface="Wingdings 3" charset="2"/>
              <a:buChar char=""/>
            </a:pPr>
            <a:r>
              <a:rPr lang="en-US" dirty="0">
                <a:solidFill>
                  <a:schemeClr val="tx1"/>
                </a:solidFill>
              </a:rPr>
              <a:t> Output</a:t>
            </a:r>
          </a:p>
          <a:p>
            <a:pPr marL="285750" indent="-285750">
              <a:buFont typeface="Wingdings 3" charset="2"/>
              <a:buChar char=""/>
            </a:pPr>
            <a:r>
              <a:rPr lang="en-US" dirty="0">
                <a:solidFill>
                  <a:schemeClr val="tx1"/>
                </a:solidFill>
              </a:rPr>
              <a:t> Conclusion</a:t>
            </a:r>
          </a:p>
          <a:p>
            <a:pPr marL="285750" indent="-285750">
              <a:buFont typeface="Wingdings 3" charset="2"/>
              <a:buChar char=""/>
            </a:pPr>
            <a:r>
              <a:rPr lang="en-US" dirty="0">
                <a:solidFill>
                  <a:schemeClr val="tx1"/>
                </a:solidFill>
              </a:rPr>
              <a:t> Reference</a:t>
            </a:r>
          </a:p>
        </p:txBody>
      </p:sp>
    </p:spTree>
    <p:extLst>
      <p:ext uri="{BB962C8B-B14F-4D97-AF65-F5344CB8AC3E}">
        <p14:creationId xmlns:p14="http://schemas.microsoft.com/office/powerpoint/2010/main" val="36249582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FF81E2B2-AB2B-D714-B4DA-1A1EC8232AA0}"/>
              </a:ext>
            </a:extLst>
          </p:cNvPr>
          <p:cNvSpPr>
            <a:spLocks noGrp="1"/>
          </p:cNvSpPr>
          <p:nvPr>
            <p:ph type="title"/>
          </p:nvPr>
        </p:nvSpPr>
        <p:spPr>
          <a:xfrm>
            <a:off x="1154954" y="855481"/>
            <a:ext cx="8761413" cy="898674"/>
          </a:xfrm>
        </p:spPr>
        <p:txBody>
          <a:bodyPr anchor="b">
            <a:normAutofit/>
          </a:bodyPr>
          <a:lstStyle/>
          <a:p>
            <a:r>
              <a:rPr lang="en-IN" cap="all">
                <a:solidFill>
                  <a:srgbClr val="FFFFFF"/>
                </a:solidFill>
                <a:ea typeface="+mj-lt"/>
                <a:cs typeface="+mj-lt"/>
              </a:rPr>
              <a:t>INTRODUCTION</a:t>
            </a:r>
            <a:endParaRPr lang="en-US">
              <a:solidFill>
                <a:srgbClr val="FFFFFF"/>
              </a:solidFill>
              <a:ea typeface="+mj-lt"/>
              <a:cs typeface="+mj-lt"/>
            </a:endParaRPr>
          </a:p>
          <a:p>
            <a:endParaRPr lang="en-US">
              <a:solidFill>
                <a:srgbClr val="FFFFFF"/>
              </a:solidFill>
            </a:endParaRPr>
          </a:p>
        </p:txBody>
      </p:sp>
      <p:sp>
        <p:nvSpPr>
          <p:cNvPr id="3" name="Content Placeholder 2">
            <a:extLst>
              <a:ext uri="{FF2B5EF4-FFF2-40B4-BE49-F238E27FC236}">
                <a16:creationId xmlns:a16="http://schemas.microsoft.com/office/drawing/2014/main" id="{9EFE64FC-0F63-139C-7B77-D35B8F158CE8}"/>
              </a:ext>
            </a:extLst>
          </p:cNvPr>
          <p:cNvSpPr>
            <a:spLocks noGrp="1"/>
          </p:cNvSpPr>
          <p:nvPr>
            <p:ph idx="1"/>
          </p:nvPr>
        </p:nvSpPr>
        <p:spPr>
          <a:xfrm>
            <a:off x="581103" y="1561766"/>
            <a:ext cx="10317671" cy="4248096"/>
          </a:xfrm>
        </p:spPr>
        <p:txBody>
          <a:bodyPr anchor="ctr">
            <a:normAutofit fontScale="92500"/>
          </a:bodyPr>
          <a:lstStyle/>
          <a:p>
            <a:pPr algn="just">
              <a:lnSpc>
                <a:spcPct val="150000"/>
              </a:lnSpc>
            </a:pPr>
            <a:r>
              <a:rPr lang="en-US" sz="1600" dirty="0">
                <a:solidFill>
                  <a:schemeClr val="tx1"/>
                </a:solidFill>
                <a:latin typeface="Arial"/>
                <a:cs typeface="Arial"/>
              </a:rPr>
              <a:t>Food is the key to a healthy human body. Weight is an illness that shows a high muscle-to-fat ratio. You are probably obese if your BMI is above 30. There are numerous potential causes of weight increase. One of these causes is burning a lot of calories. A diet that is too high in calories implies that you are consuming more calories than you are burning. The extra calories are stored by the body in a proportion of fat to muscle. To get in shape or maintain a healthy weight, people must monitor their caloric intake. However, this interaction can be tiring and irritating. People usually eat uncontrollably since they generally shy away from demanding activities that can make them stout. The volume, object location computation, and calorie evaluation approach are the three main factors of the precision change in these experiments. In order to become in shape or maintain a healthy weight, people must pay attention to their calorie intake. This investigation was carried out to make the following simpler. Instead of only focusing on how the dish looks in pictures, people will genuinely want to know how many calories are in the food they are eating. In this investigation, the food is identified, described, and its volume is estimated. Finally, we calculate the food's calorie content using the volume that the models have projected.</a:t>
            </a:r>
            <a:endParaRPr lang="en-US" dirty="0"/>
          </a:p>
          <a:p>
            <a:pPr>
              <a:lnSpc>
                <a:spcPct val="150000"/>
              </a:lnSpc>
            </a:pPr>
            <a:endParaRPr lang="en-US" sz="1600" dirty="0">
              <a:solidFill>
                <a:schemeClr val="tx1"/>
              </a:solidFill>
            </a:endParaRPr>
          </a:p>
        </p:txBody>
      </p:sp>
    </p:spTree>
    <p:extLst>
      <p:ext uri="{BB962C8B-B14F-4D97-AF65-F5344CB8AC3E}">
        <p14:creationId xmlns:p14="http://schemas.microsoft.com/office/powerpoint/2010/main" val="4838115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1E2B2-AB2B-D714-B4DA-1A1EC8232AA0}"/>
              </a:ext>
            </a:extLst>
          </p:cNvPr>
          <p:cNvSpPr>
            <a:spLocks noGrp="1"/>
          </p:cNvSpPr>
          <p:nvPr>
            <p:ph type="title"/>
          </p:nvPr>
        </p:nvSpPr>
        <p:spPr>
          <a:xfrm>
            <a:off x="1154954" y="973669"/>
            <a:ext cx="8825659" cy="706964"/>
          </a:xfrm>
        </p:spPr>
        <p:txBody>
          <a:bodyPr>
            <a:normAutofit/>
          </a:bodyPr>
          <a:lstStyle/>
          <a:p>
            <a:r>
              <a:rPr lang="en-IN" cap="all">
                <a:ea typeface="+mj-lt"/>
                <a:cs typeface="+mj-lt"/>
              </a:rPr>
              <a:t>BLOCK DIAGRAM</a:t>
            </a:r>
          </a:p>
          <a:p>
            <a:endParaRPr lang="en-IN" cap="all"/>
          </a:p>
        </p:txBody>
      </p:sp>
      <p:sp>
        <p:nvSpPr>
          <p:cNvPr id="3" name="Content Placeholder 2">
            <a:extLst>
              <a:ext uri="{FF2B5EF4-FFF2-40B4-BE49-F238E27FC236}">
                <a16:creationId xmlns:a16="http://schemas.microsoft.com/office/drawing/2014/main" id="{9EFE64FC-0F63-139C-7B77-D35B8F158CE8}"/>
              </a:ext>
            </a:extLst>
          </p:cNvPr>
          <p:cNvSpPr>
            <a:spLocks noGrp="1"/>
          </p:cNvSpPr>
          <p:nvPr>
            <p:ph idx="1"/>
          </p:nvPr>
        </p:nvSpPr>
        <p:spPr>
          <a:xfrm>
            <a:off x="1154955" y="2603500"/>
            <a:ext cx="3481054" cy="3416300"/>
          </a:xfrm>
        </p:spPr>
        <p:txBody>
          <a:bodyPr anchor="ctr">
            <a:normAutofit/>
          </a:bodyPr>
          <a:lstStyle/>
          <a:p>
            <a:endParaRPr lang="en-US" sz="1600">
              <a:latin typeface="Arial"/>
              <a:cs typeface="Arial"/>
            </a:endParaRPr>
          </a:p>
          <a:p>
            <a:endParaRPr lang="en-US" sz="1600"/>
          </a:p>
        </p:txBody>
      </p:sp>
      <p:pic>
        <p:nvPicPr>
          <p:cNvPr id="4" name="Picture 3" descr="A diagram of a model&#10;&#10;Description automatically generated">
            <a:extLst>
              <a:ext uri="{FF2B5EF4-FFF2-40B4-BE49-F238E27FC236}">
                <a16:creationId xmlns:a16="http://schemas.microsoft.com/office/drawing/2014/main" id="{DC737DC9-141D-0600-40CE-0C0432A6B6F7}"/>
              </a:ext>
            </a:extLst>
          </p:cNvPr>
          <p:cNvPicPr>
            <a:picLocks noChangeAspect="1"/>
          </p:cNvPicPr>
          <p:nvPr/>
        </p:nvPicPr>
        <p:blipFill>
          <a:blip r:embed="rId2"/>
          <a:stretch>
            <a:fillRect/>
          </a:stretch>
        </p:blipFill>
        <p:spPr>
          <a:xfrm>
            <a:off x="2620220" y="2550174"/>
            <a:ext cx="7134717" cy="3819755"/>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250010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sp>
      <p:grpSp>
        <p:nvGrpSpPr>
          <p:cNvPr id="23" name="Group 22">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4" name="Rectangle 23">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FF81E2B2-AB2B-D714-B4DA-1A1EC8232AA0}"/>
              </a:ext>
            </a:extLst>
          </p:cNvPr>
          <p:cNvSpPr>
            <a:spLocks noGrp="1"/>
          </p:cNvSpPr>
          <p:nvPr>
            <p:ph type="title"/>
          </p:nvPr>
        </p:nvSpPr>
        <p:spPr>
          <a:xfrm>
            <a:off x="1154954" y="855481"/>
            <a:ext cx="8761413" cy="898674"/>
          </a:xfrm>
        </p:spPr>
        <p:txBody>
          <a:bodyPr anchor="b">
            <a:normAutofit/>
          </a:bodyPr>
          <a:lstStyle/>
          <a:p>
            <a:r>
              <a:rPr lang="en-IN" cap="all">
                <a:solidFill>
                  <a:srgbClr val="FFFFFF"/>
                </a:solidFill>
                <a:ea typeface="+mj-lt"/>
                <a:cs typeface="+mj-lt"/>
              </a:rPr>
              <a:t>EXISTING SYSTEM</a:t>
            </a:r>
            <a:endParaRPr lang="en-US">
              <a:solidFill>
                <a:srgbClr val="FFFFFF"/>
              </a:solidFill>
            </a:endParaRPr>
          </a:p>
        </p:txBody>
      </p:sp>
      <p:sp>
        <p:nvSpPr>
          <p:cNvPr id="3" name="Content Placeholder 2">
            <a:extLst>
              <a:ext uri="{FF2B5EF4-FFF2-40B4-BE49-F238E27FC236}">
                <a16:creationId xmlns:a16="http://schemas.microsoft.com/office/drawing/2014/main" id="{9EFE64FC-0F63-139C-7B77-D35B8F158CE8}"/>
              </a:ext>
            </a:extLst>
          </p:cNvPr>
          <p:cNvSpPr>
            <a:spLocks noGrp="1"/>
          </p:cNvSpPr>
          <p:nvPr>
            <p:ph idx="1"/>
          </p:nvPr>
        </p:nvSpPr>
        <p:spPr>
          <a:xfrm>
            <a:off x="1154954" y="1834580"/>
            <a:ext cx="9753227" cy="3975282"/>
          </a:xfrm>
        </p:spPr>
        <p:txBody>
          <a:bodyPr anchor="ctr">
            <a:normAutofit/>
          </a:bodyPr>
          <a:lstStyle/>
          <a:p>
            <a:pPr algn="just">
              <a:lnSpc>
                <a:spcPct val="150000"/>
              </a:lnSpc>
            </a:pPr>
            <a:r>
              <a:rPr lang="en-US" sz="1600" dirty="0">
                <a:solidFill>
                  <a:srgbClr val="EBEBEB"/>
                </a:solidFill>
                <a:latin typeface="Arial"/>
                <a:cs typeface="Arial"/>
              </a:rPr>
              <a:t>The majority of frequently used health tracking applications need the user to record the type and amount of food they have ingested. Due to the time, it takes, consumers frequently submit an estimated number rather than actually weighing it, which often results in incorrect measurements. Additionally, consumers avoid inputting each and every food item they've eaten because using the app and then remembering to add the data can take time. It would be much more convenient to simply open the app, click a picture, and upload it. This will not only save time, but also provide accurate results. Additionally, the existing systems are fed predetermined standardized calorie values. However, the number of calories for a given dish in actual life may fluctuate from time to time. Hence, the biggest difference in our model will not only be an improvement in accuracy, but also portion size estimation. </a:t>
            </a:r>
            <a:endParaRPr lang="en-US" dirty="0"/>
          </a:p>
          <a:p>
            <a:pPr>
              <a:lnSpc>
                <a:spcPct val="150000"/>
              </a:lnSpc>
            </a:pPr>
            <a:endParaRPr lang="en-US" sz="1600" dirty="0">
              <a:solidFill>
                <a:srgbClr val="EBEBEB"/>
              </a:solidFill>
              <a:latin typeface="Arial"/>
              <a:cs typeface="Arial"/>
            </a:endParaRPr>
          </a:p>
        </p:txBody>
      </p:sp>
    </p:spTree>
    <p:extLst>
      <p:ext uri="{BB962C8B-B14F-4D97-AF65-F5344CB8AC3E}">
        <p14:creationId xmlns:p14="http://schemas.microsoft.com/office/powerpoint/2010/main" val="134737806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sp>
      <p:grpSp>
        <p:nvGrpSpPr>
          <p:cNvPr id="23" name="Group 22">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4" name="Rectangle 23">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FF81E2B2-AB2B-D714-B4DA-1A1EC8232AA0}"/>
              </a:ext>
            </a:extLst>
          </p:cNvPr>
          <p:cNvSpPr>
            <a:spLocks noGrp="1"/>
          </p:cNvSpPr>
          <p:nvPr>
            <p:ph type="title"/>
          </p:nvPr>
        </p:nvSpPr>
        <p:spPr>
          <a:xfrm>
            <a:off x="1154954" y="855481"/>
            <a:ext cx="8761413" cy="898674"/>
          </a:xfrm>
        </p:spPr>
        <p:txBody>
          <a:bodyPr anchor="b">
            <a:normAutofit/>
          </a:bodyPr>
          <a:lstStyle/>
          <a:p>
            <a:r>
              <a:rPr lang="en-IN" cap="all">
                <a:solidFill>
                  <a:srgbClr val="FFFFFF"/>
                </a:solidFill>
                <a:ea typeface="+mj-lt"/>
                <a:cs typeface="+mj-lt"/>
              </a:rPr>
              <a:t>PROPOSED SYSTEM </a:t>
            </a:r>
            <a:endParaRPr lang="en-US"/>
          </a:p>
        </p:txBody>
      </p:sp>
      <p:sp>
        <p:nvSpPr>
          <p:cNvPr id="3" name="Content Placeholder 2">
            <a:extLst>
              <a:ext uri="{FF2B5EF4-FFF2-40B4-BE49-F238E27FC236}">
                <a16:creationId xmlns:a16="http://schemas.microsoft.com/office/drawing/2014/main" id="{9EFE64FC-0F63-139C-7B77-D35B8F158CE8}"/>
              </a:ext>
            </a:extLst>
          </p:cNvPr>
          <p:cNvSpPr>
            <a:spLocks noGrp="1"/>
          </p:cNvSpPr>
          <p:nvPr>
            <p:ph idx="1"/>
          </p:nvPr>
        </p:nvSpPr>
        <p:spPr>
          <a:xfrm>
            <a:off x="1154954" y="1834580"/>
            <a:ext cx="9753227" cy="3975282"/>
          </a:xfrm>
        </p:spPr>
        <p:txBody>
          <a:bodyPr anchor="ctr">
            <a:normAutofit fontScale="77500" lnSpcReduction="20000"/>
          </a:bodyPr>
          <a:lstStyle/>
          <a:p>
            <a:pPr marL="0" indent="0" algn="just">
              <a:buNone/>
            </a:pPr>
            <a:r>
              <a:rPr lang="en-US" sz="1600" dirty="0">
                <a:solidFill>
                  <a:srgbClr val="EBEBEB"/>
                </a:solidFill>
                <a:ea typeface="+mn-lt"/>
                <a:cs typeface="+mn-lt"/>
              </a:rPr>
              <a:t>Our approach towards the system uses computer vision and deep learning techniques for food detection, the quantity of it, the number of calories and other nutritional facts. </a:t>
            </a:r>
            <a:endParaRPr lang="en-US" dirty="0">
              <a:solidFill>
                <a:srgbClr val="FFFFFF"/>
              </a:solidFill>
              <a:latin typeface="Century Gothic"/>
              <a:cs typeface="Arial"/>
            </a:endParaRPr>
          </a:p>
          <a:p>
            <a:pPr algn="just"/>
            <a:r>
              <a:rPr lang="en-US" sz="1600" dirty="0">
                <a:solidFill>
                  <a:srgbClr val="EBEBEB"/>
                </a:solidFill>
                <a:ea typeface="+mn-lt"/>
                <a:cs typeface="+mn-lt"/>
              </a:rPr>
              <a:t>Data Collection: The dataset used to train and test the model must include large and diverse collection of images with various types of food, especially fruits and vegetables, dishes, and serving sizes with their annotations. We use Kaggle to source the dataset. </a:t>
            </a:r>
            <a:endParaRPr lang="en-US" dirty="0"/>
          </a:p>
          <a:p>
            <a:pPr algn="just"/>
            <a:r>
              <a:rPr lang="en-US" sz="1600" dirty="0">
                <a:solidFill>
                  <a:srgbClr val="EBEBEB"/>
                </a:solidFill>
                <a:ea typeface="+mn-lt"/>
                <a:cs typeface="+mn-lt"/>
              </a:rPr>
              <a:t>Image Preprocessing: Image preprocessing consists of multiple steps. Based on the nature of data obtained, we perform multiple modifications such as noise reduction, contrast enhancement, image resizing, color correction, segmentation, feature extraction, etc. </a:t>
            </a:r>
            <a:endParaRPr lang="en-US" dirty="0"/>
          </a:p>
          <a:p>
            <a:pPr algn="just"/>
            <a:r>
              <a:rPr lang="en-US" sz="1600" dirty="0">
                <a:solidFill>
                  <a:srgbClr val="EBEBEB"/>
                </a:solidFill>
                <a:ea typeface="+mn-lt"/>
                <a:cs typeface="+mn-lt"/>
              </a:rPr>
              <a:t>Food Recognition: We use existing machine learning and deep learning models such as CNN, RNN, SVM, Random Forests and LSTM to develop different models for the food recognition module of the project. </a:t>
            </a:r>
            <a:endParaRPr lang="en-US" dirty="0"/>
          </a:p>
          <a:p>
            <a:pPr algn="just"/>
            <a:r>
              <a:rPr lang="en-US" sz="1600" dirty="0">
                <a:solidFill>
                  <a:srgbClr val="EBEBEB"/>
                </a:solidFill>
                <a:ea typeface="+mn-lt"/>
                <a:cs typeface="+mn-lt"/>
              </a:rPr>
              <a:t>Comparative analysis: Upon developing the various models, we perform a comparative analysis in order to assess which algorithms offer the most accurate and optimal results. </a:t>
            </a:r>
            <a:endParaRPr lang="en-US" dirty="0"/>
          </a:p>
          <a:p>
            <a:pPr algn="just"/>
            <a:r>
              <a:rPr lang="en-US" sz="1600" dirty="0">
                <a:solidFill>
                  <a:srgbClr val="EBEBEB"/>
                </a:solidFill>
                <a:ea typeface="+mn-lt"/>
                <a:cs typeface="+mn-lt"/>
              </a:rPr>
              <a:t>Hyper parameter tuning: Post comparative analysis, based on the model we end up selecting for the project, we proceed to Fine-tune it to improve performance and accuracy. </a:t>
            </a:r>
            <a:endParaRPr lang="en-US" dirty="0">
              <a:ea typeface="+mn-lt"/>
              <a:cs typeface="+mn-lt"/>
            </a:endParaRPr>
          </a:p>
          <a:p>
            <a:pPr algn="just"/>
            <a:r>
              <a:rPr lang="en-US" sz="1600" dirty="0">
                <a:solidFill>
                  <a:srgbClr val="EBEBEB"/>
                </a:solidFill>
                <a:ea typeface="+mn-lt"/>
                <a:cs typeface="+mn-lt"/>
              </a:rPr>
              <a:t>Calorie Estimation: Once done with the object detection part, we move on to the portion size and calorie estimation. Using regression models or rule-based systems, we train the model to estimate calories, by taking into account the recognized food items and the calories associated with them. </a:t>
            </a:r>
            <a:endParaRPr lang="en-US" dirty="0"/>
          </a:p>
          <a:p>
            <a:pPr algn="just">
              <a:lnSpc>
                <a:spcPct val="150000"/>
              </a:lnSpc>
            </a:pPr>
            <a:r>
              <a:rPr lang="en-US" sz="1600" dirty="0">
                <a:solidFill>
                  <a:srgbClr val="EBEBEB"/>
                </a:solidFill>
                <a:ea typeface="+mn-lt"/>
                <a:cs typeface="+mn-lt"/>
              </a:rPr>
              <a:t>Testing the models: We check the accuracy of the food recognition and calorie estimation models by using a separate test dataset and compare results to their nutritional facts. </a:t>
            </a:r>
            <a:endParaRPr lang="en-US" dirty="0"/>
          </a:p>
        </p:txBody>
      </p:sp>
    </p:spTree>
    <p:extLst>
      <p:ext uri="{BB962C8B-B14F-4D97-AF65-F5344CB8AC3E}">
        <p14:creationId xmlns:p14="http://schemas.microsoft.com/office/powerpoint/2010/main" val="97856034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sp>
      <p:grpSp>
        <p:nvGrpSpPr>
          <p:cNvPr id="23" name="Group 22">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4" name="Rectangle 23">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3" name="Content Placeholder 2">
            <a:extLst>
              <a:ext uri="{FF2B5EF4-FFF2-40B4-BE49-F238E27FC236}">
                <a16:creationId xmlns:a16="http://schemas.microsoft.com/office/drawing/2014/main" id="{9EFE64FC-0F63-139C-7B77-D35B8F158CE8}"/>
              </a:ext>
            </a:extLst>
          </p:cNvPr>
          <p:cNvSpPr>
            <a:spLocks noGrp="1"/>
          </p:cNvSpPr>
          <p:nvPr>
            <p:ph idx="1"/>
          </p:nvPr>
        </p:nvSpPr>
        <p:spPr>
          <a:xfrm>
            <a:off x="580980" y="627256"/>
            <a:ext cx="10327201" cy="5598242"/>
          </a:xfrm>
        </p:spPr>
        <p:txBody>
          <a:bodyPr anchor="ctr">
            <a:normAutofit fontScale="92500" lnSpcReduction="10000"/>
          </a:bodyPr>
          <a:lstStyle/>
          <a:p>
            <a:pPr marL="0" indent="0" algn="just">
              <a:lnSpc>
                <a:spcPct val="150000"/>
              </a:lnSpc>
              <a:buNone/>
            </a:pPr>
            <a:r>
              <a:rPr lang="en-US" sz="3000" b="1" dirty="0">
                <a:solidFill>
                  <a:srgbClr val="EBEBEB"/>
                </a:solidFill>
                <a:ea typeface="+mn-lt"/>
                <a:cs typeface="+mn-lt"/>
              </a:rPr>
              <a:t>MODELS</a:t>
            </a:r>
          </a:p>
          <a:p>
            <a:pPr algn="just">
              <a:lnSpc>
                <a:spcPct val="150000"/>
              </a:lnSpc>
            </a:pPr>
            <a:r>
              <a:rPr lang="en-US" sz="1200" b="1" dirty="0">
                <a:solidFill>
                  <a:srgbClr val="EBEBEB"/>
                </a:solidFill>
                <a:ea typeface="+mn-lt"/>
                <a:cs typeface="+mn-lt"/>
              </a:rPr>
              <a:t>Convolutional Neural Network (CNN)</a:t>
            </a:r>
            <a:r>
              <a:rPr lang="en-US" sz="1200" dirty="0">
                <a:solidFill>
                  <a:srgbClr val="D1D5DB"/>
                </a:solidFill>
                <a:ea typeface="+mn-lt"/>
                <a:cs typeface="+mn-lt"/>
              </a:rPr>
              <a:t>:</a:t>
            </a:r>
            <a:endParaRPr lang="en-US" dirty="0"/>
          </a:p>
          <a:p>
            <a:pPr marL="0" indent="0" algn="just">
              <a:lnSpc>
                <a:spcPct val="150000"/>
              </a:lnSpc>
              <a:buNone/>
            </a:pPr>
            <a:r>
              <a:rPr lang="en-US" sz="1200" dirty="0">
                <a:solidFill>
                  <a:srgbClr val="D1D5DB"/>
                </a:solidFill>
                <a:ea typeface="+mn-lt"/>
                <a:cs typeface="+mn-lt"/>
              </a:rPr>
              <a:t>        A CNN is a deep learning algorithm which can take in an input image, assign importance (learnable weights and biases) to various aspects/objects in the image, and be able to differentiate one from the other. In your project, the CNN is likely structured to process images by applying filters that capture spatial hierarchies of features (like edges in the lower layers, and more complex shapes in the higher layers). After several layers of convolution and pooling operations, the high-level reasoning in the neural network is done via fully connected layers which interpret the features extracted by the convolutional part of the network to make the final classification and regression (for calorie estimation) decisions.</a:t>
            </a:r>
          </a:p>
          <a:p>
            <a:pPr algn="just">
              <a:lnSpc>
                <a:spcPct val="150000"/>
              </a:lnSpc>
            </a:pPr>
            <a:r>
              <a:rPr lang="en-US" sz="1200" b="1" dirty="0">
                <a:solidFill>
                  <a:srgbClr val="D1D5DB"/>
                </a:solidFill>
                <a:ea typeface="+mn-lt"/>
                <a:cs typeface="+mn-lt"/>
              </a:rPr>
              <a:t>TensorFlow</a:t>
            </a:r>
            <a:r>
              <a:rPr lang="en-US" sz="1200" dirty="0">
                <a:solidFill>
                  <a:srgbClr val="D1D5DB"/>
                </a:solidFill>
                <a:ea typeface="+mn-lt"/>
                <a:cs typeface="+mn-lt"/>
              </a:rPr>
              <a:t>:</a:t>
            </a:r>
          </a:p>
          <a:p>
            <a:pPr marL="0" indent="0" algn="just">
              <a:lnSpc>
                <a:spcPct val="150000"/>
              </a:lnSpc>
              <a:buNone/>
            </a:pPr>
            <a:r>
              <a:rPr lang="en-US" sz="1200" dirty="0">
                <a:solidFill>
                  <a:srgbClr val="D1D5DB"/>
                </a:solidFill>
                <a:ea typeface="+mn-lt"/>
                <a:cs typeface="+mn-lt"/>
              </a:rPr>
              <a:t>TensorFlow is an end-to-end open-source platform for machine learning. It has a comprehensive, flexible ecosystem of tools, libraries, and community resources that lets researchers and developers build and deploy machine learning powered applications. In your project, TensorFlow provides the backend engine powering the CNN. It handles the computation of numerical operations, which includes the multi-dimensional arrays (tensors) that are processed in the neural network layers.</a:t>
            </a:r>
            <a:endParaRPr lang="en-US" dirty="0"/>
          </a:p>
          <a:p>
            <a:pPr algn="just">
              <a:lnSpc>
                <a:spcPct val="150000"/>
              </a:lnSpc>
            </a:pPr>
            <a:r>
              <a:rPr lang="en-US" sz="1200" b="1" dirty="0" err="1">
                <a:solidFill>
                  <a:srgbClr val="D1D5DB"/>
                </a:solidFill>
                <a:ea typeface="+mn-lt"/>
                <a:cs typeface="+mn-lt"/>
              </a:rPr>
              <a:t>Keras</a:t>
            </a:r>
            <a:r>
              <a:rPr lang="en-US" sz="1200" dirty="0">
                <a:solidFill>
                  <a:srgbClr val="D1D5DB"/>
                </a:solidFill>
                <a:ea typeface="+mn-lt"/>
                <a:cs typeface="+mn-lt"/>
              </a:rPr>
              <a:t>:</a:t>
            </a:r>
          </a:p>
          <a:p>
            <a:pPr marL="0" indent="0" algn="just">
              <a:lnSpc>
                <a:spcPct val="150000"/>
              </a:lnSpc>
              <a:buNone/>
            </a:pPr>
            <a:r>
              <a:rPr lang="en-US" sz="1200" dirty="0" err="1">
                <a:solidFill>
                  <a:srgbClr val="D1D5DB"/>
                </a:solidFill>
                <a:ea typeface="+mn-lt"/>
                <a:cs typeface="+mn-lt"/>
              </a:rPr>
              <a:t>Keras</a:t>
            </a:r>
            <a:r>
              <a:rPr lang="en-US" sz="1200" dirty="0">
                <a:solidFill>
                  <a:srgbClr val="D1D5DB"/>
                </a:solidFill>
                <a:ea typeface="+mn-lt"/>
                <a:cs typeface="+mn-lt"/>
              </a:rPr>
              <a:t> is an open-source neural network library written in Python. It is capable of running on top of TensorFlow, and it was developed with a focus on enabling fast experimentation. </a:t>
            </a:r>
            <a:r>
              <a:rPr lang="en-US" sz="1200" dirty="0" err="1">
                <a:solidFill>
                  <a:srgbClr val="D1D5DB"/>
                </a:solidFill>
                <a:ea typeface="+mn-lt"/>
                <a:cs typeface="+mn-lt"/>
              </a:rPr>
              <a:t>Keras</a:t>
            </a:r>
            <a:r>
              <a:rPr lang="en-US" sz="1200" dirty="0">
                <a:solidFill>
                  <a:srgbClr val="D1D5DB"/>
                </a:solidFill>
                <a:ea typeface="+mn-lt"/>
                <a:cs typeface="+mn-lt"/>
              </a:rPr>
              <a:t> provides high-level building blocks for developing deep learning models, and it is known for its user-friendliness, modularity, and extensibility. In your project, </a:t>
            </a:r>
            <a:r>
              <a:rPr lang="en-US" sz="1200" dirty="0" err="1">
                <a:solidFill>
                  <a:srgbClr val="D1D5DB"/>
                </a:solidFill>
                <a:ea typeface="+mn-lt"/>
                <a:cs typeface="+mn-lt"/>
              </a:rPr>
              <a:t>Keras</a:t>
            </a:r>
            <a:r>
              <a:rPr lang="en-US" sz="1200" dirty="0">
                <a:solidFill>
                  <a:srgbClr val="D1D5DB"/>
                </a:solidFill>
                <a:ea typeface="+mn-lt"/>
                <a:cs typeface="+mn-lt"/>
              </a:rPr>
              <a:t> is used to define the CNN architecture, layer by layer, and it simplifies the training and evaluation of the deep learning models. It also handles the data preprocessing steps, such as loading images from directories, rescaling pixel values, and converting images into tensors that are fed into the CNN.</a:t>
            </a:r>
            <a:endParaRPr lang="en-US" dirty="0"/>
          </a:p>
        </p:txBody>
      </p:sp>
    </p:spTree>
    <p:extLst>
      <p:ext uri="{BB962C8B-B14F-4D97-AF65-F5344CB8AC3E}">
        <p14:creationId xmlns:p14="http://schemas.microsoft.com/office/powerpoint/2010/main" val="25330597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sp>
      <p:grpSp>
        <p:nvGrpSpPr>
          <p:cNvPr id="23" name="Group 22">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4" name="Rectangle 23">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FF81E2B2-AB2B-D714-B4DA-1A1EC8232AA0}"/>
              </a:ext>
            </a:extLst>
          </p:cNvPr>
          <p:cNvSpPr>
            <a:spLocks noGrp="1"/>
          </p:cNvSpPr>
          <p:nvPr>
            <p:ph type="title"/>
          </p:nvPr>
        </p:nvSpPr>
        <p:spPr>
          <a:xfrm>
            <a:off x="1154954" y="855481"/>
            <a:ext cx="8761413" cy="898674"/>
          </a:xfrm>
        </p:spPr>
        <p:txBody>
          <a:bodyPr anchor="b">
            <a:normAutofit/>
          </a:bodyPr>
          <a:lstStyle/>
          <a:p>
            <a:r>
              <a:rPr lang="en-IN" cap="all">
                <a:solidFill>
                  <a:srgbClr val="FFFFFF"/>
                </a:solidFill>
                <a:ea typeface="+mj-lt"/>
                <a:cs typeface="+mj-lt"/>
              </a:rPr>
              <a:t>WORKING </a:t>
            </a:r>
            <a:endParaRPr lang="en-US"/>
          </a:p>
        </p:txBody>
      </p:sp>
      <p:sp>
        <p:nvSpPr>
          <p:cNvPr id="3" name="Content Placeholder 2">
            <a:extLst>
              <a:ext uri="{FF2B5EF4-FFF2-40B4-BE49-F238E27FC236}">
                <a16:creationId xmlns:a16="http://schemas.microsoft.com/office/drawing/2014/main" id="{9EFE64FC-0F63-139C-7B77-D35B8F158CE8}"/>
              </a:ext>
            </a:extLst>
          </p:cNvPr>
          <p:cNvSpPr>
            <a:spLocks noGrp="1"/>
          </p:cNvSpPr>
          <p:nvPr>
            <p:ph idx="1"/>
          </p:nvPr>
        </p:nvSpPr>
        <p:spPr>
          <a:xfrm>
            <a:off x="1222551" y="2055806"/>
            <a:ext cx="9753227" cy="3975282"/>
          </a:xfrm>
        </p:spPr>
        <p:txBody>
          <a:bodyPr anchor="ctr">
            <a:normAutofit lnSpcReduction="10000"/>
          </a:bodyPr>
          <a:lstStyle/>
          <a:p>
            <a:pPr marL="0" indent="0" algn="just">
              <a:buNone/>
            </a:pPr>
            <a:r>
              <a:rPr lang="en-US" sz="2000" dirty="0">
                <a:solidFill>
                  <a:srgbClr val="EBEBEB"/>
                </a:solidFill>
                <a:latin typeface="Arial"/>
                <a:ea typeface="+mn-lt"/>
                <a:cs typeface="+mn-lt"/>
              </a:rPr>
              <a:t>Data </a:t>
            </a:r>
            <a:r>
              <a:rPr lang="en-US" sz="2000" dirty="0" err="1">
                <a:solidFill>
                  <a:srgbClr val="EBEBEB"/>
                </a:solidFill>
                <a:latin typeface="Arial"/>
                <a:ea typeface="+mn-lt"/>
                <a:cs typeface="+mn-lt"/>
              </a:rPr>
              <a:t>retrival</a:t>
            </a:r>
            <a:r>
              <a:rPr lang="en-US" sz="2000" dirty="0">
                <a:solidFill>
                  <a:srgbClr val="EBEBEB"/>
                </a:solidFill>
                <a:latin typeface="Arial"/>
                <a:ea typeface="+mn-lt"/>
                <a:cs typeface="+mn-lt"/>
              </a:rPr>
              <a:t> and pre-processing:</a:t>
            </a:r>
            <a:endParaRPr lang="en-US" sz="2000" dirty="0"/>
          </a:p>
          <a:p>
            <a:pPr algn="just"/>
            <a:r>
              <a:rPr lang="en-US" sz="1600" dirty="0">
                <a:solidFill>
                  <a:srgbClr val="EBEBEB"/>
                </a:solidFill>
                <a:latin typeface="Arial"/>
                <a:ea typeface="+mn-lt"/>
                <a:cs typeface="+mn-lt"/>
              </a:rPr>
              <a:t>The data is taken from </a:t>
            </a:r>
            <a:r>
              <a:rPr lang="en-US" sz="1600" dirty="0" err="1">
                <a:solidFill>
                  <a:srgbClr val="EBEBEB"/>
                </a:solidFill>
                <a:latin typeface="Arial"/>
                <a:ea typeface="+mn-lt"/>
                <a:cs typeface="+mn-lt"/>
              </a:rPr>
              <a:t>kaggle</a:t>
            </a:r>
            <a:r>
              <a:rPr lang="en-US" sz="1600" dirty="0">
                <a:solidFill>
                  <a:srgbClr val="EBEBEB"/>
                </a:solidFill>
                <a:latin typeface="Arial"/>
                <a:ea typeface="+mn-lt"/>
                <a:cs typeface="+mn-lt"/>
              </a:rPr>
              <a:t> the data includes </a:t>
            </a:r>
          </a:p>
          <a:p>
            <a:pPr algn="just"/>
            <a:r>
              <a:rPr lang="en-US" sz="1600" dirty="0">
                <a:solidFill>
                  <a:srgbClr val="EBEBEB"/>
                </a:solidFill>
                <a:latin typeface="Arial"/>
                <a:ea typeface="+mn-lt"/>
                <a:cs typeface="+mn-lt"/>
              </a:rPr>
              <a:t>The </a:t>
            </a:r>
            <a:r>
              <a:rPr lang="en-US" sz="1600" dirty="0" err="1">
                <a:solidFill>
                  <a:srgbClr val="EBEBEB"/>
                </a:solidFill>
                <a:latin typeface="Arial"/>
                <a:ea typeface="+mn-lt"/>
                <a:cs typeface="+mn-lt"/>
              </a:rPr>
              <a:t>Keras</a:t>
            </a:r>
            <a:r>
              <a:rPr lang="en-US" sz="1600" dirty="0">
                <a:solidFill>
                  <a:srgbClr val="EBEBEB"/>
                </a:solidFill>
                <a:latin typeface="Arial"/>
                <a:ea typeface="+mn-lt"/>
                <a:cs typeface="+mn-lt"/>
              </a:rPr>
              <a:t> tools are used to import the food photos from directories, </a:t>
            </a:r>
            <a:r>
              <a:rPr lang="en-US" sz="1600" dirty="0" err="1">
                <a:solidFill>
                  <a:srgbClr val="EBEBEB"/>
                </a:solidFill>
                <a:latin typeface="Arial"/>
                <a:ea typeface="+mn-lt"/>
                <a:cs typeface="+mn-lt"/>
              </a:rPr>
              <a:t>categorise</a:t>
            </a:r>
            <a:r>
              <a:rPr lang="en-US" sz="1600" dirty="0">
                <a:solidFill>
                  <a:srgbClr val="EBEBEB"/>
                </a:solidFill>
                <a:latin typeface="Arial"/>
                <a:ea typeface="+mn-lt"/>
                <a:cs typeface="+mn-lt"/>
              </a:rPr>
              <a:t> them into training and validation sets, and preprocess them. The preprocessing include shrinking the photos to a consistent size and </a:t>
            </a:r>
            <a:r>
              <a:rPr lang="en-US" sz="1600" dirty="0" err="1">
                <a:solidFill>
                  <a:srgbClr val="EBEBEB"/>
                </a:solidFill>
                <a:latin typeface="Arial"/>
                <a:ea typeface="+mn-lt"/>
                <a:cs typeface="+mn-lt"/>
              </a:rPr>
              <a:t>standardising</a:t>
            </a:r>
            <a:r>
              <a:rPr lang="en-US" sz="1600" dirty="0">
                <a:solidFill>
                  <a:srgbClr val="EBEBEB"/>
                </a:solidFill>
                <a:latin typeface="Arial"/>
                <a:ea typeface="+mn-lt"/>
                <a:cs typeface="+mn-lt"/>
              </a:rPr>
              <a:t> the pixel values to ensure interoperability with the neural network.</a:t>
            </a:r>
            <a:endParaRPr lang="en-US" dirty="0">
              <a:latin typeface="Arial"/>
              <a:cs typeface="Arial"/>
            </a:endParaRPr>
          </a:p>
          <a:p>
            <a:pPr marL="0" indent="0" algn="just">
              <a:buNone/>
            </a:pPr>
            <a:r>
              <a:rPr lang="en-US" sz="2000" dirty="0">
                <a:solidFill>
                  <a:srgbClr val="EBEBEB"/>
                </a:solidFill>
                <a:latin typeface="Arial"/>
                <a:ea typeface="+mn-lt"/>
                <a:cs typeface="+mn-lt"/>
              </a:rPr>
              <a:t>Building the model:</a:t>
            </a:r>
          </a:p>
          <a:p>
            <a:pPr algn="just"/>
            <a:r>
              <a:rPr lang="en-US" sz="1600" dirty="0">
                <a:solidFill>
                  <a:srgbClr val="EBEBEB"/>
                </a:solidFill>
                <a:latin typeface="Arial"/>
                <a:ea typeface="+mn-lt"/>
                <a:cs typeface="+mn-lt"/>
              </a:rPr>
              <a:t>A sequential CNN model is constructed in a series of steps, using convolutional layers to extract distinctive characteristics, max pooling layers to decrease dimensionality, dropout layers to mitigate overfitting, and dense layers for classification purposes. The </a:t>
            </a:r>
            <a:r>
              <a:rPr lang="en-US" sz="1600" dirty="0" err="1">
                <a:solidFill>
                  <a:srgbClr val="EBEBEB"/>
                </a:solidFill>
                <a:latin typeface="Arial"/>
                <a:ea typeface="+mn-lt"/>
                <a:cs typeface="+mn-lt"/>
              </a:rPr>
              <a:t>softmax</a:t>
            </a:r>
            <a:r>
              <a:rPr lang="en-US" sz="1600" dirty="0">
                <a:solidFill>
                  <a:srgbClr val="EBEBEB"/>
                </a:solidFill>
                <a:latin typeface="Arial"/>
                <a:ea typeface="+mn-lt"/>
                <a:cs typeface="+mn-lt"/>
              </a:rPr>
              <a:t> activation function in the output layer yields probabilities for each class.</a:t>
            </a:r>
            <a:endParaRPr lang="en-US" dirty="0">
              <a:latin typeface="Arial"/>
              <a:cs typeface="Arial"/>
            </a:endParaRPr>
          </a:p>
          <a:p>
            <a:pPr algn="just"/>
            <a:r>
              <a:rPr lang="en-US" sz="1600" dirty="0">
                <a:solidFill>
                  <a:srgbClr val="EBEBEB"/>
                </a:solidFill>
                <a:latin typeface="Arial"/>
                <a:ea typeface="+mn-lt"/>
                <a:cs typeface="+mn-lt"/>
              </a:rPr>
              <a:t>The model is constructed by specifying an optimizer, loss function, and metrics. It is then trained using the preprocessed picture data. The training phase is </a:t>
            </a:r>
            <a:r>
              <a:rPr lang="en-US" sz="1600" dirty="0" err="1">
                <a:solidFill>
                  <a:srgbClr val="EBEBEB"/>
                </a:solidFill>
                <a:latin typeface="Arial"/>
                <a:ea typeface="+mn-lt"/>
                <a:cs typeface="+mn-lt"/>
              </a:rPr>
              <a:t>characterised</a:t>
            </a:r>
            <a:r>
              <a:rPr lang="en-US" sz="1600" dirty="0">
                <a:solidFill>
                  <a:srgbClr val="EBEBEB"/>
                </a:solidFill>
                <a:latin typeface="Arial"/>
                <a:ea typeface="+mn-lt"/>
                <a:cs typeface="+mn-lt"/>
              </a:rPr>
              <a:t> by iterations, during which the model's weights are modified in order to </a:t>
            </a:r>
            <a:r>
              <a:rPr lang="en-US" sz="1600" dirty="0" err="1">
                <a:solidFill>
                  <a:srgbClr val="EBEBEB"/>
                </a:solidFill>
                <a:latin typeface="Arial"/>
                <a:ea typeface="+mn-lt"/>
                <a:cs typeface="+mn-lt"/>
              </a:rPr>
              <a:t>minimise</a:t>
            </a:r>
            <a:r>
              <a:rPr lang="en-US" sz="1600" dirty="0">
                <a:solidFill>
                  <a:srgbClr val="EBEBEB"/>
                </a:solidFill>
                <a:latin typeface="Arial"/>
                <a:ea typeface="+mn-lt"/>
                <a:cs typeface="+mn-lt"/>
              </a:rPr>
              <a:t> loss and enhance the accuracy on the training data.</a:t>
            </a:r>
            <a:endParaRPr lang="en-US" dirty="0">
              <a:latin typeface="Arial"/>
              <a:cs typeface="Arial"/>
            </a:endParaRPr>
          </a:p>
          <a:p>
            <a:endParaRPr lang="en-US" sz="1600" dirty="0">
              <a:solidFill>
                <a:srgbClr val="EBEBEB"/>
              </a:solidFill>
              <a:latin typeface="Arial"/>
              <a:cs typeface="Arial"/>
            </a:endParaRPr>
          </a:p>
          <a:p>
            <a:pPr>
              <a:lnSpc>
                <a:spcPct val="150000"/>
              </a:lnSpc>
            </a:pPr>
            <a:endParaRPr lang="en-US" sz="1600" dirty="0">
              <a:solidFill>
                <a:srgbClr val="EBEBEB"/>
              </a:solidFill>
              <a:latin typeface="Arial"/>
              <a:cs typeface="Arial"/>
            </a:endParaRPr>
          </a:p>
        </p:txBody>
      </p:sp>
    </p:spTree>
    <p:extLst>
      <p:ext uri="{BB962C8B-B14F-4D97-AF65-F5344CB8AC3E}">
        <p14:creationId xmlns:p14="http://schemas.microsoft.com/office/powerpoint/2010/main" val="59709789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sp>
      <p:grpSp>
        <p:nvGrpSpPr>
          <p:cNvPr id="23" name="Group 22">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4" name="Rectangle 23">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FF81E2B2-AB2B-D714-B4DA-1A1EC8232AA0}"/>
              </a:ext>
            </a:extLst>
          </p:cNvPr>
          <p:cNvSpPr>
            <a:spLocks noGrp="1"/>
          </p:cNvSpPr>
          <p:nvPr>
            <p:ph type="title"/>
          </p:nvPr>
        </p:nvSpPr>
        <p:spPr>
          <a:xfrm>
            <a:off x="1154954" y="855481"/>
            <a:ext cx="8761413" cy="898674"/>
          </a:xfrm>
        </p:spPr>
        <p:txBody>
          <a:bodyPr anchor="b">
            <a:normAutofit/>
          </a:bodyPr>
          <a:lstStyle/>
          <a:p>
            <a:r>
              <a:rPr lang="en-IN" cap="all" err="1">
                <a:solidFill>
                  <a:srgbClr val="FFFFFF"/>
                </a:solidFill>
                <a:ea typeface="+mj-lt"/>
                <a:cs typeface="+mj-lt"/>
              </a:rPr>
              <a:t>Cont~WORKING</a:t>
            </a:r>
            <a:r>
              <a:rPr lang="en-IN" cap="all">
                <a:solidFill>
                  <a:srgbClr val="FFFFFF"/>
                </a:solidFill>
                <a:ea typeface="+mj-lt"/>
                <a:cs typeface="+mj-lt"/>
              </a:rPr>
              <a:t> </a:t>
            </a:r>
            <a:endParaRPr lang="en-US"/>
          </a:p>
        </p:txBody>
      </p:sp>
      <p:sp>
        <p:nvSpPr>
          <p:cNvPr id="3" name="Content Placeholder 2">
            <a:extLst>
              <a:ext uri="{FF2B5EF4-FFF2-40B4-BE49-F238E27FC236}">
                <a16:creationId xmlns:a16="http://schemas.microsoft.com/office/drawing/2014/main" id="{9EFE64FC-0F63-139C-7B77-D35B8F158CE8}"/>
              </a:ext>
            </a:extLst>
          </p:cNvPr>
          <p:cNvSpPr>
            <a:spLocks noGrp="1"/>
          </p:cNvSpPr>
          <p:nvPr>
            <p:ph idx="1"/>
          </p:nvPr>
        </p:nvSpPr>
        <p:spPr>
          <a:xfrm>
            <a:off x="1154954" y="1834580"/>
            <a:ext cx="9753227" cy="3975282"/>
          </a:xfrm>
        </p:spPr>
        <p:txBody>
          <a:bodyPr anchor="ctr">
            <a:normAutofit fontScale="92500" lnSpcReduction="10000"/>
          </a:bodyPr>
          <a:lstStyle/>
          <a:p>
            <a:pPr marL="0" indent="0">
              <a:buNone/>
            </a:pPr>
            <a:r>
              <a:rPr lang="en-US" sz="2200" dirty="0">
                <a:solidFill>
                  <a:srgbClr val="EBEBEB"/>
                </a:solidFill>
                <a:ea typeface="+mn-lt"/>
                <a:cs typeface="+mn-lt"/>
              </a:rPr>
              <a:t>Accuracy:</a:t>
            </a:r>
            <a:endParaRPr lang="en-US" sz="1600" dirty="0">
              <a:solidFill>
                <a:srgbClr val="EBEBEB"/>
              </a:solidFill>
              <a:latin typeface="Arial"/>
              <a:ea typeface="+mn-lt"/>
              <a:cs typeface="Arial"/>
            </a:endParaRPr>
          </a:p>
          <a:p>
            <a:pPr algn="just"/>
            <a:r>
              <a:rPr lang="en-US" sz="1600" dirty="0">
                <a:solidFill>
                  <a:srgbClr val="EBEBEB"/>
                </a:solidFill>
                <a:ea typeface="+mn-lt"/>
                <a:cs typeface="+mn-lt"/>
              </a:rPr>
              <a:t>Following the training process, the model's proficiency is assessed by using accuracy metrics on both the training and validation datasets. This evaluation aims to gauge the model's ability to identify photos and estimate calorie values.</a:t>
            </a:r>
            <a:endParaRPr lang="en-US" dirty="0"/>
          </a:p>
          <a:p>
            <a:pPr algn="just"/>
            <a:r>
              <a:rPr lang="en-US" sz="1600" dirty="0">
                <a:solidFill>
                  <a:srgbClr val="EBEBEB"/>
                </a:solidFill>
                <a:latin typeface="Arial"/>
                <a:ea typeface="+mn-lt"/>
                <a:cs typeface="Arial"/>
              </a:rPr>
              <a:t>Subsequently, the trained model is used to forecast the category and caloric value of novel food photos. The predictions are shown along with the photographs to provide a clear evaluation of the model's precision.</a:t>
            </a:r>
            <a:endParaRPr lang="en-US" sz="1600" dirty="0">
              <a:latin typeface="Arial"/>
              <a:cs typeface="Arial"/>
            </a:endParaRPr>
          </a:p>
          <a:p>
            <a:pPr algn="just"/>
            <a:r>
              <a:rPr lang="en-US" sz="1600" dirty="0">
                <a:solidFill>
                  <a:srgbClr val="EBEBEB"/>
                </a:solidFill>
                <a:latin typeface="Arial"/>
                <a:ea typeface="+mn-lt"/>
                <a:cs typeface="Arial"/>
              </a:rPr>
              <a:t>The trained model is stored in a file for future use, and the training history is documented, enabling the assessment of the training progress over time and the capability to load the model without the need for retraining.</a:t>
            </a:r>
            <a:endParaRPr lang="en-US" sz="1600" dirty="0">
              <a:solidFill>
                <a:srgbClr val="EBEBEB"/>
              </a:solidFill>
              <a:latin typeface="Arial"/>
              <a:cs typeface="Arial"/>
            </a:endParaRPr>
          </a:p>
          <a:p>
            <a:pPr algn="just"/>
            <a:r>
              <a:rPr lang="en-US" sz="1600" dirty="0">
                <a:solidFill>
                  <a:srgbClr val="EBEBEB"/>
                </a:solidFill>
                <a:latin typeface="Arial"/>
                <a:ea typeface="+mn-lt"/>
                <a:cs typeface="Arial"/>
              </a:rPr>
              <a:t>The model undergoes further testing on a distinct collection of photos (test dataset) to verify its ability to apply to fresh data in a broad manner. The accuracy shown on this test dataset serves as a reliable indicator of the model's performance in real-world scenarios.</a:t>
            </a:r>
            <a:endParaRPr lang="en-US" sz="1600" dirty="0">
              <a:solidFill>
                <a:srgbClr val="EBEBEB"/>
              </a:solidFill>
              <a:latin typeface="Arial"/>
              <a:cs typeface="Arial"/>
            </a:endParaRPr>
          </a:p>
          <a:p>
            <a:pPr algn="just"/>
            <a:r>
              <a:rPr lang="en-US" sz="1600" dirty="0">
                <a:solidFill>
                  <a:srgbClr val="EBEBEB"/>
                </a:solidFill>
                <a:latin typeface="Arial"/>
                <a:ea typeface="+mn-lt"/>
                <a:cs typeface="Arial"/>
              </a:rPr>
              <a:t>Ultimately, the algorithm generates predictions for each individual picture, including the categorization and projected calorie content, which are then shown for the user's observation. This exemplifies the model's proficiency in executing its designated function on particular food items.</a:t>
            </a:r>
            <a:endParaRPr lang="en-US" sz="1600" dirty="0">
              <a:latin typeface="Arial"/>
              <a:cs typeface="Arial"/>
            </a:endParaRPr>
          </a:p>
        </p:txBody>
      </p:sp>
    </p:spTree>
    <p:extLst>
      <p:ext uri="{BB962C8B-B14F-4D97-AF65-F5344CB8AC3E}">
        <p14:creationId xmlns:p14="http://schemas.microsoft.com/office/powerpoint/2010/main" val="2183669565"/>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office theme</Template>
  <TotalTime>99</TotalTime>
  <Words>1734</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 Boardroom</vt:lpstr>
      <vt:lpstr>AUTOMATED FOOD IDENTIFICATION AND CALORIE CALCULATION USING DEEP-LEARNING  By –  Aishwary Mocherla  Ashlesh UpganlawarRuth Balaji</vt:lpstr>
      <vt:lpstr>CONTENT</vt:lpstr>
      <vt:lpstr>INTRODUCTION </vt:lpstr>
      <vt:lpstr>BLOCK DIAGRAM </vt:lpstr>
      <vt:lpstr>EXISTING SYSTEM</vt:lpstr>
      <vt:lpstr>PROPOSED SYSTEM </vt:lpstr>
      <vt:lpstr>PowerPoint Presentation</vt:lpstr>
      <vt:lpstr>WORKING </vt:lpstr>
      <vt:lpstr>Cont~WORKING </vt:lpstr>
      <vt:lpstr>OUTPUT</vt:lpstr>
      <vt:lpstr>OUTPUT</vt:lpstr>
      <vt:lpstr>CONCLUSION </vt:lpstr>
      <vt:lpstr>REFRENECE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Cassandra Ruth Brian</cp:lastModifiedBy>
  <cp:revision>28</cp:revision>
  <dcterms:created xsi:type="dcterms:W3CDTF">2023-12-05T21:05:32Z</dcterms:created>
  <dcterms:modified xsi:type="dcterms:W3CDTF">2023-12-07T17:41:30Z</dcterms:modified>
</cp:coreProperties>
</file>