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8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0" r:id="rId20"/>
    <p:sldId id="273" r:id="rId21"/>
    <p:sldId id="274" r:id="rId22"/>
    <p:sldId id="281" r:id="rId23"/>
    <p:sldId id="275" r:id="rId24"/>
    <p:sldId id="282" r:id="rId25"/>
    <p:sldId id="276" r:id="rId26"/>
    <p:sldId id="277" r:id="rId27"/>
    <p:sldId id="278" r:id="rId28"/>
    <p:sldId id="279"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AC712-8091-448B-8C0D-C4467BFAF09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252031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AC712-8091-448B-8C0D-C4467BFAF09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291509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AC712-8091-448B-8C0D-C4467BFAF09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4236108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AC712-8091-448B-8C0D-C4467BFAF09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E34C1-226E-4A49-8515-593A233336A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7068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7AC712-8091-448B-8C0D-C4467BFAF09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3304094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7AC712-8091-448B-8C0D-C4467BFAF097}"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34561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7AC712-8091-448B-8C0D-C4467BFAF097}"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164394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AC712-8091-448B-8C0D-C4467BFAF09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3084691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AC712-8091-448B-8C0D-C4467BFAF09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116052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AC712-8091-448B-8C0D-C4467BFAF09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2198751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AC712-8091-448B-8C0D-C4467BFAF09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9576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AC712-8091-448B-8C0D-C4467BFAF09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360877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AC712-8091-448B-8C0D-C4467BFAF097}"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262930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7AC712-8091-448B-8C0D-C4467BFAF097}"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2333041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AC712-8091-448B-8C0D-C4467BFAF097}"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405092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AC712-8091-448B-8C0D-C4467BFAF09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2200784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AC712-8091-448B-8C0D-C4467BFAF09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5E34C1-226E-4A49-8515-593A233336A1}" type="slidenum">
              <a:rPr lang="en-IN" smtClean="0"/>
              <a:t>‹#›</a:t>
            </a:fld>
            <a:endParaRPr lang="en-IN"/>
          </a:p>
        </p:txBody>
      </p:sp>
    </p:spTree>
    <p:extLst>
      <p:ext uri="{BB962C8B-B14F-4D97-AF65-F5344CB8AC3E}">
        <p14:creationId xmlns:p14="http://schemas.microsoft.com/office/powerpoint/2010/main" val="45442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27AC712-8091-448B-8C0D-C4467BFAF097}" type="datetimeFigureOut">
              <a:rPr lang="en-IN" smtClean="0"/>
              <a:t>20-04-2022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05E34C1-226E-4A49-8515-593A233336A1}" type="slidenum">
              <a:rPr lang="en-IN" smtClean="0"/>
              <a:t>‹#›</a:t>
            </a:fld>
            <a:endParaRPr lang="en-IN"/>
          </a:p>
        </p:txBody>
      </p:sp>
    </p:spTree>
    <p:extLst>
      <p:ext uri="{BB962C8B-B14F-4D97-AF65-F5344CB8AC3E}">
        <p14:creationId xmlns:p14="http://schemas.microsoft.com/office/powerpoint/2010/main" val="2377487710"/>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C657-C34D-4BCC-9267-6B7F5D7D1B8E}"/>
              </a:ext>
            </a:extLst>
          </p:cNvPr>
          <p:cNvSpPr>
            <a:spLocks noGrp="1"/>
          </p:cNvSpPr>
          <p:nvPr>
            <p:ph type="ctrTitle"/>
          </p:nvPr>
        </p:nvSpPr>
        <p:spPr>
          <a:xfrm>
            <a:off x="1370693" y="1054360"/>
            <a:ext cx="9434156" cy="1660849"/>
          </a:xfrm>
        </p:spPr>
        <p:txBody>
          <a:bodyPr>
            <a:normAutofit fontScale="90000"/>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BRAIN WAVE CONTROLLED ROBOT</a:t>
            </a:r>
            <a:endPar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ubtitle 2">
            <a:extLst>
              <a:ext uri="{FF2B5EF4-FFF2-40B4-BE49-F238E27FC236}">
                <a16:creationId xmlns:a16="http://schemas.microsoft.com/office/drawing/2014/main" id="{A96E2FE8-EC10-4958-B5E4-2EE1C08443BD}"/>
              </a:ext>
            </a:extLst>
          </p:cNvPr>
          <p:cNvSpPr>
            <a:spLocks noGrp="1"/>
          </p:cNvSpPr>
          <p:nvPr>
            <p:ph type="subTitle" idx="1"/>
          </p:nvPr>
        </p:nvSpPr>
        <p:spPr>
          <a:xfrm>
            <a:off x="1370693" y="3881535"/>
            <a:ext cx="9956670" cy="1660849"/>
          </a:xfrm>
        </p:spPr>
        <p:txBody>
          <a:bodyPr>
            <a:normAutofit fontScale="62500" lnSpcReduction="20000"/>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BY: </a:t>
            </a:r>
            <a:endPar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r>
              <a:rPr lang="en-IN" sz="2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RUTH BALAJI (39130382)</a:t>
            </a:r>
          </a:p>
          <a:p>
            <a:r>
              <a:rPr lang="en-IN" sz="2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SUBHARAJA CHELLAM.A (39130443)</a:t>
            </a:r>
          </a:p>
          <a:p>
            <a:r>
              <a:rPr lang="en-US" sz="2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SNEHA.S (39130434)</a:t>
            </a:r>
          </a:p>
          <a:p>
            <a:r>
              <a:rPr lang="en-US" sz="2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DEVADHARSHINI (39130108)</a:t>
            </a:r>
          </a:p>
          <a:p>
            <a:endParaRPr lang="en-US" sz="2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965373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E15B-FEE8-49BF-BB77-F503FD1FD227}"/>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METHODOLOGY</a:t>
            </a:r>
            <a:endParaRPr lang="en-IN" b="1" dirty="0">
              <a:ln/>
              <a:solidFill>
                <a:schemeClr val="accent3"/>
              </a:solidFill>
              <a:effectLst/>
            </a:endParaRPr>
          </a:p>
        </p:txBody>
      </p:sp>
      <p:pic>
        <p:nvPicPr>
          <p:cNvPr id="5" name="Content Placeholder 4">
            <a:extLst>
              <a:ext uri="{FF2B5EF4-FFF2-40B4-BE49-F238E27FC236}">
                <a16:creationId xmlns:a16="http://schemas.microsoft.com/office/drawing/2014/main" id="{F5E039CD-DA5E-4815-A565-D9D7F66C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0363" y="1731963"/>
            <a:ext cx="8881749" cy="4059237"/>
          </a:xfrm>
        </p:spPr>
      </p:pic>
    </p:spTree>
    <p:extLst>
      <p:ext uri="{BB962C8B-B14F-4D97-AF65-F5344CB8AC3E}">
        <p14:creationId xmlns:p14="http://schemas.microsoft.com/office/powerpoint/2010/main" val="1611541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BCDF-54A3-42E2-BEFE-3293948E9B67}"/>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BRAINSENSE </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F785F110-456D-415C-8619-501CF4E77E4F}"/>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The device that works under the Principle of BCI - Brain-Computer Interface.</a:t>
            </a:r>
          </a:p>
          <a:p>
            <a:pPr>
              <a:buFont typeface="Wingdings" panose="05000000000000000000" pitchFamily="2" charset="2"/>
              <a:buChar char="v"/>
            </a:pPr>
            <a:r>
              <a:rPr lang="en-US" dirty="0">
                <a:solidFill>
                  <a:srgbClr val="00B0F0"/>
                </a:solidFill>
              </a:rPr>
              <a:t>It analyzing brain with EEG – Electroencephalography.</a:t>
            </a:r>
          </a:p>
          <a:p>
            <a:pPr>
              <a:buFont typeface="Wingdings" panose="05000000000000000000" pitchFamily="2" charset="2"/>
              <a:buChar char="v"/>
            </a:pPr>
            <a:r>
              <a:rPr lang="en-US" dirty="0">
                <a:solidFill>
                  <a:srgbClr val="00B0F0"/>
                </a:solidFill>
              </a:rPr>
              <a:t>Electrodes can be just placed in the scalp of the brain, instead of injecting the electrode     into the brain tissues and also it is a dry electrode, which doesn’t require any gel before use.</a:t>
            </a:r>
          </a:p>
          <a:p>
            <a:pPr marL="36900" indent="0">
              <a:buNone/>
            </a:pPr>
            <a:r>
              <a:rPr lang="en-US" dirty="0">
                <a:solidFill>
                  <a:srgbClr val="00B0F0"/>
                </a:solidFill>
              </a:rPr>
              <a:t>        </a:t>
            </a:r>
          </a:p>
          <a:p>
            <a:pPr marL="36900" indent="0">
              <a:buNone/>
            </a:pPr>
            <a:endParaRPr lang="en-IN" dirty="0"/>
          </a:p>
        </p:txBody>
      </p:sp>
      <p:pic>
        <p:nvPicPr>
          <p:cNvPr id="6" name="Picture 5">
            <a:extLst>
              <a:ext uri="{FF2B5EF4-FFF2-40B4-BE49-F238E27FC236}">
                <a16:creationId xmlns:a16="http://schemas.microsoft.com/office/drawing/2014/main" id="{99CDF27A-B16D-4F5B-8A6A-89C6EEAF7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061" y="3429000"/>
            <a:ext cx="4655975" cy="3208713"/>
          </a:xfrm>
          <a:prstGeom prst="rect">
            <a:avLst/>
          </a:prstGeom>
        </p:spPr>
      </p:pic>
    </p:spTree>
    <p:extLst>
      <p:ext uri="{BB962C8B-B14F-4D97-AF65-F5344CB8AC3E}">
        <p14:creationId xmlns:p14="http://schemas.microsoft.com/office/powerpoint/2010/main" val="88479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792F-A528-4605-9681-95D3982E1B5F}"/>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HC-05 BLUETOOTH MODULE</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470DE06A-E9D4-4FF3-A0FD-B8AC2F06B03C}"/>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The HC-05 is a MASTER/SLAVE module. </a:t>
            </a:r>
          </a:p>
          <a:p>
            <a:pPr>
              <a:buFont typeface="Wingdings" panose="05000000000000000000" pitchFamily="2" charset="2"/>
              <a:buChar char="v"/>
            </a:pPr>
            <a:r>
              <a:rPr lang="en-US" dirty="0">
                <a:solidFill>
                  <a:srgbClr val="00B0F0"/>
                </a:solidFill>
              </a:rPr>
              <a:t>The slave modules cannot initiate a connection to another Bluetooth device ,Master module can initiate a connection to other devices. </a:t>
            </a:r>
            <a:endParaRPr lang="en-IN" dirty="0">
              <a:solidFill>
                <a:srgbClr val="00B0F0"/>
              </a:solidFill>
            </a:endParaRPr>
          </a:p>
        </p:txBody>
      </p:sp>
      <p:pic>
        <p:nvPicPr>
          <p:cNvPr id="1026" name="Picture 2" descr="Hc05 Bluetooth Module, Model Name/Number: HC-04, Rs 250 /piece | ID:  22819848673">
            <a:extLst>
              <a:ext uri="{FF2B5EF4-FFF2-40B4-BE49-F238E27FC236}">
                <a16:creationId xmlns:a16="http://schemas.microsoft.com/office/drawing/2014/main" id="{ECB20C06-0AAD-42C5-A7F9-A5EADBC72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808" y="2939142"/>
            <a:ext cx="3806891" cy="340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19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2D35-A806-427A-8FF0-56397A2867BC}"/>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effectLst/>
                <a:latin typeface="+mn-lt"/>
              </a:rPr>
              <a:t>ARDUINO UNO</a:t>
            </a:r>
          </a:p>
        </p:txBody>
      </p:sp>
      <p:sp>
        <p:nvSpPr>
          <p:cNvPr id="3" name="Content Placeholder 2">
            <a:extLst>
              <a:ext uri="{FF2B5EF4-FFF2-40B4-BE49-F238E27FC236}">
                <a16:creationId xmlns:a16="http://schemas.microsoft.com/office/drawing/2014/main" id="{3D43B335-B796-44EB-87B9-D421B42DA946}"/>
              </a:ext>
            </a:extLst>
          </p:cNvPr>
          <p:cNvSpPr>
            <a:spLocks noGrp="1"/>
          </p:cNvSpPr>
          <p:nvPr>
            <p:ph idx="1"/>
          </p:nvPr>
        </p:nvSpPr>
        <p:spPr/>
        <p:txBody>
          <a:bodyPr/>
          <a:lstStyle/>
          <a:p>
            <a:pPr>
              <a:buFont typeface="Wingdings" panose="05000000000000000000" pitchFamily="2" charset="2"/>
              <a:buChar char="v"/>
            </a:pPr>
            <a:r>
              <a:rPr lang="en-US" dirty="0"/>
              <a:t>Arduino Uno is a microcontroller board. It has 14 digital input/output pins (of which 6 can be used as PWM outputs).</a:t>
            </a:r>
            <a:endParaRPr lang="en-IN" dirty="0"/>
          </a:p>
        </p:txBody>
      </p:sp>
      <p:pic>
        <p:nvPicPr>
          <p:cNvPr id="2050" name="Picture 2" descr="Pololu - Arduino Uno R3">
            <a:extLst>
              <a:ext uri="{FF2B5EF4-FFF2-40B4-BE49-F238E27FC236}">
                <a16:creationId xmlns:a16="http://schemas.microsoft.com/office/drawing/2014/main" id="{A71336BE-4365-4D88-8761-4F3305A98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126" y="2610238"/>
            <a:ext cx="5116286" cy="383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63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7DCB-CBAE-47CD-874E-F21C722D59BA}"/>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effectLst/>
                <a:latin typeface="+mn-lt"/>
              </a:rPr>
              <a:t>L293D MOTOR DRIVER</a:t>
            </a:r>
          </a:p>
        </p:txBody>
      </p:sp>
      <p:sp>
        <p:nvSpPr>
          <p:cNvPr id="3" name="Content Placeholder 2">
            <a:extLst>
              <a:ext uri="{FF2B5EF4-FFF2-40B4-BE49-F238E27FC236}">
                <a16:creationId xmlns:a16="http://schemas.microsoft.com/office/drawing/2014/main" id="{21FC7C83-1401-44E3-A8C8-4CE19B12381D}"/>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L293d is a typical Motor driver or Motor Driver IC which allows DC motor to drive on either direction.</a:t>
            </a:r>
          </a:p>
          <a:p>
            <a:pPr>
              <a:buFont typeface="Wingdings" panose="05000000000000000000" pitchFamily="2" charset="2"/>
              <a:buChar char="v"/>
            </a:pPr>
            <a:r>
              <a:rPr lang="en-US" dirty="0">
                <a:solidFill>
                  <a:srgbClr val="00B0F0"/>
                </a:solidFill>
              </a:rPr>
              <a:t>In a single L293d chip there are two h-Bridge circuit inside the IC which can rotate two dc motor independently.</a:t>
            </a:r>
            <a:endParaRPr lang="en-IN" dirty="0">
              <a:solidFill>
                <a:srgbClr val="00B0F0"/>
              </a:solidFill>
            </a:endParaRPr>
          </a:p>
        </p:txBody>
      </p:sp>
      <p:pic>
        <p:nvPicPr>
          <p:cNvPr id="6" name="Picture 5">
            <a:extLst>
              <a:ext uri="{FF2B5EF4-FFF2-40B4-BE49-F238E27FC236}">
                <a16:creationId xmlns:a16="http://schemas.microsoft.com/office/drawing/2014/main" id="{56D182A2-64D7-4156-BC29-48781BB4D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86" y="3239472"/>
            <a:ext cx="6428792" cy="3338610"/>
          </a:xfrm>
          <a:prstGeom prst="rect">
            <a:avLst/>
          </a:prstGeom>
        </p:spPr>
      </p:pic>
    </p:spTree>
    <p:extLst>
      <p:ext uri="{BB962C8B-B14F-4D97-AF65-F5344CB8AC3E}">
        <p14:creationId xmlns:p14="http://schemas.microsoft.com/office/powerpoint/2010/main" val="2926078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85B-ED78-49FC-A772-4C9B914525FC}"/>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effectLst/>
                <a:latin typeface="+mn-lt"/>
              </a:rPr>
              <a:t>DC MOTOR</a:t>
            </a:r>
          </a:p>
        </p:txBody>
      </p:sp>
      <p:sp>
        <p:nvSpPr>
          <p:cNvPr id="3" name="Content Placeholder 2">
            <a:extLst>
              <a:ext uri="{FF2B5EF4-FFF2-40B4-BE49-F238E27FC236}">
                <a16:creationId xmlns:a16="http://schemas.microsoft.com/office/drawing/2014/main" id="{2BB39FBF-21D7-46F8-9B09-BC922F48F08D}"/>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A DC motor converts direct current electrical energy into mechanical energy. </a:t>
            </a:r>
          </a:p>
          <a:p>
            <a:pPr>
              <a:buFont typeface="Wingdings" panose="05000000000000000000" pitchFamily="2" charset="2"/>
              <a:buChar char="v"/>
            </a:pPr>
            <a:r>
              <a:rPr lang="en-US" dirty="0">
                <a:solidFill>
                  <a:srgbClr val="00B0F0"/>
                </a:solidFill>
              </a:rPr>
              <a:t> DC motor used is an 12V with 150 RPM.</a:t>
            </a:r>
            <a:endParaRPr lang="en-IN" dirty="0">
              <a:solidFill>
                <a:srgbClr val="00B0F0"/>
              </a:solidFill>
            </a:endParaRPr>
          </a:p>
        </p:txBody>
      </p:sp>
      <p:pic>
        <p:nvPicPr>
          <p:cNvPr id="3074" name="Picture 2" descr="Dc Motor 12 v (Multipurpose Brushed Motor for DIY Applications PCB Drill) :  Amazon.in: Industrial &amp; Scientific">
            <a:extLst>
              <a:ext uri="{FF2B5EF4-FFF2-40B4-BE49-F238E27FC236}">
                <a16:creationId xmlns:a16="http://schemas.microsoft.com/office/drawing/2014/main" id="{AB4619C8-0CE0-4322-86F2-D9D132347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132" y="2886075"/>
            <a:ext cx="3667125"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2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5530-1414-4125-A083-2EAFAE305F1C}"/>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ULTRASONIC TRANSDUCER</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44F5142F-A04E-4F6A-80F7-020CC8842E1F}"/>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The ultrasonic sensor are devices that generate or sense Ultrasound energy. </a:t>
            </a:r>
          </a:p>
          <a:p>
            <a:pPr>
              <a:buFont typeface="Wingdings" panose="05000000000000000000" pitchFamily="2" charset="2"/>
              <a:buChar char="v"/>
            </a:pPr>
            <a:r>
              <a:rPr lang="en-US" dirty="0">
                <a:solidFill>
                  <a:srgbClr val="00B0F0"/>
                </a:solidFill>
              </a:rPr>
              <a:t>They also evaluate targets by interpreting the reflected signals. </a:t>
            </a:r>
          </a:p>
          <a:p>
            <a:pPr>
              <a:buFont typeface="Wingdings" panose="05000000000000000000" pitchFamily="2" charset="2"/>
              <a:buChar char="v"/>
            </a:pPr>
            <a:r>
              <a:rPr lang="en-US" dirty="0">
                <a:solidFill>
                  <a:srgbClr val="00B0F0"/>
                </a:solidFill>
              </a:rPr>
              <a:t>The detection range of the sensor is about 70 feet.</a:t>
            </a:r>
            <a:endParaRPr lang="en-IN" dirty="0">
              <a:solidFill>
                <a:srgbClr val="00B0F0"/>
              </a:solidFill>
            </a:endParaRPr>
          </a:p>
        </p:txBody>
      </p:sp>
      <p:pic>
        <p:nvPicPr>
          <p:cNvPr id="4100" name="Picture 4" descr="Hc-SR04 Ultrasonic Sensor at Rs 65/piece | Ultrasonic Sensor Module | ID:  18101779448">
            <a:extLst>
              <a:ext uri="{FF2B5EF4-FFF2-40B4-BE49-F238E27FC236}">
                <a16:creationId xmlns:a16="http://schemas.microsoft.com/office/drawing/2014/main" id="{667B338F-17CA-4525-A7E8-CE4C98324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971" y="3079102"/>
            <a:ext cx="4950279" cy="3169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59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1493-45BC-4B80-A246-8B21C31E92AD}"/>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LED</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9B7124B4-89E3-4998-840D-950528E2CE89}"/>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It is a semiconductor light source that emits light when current flows through it. </a:t>
            </a:r>
          </a:p>
          <a:p>
            <a:pPr>
              <a:buFont typeface="Wingdings" panose="05000000000000000000" pitchFamily="2" charset="2"/>
              <a:buChar char="v"/>
            </a:pPr>
            <a:r>
              <a:rPr lang="en-US" dirty="0">
                <a:solidFill>
                  <a:srgbClr val="00B0F0"/>
                </a:solidFill>
              </a:rPr>
              <a:t>The color of light is determined by the energy required by electrons to cross the band gap of semi conductor. </a:t>
            </a:r>
            <a:endParaRPr lang="en-IN" dirty="0">
              <a:solidFill>
                <a:srgbClr val="00B0F0"/>
              </a:solidFill>
            </a:endParaRPr>
          </a:p>
        </p:txBody>
      </p:sp>
      <p:pic>
        <p:nvPicPr>
          <p:cNvPr id="5122" name="Picture 2" descr="LED - Wiktionary">
            <a:extLst>
              <a:ext uri="{FF2B5EF4-FFF2-40B4-BE49-F238E27FC236}">
                <a16:creationId xmlns:a16="http://schemas.microsoft.com/office/drawing/2014/main" id="{E02FE5D1-D71A-453E-BA14-E579071A6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29" y="3429000"/>
            <a:ext cx="3868316" cy="257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95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6DFC-2BC2-461F-A1A5-4AD3931AD84A}"/>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NEURO VIEW</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1D0B5D34-CE5C-4BC8-8A2F-710B6F7B1C86}"/>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The software that helps in displaying the live recording brain waves which is been sensed from the silver chloride electrode.</a:t>
            </a:r>
          </a:p>
          <a:p>
            <a:pPr>
              <a:buFont typeface="Wingdings" panose="05000000000000000000" pitchFamily="2" charset="2"/>
              <a:buChar char="v"/>
            </a:pPr>
            <a:r>
              <a:rPr lang="en-US" dirty="0">
                <a:solidFill>
                  <a:srgbClr val="00B0F0"/>
                </a:solidFill>
              </a:rPr>
              <a:t> Initially the electrode must be placed on the forehead and it begins to read the brain waves these waves are transmitted to the Neuro view via Bluetooth. </a:t>
            </a:r>
          </a:p>
          <a:p>
            <a:pPr>
              <a:buFont typeface="Wingdings" panose="05000000000000000000" pitchFamily="2" charset="2"/>
              <a:buChar char="v"/>
            </a:pPr>
            <a:r>
              <a:rPr lang="en-US" dirty="0">
                <a:solidFill>
                  <a:srgbClr val="00B0F0"/>
                </a:solidFill>
              </a:rPr>
              <a:t>For activation or reading the Brain wave first we have to set the baud rate to 57600 and select the appropriate COM port where the Brain sense and Neuro view are connected.</a:t>
            </a:r>
          </a:p>
          <a:p>
            <a:pPr>
              <a:buFont typeface="Wingdings" panose="05000000000000000000" pitchFamily="2" charset="2"/>
              <a:buChar char="v"/>
            </a:pPr>
            <a:r>
              <a:rPr lang="en-US" dirty="0">
                <a:solidFill>
                  <a:srgbClr val="00B0F0"/>
                </a:solidFill>
              </a:rPr>
              <a:t>Once they are connected the Brain waves will start to be displayed and it is flowing in an low amplitude waveform. </a:t>
            </a:r>
          </a:p>
          <a:p>
            <a:pPr>
              <a:buFont typeface="Wingdings" panose="05000000000000000000" pitchFamily="2" charset="2"/>
              <a:buChar char="v"/>
            </a:pPr>
            <a:r>
              <a:rPr lang="en-US" dirty="0">
                <a:solidFill>
                  <a:srgbClr val="00B0F0"/>
                </a:solidFill>
              </a:rPr>
              <a:t>If we blink then the signal starts to increase in amplitude and with this amplitude change due to blink level we can drive the motor using MATLAB software.</a:t>
            </a:r>
            <a:endParaRPr lang="en-IN" dirty="0">
              <a:solidFill>
                <a:srgbClr val="00B0F0"/>
              </a:solidFill>
            </a:endParaRPr>
          </a:p>
        </p:txBody>
      </p:sp>
    </p:spTree>
    <p:extLst>
      <p:ext uri="{BB962C8B-B14F-4D97-AF65-F5344CB8AC3E}">
        <p14:creationId xmlns:p14="http://schemas.microsoft.com/office/powerpoint/2010/main" val="617753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F6AC9-60B7-4451-A0D4-0CCC282E1631}"/>
              </a:ext>
            </a:extLst>
          </p:cNvPr>
          <p:cNvPicPr>
            <a:picLocks noChangeAspect="1"/>
          </p:cNvPicPr>
          <p:nvPr/>
        </p:nvPicPr>
        <p:blipFill rotWithShape="1">
          <a:blip r:embed="rId2">
            <a:extLst>
              <a:ext uri="{28A0092B-C50C-407E-A947-70E740481C1C}">
                <a14:useLocalDpi xmlns:a14="http://schemas.microsoft.com/office/drawing/2010/main" val="0"/>
              </a:ext>
            </a:extLst>
          </a:blip>
          <a:srcRect l="13054" t="26124" r="14429" b="49999"/>
          <a:stretch/>
        </p:blipFill>
        <p:spPr>
          <a:xfrm>
            <a:off x="382554" y="447870"/>
            <a:ext cx="3135087" cy="2236616"/>
          </a:xfrm>
          <a:prstGeom prst="rect">
            <a:avLst/>
          </a:prstGeom>
        </p:spPr>
      </p:pic>
      <p:pic>
        <p:nvPicPr>
          <p:cNvPr id="5" name="Picture 4">
            <a:extLst>
              <a:ext uri="{FF2B5EF4-FFF2-40B4-BE49-F238E27FC236}">
                <a16:creationId xmlns:a16="http://schemas.microsoft.com/office/drawing/2014/main" id="{34859A17-C5FF-40FA-9536-178C255936F9}"/>
              </a:ext>
            </a:extLst>
          </p:cNvPr>
          <p:cNvPicPr>
            <a:picLocks noChangeAspect="1"/>
          </p:cNvPicPr>
          <p:nvPr/>
        </p:nvPicPr>
        <p:blipFill rotWithShape="1">
          <a:blip r:embed="rId3">
            <a:extLst>
              <a:ext uri="{28A0092B-C50C-407E-A947-70E740481C1C}">
                <a14:useLocalDpi xmlns:a14="http://schemas.microsoft.com/office/drawing/2010/main" val="0"/>
              </a:ext>
            </a:extLst>
          </a:blip>
          <a:srcRect l="8927" t="59592" r="14724" b="12517"/>
          <a:stretch/>
        </p:blipFill>
        <p:spPr>
          <a:xfrm>
            <a:off x="2267338" y="3284375"/>
            <a:ext cx="3900196" cy="2901821"/>
          </a:xfrm>
          <a:prstGeom prst="rect">
            <a:avLst/>
          </a:prstGeom>
        </p:spPr>
      </p:pic>
      <p:pic>
        <p:nvPicPr>
          <p:cNvPr id="7" name="Picture 6">
            <a:extLst>
              <a:ext uri="{FF2B5EF4-FFF2-40B4-BE49-F238E27FC236}">
                <a16:creationId xmlns:a16="http://schemas.microsoft.com/office/drawing/2014/main" id="{69BD2996-2B37-42ED-8935-1216F6FC5BEC}"/>
              </a:ext>
            </a:extLst>
          </p:cNvPr>
          <p:cNvPicPr>
            <a:picLocks noChangeAspect="1"/>
          </p:cNvPicPr>
          <p:nvPr/>
        </p:nvPicPr>
        <p:blipFill rotWithShape="1">
          <a:blip r:embed="rId4">
            <a:extLst>
              <a:ext uri="{28A0092B-C50C-407E-A947-70E740481C1C}">
                <a14:useLocalDpi xmlns:a14="http://schemas.microsoft.com/office/drawing/2010/main" val="0"/>
              </a:ext>
            </a:extLst>
          </a:blip>
          <a:srcRect l="6864" t="48707" r="17967" b="18640"/>
          <a:stretch/>
        </p:blipFill>
        <p:spPr>
          <a:xfrm>
            <a:off x="7225005" y="1256903"/>
            <a:ext cx="3684036" cy="3259114"/>
          </a:xfrm>
          <a:prstGeom prst="rect">
            <a:avLst/>
          </a:prstGeom>
        </p:spPr>
      </p:pic>
    </p:spTree>
    <p:extLst>
      <p:ext uri="{BB962C8B-B14F-4D97-AF65-F5344CB8AC3E}">
        <p14:creationId xmlns:p14="http://schemas.microsoft.com/office/powerpoint/2010/main" val="106397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6870-0E4D-4661-A0B3-78AD14B7835D}"/>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OVER VIEW</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4F5B299D-63AA-414B-AB19-1EE9FC5C1930}"/>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dirty="0">
                <a:solidFill>
                  <a:srgbClr val="00B0F0"/>
                </a:solidFill>
              </a:rPr>
              <a:t>ABSTRACT</a:t>
            </a:r>
          </a:p>
          <a:p>
            <a:pPr>
              <a:buFont typeface="Wingdings" panose="05000000000000000000" pitchFamily="2" charset="2"/>
              <a:buChar char="v"/>
            </a:pPr>
            <a:r>
              <a:rPr lang="en-US" dirty="0">
                <a:solidFill>
                  <a:srgbClr val="00B0F0"/>
                </a:solidFill>
                <a:effectLst/>
              </a:rPr>
              <a:t>OBJECTIVE</a:t>
            </a:r>
          </a:p>
          <a:p>
            <a:pPr>
              <a:buFont typeface="Wingdings" panose="05000000000000000000" pitchFamily="2" charset="2"/>
              <a:buChar char="v"/>
            </a:pPr>
            <a:r>
              <a:rPr lang="en-US" dirty="0">
                <a:solidFill>
                  <a:srgbClr val="00B0F0"/>
                </a:solidFill>
                <a:effectLst/>
              </a:rPr>
              <a:t>NEED FOR PROJECT</a:t>
            </a:r>
          </a:p>
          <a:p>
            <a:pPr>
              <a:buFont typeface="Wingdings" panose="05000000000000000000" pitchFamily="2" charset="2"/>
              <a:buChar char="v"/>
            </a:pPr>
            <a:r>
              <a:rPr lang="en-US" dirty="0">
                <a:solidFill>
                  <a:srgbClr val="00B0F0"/>
                </a:solidFill>
                <a:effectLst/>
              </a:rPr>
              <a:t>LITERATURE SURVEY</a:t>
            </a:r>
          </a:p>
          <a:p>
            <a:pPr>
              <a:buFont typeface="Wingdings" panose="05000000000000000000" pitchFamily="2" charset="2"/>
              <a:buChar char="v"/>
            </a:pPr>
            <a:r>
              <a:rPr lang="en-US" dirty="0">
                <a:solidFill>
                  <a:srgbClr val="00B0F0"/>
                </a:solidFill>
                <a:effectLst/>
              </a:rPr>
              <a:t>MOTIVATION</a:t>
            </a:r>
          </a:p>
          <a:p>
            <a:pPr>
              <a:buFont typeface="Wingdings" panose="05000000000000000000" pitchFamily="2" charset="2"/>
              <a:buChar char="v"/>
            </a:pPr>
            <a:r>
              <a:rPr lang="en-US" dirty="0">
                <a:solidFill>
                  <a:srgbClr val="00B0F0"/>
                </a:solidFill>
                <a:effectLst/>
              </a:rPr>
              <a:t>METHODOLOGY</a:t>
            </a:r>
          </a:p>
          <a:p>
            <a:pPr>
              <a:buFont typeface="Wingdings" panose="05000000000000000000" pitchFamily="2" charset="2"/>
              <a:buChar char="v"/>
            </a:pPr>
            <a:r>
              <a:rPr lang="en-US" dirty="0">
                <a:solidFill>
                  <a:srgbClr val="00B0F0"/>
                </a:solidFill>
                <a:effectLst/>
              </a:rPr>
              <a:t>NEURO VIEW</a:t>
            </a:r>
          </a:p>
          <a:p>
            <a:pPr>
              <a:buFont typeface="Wingdings" panose="05000000000000000000" pitchFamily="2" charset="2"/>
              <a:buChar char="v"/>
            </a:pPr>
            <a:r>
              <a:rPr lang="en-US" dirty="0">
                <a:solidFill>
                  <a:srgbClr val="00B0F0"/>
                </a:solidFill>
                <a:effectLst/>
              </a:rPr>
              <a:t>FINAL EEG WAVE FROM BRAIN WAVE SENSOR</a:t>
            </a:r>
          </a:p>
          <a:p>
            <a:pPr>
              <a:buFont typeface="Wingdings" panose="05000000000000000000" pitchFamily="2" charset="2"/>
              <a:buChar char="v"/>
            </a:pPr>
            <a:r>
              <a:rPr lang="en-US" dirty="0">
                <a:solidFill>
                  <a:srgbClr val="00B0F0"/>
                </a:solidFill>
                <a:effectLst/>
              </a:rPr>
              <a:t>PHOTOS OF BCR</a:t>
            </a:r>
          </a:p>
          <a:p>
            <a:pPr>
              <a:buFont typeface="Wingdings" panose="05000000000000000000" pitchFamily="2" charset="2"/>
              <a:buChar char="v"/>
            </a:pPr>
            <a:r>
              <a:rPr lang="en-US" dirty="0">
                <a:solidFill>
                  <a:srgbClr val="00B0F0"/>
                </a:solidFill>
                <a:effectLst/>
              </a:rPr>
              <a:t>CONCLUSION</a:t>
            </a:r>
          </a:p>
          <a:p>
            <a:pPr>
              <a:buFont typeface="Wingdings" panose="05000000000000000000" pitchFamily="2" charset="2"/>
              <a:buChar char="v"/>
            </a:pPr>
            <a:r>
              <a:rPr lang="en-US" dirty="0">
                <a:solidFill>
                  <a:srgbClr val="00B0F0"/>
                </a:solidFill>
                <a:effectLst/>
              </a:rPr>
              <a:t>FUTURE SCOPE</a:t>
            </a:r>
          </a:p>
          <a:p>
            <a:pPr>
              <a:buFont typeface="Wingdings" panose="05000000000000000000" pitchFamily="2" charset="2"/>
              <a:buChar char="v"/>
            </a:pPr>
            <a:r>
              <a:rPr lang="en-US" dirty="0">
                <a:solidFill>
                  <a:srgbClr val="00B0F0"/>
                </a:solidFill>
                <a:effectLst/>
              </a:rPr>
              <a:t>REFERENCES</a:t>
            </a:r>
          </a:p>
        </p:txBody>
      </p:sp>
    </p:spTree>
    <p:extLst>
      <p:ext uri="{BB962C8B-B14F-4D97-AF65-F5344CB8AC3E}">
        <p14:creationId xmlns:p14="http://schemas.microsoft.com/office/powerpoint/2010/main" val="91992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0201-55A2-4447-A1D6-39646D625A0B}"/>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FINAL EEG WAVE FROM BRAIN SENSE</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1C533820-8045-4B09-8408-AADACB9AC934}"/>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The Bluetooth(HC 05) and Brain sense are paired with the System. </a:t>
            </a:r>
          </a:p>
          <a:p>
            <a:pPr>
              <a:buFont typeface="Wingdings" panose="05000000000000000000" pitchFamily="2" charset="2"/>
              <a:buChar char="v"/>
            </a:pPr>
            <a:r>
              <a:rPr lang="en-US" dirty="0">
                <a:solidFill>
                  <a:srgbClr val="00B0F0"/>
                </a:solidFill>
              </a:rPr>
              <a:t>The Mat lab code is runned and in the output displaying 4 arrows where each arrow denotes the directions(Up, Down, Left, Right). </a:t>
            </a:r>
          </a:p>
          <a:p>
            <a:pPr>
              <a:buFont typeface="Wingdings" panose="05000000000000000000" pitchFamily="2" charset="2"/>
              <a:buChar char="v"/>
            </a:pPr>
            <a:r>
              <a:rPr lang="en-US" dirty="0">
                <a:solidFill>
                  <a:srgbClr val="00B0F0"/>
                </a:solidFill>
              </a:rPr>
              <a:t>There are two modes present: </a:t>
            </a:r>
          </a:p>
          <a:p>
            <a:pPr marL="36900" indent="0">
              <a:buNone/>
            </a:pPr>
            <a:r>
              <a:rPr lang="en-US" dirty="0">
                <a:solidFill>
                  <a:srgbClr val="00B0F0"/>
                </a:solidFill>
              </a:rPr>
              <a:t>                               • Chair mode </a:t>
            </a:r>
          </a:p>
          <a:p>
            <a:pPr marL="36900" indent="0">
              <a:buNone/>
            </a:pPr>
            <a:r>
              <a:rPr lang="en-US" dirty="0">
                <a:solidFill>
                  <a:srgbClr val="00B0F0"/>
                </a:solidFill>
              </a:rPr>
              <a:t>                               • Light mode</a:t>
            </a:r>
            <a:endParaRPr lang="en-IN" dirty="0">
              <a:solidFill>
                <a:srgbClr val="00B0F0"/>
              </a:solidFill>
            </a:endParaRPr>
          </a:p>
        </p:txBody>
      </p:sp>
      <p:pic>
        <p:nvPicPr>
          <p:cNvPr id="6" name="Picture 5">
            <a:extLst>
              <a:ext uri="{FF2B5EF4-FFF2-40B4-BE49-F238E27FC236}">
                <a16:creationId xmlns:a16="http://schemas.microsoft.com/office/drawing/2014/main" id="{D7743348-7207-48AB-B0F7-A6CF6819F98F}"/>
              </a:ext>
            </a:extLst>
          </p:cNvPr>
          <p:cNvPicPr>
            <a:picLocks noChangeAspect="1"/>
          </p:cNvPicPr>
          <p:nvPr/>
        </p:nvPicPr>
        <p:blipFill rotWithShape="1">
          <a:blip r:embed="rId2">
            <a:extLst>
              <a:ext uri="{28A0092B-C50C-407E-A947-70E740481C1C}">
                <a14:useLocalDpi xmlns:a14="http://schemas.microsoft.com/office/drawing/2010/main" val="0"/>
              </a:ext>
            </a:extLst>
          </a:blip>
          <a:srcRect l="7158" t="42449" r="7059" b="33741"/>
          <a:stretch/>
        </p:blipFill>
        <p:spPr>
          <a:xfrm>
            <a:off x="5327780" y="3321698"/>
            <a:ext cx="5393093" cy="3013788"/>
          </a:xfrm>
          <a:prstGeom prst="rect">
            <a:avLst/>
          </a:prstGeom>
        </p:spPr>
      </p:pic>
    </p:spTree>
    <p:extLst>
      <p:ext uri="{BB962C8B-B14F-4D97-AF65-F5344CB8AC3E}">
        <p14:creationId xmlns:p14="http://schemas.microsoft.com/office/powerpoint/2010/main" val="2340377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3ACA-7815-4459-868E-D8DB71B965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9645F2-F640-4767-AA4A-65E77295D2E9}"/>
              </a:ext>
            </a:extLst>
          </p:cNvPr>
          <p:cNvSpPr>
            <a:spLocks noGrp="1"/>
          </p:cNvSpPr>
          <p:nvPr>
            <p:ph idx="1"/>
          </p:nvPr>
        </p:nvSpPr>
        <p:spPr/>
        <p:txBody>
          <a:bodyPr/>
          <a:lstStyle/>
          <a:p>
            <a:r>
              <a:rPr lang="en-US" b="1" dirty="0">
                <a:solidFill>
                  <a:schemeClr val="tx1">
                    <a:lumMod val="65000"/>
                  </a:schemeClr>
                </a:solidFill>
              </a:rPr>
              <a:t>Chair Mode: </a:t>
            </a:r>
          </a:p>
          <a:p>
            <a:pPr marL="36900" indent="0">
              <a:buNone/>
            </a:pPr>
            <a:r>
              <a:rPr lang="en-US" dirty="0">
                <a:solidFill>
                  <a:srgbClr val="00B0F0"/>
                </a:solidFill>
              </a:rPr>
              <a:t>          • The Chair Mode option gets highlighted first, If the user blinks, the highlighted option gets selected and the code moves into the Chair mode loop where there are four arrows each representing a separate geographical direction(Up,Down,Left,Right).</a:t>
            </a:r>
          </a:p>
          <a:p>
            <a:pPr marL="36900" indent="0">
              <a:buNone/>
            </a:pPr>
            <a:r>
              <a:rPr lang="en-US" dirty="0">
                <a:solidFill>
                  <a:srgbClr val="00B0F0"/>
                </a:solidFill>
              </a:rPr>
              <a:t>•Initially the North facing arrow gets highlighted first and if there is no activity from the user then the East facing arrow gets highlighted and if there is still no activity from the user the south facing arrow gets highlighted and so on. This gap between each arrow getting highlighted is about 0.5 seconds.</a:t>
            </a:r>
          </a:p>
          <a:p>
            <a:pPr marL="36900" indent="0">
              <a:buNone/>
            </a:pPr>
            <a:r>
              <a:rPr lang="en-US" dirty="0">
                <a:solidFill>
                  <a:srgbClr val="00B0F0"/>
                </a:solidFill>
              </a:rPr>
              <a:t> •Once the North facing arrow gets highlighted and if the user blinks, the EEG signal is read and displayed on the Raw EEG signal column and the car moves in the Forward direction (North).The same procedure is followed for the remaining directions. </a:t>
            </a:r>
            <a:endParaRPr lang="en-IN" dirty="0">
              <a:solidFill>
                <a:srgbClr val="00B0F0"/>
              </a:solidFill>
            </a:endParaRPr>
          </a:p>
        </p:txBody>
      </p:sp>
    </p:spTree>
    <p:extLst>
      <p:ext uri="{BB962C8B-B14F-4D97-AF65-F5344CB8AC3E}">
        <p14:creationId xmlns:p14="http://schemas.microsoft.com/office/powerpoint/2010/main" val="554567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541254-1199-4469-849F-9A06EBFEDF9C}"/>
              </a:ext>
            </a:extLst>
          </p:cNvPr>
          <p:cNvPicPr>
            <a:picLocks noChangeAspect="1"/>
          </p:cNvPicPr>
          <p:nvPr/>
        </p:nvPicPr>
        <p:blipFill rotWithShape="1">
          <a:blip r:embed="rId2">
            <a:extLst>
              <a:ext uri="{28A0092B-C50C-407E-A947-70E740481C1C}">
                <a14:useLocalDpi xmlns:a14="http://schemas.microsoft.com/office/drawing/2010/main" val="0"/>
              </a:ext>
            </a:extLst>
          </a:blip>
          <a:srcRect l="5979" t="41219" r="9712" b="39478"/>
          <a:stretch/>
        </p:blipFill>
        <p:spPr>
          <a:xfrm>
            <a:off x="1950098" y="1138335"/>
            <a:ext cx="8449467" cy="4301412"/>
          </a:xfrm>
          <a:prstGeom prst="rect">
            <a:avLst/>
          </a:prstGeom>
        </p:spPr>
      </p:pic>
    </p:spTree>
    <p:extLst>
      <p:ext uri="{BB962C8B-B14F-4D97-AF65-F5344CB8AC3E}">
        <p14:creationId xmlns:p14="http://schemas.microsoft.com/office/powerpoint/2010/main" val="161130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C426-C95B-4E61-82BE-EC74492D4A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8D773F-3374-4763-B15D-8E56534F0BF7}"/>
              </a:ext>
            </a:extLst>
          </p:cNvPr>
          <p:cNvSpPr>
            <a:spLocks noGrp="1"/>
          </p:cNvSpPr>
          <p:nvPr>
            <p:ph idx="1"/>
          </p:nvPr>
        </p:nvSpPr>
        <p:spPr/>
        <p:txBody>
          <a:bodyPr/>
          <a:lstStyle/>
          <a:p>
            <a:r>
              <a:rPr lang="en-US" b="1" dirty="0">
                <a:solidFill>
                  <a:schemeClr val="tx1">
                    <a:lumMod val="65000"/>
                  </a:schemeClr>
                </a:solidFill>
              </a:rPr>
              <a:t>Light Mode :</a:t>
            </a:r>
          </a:p>
          <a:p>
            <a:pPr marL="36900" indent="0">
              <a:buNone/>
            </a:pPr>
            <a:r>
              <a:rPr lang="en-US" dirty="0"/>
              <a:t>              </a:t>
            </a:r>
            <a:r>
              <a:rPr lang="en-US" dirty="0">
                <a:solidFill>
                  <a:srgbClr val="00B0F0"/>
                </a:solidFill>
              </a:rPr>
              <a:t>•If Light mode is highlighted and if the user blinks the light mode gets selected and the LED light present on the device glows. If blinked again the light gets switched off.</a:t>
            </a:r>
          </a:p>
          <a:p>
            <a:pPr marL="36900" indent="0">
              <a:buNone/>
            </a:pPr>
            <a:r>
              <a:rPr lang="en-US" dirty="0">
                <a:solidFill>
                  <a:srgbClr val="00B0F0"/>
                </a:solidFill>
              </a:rPr>
              <a:t>              •If any obstacle is present in front of the car and if the car is selected to move in the forward direction, due to the presence of Ultrasonic Sensor the car won’t move due to the detection of the obstacle by the sensor.</a:t>
            </a:r>
            <a:endParaRPr lang="en-IN" dirty="0">
              <a:solidFill>
                <a:srgbClr val="00B0F0"/>
              </a:solidFill>
            </a:endParaRPr>
          </a:p>
        </p:txBody>
      </p:sp>
      <p:pic>
        <p:nvPicPr>
          <p:cNvPr id="5" name="Picture 4">
            <a:extLst>
              <a:ext uri="{FF2B5EF4-FFF2-40B4-BE49-F238E27FC236}">
                <a16:creationId xmlns:a16="http://schemas.microsoft.com/office/drawing/2014/main" id="{CE60660C-EE6B-437A-BF8F-0354843DC641}"/>
              </a:ext>
            </a:extLst>
          </p:cNvPr>
          <p:cNvPicPr>
            <a:picLocks noChangeAspect="1"/>
          </p:cNvPicPr>
          <p:nvPr/>
        </p:nvPicPr>
        <p:blipFill rotWithShape="1">
          <a:blip r:embed="rId2">
            <a:extLst>
              <a:ext uri="{28A0092B-C50C-407E-A947-70E740481C1C}">
                <a14:useLocalDpi xmlns:a14="http://schemas.microsoft.com/office/drawing/2010/main" val="0"/>
              </a:ext>
            </a:extLst>
          </a:blip>
          <a:srcRect l="6273" t="34702" r="10597" b="39377"/>
          <a:stretch/>
        </p:blipFill>
        <p:spPr>
          <a:xfrm>
            <a:off x="2985796" y="3984171"/>
            <a:ext cx="4945224" cy="2659225"/>
          </a:xfrm>
          <a:prstGeom prst="rect">
            <a:avLst/>
          </a:prstGeom>
        </p:spPr>
      </p:pic>
    </p:spTree>
    <p:extLst>
      <p:ext uri="{BB962C8B-B14F-4D97-AF65-F5344CB8AC3E}">
        <p14:creationId xmlns:p14="http://schemas.microsoft.com/office/powerpoint/2010/main" val="417270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1CB8-72F9-4CE2-9A36-884B72061DE9}"/>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PHOTOS OF BCR</a:t>
            </a:r>
            <a:endParaRPr lang="en-IN" b="1" dirty="0">
              <a:ln/>
              <a:solidFill>
                <a:schemeClr val="accent3"/>
              </a:solidFill>
              <a:effectLst/>
            </a:endParaRPr>
          </a:p>
        </p:txBody>
      </p:sp>
      <p:pic>
        <p:nvPicPr>
          <p:cNvPr id="9" name="Content Placeholder 8" descr="Brain Controlled Robot">
            <a:extLst>
              <a:ext uri="{FF2B5EF4-FFF2-40B4-BE49-F238E27FC236}">
                <a16:creationId xmlns:a16="http://schemas.microsoft.com/office/drawing/2014/main" id="{54B42DC0-1CB0-4D63-A3A1-97993C05E4B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16437" y="1913640"/>
            <a:ext cx="5189035" cy="3450709"/>
          </a:xfrm>
          <a:prstGeom prst="rect">
            <a:avLst/>
          </a:prstGeom>
          <a:noFill/>
        </p:spPr>
      </p:pic>
      <p:pic>
        <p:nvPicPr>
          <p:cNvPr id="11" name="Picture 10" descr="Brainsense">
            <a:extLst>
              <a:ext uri="{FF2B5EF4-FFF2-40B4-BE49-F238E27FC236}">
                <a16:creationId xmlns:a16="http://schemas.microsoft.com/office/drawing/2014/main" id="{C20BA153-C337-43F8-869D-79D56F9D9A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6423" y="1763061"/>
            <a:ext cx="3886632" cy="3751868"/>
          </a:xfrm>
          <a:prstGeom prst="rect">
            <a:avLst/>
          </a:prstGeom>
          <a:noFill/>
          <a:effectLst>
            <a:outerShdw blurRad="25400" dir="17880000">
              <a:srgbClr val="000000">
                <a:alpha val="46000"/>
              </a:srgbClr>
            </a:outerShdw>
          </a:effectLst>
        </p:spPr>
      </p:pic>
    </p:spTree>
    <p:extLst>
      <p:ext uri="{BB962C8B-B14F-4D97-AF65-F5344CB8AC3E}">
        <p14:creationId xmlns:p14="http://schemas.microsoft.com/office/powerpoint/2010/main" val="3982298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4A0A-8B6D-48FB-A66E-DCA0544308BC}"/>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CONCLUSION</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68AC0895-1991-44CC-8CF1-0FB7906BC7C3}"/>
              </a:ext>
            </a:extLst>
          </p:cNvPr>
          <p:cNvSpPr>
            <a:spLocks noGrp="1"/>
          </p:cNvSpPr>
          <p:nvPr>
            <p:ph idx="1"/>
          </p:nvPr>
        </p:nvSpPr>
        <p:spPr/>
        <p:txBody>
          <a:bodyPr/>
          <a:lstStyle/>
          <a:p>
            <a:r>
              <a:rPr lang="en-US" dirty="0">
                <a:solidFill>
                  <a:srgbClr val="00B0F0"/>
                </a:solidFill>
              </a:rPr>
              <a:t>The project concludes into a functional Mind Controlled Wheelchair. </a:t>
            </a:r>
          </a:p>
          <a:p>
            <a:r>
              <a:rPr lang="en-US" dirty="0">
                <a:solidFill>
                  <a:srgbClr val="00B0F0"/>
                </a:solidFill>
              </a:rPr>
              <a:t>Right, Left, Forward and Stop commands given by the disabled person are deciphered by embedded algorithms and suitably executed. </a:t>
            </a:r>
          </a:p>
          <a:p>
            <a:r>
              <a:rPr lang="en-US" dirty="0">
                <a:solidFill>
                  <a:srgbClr val="00B0F0"/>
                </a:solidFill>
              </a:rPr>
              <a:t>By selecting suitable IC’s and circuit design, cost effectiveness of overall project is optimized. </a:t>
            </a:r>
          </a:p>
          <a:p>
            <a:r>
              <a:rPr lang="en-US" dirty="0">
                <a:solidFill>
                  <a:srgbClr val="00B0F0"/>
                </a:solidFill>
              </a:rPr>
              <a:t>The designed ‘Mind Controlled Wheelchair’ provides control of motion and direction of wheelchair by mind’s attention and meditation level and eye blinks.</a:t>
            </a:r>
            <a:endParaRPr lang="en-IN" dirty="0">
              <a:solidFill>
                <a:srgbClr val="00B0F0"/>
              </a:solidFill>
            </a:endParaRPr>
          </a:p>
        </p:txBody>
      </p:sp>
    </p:spTree>
    <p:extLst>
      <p:ext uri="{BB962C8B-B14F-4D97-AF65-F5344CB8AC3E}">
        <p14:creationId xmlns:p14="http://schemas.microsoft.com/office/powerpoint/2010/main" val="1574020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5F89-4A4C-449F-A352-EFCD0894FC40}"/>
              </a:ext>
            </a:extLst>
          </p:cNvPr>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FUTURE SCOPE</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4A1F811E-A9D5-4898-B0C0-20E2B9322227}"/>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The present modal can be modified with adjustments such as lifting, slanting, balancing </a:t>
            </a:r>
            <a:r>
              <a:rPr lang="en-US" dirty="0" err="1">
                <a:solidFill>
                  <a:srgbClr val="00B0F0"/>
                </a:solidFill>
              </a:rPr>
              <a:t>etc</a:t>
            </a:r>
            <a:r>
              <a:rPr lang="en-US" dirty="0">
                <a:solidFill>
                  <a:srgbClr val="00B0F0"/>
                </a:solidFill>
              </a:rPr>
              <a:t> so it will be easy for disabled people to be placed on a resting platform and picked up from the platform without the help of others. </a:t>
            </a:r>
          </a:p>
          <a:p>
            <a:pPr>
              <a:buFont typeface="Wingdings" panose="05000000000000000000" pitchFamily="2" charset="2"/>
              <a:buChar char="v"/>
            </a:pPr>
            <a:r>
              <a:rPr lang="en-US" dirty="0">
                <a:solidFill>
                  <a:srgbClr val="00B0F0"/>
                </a:solidFill>
              </a:rPr>
              <a:t>Alert sound system can be added to denote if there is any obstacle while turning on either directions.</a:t>
            </a:r>
            <a:endParaRPr lang="en-IN" dirty="0">
              <a:solidFill>
                <a:srgbClr val="00B0F0"/>
              </a:solidFill>
            </a:endParaRPr>
          </a:p>
        </p:txBody>
      </p:sp>
    </p:spTree>
    <p:extLst>
      <p:ext uri="{BB962C8B-B14F-4D97-AF65-F5344CB8AC3E}">
        <p14:creationId xmlns:p14="http://schemas.microsoft.com/office/powerpoint/2010/main" val="1468601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1185-B81A-4DFE-9326-A84425AF5719}"/>
              </a:ext>
            </a:extLst>
          </p:cNvPr>
          <p:cNvSpPr>
            <a:spLocks noGrp="1"/>
          </p:cNvSpPr>
          <p:nvPr>
            <p:ph type="title"/>
          </p:nvPr>
        </p:nvSpPr>
        <p:spPr>
          <a:xfrm>
            <a:off x="913795" y="629781"/>
            <a:ext cx="10451450" cy="97045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REFERENCES</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1A2D2A26-70E4-4148-856C-3079B298DFC4}"/>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IN" dirty="0">
                <a:solidFill>
                  <a:srgbClr val="00B0F0"/>
                </a:solidFill>
              </a:rPr>
              <a:t>Tom Carlson, Member IEEE, and </a:t>
            </a:r>
            <a:r>
              <a:rPr lang="en-IN" dirty="0" err="1">
                <a:solidFill>
                  <a:srgbClr val="00B0F0"/>
                </a:solidFill>
              </a:rPr>
              <a:t>Jos´e</a:t>
            </a:r>
            <a:r>
              <a:rPr lang="en-IN" dirty="0">
                <a:solidFill>
                  <a:srgbClr val="00B0F0"/>
                </a:solidFill>
              </a:rPr>
              <a:t> del R. </a:t>
            </a:r>
            <a:r>
              <a:rPr lang="en-IN" dirty="0" err="1">
                <a:solidFill>
                  <a:srgbClr val="00B0F0"/>
                </a:solidFill>
              </a:rPr>
              <a:t>Mill´an</a:t>
            </a:r>
            <a:r>
              <a:rPr lang="en-IN" dirty="0">
                <a:solidFill>
                  <a:srgbClr val="00B0F0"/>
                </a:solidFill>
              </a:rPr>
              <a:t>, Senior Member IEEE, “Brain controlled wheelchairs: A robotic architecture” IEEE Robotics and Automation Magazine, 20(1):65-73, March 2013. </a:t>
            </a:r>
          </a:p>
          <a:p>
            <a:pPr>
              <a:buFont typeface="Wingdings" panose="05000000000000000000" pitchFamily="2" charset="2"/>
              <a:buChar char="v"/>
            </a:pPr>
            <a:r>
              <a:rPr lang="en-IN" dirty="0">
                <a:solidFill>
                  <a:srgbClr val="00B0F0"/>
                </a:solidFill>
              </a:rPr>
              <a:t> </a:t>
            </a:r>
            <a:r>
              <a:rPr lang="en-IN" dirty="0" err="1">
                <a:solidFill>
                  <a:srgbClr val="00B0F0"/>
                </a:solidFill>
              </a:rPr>
              <a:t>Siliveru</a:t>
            </a:r>
            <a:r>
              <a:rPr lang="en-IN" dirty="0">
                <a:solidFill>
                  <a:srgbClr val="00B0F0"/>
                </a:solidFill>
              </a:rPr>
              <a:t> Ramesh, M Gopi Krishna, “Brain Computer Interface System for Mind Controlled Robot using Bluetooth”, International Journal of Computer Applications (0975 – 8887) Volume 104 – No 15, October 2014. </a:t>
            </a:r>
          </a:p>
          <a:p>
            <a:pPr>
              <a:buFont typeface="Wingdings" panose="05000000000000000000" pitchFamily="2" charset="2"/>
              <a:buChar char="v"/>
            </a:pPr>
            <a:r>
              <a:rPr lang="en-IN" dirty="0">
                <a:solidFill>
                  <a:srgbClr val="00B0F0"/>
                </a:solidFill>
              </a:rPr>
              <a:t> Butt, A., </a:t>
            </a:r>
            <a:r>
              <a:rPr lang="en-IN" dirty="0" err="1">
                <a:solidFill>
                  <a:srgbClr val="00B0F0"/>
                </a:solidFill>
              </a:rPr>
              <a:t>Stanacevic</a:t>
            </a:r>
            <a:r>
              <a:rPr lang="en-IN" dirty="0">
                <a:solidFill>
                  <a:srgbClr val="00B0F0"/>
                </a:solidFill>
              </a:rPr>
              <a:t>, </a:t>
            </a:r>
            <a:r>
              <a:rPr lang="en-IN" dirty="0" err="1">
                <a:solidFill>
                  <a:srgbClr val="00B0F0"/>
                </a:solidFill>
              </a:rPr>
              <a:t>M.,“Implementation</a:t>
            </a:r>
            <a:r>
              <a:rPr lang="en-IN" dirty="0">
                <a:solidFill>
                  <a:srgbClr val="00B0F0"/>
                </a:solidFill>
              </a:rPr>
              <a:t> of Mind Control Robot” Systems, Applications and Technology Conference (LISAT), 2014 IEEE. </a:t>
            </a:r>
          </a:p>
          <a:p>
            <a:pPr>
              <a:buFont typeface="Wingdings" panose="05000000000000000000" pitchFamily="2" charset="2"/>
              <a:buChar char="v"/>
            </a:pPr>
            <a:r>
              <a:rPr lang="en-IN" dirty="0">
                <a:solidFill>
                  <a:srgbClr val="00B0F0"/>
                </a:solidFill>
              </a:rPr>
              <a:t>Imran Ali Mirza, Amiya Tripathy, “Mind-Controlled Wheelchair using an EEG Headset and Arduino Microcontroller”, 2015 International Conference on Technologies for Sustainable Development (ICTSD-2015), Feb. 04 – 06, 2015, Mumbai, India, 2015. </a:t>
            </a:r>
          </a:p>
          <a:p>
            <a:pPr>
              <a:buFont typeface="Wingdings" panose="05000000000000000000" pitchFamily="2" charset="2"/>
              <a:buChar char="v"/>
            </a:pPr>
            <a:r>
              <a:rPr lang="en-IN" dirty="0">
                <a:solidFill>
                  <a:srgbClr val="00B0F0"/>
                </a:solidFill>
              </a:rPr>
              <a:t>Anupama H.S, </a:t>
            </a:r>
            <a:r>
              <a:rPr lang="en-IN" dirty="0" err="1">
                <a:solidFill>
                  <a:srgbClr val="00B0F0"/>
                </a:solidFill>
              </a:rPr>
              <a:t>N.K.Cauvery</a:t>
            </a:r>
            <a:r>
              <a:rPr lang="en-IN" dirty="0">
                <a:solidFill>
                  <a:srgbClr val="00B0F0"/>
                </a:solidFill>
              </a:rPr>
              <a:t>, </a:t>
            </a:r>
            <a:r>
              <a:rPr lang="en-IN" dirty="0" err="1">
                <a:solidFill>
                  <a:srgbClr val="00B0F0"/>
                </a:solidFill>
              </a:rPr>
              <a:t>Lingaraju</a:t>
            </a:r>
            <a:r>
              <a:rPr lang="en-IN" dirty="0">
                <a:solidFill>
                  <a:srgbClr val="00B0F0"/>
                </a:solidFill>
              </a:rPr>
              <a:t> G.M, “Brain controlled wheelchair for disabled”, International journal of computer science engineering and information ISSUE technology”, Vol.4, 2, April 2014, pp-156-166. </a:t>
            </a:r>
          </a:p>
          <a:p>
            <a:pPr>
              <a:buFont typeface="Wingdings" panose="05000000000000000000" pitchFamily="2" charset="2"/>
              <a:buChar char="v"/>
            </a:pPr>
            <a:r>
              <a:rPr lang="en-IN" dirty="0">
                <a:solidFill>
                  <a:srgbClr val="00B0F0"/>
                </a:solidFill>
              </a:rPr>
              <a:t> </a:t>
            </a:r>
            <a:r>
              <a:rPr lang="en-IN" dirty="0" err="1">
                <a:solidFill>
                  <a:srgbClr val="00B0F0"/>
                </a:solidFill>
              </a:rPr>
              <a:t>Atanasios</a:t>
            </a:r>
            <a:r>
              <a:rPr lang="en-IN" dirty="0">
                <a:solidFill>
                  <a:srgbClr val="00B0F0"/>
                </a:solidFill>
              </a:rPr>
              <a:t> </a:t>
            </a:r>
            <a:r>
              <a:rPr lang="en-IN" dirty="0" err="1">
                <a:solidFill>
                  <a:srgbClr val="00B0F0"/>
                </a:solidFill>
              </a:rPr>
              <a:t>Vourvopoulos</a:t>
            </a:r>
            <a:r>
              <a:rPr lang="en-IN" dirty="0">
                <a:solidFill>
                  <a:srgbClr val="00B0F0"/>
                </a:solidFill>
              </a:rPr>
              <a:t>, </a:t>
            </a:r>
            <a:r>
              <a:rPr lang="en-IN" dirty="0" err="1">
                <a:solidFill>
                  <a:srgbClr val="00B0F0"/>
                </a:solidFill>
              </a:rPr>
              <a:t>Fotis</a:t>
            </a:r>
            <a:r>
              <a:rPr lang="en-IN" dirty="0">
                <a:solidFill>
                  <a:srgbClr val="00B0F0"/>
                </a:solidFill>
              </a:rPr>
              <a:t> </a:t>
            </a:r>
            <a:r>
              <a:rPr lang="en-IN" dirty="0" err="1">
                <a:solidFill>
                  <a:srgbClr val="00B0F0"/>
                </a:solidFill>
              </a:rPr>
              <a:t>Liarokapis</a:t>
            </a:r>
            <a:r>
              <a:rPr lang="en-IN" dirty="0">
                <a:solidFill>
                  <a:srgbClr val="00B0F0"/>
                </a:solidFill>
              </a:rPr>
              <a:t>, “Brain controlled NXT Robot: Teleoperating a robot through brain electrical activity”, IEEE conference on Games and virtual worlds for serious applications, Athens, Greece, 2011.</a:t>
            </a:r>
          </a:p>
        </p:txBody>
      </p:sp>
    </p:spTree>
    <p:extLst>
      <p:ext uri="{BB962C8B-B14F-4D97-AF65-F5344CB8AC3E}">
        <p14:creationId xmlns:p14="http://schemas.microsoft.com/office/powerpoint/2010/main" val="96196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ABDF-F7D7-457B-8218-B0FB337A54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77D3A5-8B02-4B3E-BBFA-E790F5618260}"/>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IN" dirty="0">
                <a:solidFill>
                  <a:srgbClr val="00B0F0"/>
                </a:solidFill>
              </a:rPr>
              <a:t>Naveen R.S, </a:t>
            </a:r>
            <a:r>
              <a:rPr lang="en-IN" dirty="0" err="1">
                <a:solidFill>
                  <a:srgbClr val="00B0F0"/>
                </a:solidFill>
              </a:rPr>
              <a:t>Anitha</a:t>
            </a:r>
            <a:r>
              <a:rPr lang="en-IN" dirty="0">
                <a:solidFill>
                  <a:srgbClr val="00B0F0"/>
                </a:solidFill>
              </a:rPr>
              <a:t> Julian, “ Brain computing interface for wheelchair control”, 4th ICCNT, 2013.</a:t>
            </a:r>
          </a:p>
          <a:p>
            <a:pPr>
              <a:buFont typeface="Wingdings" panose="05000000000000000000" pitchFamily="2" charset="2"/>
              <a:buChar char="v"/>
            </a:pPr>
            <a:r>
              <a:rPr lang="en-IN" dirty="0">
                <a:solidFill>
                  <a:srgbClr val="00B0F0"/>
                </a:solidFill>
              </a:rPr>
              <a:t>K. Sudheer, </a:t>
            </a:r>
            <a:r>
              <a:rPr lang="en-IN" dirty="0" err="1">
                <a:solidFill>
                  <a:srgbClr val="00B0F0"/>
                </a:solidFill>
              </a:rPr>
              <a:t>T.V.Jnarhana</a:t>
            </a:r>
            <a:r>
              <a:rPr lang="en-IN" dirty="0">
                <a:solidFill>
                  <a:srgbClr val="00B0F0"/>
                </a:solidFill>
              </a:rPr>
              <a:t> Rao, </a:t>
            </a:r>
            <a:r>
              <a:rPr lang="en-IN" dirty="0" err="1">
                <a:solidFill>
                  <a:srgbClr val="00B0F0"/>
                </a:solidFill>
              </a:rPr>
              <a:t>C.H.Sridevi</a:t>
            </a:r>
            <a:r>
              <a:rPr lang="en-IN" dirty="0">
                <a:solidFill>
                  <a:srgbClr val="00B0F0"/>
                </a:solidFill>
              </a:rPr>
              <a:t>, </a:t>
            </a:r>
            <a:r>
              <a:rPr lang="en-IN" dirty="0" err="1">
                <a:solidFill>
                  <a:srgbClr val="00B0F0"/>
                </a:solidFill>
              </a:rPr>
              <a:t>M.S.Madan</a:t>
            </a:r>
            <a:r>
              <a:rPr lang="en-IN" dirty="0">
                <a:solidFill>
                  <a:srgbClr val="00B0F0"/>
                </a:solidFill>
              </a:rPr>
              <a:t> Mohan, “ Voice and gesture based electric powered wheelchair using ARM”, International journal of research in computer and communication technology, vol.1, issue 6, November 2012 . </a:t>
            </a:r>
          </a:p>
          <a:p>
            <a:pPr>
              <a:buFont typeface="Wingdings" panose="05000000000000000000" pitchFamily="2" charset="2"/>
              <a:buChar char="v"/>
            </a:pPr>
            <a:r>
              <a:rPr lang="en-IN" dirty="0">
                <a:solidFill>
                  <a:srgbClr val="00B0F0"/>
                </a:solidFill>
              </a:rPr>
              <a:t> Mohan Kumar R, </a:t>
            </a:r>
            <a:r>
              <a:rPr lang="en-IN" dirty="0" err="1">
                <a:solidFill>
                  <a:srgbClr val="00B0F0"/>
                </a:solidFill>
              </a:rPr>
              <a:t>Lohit</a:t>
            </a:r>
            <a:r>
              <a:rPr lang="en-IN" dirty="0">
                <a:solidFill>
                  <a:srgbClr val="00B0F0"/>
                </a:solidFill>
              </a:rPr>
              <a:t> H.S, Manas Ranjan Mishra, Md Basheer Ahamed, “ Design of Multipurpose wheel chair for physically challenged elder people”, SASTECH, Vol.11, Issue 1, April 2012. Pp;107-117. </a:t>
            </a:r>
          </a:p>
          <a:p>
            <a:pPr>
              <a:buFont typeface="Wingdings" panose="05000000000000000000" pitchFamily="2" charset="2"/>
              <a:buChar char="v"/>
            </a:pPr>
            <a:r>
              <a:rPr lang="en-IN" dirty="0" err="1">
                <a:solidFill>
                  <a:srgbClr val="00B0F0"/>
                </a:solidFill>
              </a:rPr>
              <a:t>Jobby</a:t>
            </a:r>
            <a:r>
              <a:rPr lang="en-IN" dirty="0">
                <a:solidFill>
                  <a:srgbClr val="00B0F0"/>
                </a:solidFill>
              </a:rPr>
              <a:t> </a:t>
            </a:r>
            <a:r>
              <a:rPr lang="en-IN" dirty="0" err="1">
                <a:solidFill>
                  <a:srgbClr val="00B0F0"/>
                </a:solidFill>
              </a:rPr>
              <a:t>K.Chacko</a:t>
            </a:r>
            <a:r>
              <a:rPr lang="en-IN" dirty="0">
                <a:solidFill>
                  <a:srgbClr val="00B0F0"/>
                </a:solidFill>
              </a:rPr>
              <a:t>, </a:t>
            </a:r>
            <a:r>
              <a:rPr lang="en-IN" dirty="0" err="1">
                <a:solidFill>
                  <a:srgbClr val="00B0F0"/>
                </a:solidFill>
              </a:rPr>
              <a:t>Deepu</a:t>
            </a:r>
            <a:r>
              <a:rPr lang="en-IN" dirty="0">
                <a:solidFill>
                  <a:srgbClr val="00B0F0"/>
                </a:solidFill>
              </a:rPr>
              <a:t> </a:t>
            </a:r>
            <a:r>
              <a:rPr lang="en-IN" dirty="0" err="1">
                <a:solidFill>
                  <a:srgbClr val="00B0F0"/>
                </a:solidFill>
              </a:rPr>
              <a:t>OoMMEN</a:t>
            </a:r>
            <a:r>
              <a:rPr lang="en-IN" dirty="0">
                <a:solidFill>
                  <a:srgbClr val="00B0F0"/>
                </a:solidFill>
              </a:rPr>
              <a:t>, Kevin </a:t>
            </a:r>
            <a:r>
              <a:rPr lang="en-IN" dirty="0" err="1">
                <a:solidFill>
                  <a:srgbClr val="00B0F0"/>
                </a:solidFill>
              </a:rPr>
              <a:t>K.Mathew</a:t>
            </a:r>
            <a:r>
              <a:rPr lang="en-IN" dirty="0">
                <a:solidFill>
                  <a:srgbClr val="00B0F0"/>
                </a:solidFill>
              </a:rPr>
              <a:t>, Noble Sunny, </a:t>
            </a:r>
            <a:r>
              <a:rPr lang="en-IN" dirty="0" err="1">
                <a:solidFill>
                  <a:srgbClr val="00B0F0"/>
                </a:solidFill>
              </a:rPr>
              <a:t>N.Babu</a:t>
            </a:r>
            <a:r>
              <a:rPr lang="en-IN" dirty="0">
                <a:solidFill>
                  <a:srgbClr val="00B0F0"/>
                </a:solidFill>
              </a:rPr>
              <a:t>, “Microcontroller based EOG guided wheelchair”, International journal of Medical, Health, Biomedical, Bioengineering and Pharmaceutical Engineering, vol.7, no.11, 2013.</a:t>
            </a:r>
          </a:p>
          <a:p>
            <a:pPr>
              <a:buFont typeface="Wingdings" panose="05000000000000000000" pitchFamily="2" charset="2"/>
              <a:buChar char="v"/>
            </a:pPr>
            <a:r>
              <a:rPr lang="en-IN" dirty="0">
                <a:solidFill>
                  <a:srgbClr val="00B0F0"/>
                </a:solidFill>
              </a:rPr>
              <a:t>FRDM-KL25Z User’s manual.</a:t>
            </a:r>
          </a:p>
          <a:p>
            <a:pPr>
              <a:buFont typeface="Wingdings" panose="05000000000000000000" pitchFamily="2" charset="2"/>
              <a:buChar char="v"/>
            </a:pPr>
            <a:r>
              <a:rPr lang="en-IN" dirty="0">
                <a:solidFill>
                  <a:srgbClr val="00B0F0"/>
                </a:solidFill>
              </a:rPr>
              <a:t>Vijay Raghav </a:t>
            </a:r>
            <a:r>
              <a:rPr lang="en-IN" dirty="0" err="1">
                <a:solidFill>
                  <a:srgbClr val="00B0F0"/>
                </a:solidFill>
              </a:rPr>
              <a:t>Varada</a:t>
            </a:r>
            <a:r>
              <a:rPr lang="en-IN" dirty="0">
                <a:solidFill>
                  <a:srgbClr val="00B0F0"/>
                </a:solidFill>
              </a:rPr>
              <a:t>, </a:t>
            </a:r>
            <a:r>
              <a:rPr lang="en-IN" dirty="0" err="1">
                <a:solidFill>
                  <a:srgbClr val="00B0F0"/>
                </a:solidFill>
              </a:rPr>
              <a:t>Deepshikha</a:t>
            </a:r>
            <a:r>
              <a:rPr lang="en-IN" dirty="0">
                <a:solidFill>
                  <a:srgbClr val="00B0F0"/>
                </a:solidFill>
              </a:rPr>
              <a:t> </a:t>
            </a:r>
            <a:r>
              <a:rPr lang="en-IN" dirty="0" err="1">
                <a:solidFill>
                  <a:srgbClr val="00B0F0"/>
                </a:solidFill>
              </a:rPr>
              <a:t>Moolchadani</a:t>
            </a:r>
            <a:r>
              <a:rPr lang="en-IN" dirty="0">
                <a:solidFill>
                  <a:srgbClr val="00B0F0"/>
                </a:solidFill>
              </a:rPr>
              <a:t>, Asil Rohit, “ Measuring and processing the brain’s EEG signals with visual feedback for human machine interface”, International Journal of </a:t>
            </a:r>
            <a:r>
              <a:rPr lang="en-IN" dirty="0" err="1">
                <a:solidFill>
                  <a:srgbClr val="00B0F0"/>
                </a:solidFill>
              </a:rPr>
              <a:t>Scientifi</a:t>
            </a:r>
            <a:r>
              <a:rPr lang="en-IN" dirty="0">
                <a:solidFill>
                  <a:srgbClr val="00B0F0"/>
                </a:solidFill>
              </a:rPr>
              <a:t> c and Engineering Research , Vol.4, Issue 1, Jan., 2013.</a:t>
            </a:r>
          </a:p>
        </p:txBody>
      </p:sp>
    </p:spTree>
    <p:extLst>
      <p:ext uri="{BB962C8B-B14F-4D97-AF65-F5344CB8AC3E}">
        <p14:creationId xmlns:p14="http://schemas.microsoft.com/office/powerpoint/2010/main" val="3188026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AFBFBA-DFB3-4D4F-AB27-39D3264F6310}"/>
              </a:ext>
            </a:extLst>
          </p:cNvPr>
          <p:cNvSpPr/>
          <p:nvPr/>
        </p:nvSpPr>
        <p:spPr>
          <a:xfrm>
            <a:off x="3612406" y="2967335"/>
            <a:ext cx="496719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THANK  YOU </a:t>
            </a:r>
            <a:endParaRPr lang="en-US" sz="5400" b="1" cap="none" spc="0" dirty="0">
              <a:ln/>
              <a:solidFill>
                <a:schemeClr val="accent3"/>
              </a:solidFill>
              <a:effectLst/>
            </a:endParaRPr>
          </a:p>
        </p:txBody>
      </p:sp>
    </p:spTree>
    <p:extLst>
      <p:ext uri="{BB962C8B-B14F-4D97-AF65-F5344CB8AC3E}">
        <p14:creationId xmlns:p14="http://schemas.microsoft.com/office/powerpoint/2010/main" val="111081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97A6-81F5-4EEF-9756-C89FA9289B45}"/>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ABSTRACT </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D43C9919-DFE3-4DBB-8EEC-53DE6ADD19E9}"/>
              </a:ext>
            </a:extLst>
          </p:cNvPr>
          <p:cNvSpPr>
            <a:spLocks noGrp="1"/>
          </p:cNvSpPr>
          <p:nvPr>
            <p:ph idx="1"/>
          </p:nvPr>
        </p:nvSpPr>
        <p:spPr/>
        <p:txBody>
          <a:bodyPr>
            <a:normAutofit fontScale="92500" lnSpcReduction="20000"/>
          </a:bodyPr>
          <a:lstStyle/>
          <a:p>
            <a:pPr marL="36900" indent="0" algn="ctr">
              <a:lnSpc>
                <a:spcPct val="150000"/>
              </a:lnSpc>
              <a:buNone/>
            </a:pPr>
            <a:endParaRPr lang="en-IN" sz="1800" dirty="0">
              <a:effectLst/>
              <a:latin typeface="Times New Roman" panose="02020603050405020304" pitchFamily="18" charset="0"/>
              <a:ea typeface="Times New Roman" panose="02020603050405020304" pitchFamily="18" charset="0"/>
            </a:endParaRPr>
          </a:p>
          <a:p>
            <a:pPr marL="628650" indent="-285750" algn="just">
              <a:lnSpc>
                <a:spcPct val="200000"/>
              </a:lnSpc>
              <a:spcAft>
                <a:spcPts val="1000"/>
              </a:spcAft>
              <a:buFont typeface="Wingdings" panose="05000000000000000000" pitchFamily="2" charset="2"/>
              <a:buChar char="v"/>
            </a:pPr>
            <a:r>
              <a:rPr lang="en-US" sz="1600" b="0" dirty="0">
                <a:solidFill>
                  <a:srgbClr val="00B0F0"/>
                </a:solidFill>
                <a:effectLst/>
                <a:ea typeface="MS Mincho" panose="02020609040205080304" pitchFamily="49" charset="-128"/>
              </a:rPr>
              <a:t>Paralysis is a persistent vegetative state of a human being or a few motor organs of him for a long or short period of time. Patients who are paralyzed still exhibit Electro Encephalogram (EEG) patterns indicating brain activity. In this project </a:t>
            </a:r>
            <a:r>
              <a:rPr lang="en-US" sz="1600" b="0" dirty="0">
                <a:solidFill>
                  <a:srgbClr val="00B0F0"/>
                </a:solidFill>
                <a:effectLst/>
                <a:ea typeface="Times New Roman" panose="02020603050405020304" pitchFamily="18" charset="0"/>
              </a:rPr>
              <a:t> ‘Mind Controlled Robot’ has been proposed </a:t>
            </a:r>
            <a:r>
              <a:rPr lang="en-IN" sz="1600" b="0" dirty="0">
                <a:solidFill>
                  <a:srgbClr val="00B0F0"/>
                </a:solidFill>
                <a:effectLst/>
                <a:ea typeface="Times New Roman" panose="02020603050405020304" pitchFamily="18" charset="0"/>
              </a:rPr>
              <a:t>for supporting  paraplegics, quadriplegics,  people affected in accidents relying on other people even to move from one place to another.</a:t>
            </a:r>
            <a:r>
              <a:rPr lang="en-US" sz="1600" b="0" dirty="0">
                <a:solidFill>
                  <a:srgbClr val="00B0F0"/>
                </a:solidFill>
                <a:effectLst/>
                <a:ea typeface="Times New Roman" panose="02020603050405020304" pitchFamily="18" charset="0"/>
              </a:rPr>
              <a:t> This robot is capable to move and to change direction of wheelchair based on attention level and meditation level of mind and to control home appliances like light , fan through eye blinks The proposed work uses a </a:t>
            </a:r>
            <a:r>
              <a:rPr lang="en-US" sz="1600" b="0" dirty="0" err="1">
                <a:solidFill>
                  <a:srgbClr val="00B0F0"/>
                </a:solidFill>
                <a:effectLst/>
                <a:ea typeface="Times New Roman" panose="02020603050405020304" pitchFamily="18" charset="0"/>
              </a:rPr>
              <a:t>NeuroSky</a:t>
            </a:r>
            <a:r>
              <a:rPr lang="en-US" sz="1600" b="0" dirty="0">
                <a:solidFill>
                  <a:srgbClr val="00B0F0"/>
                </a:solidFill>
                <a:effectLst/>
                <a:ea typeface="Times New Roman" panose="02020603050405020304" pitchFamily="18" charset="0"/>
              </a:rPr>
              <a:t> biosensor as the Brain Computer Interface. The sensor data is used to control a robot possibly a motorized wheelchair. There by a </a:t>
            </a:r>
            <a:r>
              <a:rPr lang="en-US" sz="1600" b="0" dirty="0" err="1">
                <a:solidFill>
                  <a:srgbClr val="00B0F0"/>
                </a:solidFill>
                <a:effectLst/>
                <a:ea typeface="Times New Roman" panose="02020603050405020304" pitchFamily="18" charset="0"/>
              </a:rPr>
              <a:t>paralysed</a:t>
            </a:r>
            <a:r>
              <a:rPr lang="en-US" sz="1600" b="0" dirty="0">
                <a:solidFill>
                  <a:srgbClr val="00B0F0"/>
                </a:solidFill>
                <a:effectLst/>
                <a:ea typeface="Times New Roman" panose="02020603050405020304" pitchFamily="18" charset="0"/>
              </a:rPr>
              <a:t> person with no or partial muscular activity can independently move without depending upon anyone.  </a:t>
            </a:r>
            <a:endParaRPr lang="en-IN" sz="1600" b="1" dirty="0">
              <a:solidFill>
                <a:srgbClr val="00B0F0"/>
              </a:solidFill>
              <a:effectLst/>
              <a:ea typeface="Times New Roman" panose="02020603050405020304" pitchFamily="18"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3419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72E5-B95F-47B1-9C62-F6B7B29BB318}"/>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OBJECTIVE</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36FA26ED-6432-477E-950A-DA5D6B733A23}"/>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To aid quadriplegics, paraplegics, people involved in freak accidents and people with motor conditions severe enough to impair movement of the extremities, it will give them an alternative way of controlling traditional wheelchairs. </a:t>
            </a:r>
          </a:p>
          <a:p>
            <a:pPr>
              <a:buFont typeface="Wingdings" panose="05000000000000000000" pitchFamily="2" charset="2"/>
              <a:buChar char="v"/>
            </a:pPr>
            <a:r>
              <a:rPr lang="en-US" dirty="0">
                <a:solidFill>
                  <a:srgbClr val="00B0F0"/>
                </a:solidFill>
              </a:rPr>
              <a:t> To develop a miniature wheelchair prototype that is controlled via the user’s blinks and brainwave data. </a:t>
            </a:r>
          </a:p>
          <a:p>
            <a:pPr>
              <a:buFont typeface="Wingdings" panose="05000000000000000000" pitchFamily="2" charset="2"/>
              <a:buChar char="v"/>
            </a:pPr>
            <a:r>
              <a:rPr lang="en-US" dirty="0">
                <a:solidFill>
                  <a:srgbClr val="00B0F0"/>
                </a:solidFill>
              </a:rPr>
              <a:t> To develop an MATLAB Code that will serve as a data receptor for the Mind wave Mobile and a data transmitter for the miniature wheelchair.</a:t>
            </a:r>
            <a:endParaRPr lang="en-IN" dirty="0">
              <a:solidFill>
                <a:srgbClr val="00B0F0"/>
              </a:solidFill>
            </a:endParaRPr>
          </a:p>
        </p:txBody>
      </p:sp>
    </p:spTree>
    <p:extLst>
      <p:ext uri="{BB962C8B-B14F-4D97-AF65-F5344CB8AC3E}">
        <p14:creationId xmlns:p14="http://schemas.microsoft.com/office/powerpoint/2010/main" val="34670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DCF2-25DF-4953-89AD-9C9BA8DC22B5}"/>
              </a:ext>
            </a:extLst>
          </p:cNvPr>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NEED FOR THE PROJECT</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03F6D24B-0451-400E-96E1-8A91D85C1EC9}"/>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There were 1179 963 disabled individuals in Tamil Nadu in 2011, a disability rate of 1635 per 100 000 population. </a:t>
            </a:r>
          </a:p>
          <a:p>
            <a:pPr>
              <a:buFont typeface="Wingdings" panose="05000000000000000000" pitchFamily="2" charset="2"/>
              <a:buChar char="v"/>
            </a:pPr>
            <a:r>
              <a:rPr lang="en-US" dirty="0">
                <a:solidFill>
                  <a:srgbClr val="00B0F0"/>
                </a:solidFill>
              </a:rPr>
              <a:t>Sixteen districts had disability rates above the state average. As age advanced, disability rates increased; the highest disability rate of 2533 per 100 000 was among people aged 60 years and above. </a:t>
            </a:r>
          </a:p>
          <a:p>
            <a:pPr>
              <a:buFont typeface="Wingdings" panose="05000000000000000000" pitchFamily="2" charset="2"/>
              <a:buChar char="v"/>
            </a:pPr>
            <a:r>
              <a:rPr lang="en-US" dirty="0">
                <a:solidFill>
                  <a:srgbClr val="00B0F0"/>
                </a:solidFill>
              </a:rPr>
              <a:t>Rural areas had higher disability areas compared to urban </a:t>
            </a:r>
          </a:p>
          <a:p>
            <a:pPr>
              <a:buFont typeface="Wingdings" panose="05000000000000000000" pitchFamily="2" charset="2"/>
              <a:buChar char="v"/>
            </a:pPr>
            <a:r>
              <a:rPr lang="en-US" dirty="0">
                <a:solidFill>
                  <a:srgbClr val="00B0F0"/>
                </a:solidFill>
              </a:rPr>
              <a:t>Disability rate in the Scheduled Castes was higher at 1763 per 100 000 compared to the Scheduled Tribes and other social groups. </a:t>
            </a:r>
          </a:p>
          <a:p>
            <a:pPr>
              <a:buFont typeface="Wingdings" panose="05000000000000000000" pitchFamily="2" charset="2"/>
              <a:buChar char="v"/>
            </a:pPr>
            <a:r>
              <a:rPr lang="en-US" dirty="0">
                <a:solidFill>
                  <a:srgbClr val="00B0F0"/>
                </a:solidFill>
              </a:rPr>
              <a:t>Multiple disability was high in the age groups 0-19 years and 60 years and above. To support them this project was chosen. </a:t>
            </a:r>
            <a:endParaRPr lang="en-IN" dirty="0">
              <a:solidFill>
                <a:srgbClr val="00B0F0"/>
              </a:solidFill>
            </a:endParaRPr>
          </a:p>
        </p:txBody>
      </p:sp>
    </p:spTree>
    <p:extLst>
      <p:ext uri="{BB962C8B-B14F-4D97-AF65-F5344CB8AC3E}">
        <p14:creationId xmlns:p14="http://schemas.microsoft.com/office/powerpoint/2010/main" val="395943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BC58-7D43-4E2A-9770-85CC9F00EE57}"/>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LITERATURE SURVEY</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E80C9FE9-1634-481A-A771-EC274616E179}"/>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b="1" dirty="0">
                <a:solidFill>
                  <a:schemeClr val="tx1">
                    <a:lumMod val="75000"/>
                  </a:schemeClr>
                </a:solidFill>
              </a:rPr>
              <a:t>Bluetooth Remote-Controlled Car(Hector Dominguez/2014) </a:t>
            </a:r>
          </a:p>
          <a:p>
            <a:pPr marL="36900" indent="0">
              <a:buNone/>
            </a:pPr>
            <a:r>
              <a:rPr lang="en-US" dirty="0">
                <a:solidFill>
                  <a:srgbClr val="00B0F0"/>
                </a:solidFill>
              </a:rPr>
              <a:t>         • Uses PWM signals to drive the DC motors. </a:t>
            </a:r>
          </a:p>
          <a:p>
            <a:pPr marL="36900" indent="0">
              <a:buNone/>
            </a:pPr>
            <a:r>
              <a:rPr lang="en-US" dirty="0">
                <a:solidFill>
                  <a:srgbClr val="00B0F0"/>
                </a:solidFill>
              </a:rPr>
              <a:t>         •The features include the ability to move forward, backwards, left and right. </a:t>
            </a:r>
          </a:p>
          <a:p>
            <a:pPr marL="36900" indent="0">
              <a:buNone/>
            </a:pPr>
            <a:r>
              <a:rPr lang="en-US" b="1" dirty="0">
                <a:solidFill>
                  <a:schemeClr val="tx1">
                    <a:lumMod val="75000"/>
                  </a:schemeClr>
                </a:solidFill>
              </a:rPr>
              <a:t>Drawback:</a:t>
            </a:r>
            <a:r>
              <a:rPr lang="en-US" dirty="0">
                <a:solidFill>
                  <a:schemeClr val="tx1">
                    <a:lumMod val="75000"/>
                  </a:schemeClr>
                </a:solidFill>
              </a:rPr>
              <a:t> </a:t>
            </a:r>
            <a:r>
              <a:rPr lang="en-US" dirty="0">
                <a:solidFill>
                  <a:srgbClr val="00B0F0"/>
                </a:solidFill>
              </a:rPr>
              <a:t>The car can only be controlled only if the connectivity is with a certain range</a:t>
            </a:r>
          </a:p>
          <a:p>
            <a:pPr>
              <a:buFont typeface="Wingdings" panose="05000000000000000000" pitchFamily="2" charset="2"/>
              <a:buChar char="v"/>
            </a:pPr>
            <a:r>
              <a:rPr lang="en-US" b="1" dirty="0">
                <a:solidFill>
                  <a:schemeClr val="tx1">
                    <a:lumMod val="75000"/>
                  </a:schemeClr>
                </a:solidFill>
              </a:rPr>
              <a:t>Android-controlled monitoring toy car via WIFI(</a:t>
            </a:r>
            <a:r>
              <a:rPr lang="en-US" b="1" dirty="0" err="1">
                <a:solidFill>
                  <a:schemeClr val="tx1">
                    <a:lumMod val="75000"/>
                  </a:schemeClr>
                </a:solidFill>
              </a:rPr>
              <a:t>Rosevir</a:t>
            </a:r>
            <a:r>
              <a:rPr lang="en-US" b="1" dirty="0">
                <a:solidFill>
                  <a:schemeClr val="tx1">
                    <a:lumMod val="75000"/>
                  </a:schemeClr>
                </a:solidFill>
              </a:rPr>
              <a:t> Ceballos/2014) </a:t>
            </a:r>
          </a:p>
          <a:p>
            <a:pPr marL="36900" indent="0">
              <a:buNone/>
            </a:pPr>
            <a:r>
              <a:rPr lang="en-US" dirty="0">
                <a:solidFill>
                  <a:srgbClr val="00B0F0"/>
                </a:solidFill>
              </a:rPr>
              <a:t>     •It is an car with an camera and a router mounted on it that can be controlled through an    Android Smartphone application. </a:t>
            </a:r>
          </a:p>
          <a:p>
            <a:pPr marL="36900" indent="0">
              <a:buNone/>
            </a:pPr>
            <a:r>
              <a:rPr lang="en-US" dirty="0">
                <a:solidFill>
                  <a:srgbClr val="00B0F0"/>
                </a:solidFill>
              </a:rPr>
              <a:t>     •The IP camera also features night vision and the ability to be panned through the Android application.</a:t>
            </a:r>
          </a:p>
          <a:p>
            <a:pPr marL="36900" indent="0">
              <a:buNone/>
            </a:pPr>
            <a:r>
              <a:rPr lang="en-US" b="1" dirty="0">
                <a:solidFill>
                  <a:schemeClr val="tx1">
                    <a:lumMod val="75000"/>
                  </a:schemeClr>
                </a:solidFill>
              </a:rPr>
              <a:t> Drawback: </a:t>
            </a:r>
            <a:r>
              <a:rPr lang="en-US" dirty="0">
                <a:solidFill>
                  <a:srgbClr val="00B0F0"/>
                </a:solidFill>
              </a:rPr>
              <a:t>The lead acid battery used to power the car could only power the system for short period of time before requiring to be charged again. </a:t>
            </a:r>
            <a:endParaRPr lang="en-IN" dirty="0">
              <a:solidFill>
                <a:srgbClr val="00B0F0"/>
              </a:solidFill>
            </a:endParaRPr>
          </a:p>
        </p:txBody>
      </p:sp>
    </p:spTree>
    <p:extLst>
      <p:ext uri="{BB962C8B-B14F-4D97-AF65-F5344CB8AC3E}">
        <p14:creationId xmlns:p14="http://schemas.microsoft.com/office/powerpoint/2010/main" val="166449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0E86-9521-4643-BC39-3FD37A26AB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AB19E8-0096-4D96-B410-22453A242FDE}"/>
              </a:ext>
            </a:extLst>
          </p:cNvPr>
          <p:cNvSpPr>
            <a:spLocks noGrp="1"/>
          </p:cNvSpPr>
          <p:nvPr>
            <p:ph idx="1"/>
          </p:nvPr>
        </p:nvSpPr>
        <p:spPr/>
        <p:txBody>
          <a:bodyPr>
            <a:noAutofit/>
          </a:bodyPr>
          <a:lstStyle/>
          <a:p>
            <a:pPr>
              <a:buFont typeface="Wingdings" panose="05000000000000000000" pitchFamily="2" charset="2"/>
              <a:buChar char="v"/>
            </a:pPr>
            <a:r>
              <a:rPr lang="en-US" sz="1350" b="1" dirty="0">
                <a:solidFill>
                  <a:schemeClr val="tx1">
                    <a:lumMod val="75000"/>
                  </a:schemeClr>
                </a:solidFill>
              </a:rPr>
              <a:t>Controlling electrical devices with human brainwaves(</a:t>
            </a:r>
            <a:r>
              <a:rPr lang="en-US" sz="1350" b="1" dirty="0" err="1">
                <a:solidFill>
                  <a:schemeClr val="tx1">
                    <a:lumMod val="75000"/>
                  </a:schemeClr>
                </a:solidFill>
              </a:rPr>
              <a:t>Stanacevic</a:t>
            </a:r>
            <a:r>
              <a:rPr lang="en-US" sz="1350" b="1" dirty="0">
                <a:solidFill>
                  <a:schemeClr val="tx1">
                    <a:lumMod val="75000"/>
                  </a:schemeClr>
                </a:solidFill>
              </a:rPr>
              <a:t>/2015) </a:t>
            </a:r>
          </a:p>
          <a:p>
            <a:pPr marL="36900" indent="0">
              <a:buNone/>
            </a:pPr>
            <a:r>
              <a:rPr lang="en-US" sz="1350" dirty="0">
                <a:solidFill>
                  <a:srgbClr val="00B0F0"/>
                </a:solidFill>
              </a:rPr>
              <a:t>        •The Raw brainwave data are fed into the Mind wave Mobile and put through a series of processing algorithms to make it suitable for microcontroller use. </a:t>
            </a:r>
          </a:p>
          <a:p>
            <a:pPr marL="36900" indent="0">
              <a:buNone/>
            </a:pPr>
            <a:r>
              <a:rPr lang="en-US" sz="1350" dirty="0">
                <a:solidFill>
                  <a:srgbClr val="00B0F0"/>
                </a:solidFill>
              </a:rPr>
              <a:t>        • The Mind wave Mobile’s accuracy in terms of translating brainwave data into usable ones.</a:t>
            </a:r>
          </a:p>
          <a:p>
            <a:pPr marL="36900" indent="0">
              <a:buNone/>
            </a:pPr>
            <a:r>
              <a:rPr lang="en-US" sz="1350" b="1" dirty="0">
                <a:solidFill>
                  <a:schemeClr val="tx1">
                    <a:lumMod val="75000"/>
                  </a:schemeClr>
                </a:solidFill>
              </a:rPr>
              <a:t> Drawbacks: </a:t>
            </a:r>
          </a:p>
          <a:p>
            <a:pPr marL="36900" indent="0">
              <a:buNone/>
            </a:pPr>
            <a:r>
              <a:rPr lang="en-US" sz="1350" dirty="0">
                <a:solidFill>
                  <a:srgbClr val="00B0F0"/>
                </a:solidFill>
              </a:rPr>
              <a:t>                  • Did not use other features of the Mind wave Mobile such as blink detection. </a:t>
            </a:r>
          </a:p>
          <a:p>
            <a:pPr marL="36900" indent="0">
              <a:buNone/>
            </a:pPr>
            <a:r>
              <a:rPr lang="en-US" sz="1350" dirty="0">
                <a:solidFill>
                  <a:srgbClr val="00B0F0"/>
                </a:solidFill>
              </a:rPr>
              <a:t>                  • The transmission range of Bluetooth is limited. </a:t>
            </a:r>
          </a:p>
          <a:p>
            <a:pPr marL="36900" indent="0">
              <a:buNone/>
            </a:pPr>
            <a:r>
              <a:rPr lang="en-US" sz="1350" dirty="0">
                <a:solidFill>
                  <a:srgbClr val="00B0F0"/>
                </a:solidFill>
              </a:rPr>
              <a:t>                  • Range of brainwave-related data is also limited. </a:t>
            </a:r>
          </a:p>
          <a:p>
            <a:pPr>
              <a:buFont typeface="Wingdings" panose="05000000000000000000" pitchFamily="2" charset="2"/>
              <a:buChar char="v"/>
            </a:pPr>
            <a:r>
              <a:rPr lang="en-US" sz="1350" b="1" dirty="0">
                <a:solidFill>
                  <a:schemeClr val="tx1">
                    <a:lumMod val="75000"/>
                  </a:schemeClr>
                </a:solidFill>
              </a:rPr>
              <a:t>Mobile-controlled wheelchair(Roger </a:t>
            </a:r>
            <a:r>
              <a:rPr lang="en-US" sz="1350" b="1" dirty="0" err="1">
                <a:solidFill>
                  <a:schemeClr val="tx1">
                    <a:lumMod val="75000"/>
                  </a:schemeClr>
                </a:solidFill>
              </a:rPr>
              <a:t>Achkar</a:t>
            </a:r>
            <a:r>
              <a:rPr lang="en-US" sz="1350" b="1" dirty="0">
                <a:solidFill>
                  <a:schemeClr val="tx1">
                    <a:lumMod val="75000"/>
                  </a:schemeClr>
                </a:solidFill>
              </a:rPr>
              <a:t>/2016) : </a:t>
            </a:r>
          </a:p>
          <a:p>
            <a:pPr marL="36900" indent="0">
              <a:buNone/>
            </a:pPr>
            <a:r>
              <a:rPr lang="en-US" sz="1350" dirty="0">
                <a:solidFill>
                  <a:srgbClr val="00B0F0"/>
                </a:solidFill>
              </a:rPr>
              <a:t>        • Auto-movement of electric wheelchair. </a:t>
            </a:r>
          </a:p>
          <a:p>
            <a:pPr marL="36900" indent="0">
              <a:buNone/>
            </a:pPr>
            <a:r>
              <a:rPr lang="en-US" sz="1350" dirty="0">
                <a:solidFill>
                  <a:srgbClr val="00B0F0"/>
                </a:solidFill>
              </a:rPr>
              <a:t>        •It can save a pre-defined path for the wheelchair to take. </a:t>
            </a:r>
          </a:p>
          <a:p>
            <a:pPr marL="36900" indent="0">
              <a:buNone/>
            </a:pPr>
            <a:r>
              <a:rPr lang="en-US" sz="1350" b="1" dirty="0">
                <a:solidFill>
                  <a:schemeClr val="tx1">
                    <a:lumMod val="75000"/>
                  </a:schemeClr>
                </a:solidFill>
              </a:rPr>
              <a:t>Drawbacks: </a:t>
            </a:r>
          </a:p>
          <a:p>
            <a:pPr marL="36900" indent="0">
              <a:buNone/>
            </a:pPr>
            <a:r>
              <a:rPr lang="en-US" sz="1350" dirty="0">
                <a:solidFill>
                  <a:srgbClr val="00B0F0"/>
                </a:solidFill>
              </a:rPr>
              <a:t>                •The lack of an obstacle-sensing feature. </a:t>
            </a:r>
          </a:p>
          <a:p>
            <a:pPr marL="36900" indent="0">
              <a:buNone/>
            </a:pPr>
            <a:r>
              <a:rPr lang="en-US" sz="1350" dirty="0">
                <a:solidFill>
                  <a:srgbClr val="00B0F0"/>
                </a:solidFill>
              </a:rPr>
              <a:t>                •Handicapped people with no limbs have no way of using the wheelchair as it requires them to use a Smartphone to control it.</a:t>
            </a:r>
            <a:endParaRPr lang="en-IN" sz="1350" dirty="0">
              <a:solidFill>
                <a:srgbClr val="00B0F0"/>
              </a:solidFill>
            </a:endParaRPr>
          </a:p>
        </p:txBody>
      </p:sp>
    </p:spTree>
    <p:extLst>
      <p:ext uri="{BB962C8B-B14F-4D97-AF65-F5344CB8AC3E}">
        <p14:creationId xmlns:p14="http://schemas.microsoft.com/office/powerpoint/2010/main" val="217906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3EBC-44B1-4F14-8E16-203535C254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F706D7-CEFC-463C-AA34-A46DAD5B81D8}"/>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b="1" dirty="0">
                <a:solidFill>
                  <a:schemeClr val="tx1">
                    <a:lumMod val="75000"/>
                  </a:schemeClr>
                </a:solidFill>
              </a:rPr>
              <a:t>Biomedical Applications(</a:t>
            </a:r>
            <a:r>
              <a:rPr lang="en-US" b="1" dirty="0" err="1">
                <a:solidFill>
                  <a:schemeClr val="tx1">
                    <a:lumMod val="75000"/>
                  </a:schemeClr>
                </a:solidFill>
              </a:rPr>
              <a:t>Jobby</a:t>
            </a:r>
            <a:r>
              <a:rPr lang="en-US" b="1" dirty="0">
                <a:solidFill>
                  <a:schemeClr val="tx1">
                    <a:lumMod val="75000"/>
                  </a:schemeClr>
                </a:solidFill>
              </a:rPr>
              <a:t> </a:t>
            </a:r>
            <a:r>
              <a:rPr lang="en-US" b="1" dirty="0" err="1">
                <a:solidFill>
                  <a:schemeClr val="tx1">
                    <a:lumMod val="75000"/>
                  </a:schemeClr>
                </a:solidFill>
              </a:rPr>
              <a:t>K.Chacko</a:t>
            </a:r>
            <a:r>
              <a:rPr lang="en-US" b="1" dirty="0">
                <a:solidFill>
                  <a:schemeClr val="tx1">
                    <a:lumMod val="75000"/>
                  </a:schemeClr>
                </a:solidFill>
              </a:rPr>
              <a:t>/2017):</a:t>
            </a:r>
          </a:p>
          <a:p>
            <a:pPr marL="36900" indent="0">
              <a:buNone/>
            </a:pPr>
            <a:r>
              <a:rPr lang="en-US" dirty="0"/>
              <a:t>      </a:t>
            </a:r>
            <a:r>
              <a:rPr lang="en-US" dirty="0">
                <a:solidFill>
                  <a:srgbClr val="00B0F0"/>
                </a:solidFill>
              </a:rPr>
              <a:t>• It uses BCI technology. </a:t>
            </a:r>
          </a:p>
          <a:p>
            <a:pPr marL="36900" indent="0">
              <a:buNone/>
            </a:pPr>
            <a:r>
              <a:rPr lang="en-US" dirty="0">
                <a:solidFill>
                  <a:srgbClr val="00B0F0"/>
                </a:solidFill>
              </a:rPr>
              <a:t>      • It is Time and Cost efficient. </a:t>
            </a:r>
          </a:p>
          <a:p>
            <a:pPr marL="36900" indent="0">
              <a:buNone/>
            </a:pPr>
            <a:r>
              <a:rPr lang="en-US" b="1" dirty="0">
                <a:solidFill>
                  <a:schemeClr val="tx1">
                    <a:lumMod val="75000"/>
                  </a:schemeClr>
                </a:solidFill>
              </a:rPr>
              <a:t>Drawbacks: </a:t>
            </a:r>
            <a:r>
              <a:rPr lang="en-US" dirty="0">
                <a:solidFill>
                  <a:srgbClr val="00B0F0"/>
                </a:solidFill>
              </a:rPr>
              <a:t>They didn’t address atypical brain responses which can be the result of illnesses such as stroke.</a:t>
            </a:r>
          </a:p>
          <a:p>
            <a:pPr>
              <a:buFont typeface="Wingdings" panose="05000000000000000000" pitchFamily="2" charset="2"/>
              <a:buChar char="v"/>
            </a:pPr>
            <a:r>
              <a:rPr lang="en-US" b="1" dirty="0">
                <a:solidFill>
                  <a:schemeClr val="tx1">
                    <a:lumMod val="75000"/>
                  </a:schemeClr>
                </a:solidFill>
              </a:rPr>
              <a:t>Gaming(</a:t>
            </a:r>
            <a:r>
              <a:rPr lang="en-US" b="1" dirty="0" err="1">
                <a:solidFill>
                  <a:schemeClr val="tx1">
                    <a:lumMod val="75000"/>
                  </a:schemeClr>
                </a:solidFill>
              </a:rPr>
              <a:t>Atanasios</a:t>
            </a:r>
            <a:r>
              <a:rPr lang="en-US" b="1" dirty="0">
                <a:solidFill>
                  <a:schemeClr val="tx1">
                    <a:lumMod val="75000"/>
                  </a:schemeClr>
                </a:solidFill>
              </a:rPr>
              <a:t> </a:t>
            </a:r>
            <a:r>
              <a:rPr lang="en-US" b="1" dirty="0" err="1">
                <a:solidFill>
                  <a:schemeClr val="tx1">
                    <a:lumMod val="75000"/>
                  </a:schemeClr>
                </a:solidFill>
              </a:rPr>
              <a:t>Vourvopoulos</a:t>
            </a:r>
            <a:r>
              <a:rPr lang="en-US" b="1" dirty="0">
                <a:solidFill>
                  <a:schemeClr val="tx1">
                    <a:lumMod val="75000"/>
                  </a:schemeClr>
                </a:solidFill>
              </a:rPr>
              <a:t> /2017):</a:t>
            </a:r>
          </a:p>
          <a:p>
            <a:pPr marL="36900" indent="0">
              <a:buNone/>
            </a:pPr>
            <a:r>
              <a:rPr lang="en-US" dirty="0"/>
              <a:t>       •</a:t>
            </a:r>
            <a:r>
              <a:rPr lang="en-US" dirty="0">
                <a:solidFill>
                  <a:srgbClr val="00B0F0"/>
                </a:solidFill>
              </a:rPr>
              <a:t>Gaming uses BCIs for movement. </a:t>
            </a:r>
          </a:p>
          <a:p>
            <a:pPr marL="36900" indent="0">
              <a:buNone/>
            </a:pPr>
            <a:r>
              <a:rPr lang="en-US" dirty="0">
                <a:solidFill>
                  <a:srgbClr val="00B0F0"/>
                </a:solidFill>
              </a:rPr>
              <a:t>       •Also used to control difficulty level in multiplayer games, by triggering Dynamic Difficulty Adjustment (DDA), which increases difficulty for strong players and decreases difficulty for weaker players.</a:t>
            </a:r>
          </a:p>
          <a:p>
            <a:pPr marL="36900" indent="0">
              <a:buNone/>
            </a:pPr>
            <a:r>
              <a:rPr lang="en-US" b="1" dirty="0">
                <a:solidFill>
                  <a:schemeClr val="tx1">
                    <a:lumMod val="75000"/>
                  </a:schemeClr>
                </a:solidFill>
              </a:rPr>
              <a:t> Drawbacks: </a:t>
            </a:r>
            <a:r>
              <a:rPr lang="en-US" dirty="0">
                <a:solidFill>
                  <a:srgbClr val="00B0F0"/>
                </a:solidFill>
              </a:rPr>
              <a:t>Algorithms is Sensor based that cause significant problems when building such systems.</a:t>
            </a:r>
            <a:endParaRPr lang="en-IN" dirty="0">
              <a:solidFill>
                <a:srgbClr val="00B0F0"/>
              </a:solidFill>
            </a:endParaRPr>
          </a:p>
        </p:txBody>
      </p:sp>
    </p:spTree>
    <p:extLst>
      <p:ext uri="{BB962C8B-B14F-4D97-AF65-F5344CB8AC3E}">
        <p14:creationId xmlns:p14="http://schemas.microsoft.com/office/powerpoint/2010/main" val="214647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E80EF-C132-4F2E-AF11-440F79B14472}"/>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effectLst/>
              </a:rPr>
              <a:t>MOTIVATION</a:t>
            </a:r>
            <a:endParaRPr lang="en-IN" b="1" dirty="0">
              <a:ln/>
              <a:solidFill>
                <a:schemeClr val="accent3"/>
              </a:solidFill>
              <a:effectLst/>
            </a:endParaRPr>
          </a:p>
        </p:txBody>
      </p:sp>
      <p:sp>
        <p:nvSpPr>
          <p:cNvPr id="3" name="Content Placeholder 2">
            <a:extLst>
              <a:ext uri="{FF2B5EF4-FFF2-40B4-BE49-F238E27FC236}">
                <a16:creationId xmlns:a16="http://schemas.microsoft.com/office/drawing/2014/main" id="{EA3D33B9-7A25-4DAF-AF03-8B0C0E4EB678}"/>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The design and functionality of wheelchairs have improved with the invention of the first lightweight, collapsible and mass-produced wheelchair in 1933 by Harry Jennings and Herbert Everest serving as the introduction of the modern-day wheelchair. </a:t>
            </a:r>
          </a:p>
          <a:p>
            <a:pPr>
              <a:buFont typeface="Wingdings" panose="05000000000000000000" pitchFamily="2" charset="2"/>
              <a:buChar char="v"/>
            </a:pPr>
            <a:r>
              <a:rPr lang="en-US" dirty="0">
                <a:solidFill>
                  <a:srgbClr val="00B0F0"/>
                </a:solidFill>
              </a:rPr>
              <a:t> In addition to the traditional manpower-driven wheelchairs, electric and battery-powered wheelchairs are now also available. </a:t>
            </a:r>
          </a:p>
          <a:p>
            <a:pPr>
              <a:buFont typeface="Wingdings" panose="05000000000000000000" pitchFamily="2" charset="2"/>
              <a:buChar char="v"/>
            </a:pPr>
            <a:r>
              <a:rPr lang="en-US" dirty="0">
                <a:solidFill>
                  <a:srgbClr val="00B0F0"/>
                </a:solidFill>
              </a:rPr>
              <a:t> Up until the last few years, electroencephalography has for the most part only been available in hospitals and other medical institutions where, using this technology wheelchairs can also be controlled even by Physically retarded people.</a:t>
            </a:r>
            <a:endParaRPr lang="en-IN" dirty="0">
              <a:solidFill>
                <a:srgbClr val="00B0F0"/>
              </a:solidFill>
            </a:endParaRPr>
          </a:p>
        </p:txBody>
      </p:sp>
    </p:spTree>
    <p:extLst>
      <p:ext uri="{BB962C8B-B14F-4D97-AF65-F5344CB8AC3E}">
        <p14:creationId xmlns:p14="http://schemas.microsoft.com/office/powerpoint/2010/main" val="3767142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282</TotalTime>
  <Words>2231</Words>
  <Application>Microsoft Office PowerPoint</Application>
  <PresentationFormat>Widescreen</PresentationFormat>
  <Paragraphs>132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Calisto MT</vt:lpstr>
      <vt:lpstr>Times New Roman</vt:lpstr>
      <vt:lpstr>Wingdings</vt:lpstr>
      <vt:lpstr>Wingdings 2</vt:lpstr>
      <vt:lpstr>Slate</vt:lpstr>
      <vt:lpstr>BRAIN WAVE CONTROLLED ROBOT</vt:lpstr>
      <vt:lpstr>OVER VIEW</vt:lpstr>
      <vt:lpstr>ABSTRACT </vt:lpstr>
      <vt:lpstr>OBJECTIVE</vt:lpstr>
      <vt:lpstr>NEED FOR THE PROJECT</vt:lpstr>
      <vt:lpstr>LITERATURE SURVEY</vt:lpstr>
      <vt:lpstr>PowerPoint Presentation</vt:lpstr>
      <vt:lpstr>PowerPoint Presentation</vt:lpstr>
      <vt:lpstr>MOTIVATION</vt:lpstr>
      <vt:lpstr>METHODOLOGY</vt:lpstr>
      <vt:lpstr>BRAINSENSE </vt:lpstr>
      <vt:lpstr>HC-05 BLUETOOTH MODULE</vt:lpstr>
      <vt:lpstr>ARDUINO UNO</vt:lpstr>
      <vt:lpstr>L293D MOTOR DRIVER</vt:lpstr>
      <vt:lpstr>DC MOTOR</vt:lpstr>
      <vt:lpstr>ULTRASONIC TRANSDUCER</vt:lpstr>
      <vt:lpstr>LED</vt:lpstr>
      <vt:lpstr>NEURO VIEW</vt:lpstr>
      <vt:lpstr>PowerPoint Presentation</vt:lpstr>
      <vt:lpstr>FINAL EEG WAVE FROM BRAIN SENSE</vt:lpstr>
      <vt:lpstr>PowerPoint Presentation</vt:lpstr>
      <vt:lpstr>PowerPoint Presentation</vt:lpstr>
      <vt:lpstr>PowerPoint Presentation</vt:lpstr>
      <vt:lpstr>PHOTOS OF BCR</vt:lpstr>
      <vt:lpstr>CONCLUSION</vt:lpstr>
      <vt:lpstr>FUTURE SCOPE</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WAVE CONTROLLED ROBOT</dc:title>
  <dc:creator>ASUS</dc:creator>
  <cp:lastModifiedBy>ASUS</cp:lastModifiedBy>
  <cp:revision>8</cp:revision>
  <dcterms:created xsi:type="dcterms:W3CDTF">2022-04-08T06:22:43Z</dcterms:created>
  <dcterms:modified xsi:type="dcterms:W3CDTF">2022-04-20T03:14:05Z</dcterms:modified>
</cp:coreProperties>
</file>