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76.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 id="2147483846" r:id="rId2"/>
    <p:sldMasterId id="2147483864" r:id="rId3"/>
    <p:sldMasterId id="2147483882" r:id="rId4"/>
    <p:sldMasterId id="2147484074" r:id="rId5"/>
  </p:sldMasterIdLst>
  <p:notesMasterIdLst>
    <p:notesMasterId r:id="rId37"/>
  </p:notesMasterIdLst>
  <p:sldIdLst>
    <p:sldId id="286" r:id="rId6"/>
    <p:sldId id="256" r:id="rId7"/>
    <p:sldId id="284" r:id="rId8"/>
    <p:sldId id="285" r:id="rId9"/>
    <p:sldId id="257" r:id="rId10"/>
    <p:sldId id="258" r:id="rId11"/>
    <p:sldId id="259" r:id="rId12"/>
    <p:sldId id="260" r:id="rId13"/>
    <p:sldId id="261" r:id="rId14"/>
    <p:sldId id="262" r:id="rId15"/>
    <p:sldId id="283" r:id="rId16"/>
    <p:sldId id="263" r:id="rId17"/>
    <p:sldId id="264" r:id="rId18"/>
    <p:sldId id="265" r:id="rId19"/>
    <p:sldId id="267" r:id="rId20"/>
    <p:sldId id="266" r:id="rId21"/>
    <p:sldId id="269" r:id="rId22"/>
    <p:sldId id="268" r:id="rId23"/>
    <p:sldId id="270" r:id="rId24"/>
    <p:sldId id="271" r:id="rId25"/>
    <p:sldId id="273" r:id="rId26"/>
    <p:sldId id="279" r:id="rId27"/>
    <p:sldId id="280" r:id="rId28"/>
    <p:sldId id="281" r:id="rId29"/>
    <p:sldId id="282" r:id="rId30"/>
    <p:sldId id="272" r:id="rId31"/>
    <p:sldId id="278" r:id="rId32"/>
    <p:sldId id="277" r:id="rId33"/>
    <p:sldId id="274" r:id="rId34"/>
    <p:sldId id="276" r:id="rId35"/>
    <p:sldId id="28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551A09-228F-4819-9B43-7E4B0054B682}" type="datetimeFigureOut">
              <a:rPr lang="en-US" smtClean="0"/>
              <a:pPr/>
              <a:t>12/4/2021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428946-CE96-4F30-9B41-C9B6A7D75D7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37840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17"/>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598"/>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39" y="5169584"/>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202301-885D-4C33-8AF2-65A2C27C4344}"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310"/>
            <a:ext cx="865613" cy="1090789"/>
          </a:xfrm>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4064239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16"/>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202301-885D-4C33-8AF2-65A2C27C4344}"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616"/>
            <a:ext cx="865613" cy="1090789"/>
          </a:xfrm>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2538369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4" name="Rectangle 13"/>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16"/>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202301-885D-4C33-8AF2-65A2C27C4344}"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CE92D2FA-4B0A-45FE-ABE6-E1CB2FF2B172}" type="slidenum">
              <a:rPr lang="en-US" smtClean="0"/>
              <a:pPr/>
              <a:t>‹#›</a:t>
            </a:fld>
            <a:endParaRPr lang="en-US"/>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3459956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5929622"/>
            <a:ext cx="1202248" cy="144270"/>
          </a:xfrm>
          <a:prstGeom prst="rect">
            <a:avLst/>
          </a:prstGeom>
        </p:spPr>
      </p:pic>
      <p:sp>
        <p:nvSpPr>
          <p:cNvPr id="11" name="Rectangle 10"/>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4711616"/>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0"/>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202301-885D-4C33-8AF2-65A2C27C4344}"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4287304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6" name="Rectangle 15"/>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1"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17"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17"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1202301-885D-4C33-8AF2-65A2C27C4344}" type="datetimeFigureOut">
              <a:rPr lang="en-US" smtClean="0"/>
              <a:pPr/>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1623368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39"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39"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39"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88"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09"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08"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1202301-885D-4C33-8AF2-65A2C27C4344}" type="datetimeFigureOut">
              <a:rPr lang="en-US" smtClean="0"/>
              <a:pPr/>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2960812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9" name="Rectangle 8"/>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202301-885D-4C33-8AF2-65A2C27C4344}"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70984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7" y="5543428"/>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88"/>
            <a:ext cx="2057400" cy="365125"/>
          </a:xfrm>
        </p:spPr>
        <p:txBody>
          <a:bodyPr/>
          <a:lstStyle/>
          <a:p>
            <a:fld id="{31202301-885D-4C33-8AF2-65A2C27C4344}" type="datetimeFigureOut">
              <a:rPr lang="en-US" smtClean="0"/>
              <a:pPr/>
              <a:t>12/4/2021</a:t>
            </a:fld>
            <a:endParaRPr lang="en-US"/>
          </a:p>
        </p:txBody>
      </p:sp>
      <p:sp>
        <p:nvSpPr>
          <p:cNvPr id="5" name="Footer Placeholder 4"/>
          <p:cNvSpPr>
            <a:spLocks noGrp="1"/>
          </p:cNvSpPr>
          <p:nvPr>
            <p:ph type="ftr" sz="quarter" idx="11"/>
          </p:nvPr>
        </p:nvSpPr>
        <p:spPr>
          <a:xfrm>
            <a:off x="510241" y="5936189"/>
            <a:ext cx="4595104" cy="365125"/>
          </a:xfrm>
        </p:spPr>
        <p:txBody>
          <a:bodyPr/>
          <a:lstStyle/>
          <a:p>
            <a:endParaRPr lang="en-US"/>
          </a:p>
        </p:txBody>
      </p:sp>
      <p:sp>
        <p:nvSpPr>
          <p:cNvPr id="6" name="Slide Number Placeholder 5"/>
          <p:cNvSpPr>
            <a:spLocks noGrp="1"/>
          </p:cNvSpPr>
          <p:nvPr>
            <p:ph type="sldNum" sz="quarter" idx="12"/>
          </p:nvPr>
        </p:nvSpPr>
        <p:spPr>
          <a:xfrm>
            <a:off x="7573163" y="5398634"/>
            <a:ext cx="865613" cy="1090789"/>
          </a:xfrm>
        </p:spPr>
        <p:txBody>
          <a:bodyPr anchor="t"/>
          <a:lstStyle>
            <a:lvl1pPr algn="ctr">
              <a:defRPr/>
            </a:lvl1p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27799591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4394044"/>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202301-885D-4C33-8AF2-65A2C27C4344}"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21473991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4232176"/>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4" y="286990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2"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2"/>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5" y="2336878"/>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1"/>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1"/>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8"/>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2336877"/>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2"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8"/>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1"/>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600"/>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0" y="5169588"/>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314"/>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20"/>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62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20"/>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dirty="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4232172"/>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202301-885D-4C33-8AF2-65A2C27C4344}"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47092" y="2869896"/>
            <a:ext cx="865613" cy="1090789"/>
          </a:xfrm>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35539100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4711620"/>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4"/>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3"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19"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19"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1"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1"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1"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0"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1"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0"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9" y="5543432"/>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9"/>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2"/>
            <a:ext cx="2057400" cy="365125"/>
          </a:xfrm>
        </p:spPr>
        <p:txBody>
          <a:bodyPr/>
          <a:lstStyle/>
          <a:p>
            <a:fld id="{6178E61D-D431-422C-9764-11DAFE33AB63}" type="datetimeFigureOut">
              <a:rPr lang="en-US" dirty="0"/>
              <a:pPr/>
              <a:t>12/4/2021</a:t>
            </a:fld>
            <a:endParaRPr lang="en-US" dirty="0"/>
          </a:p>
        </p:txBody>
      </p:sp>
      <p:sp>
        <p:nvSpPr>
          <p:cNvPr id="5" name="Footer Placeholder 4"/>
          <p:cNvSpPr>
            <a:spLocks noGrp="1"/>
          </p:cNvSpPr>
          <p:nvPr>
            <p:ph type="ftr" sz="quarter" idx="11"/>
          </p:nvPr>
        </p:nvSpPr>
        <p:spPr>
          <a:xfrm>
            <a:off x="510241" y="5936193"/>
            <a:ext cx="4595104" cy="365125"/>
          </a:xfrm>
        </p:spPr>
        <p:txBody>
          <a:bodyPr/>
          <a:lstStyle/>
          <a:p>
            <a:endParaRPr lang="en-US" dirty="0"/>
          </a:p>
        </p:txBody>
      </p:sp>
      <p:sp>
        <p:nvSpPr>
          <p:cNvPr id="6" name="Slide Number Placeholder 5"/>
          <p:cNvSpPr>
            <a:spLocks noGrp="1"/>
          </p:cNvSpPr>
          <p:nvPr>
            <p:ph type="sldNum" sz="quarter" idx="12"/>
          </p:nvPr>
        </p:nvSpPr>
        <p:spPr>
          <a:xfrm>
            <a:off x="7573165" y="5398638"/>
            <a:ext cx="865613"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4394046"/>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406859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74684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4232178"/>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5" y="286990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07432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3"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105075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2"/>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6" y="2336880"/>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1"/>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1"/>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09358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0"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2"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202301-885D-4C33-8AF2-65A2C27C4344}"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3552277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270582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911311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263245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3"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2186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3"/>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600"/>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0" y="5169590"/>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316"/>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90165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22"/>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62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31110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22"/>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3734282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4711622"/>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6"/>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88697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4"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20"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20"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208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2"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2"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2"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1"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2"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1"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46280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2" name="Rectangle 11"/>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0"/>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3" y="2336874"/>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2" y="3030009"/>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3" y="3030009"/>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202301-885D-4C33-8AF2-65A2C27C4344}" type="datetimeFigureOut">
              <a:rPr lang="en-US" smtClean="0"/>
              <a:pPr/>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1572232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31590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0" y="5543434"/>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9"/>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4"/>
            <a:ext cx="2057400" cy="365125"/>
          </a:xfrm>
        </p:spPr>
        <p:txBody>
          <a:bodyPr/>
          <a:lstStyle/>
          <a:p>
            <a:fld id="{6178E61D-D431-422C-9764-11DAFE33AB63}" type="datetimeFigureOut">
              <a:rPr lang="en-US" smtClean="0"/>
              <a:pPr/>
              <a:t>12/4/2021</a:t>
            </a:fld>
            <a:endParaRPr lang="en-US" dirty="0"/>
          </a:p>
        </p:txBody>
      </p:sp>
      <p:sp>
        <p:nvSpPr>
          <p:cNvPr id="5" name="Footer Placeholder 4"/>
          <p:cNvSpPr>
            <a:spLocks noGrp="1"/>
          </p:cNvSpPr>
          <p:nvPr>
            <p:ph type="ftr" sz="quarter" idx="11"/>
          </p:nvPr>
        </p:nvSpPr>
        <p:spPr>
          <a:xfrm>
            <a:off x="510241" y="5936195"/>
            <a:ext cx="4595104" cy="365125"/>
          </a:xfrm>
        </p:spPr>
        <p:txBody>
          <a:bodyPr/>
          <a:lstStyle/>
          <a:p>
            <a:endParaRPr lang="en-US" dirty="0"/>
          </a:p>
        </p:txBody>
      </p:sp>
      <p:sp>
        <p:nvSpPr>
          <p:cNvPr id="6" name="Slide Number Placeholder 5"/>
          <p:cNvSpPr>
            <a:spLocks noGrp="1"/>
          </p:cNvSpPr>
          <p:nvPr>
            <p:ph type="sldNum" sz="quarter" idx="12"/>
          </p:nvPr>
        </p:nvSpPr>
        <p:spPr>
          <a:xfrm>
            <a:off x="7573166" y="5398640"/>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8098869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4394048"/>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88423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79995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4232180"/>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6" y="286990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1986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3"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03910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2"/>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7" y="2336882"/>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1"/>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1"/>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29254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01469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053788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33333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8" name="Rectangle 7"/>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202301-885D-4C33-8AF2-65A2C27C4344}" type="datetimeFigureOut">
              <a:rPr lang="en-US" smtClean="0"/>
              <a:pPr/>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2461956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4"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120674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5"/>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600"/>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0" y="5169592"/>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318"/>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806075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24"/>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62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745271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24"/>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8970230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4711624"/>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8"/>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686463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5"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21"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21"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35178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3"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3"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3"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2"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3"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2"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91729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49903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1" y="5543436"/>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9"/>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6"/>
            <a:ext cx="2057400" cy="365125"/>
          </a:xfrm>
        </p:spPr>
        <p:txBody>
          <a:bodyPr/>
          <a:lstStyle/>
          <a:p>
            <a:fld id="{6178E61D-D431-422C-9764-11DAFE33AB63}" type="datetimeFigureOut">
              <a:rPr lang="en-US" smtClean="0"/>
              <a:pPr/>
              <a:t>12/4/2021</a:t>
            </a:fld>
            <a:endParaRPr lang="en-US" dirty="0"/>
          </a:p>
        </p:txBody>
      </p:sp>
      <p:sp>
        <p:nvSpPr>
          <p:cNvPr id="5" name="Footer Placeholder 4"/>
          <p:cNvSpPr>
            <a:spLocks noGrp="1"/>
          </p:cNvSpPr>
          <p:nvPr>
            <p:ph type="ftr" sz="quarter" idx="11"/>
          </p:nvPr>
        </p:nvSpPr>
        <p:spPr>
          <a:xfrm>
            <a:off x="510241" y="5936197"/>
            <a:ext cx="4595104" cy="365125"/>
          </a:xfrm>
        </p:spPr>
        <p:txBody>
          <a:bodyPr/>
          <a:lstStyle/>
          <a:p>
            <a:endParaRPr lang="en-US" dirty="0"/>
          </a:p>
        </p:txBody>
      </p:sp>
      <p:sp>
        <p:nvSpPr>
          <p:cNvPr id="6" name="Slide Number Placeholder 5"/>
          <p:cNvSpPr>
            <a:spLocks noGrp="1"/>
          </p:cNvSpPr>
          <p:nvPr>
            <p:ph type="sldNum" sz="quarter" idx="12"/>
          </p:nvPr>
        </p:nvSpPr>
        <p:spPr>
          <a:xfrm>
            <a:off x="7573167" y="5398642"/>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445459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107" y="1905000"/>
            <a:ext cx="6859786" cy="2667000"/>
          </a:xfrm>
        </p:spPr>
        <p:txBody>
          <a:bodyPr>
            <a:noAutofit/>
          </a:bodyPr>
          <a:lstStyle>
            <a:lvl1pPr>
              <a:defRPr sz="5400"/>
            </a:lvl1pPr>
          </a:lstStyle>
          <a:p>
            <a:r>
              <a:rPr lang="en-US" smtClean="0"/>
              <a:t>Click to edit Master title style</a:t>
            </a:r>
            <a:endParaRPr/>
          </a:p>
        </p:txBody>
      </p:sp>
      <p:grpSp>
        <p:nvGrpSpPr>
          <p:cNvPr id="4" name="line" descr="Line graphic"/>
          <p:cNvGrpSpPr/>
          <p:nvPr/>
        </p:nvGrpSpPr>
        <p:grpSpPr bwMode="invGray">
          <a:xfrm>
            <a:off x="1188982" y="4724400"/>
            <a:ext cx="6475638"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142107" y="5105400"/>
            <a:ext cx="6859786"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xmlns="" val="674356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1202301-885D-4C33-8AF2-65A2C27C4344}" type="datetimeFigureOut">
              <a:rPr lang="en-US" smtClean="0"/>
              <a:pPr/>
              <a:t>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10543147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lstStyle/>
          <a:p>
            <a:r>
              <a:rPr lang="en-US" smtClean="0"/>
              <a:t>Click to edit Master title style</a:t>
            </a:r>
            <a:endParaRPr/>
          </a:p>
        </p:txBody>
      </p:sp>
      <p:grpSp>
        <p:nvGrpSpPr>
          <p:cNvPr id="7" name="line" descr="Line graphic"/>
          <p:cNvGrpSpPr/>
          <p:nvPr/>
        </p:nvGrpSpPr>
        <p:grpSpPr bwMode="invGray">
          <a:xfrm>
            <a:off x="1142108" y="1514475"/>
            <a:ext cx="7929246"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1202301-885D-4C33-8AF2-65A2C27C4344}" type="datetimeFigureOut">
              <a:rPr lang="en-US" smtClean="0"/>
              <a:pPr/>
              <a:t>12/4/2021</a:t>
            </a:fld>
            <a:endParaRPr lang="en-US"/>
          </a:p>
        </p:txBody>
      </p:sp>
      <p:sp>
        <p:nvSpPr>
          <p:cNvPr id="6" name="Slide Number Placeholder 5"/>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26144726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2107" y="1905000"/>
            <a:ext cx="6859786" cy="2667000"/>
          </a:xfrm>
        </p:spPr>
        <p:txBody>
          <a:bodyPr anchor="b">
            <a:noAutofit/>
          </a:bodyPr>
          <a:lstStyle>
            <a:lvl1pPr algn="l">
              <a:defRPr sz="4400" b="0" cap="none" baseline="0"/>
            </a:lvl1pPr>
          </a:lstStyle>
          <a:p>
            <a:r>
              <a:rPr lang="en-US" smtClean="0"/>
              <a:t>Click to edit Master title style</a:t>
            </a:r>
            <a:endParaRPr/>
          </a:p>
        </p:txBody>
      </p:sp>
      <p:grpSp>
        <p:nvGrpSpPr>
          <p:cNvPr id="7" name="line" descr="Line graphic"/>
          <p:cNvGrpSpPr/>
          <p:nvPr/>
        </p:nvGrpSpPr>
        <p:grpSpPr bwMode="invGray">
          <a:xfrm>
            <a:off x="1188982" y="4724400"/>
            <a:ext cx="6475638"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142107" y="5102526"/>
            <a:ext cx="6859786"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1202301-885D-4C33-8AF2-65A2C27C4344}" type="datetimeFigureOut">
              <a:rPr lang="en-US" smtClean="0"/>
              <a:pPr/>
              <a:t>12/4/2021</a:t>
            </a:fld>
            <a:endParaRPr lang="en-US"/>
          </a:p>
        </p:txBody>
      </p:sp>
      <p:sp>
        <p:nvSpPr>
          <p:cNvPr id="6" name="Slide Number Placeholder 5"/>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40587977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lstStyle/>
          <a:p>
            <a:r>
              <a:rPr lang="en-US" smtClean="0"/>
              <a:t>Click to edit Master title style</a:t>
            </a:r>
            <a:endParaRPr/>
          </a:p>
        </p:txBody>
      </p:sp>
      <p:grpSp>
        <p:nvGrpSpPr>
          <p:cNvPr id="8" name="line" descr="Line graphic"/>
          <p:cNvGrpSpPr/>
          <p:nvPr/>
        </p:nvGrpSpPr>
        <p:grpSpPr bwMode="invGray">
          <a:xfrm>
            <a:off x="1142108" y="1514475"/>
            <a:ext cx="7929246"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142107" y="1905000"/>
            <a:ext cx="3315563"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6332" y="1905000"/>
            <a:ext cx="3315562"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1202301-885D-4C33-8AF2-65A2C27C4344}" type="datetimeFigureOut">
              <a:rPr lang="en-US" smtClean="0"/>
              <a:pPr/>
              <a:t>12/4/2021</a:t>
            </a:fld>
            <a:endParaRPr lang="en-US"/>
          </a:p>
        </p:txBody>
      </p:sp>
      <p:sp>
        <p:nvSpPr>
          <p:cNvPr id="7" name="Slide Number Placeholder 6"/>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16832941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lstStyle>
            <a:lvl1pPr>
              <a:defRPr/>
            </a:lvl1pPr>
          </a:lstStyle>
          <a:p>
            <a:r>
              <a:rPr lang="en-US" smtClean="0"/>
              <a:t>Click to edit Master title style</a:t>
            </a:r>
            <a:endParaRPr/>
          </a:p>
        </p:txBody>
      </p:sp>
      <p:grpSp>
        <p:nvGrpSpPr>
          <p:cNvPr id="10" name="line" descr="Line graphic"/>
          <p:cNvGrpSpPr/>
          <p:nvPr/>
        </p:nvGrpSpPr>
        <p:grpSpPr bwMode="invGray">
          <a:xfrm>
            <a:off x="1142108" y="1514475"/>
            <a:ext cx="7929246"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142107" y="1905000"/>
            <a:ext cx="3313277"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2107" y="2819400"/>
            <a:ext cx="3313277"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88616" y="1905000"/>
            <a:ext cx="3313277"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8616" y="2819400"/>
            <a:ext cx="3313277"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1202301-885D-4C33-8AF2-65A2C27C4344}" type="datetimeFigureOut">
              <a:rPr lang="en-US" smtClean="0"/>
              <a:pPr/>
              <a:t>12/4/2021</a:t>
            </a:fld>
            <a:endParaRPr lang="en-US"/>
          </a:p>
        </p:txBody>
      </p:sp>
      <p:sp>
        <p:nvSpPr>
          <p:cNvPr id="9" name="Slide Number Placeholder 8"/>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41824918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6" name="line" descr="Line graphic"/>
          <p:cNvGrpSpPr/>
          <p:nvPr/>
        </p:nvGrpSpPr>
        <p:grpSpPr bwMode="invGray">
          <a:xfrm>
            <a:off x="1142108" y="1514475"/>
            <a:ext cx="7929246"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1202301-885D-4C33-8AF2-65A2C27C4344}" type="datetimeFigureOut">
              <a:rPr lang="en-US" smtClean="0"/>
              <a:pPr/>
              <a:t>12/4/2021</a:t>
            </a:fld>
            <a:endParaRPr lang="en-US"/>
          </a:p>
        </p:txBody>
      </p:sp>
      <p:sp>
        <p:nvSpPr>
          <p:cNvPr id="5" name="Slide Number Placeholder 4"/>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25315614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1202301-885D-4C33-8AF2-65A2C27C4344}" type="datetimeFigureOut">
              <a:rPr lang="en-US" smtClean="0"/>
              <a:pPr/>
              <a:t>12/4/2021</a:t>
            </a:fld>
            <a:endParaRPr lang="en-US"/>
          </a:p>
        </p:txBody>
      </p:sp>
      <p:sp>
        <p:nvSpPr>
          <p:cNvPr id="4" name="Slide Number Placeholder 3"/>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14059666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142107" y="3429000"/>
            <a:ext cx="2057936"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3533436" y="1905000"/>
            <a:ext cx="4253068"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8" name="frame" descr="Box graphic"/>
          <p:cNvGrpSpPr/>
          <p:nvPr/>
        </p:nvGrpSpPr>
        <p:grpSpPr bwMode="invGray">
          <a:xfrm>
            <a:off x="3314242" y="1630822"/>
            <a:ext cx="4719500" cy="4575885"/>
            <a:chOff x="4417839" y="1630821"/>
            <a:chExt cx="6291028" cy="4575885"/>
          </a:xfrm>
        </p:grpSpPr>
        <p:grpSp>
          <p:nvGrpSpPr>
            <p:cNvPr id="9" name="Group 615"/>
            <p:cNvGrpSpPr/>
            <p:nvPr/>
          </p:nvGrpSpPr>
          <p:grpSpPr bwMode="invGray">
            <a:xfrm>
              <a:off x="5414491" y="1630821"/>
              <a:ext cx="5294376" cy="4114800"/>
              <a:chOff x="3310555" y="716546"/>
              <a:chExt cx="5294376" cy="4114800"/>
            </a:xfrm>
          </p:grpSpPr>
          <p:grpSp>
            <p:nvGrpSpPr>
              <p:cNvPr id="10"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6"/>
            <p:cNvGrpSpPr/>
            <p:nvPr/>
          </p:nvGrpSpPr>
          <p:grpSpPr bwMode="invGray">
            <a:xfrm rot="10800000">
              <a:off x="4417839" y="2091906"/>
              <a:ext cx="5294376" cy="4114800"/>
              <a:chOff x="3310555" y="716546"/>
              <a:chExt cx="5294376" cy="4114800"/>
            </a:xfrm>
          </p:grpSpPr>
          <p:grpSp>
            <p:nvGrpSpPr>
              <p:cNvPr id="13"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1202301-885D-4C33-8AF2-65A2C27C4344}" type="datetimeFigureOut">
              <a:rPr lang="en-US" smtClean="0"/>
              <a:pPr/>
              <a:t>12/4/2021</a:t>
            </a:fld>
            <a:endParaRPr lang="en-US"/>
          </a:p>
        </p:txBody>
      </p:sp>
      <p:sp>
        <p:nvSpPr>
          <p:cNvPr id="7" name="Slide Number Placeholder 6"/>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9621166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309719" y="1884311"/>
            <a:ext cx="4253068"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8" name="frame" descr="Box graphic"/>
          <p:cNvGrpSpPr/>
          <p:nvPr/>
        </p:nvGrpSpPr>
        <p:grpSpPr bwMode="invGray">
          <a:xfrm flipH="1">
            <a:off x="1085908" y="1630822"/>
            <a:ext cx="4719500" cy="4575885"/>
            <a:chOff x="4417839" y="1630821"/>
            <a:chExt cx="6291028" cy="4575885"/>
          </a:xfrm>
        </p:grpSpPr>
        <p:grpSp>
          <p:nvGrpSpPr>
            <p:cNvPr id="9" name="Group 614"/>
            <p:cNvGrpSpPr/>
            <p:nvPr/>
          </p:nvGrpSpPr>
          <p:grpSpPr bwMode="invGray">
            <a:xfrm>
              <a:off x="5414491" y="1630821"/>
              <a:ext cx="5294376" cy="4114800"/>
              <a:chOff x="3310555" y="716546"/>
              <a:chExt cx="5294376" cy="4114800"/>
            </a:xfrm>
          </p:grpSpPr>
          <p:grpSp>
            <p:nvGrpSpPr>
              <p:cNvPr id="10"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5"/>
            <p:cNvGrpSpPr/>
            <p:nvPr/>
          </p:nvGrpSpPr>
          <p:grpSpPr bwMode="invGray">
            <a:xfrm rot="10800000">
              <a:off x="4417839" y="2091906"/>
              <a:ext cx="5294376" cy="4114800"/>
              <a:chOff x="3310555" y="716546"/>
              <a:chExt cx="5294376" cy="4114800"/>
            </a:xfrm>
          </p:grpSpPr>
          <p:grpSp>
            <p:nvGrpSpPr>
              <p:cNvPr id="13"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5931014" y="3411748"/>
            <a:ext cx="2057936"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1202301-885D-4C33-8AF2-65A2C27C4344}" type="datetimeFigureOut">
              <a:rPr lang="en-US" smtClean="0"/>
              <a:pPr/>
              <a:t>12/4/2021</a:t>
            </a:fld>
            <a:endParaRPr lang="en-US"/>
          </a:p>
        </p:txBody>
      </p:sp>
      <p:sp>
        <p:nvSpPr>
          <p:cNvPr id="7" name="Slide Number Placeholder 6"/>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36176941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142108" y="1514475"/>
            <a:ext cx="7929246"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1202301-885D-4C33-8AF2-65A2C27C4344}" type="datetimeFigureOut">
              <a:rPr lang="en-US" smtClean="0"/>
              <a:pPr/>
              <a:t>12/4/2021</a:t>
            </a:fld>
            <a:endParaRPr lang="en-US"/>
          </a:p>
        </p:txBody>
      </p:sp>
      <p:sp>
        <p:nvSpPr>
          <p:cNvPr id="6" name="Slide Number Placeholder 5"/>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21267935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73233" y="274639"/>
            <a:ext cx="1028968"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4338754" y="3480593"/>
            <a:ext cx="6492240" cy="48019"/>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456128" y="277814"/>
            <a:ext cx="6859787"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1202301-885D-4C33-8AF2-65A2C27C4344}" type="datetimeFigureOut">
              <a:rPr lang="en-US" smtClean="0"/>
              <a:pPr/>
              <a:t>12/4/2021</a:t>
            </a:fld>
            <a:endParaRPr lang="en-US"/>
          </a:p>
        </p:txBody>
      </p:sp>
      <p:sp>
        <p:nvSpPr>
          <p:cNvPr id="6" name="Slide Number Placeholder 5"/>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22117910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1" y="2336873"/>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202301-885D-4C33-8AF2-65A2C27C4344}"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11418405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0"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4"/>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202301-885D-4C33-8AF2-65A2C27C4344}"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3295701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5.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202301-885D-4C33-8AF2-65A2C27C4344}" type="datetimeFigureOut">
              <a:rPr lang="en-US" smtClean="0"/>
              <a:pPr/>
              <a:t>12/4/2021</a:t>
            </a:fld>
            <a:endParaRPr lang="en-US"/>
          </a:p>
        </p:txBody>
      </p:sp>
      <p:sp>
        <p:nvSpPr>
          <p:cNvPr id="5" name="Footer Placeholder 4"/>
          <p:cNvSpPr>
            <a:spLocks noGrp="1"/>
          </p:cNvSpPr>
          <p:nvPr>
            <p:ph type="ftr" sz="quarter" idx="3"/>
          </p:nvPr>
        </p:nvSpPr>
        <p:spPr>
          <a:xfrm>
            <a:off x="510241" y="5936189"/>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47092"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137628676"/>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0"/>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12/4/2021</a:t>
            </a:fld>
            <a:endParaRPr lang="en-US" dirty="0"/>
          </a:p>
        </p:txBody>
      </p:sp>
      <p:sp>
        <p:nvSpPr>
          <p:cNvPr id="5" name="Footer Placeholder 4"/>
          <p:cNvSpPr>
            <a:spLocks noGrp="1"/>
          </p:cNvSpPr>
          <p:nvPr>
            <p:ph type="ftr" sz="quarter" idx="3"/>
          </p:nvPr>
        </p:nvSpPr>
        <p:spPr>
          <a:xfrm>
            <a:off x="510242" y="5936191"/>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3"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2"/>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12/4/2021</a:t>
            </a:fld>
            <a:endParaRPr lang="en-US" dirty="0"/>
          </a:p>
        </p:txBody>
      </p:sp>
      <p:sp>
        <p:nvSpPr>
          <p:cNvPr id="5" name="Footer Placeholder 4"/>
          <p:cNvSpPr>
            <a:spLocks noGrp="1"/>
          </p:cNvSpPr>
          <p:nvPr>
            <p:ph type="ftr" sz="quarter" idx="3"/>
          </p:nvPr>
        </p:nvSpPr>
        <p:spPr>
          <a:xfrm>
            <a:off x="510242" y="5936193"/>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4"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75826612"/>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4"/>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12/4/2021</a:t>
            </a:fld>
            <a:endParaRPr lang="en-US" dirty="0"/>
          </a:p>
        </p:txBody>
      </p:sp>
      <p:sp>
        <p:nvSpPr>
          <p:cNvPr id="5" name="Footer Placeholder 4"/>
          <p:cNvSpPr>
            <a:spLocks noGrp="1"/>
          </p:cNvSpPr>
          <p:nvPr>
            <p:ph type="ftr" sz="quarter" idx="3"/>
          </p:nvPr>
        </p:nvSpPr>
        <p:spPr>
          <a:xfrm>
            <a:off x="510242" y="5936195"/>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5"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26897659"/>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08" y="274638"/>
            <a:ext cx="6859785"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42108" y="1905000"/>
            <a:ext cx="6859786"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142107" y="6400801"/>
            <a:ext cx="4744685"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4" name="Date Placeholder 3"/>
          <p:cNvSpPr>
            <a:spLocks noGrp="1"/>
          </p:cNvSpPr>
          <p:nvPr>
            <p:ph type="dt" sz="half" idx="2"/>
          </p:nvPr>
        </p:nvSpPr>
        <p:spPr>
          <a:xfrm>
            <a:off x="6058287" y="6400801"/>
            <a:ext cx="933137"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31202301-885D-4C33-8AF2-65A2C27C4344}" type="datetimeFigureOut">
              <a:rPr lang="en-US" smtClean="0"/>
              <a:pPr/>
              <a:t>12/4/2021</a:t>
            </a:fld>
            <a:endParaRPr lang="en-US"/>
          </a:p>
        </p:txBody>
      </p:sp>
      <p:sp>
        <p:nvSpPr>
          <p:cNvPr id="6" name="Slide Number Placeholder 5"/>
          <p:cNvSpPr>
            <a:spLocks noGrp="1"/>
          </p:cNvSpPr>
          <p:nvPr>
            <p:ph type="sldNum" sz="quarter" idx="4"/>
          </p:nvPr>
        </p:nvSpPr>
        <p:spPr>
          <a:xfrm>
            <a:off x="7144419" y="6400801"/>
            <a:ext cx="857475"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CE92D2FA-4B0A-45FE-ABE6-E1CB2FF2B172}" type="slidenum">
              <a:rPr lang="en-US" smtClean="0"/>
              <a:pPr/>
              <a:t>‹#›</a:t>
            </a:fld>
            <a:endParaRPr lang="en-US"/>
          </a:p>
        </p:txBody>
      </p:sp>
    </p:spTree>
    <p:extLst>
      <p:ext uri="{BB962C8B-B14F-4D97-AF65-F5344CB8AC3E}">
        <p14:creationId xmlns:p14="http://schemas.microsoft.com/office/powerpoint/2010/main" xmlns="" val="535636480"/>
      </p:ext>
    </p:extLst>
  </p:cSld>
  <p:clrMap bg1="dk1" tx1="lt1" bg2="dk2" tx2="lt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5.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991600" cy="3657600"/>
          </a:xfrm>
        </p:spPr>
        <p:txBody>
          <a:bodyPr/>
          <a:lstStyle/>
          <a:p>
            <a:pPr algn="ctr"/>
            <a:r>
              <a:rPr lang="en-US" sz="4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PROFESSIONAL TRAINING 1</a:t>
            </a:r>
            <a:br>
              <a:rPr lang="en-US" sz="4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br>
            <a:r>
              <a:rPr lang="en-US" sz="4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DECEMBER 2021</a:t>
            </a:r>
            <a:br>
              <a:rPr lang="en-US" sz="4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br>
            <a:r>
              <a:rPr lang="en-US" sz="4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a:r>
            <a:br>
              <a:rPr lang="en-US" sz="4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br>
            <a:r>
              <a:rPr lang="en-US" sz="36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SCHOOL OF ELECTRICAL &amp; ELECTRONICS</a:t>
            </a:r>
            <a:br>
              <a:rPr lang="en-US" sz="36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br>
            <a:r>
              <a:rPr lang="en-US" sz="36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a:r>
            <a:br>
              <a:rPr lang="en-US" sz="36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br>
            <a:r>
              <a:rPr lang="en-US" sz="3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SATHYABAMA INSTITUTE OF SCIENCE &amp; TECHNOLOGY</a:t>
            </a:r>
            <a:endParaRPr lang="en-US" sz="3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Subtitle 2"/>
          <p:cNvSpPr>
            <a:spLocks noGrp="1"/>
          </p:cNvSpPr>
          <p:nvPr>
            <p:ph type="subTitle" idx="1"/>
          </p:nvPr>
        </p:nvSpPr>
        <p:spPr>
          <a:xfrm>
            <a:off x="1142107" y="4724400"/>
            <a:ext cx="6859786" cy="1981200"/>
          </a:xfrm>
        </p:spPr>
        <p:txBody>
          <a:bodyPr>
            <a:normAutofit fontScale="70000" lnSpcReduction="20000"/>
          </a:bodyPr>
          <a:lstStyle/>
          <a:p>
            <a:r>
              <a:rPr lang="en-US" dirty="0" smtClean="0"/>
              <a:t>                                                                  </a:t>
            </a:r>
          </a:p>
          <a:p>
            <a:r>
              <a:rPr lang="en-US" sz="3100" dirty="0" smtClean="0"/>
              <a:t>                                                                </a:t>
            </a:r>
            <a:r>
              <a:rPr lang="en-US" sz="3100" dirty="0" smtClean="0">
                <a:solidFill>
                  <a:schemeClr val="accent5">
                    <a:lumMod val="75000"/>
                  </a:schemeClr>
                </a:solidFill>
              </a:rPr>
              <a:t>NAME:  RUTH BALAJI</a:t>
            </a:r>
          </a:p>
          <a:p>
            <a:r>
              <a:rPr lang="en-US" sz="3100" dirty="0" smtClean="0">
                <a:solidFill>
                  <a:schemeClr val="accent5">
                    <a:lumMod val="75000"/>
                  </a:schemeClr>
                </a:solidFill>
              </a:rPr>
              <a:t>                                                                REG.NO:  39130382</a:t>
            </a:r>
          </a:p>
          <a:p>
            <a:r>
              <a:rPr lang="en-US" sz="3100" dirty="0" smtClean="0">
                <a:solidFill>
                  <a:schemeClr val="accent5">
                    <a:lumMod val="75000"/>
                  </a:schemeClr>
                </a:solidFill>
              </a:rPr>
              <a:t>                                                                SECTION:  B1</a:t>
            </a:r>
          </a:p>
          <a:p>
            <a:r>
              <a:rPr lang="en-US" sz="3100" dirty="0" smtClean="0">
                <a:solidFill>
                  <a:schemeClr val="accent5">
                    <a:lumMod val="75000"/>
                  </a:schemeClr>
                </a:solidFill>
              </a:rPr>
              <a:t>                                                                DEPARTMENT: ECE</a:t>
            </a:r>
          </a:p>
          <a:p>
            <a:r>
              <a:rPr lang="en-US" sz="3100" dirty="0" smtClean="0">
                <a:solidFill>
                  <a:schemeClr val="accent5">
                    <a:lumMod val="75000"/>
                  </a:schemeClr>
                </a:solidFill>
              </a:rPr>
              <a:t>                                                                 BATCH: 2019-2023</a:t>
            </a:r>
          </a:p>
          <a:p>
            <a:r>
              <a:rPr lang="en-US" sz="3100" dirty="0" smtClean="0">
                <a:solidFill>
                  <a:schemeClr val="accent5">
                    <a:lumMod val="75000"/>
                  </a:schemeClr>
                </a:solidFill>
              </a:rPr>
              <a:t>                                                                 </a:t>
            </a:r>
          </a:p>
          <a:p>
            <a:r>
              <a:rPr lang="en-US" sz="3100" dirty="0" smtClean="0"/>
              <a:t>                                                                          </a:t>
            </a:r>
            <a:endParaRPr lang="en-US" sz="3100" dirty="0"/>
          </a:p>
        </p:txBody>
      </p:sp>
      <p:sp>
        <p:nvSpPr>
          <p:cNvPr id="6" name="Rectangle 5"/>
          <p:cNvSpPr/>
          <p:nvPr/>
        </p:nvSpPr>
        <p:spPr>
          <a:xfrm>
            <a:off x="-3540958" y="474345"/>
            <a:ext cx="184730" cy="923330"/>
          </a:xfrm>
          <a:prstGeom prst="rect">
            <a:avLst/>
          </a:prstGeom>
          <a:noFill/>
        </p:spPr>
        <p:txBody>
          <a:bodyPr wrap="none" lIns="91440" tIns="45720" rIns="91440" bIns="45720">
            <a:spAutoFit/>
          </a:bodyPr>
          <a:lstStyle/>
          <a:p>
            <a:pPr algn="ct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PROGRAMMING LANGUAGE</a:t>
            </a:r>
            <a:endPar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p:txBody>
          <a:bodyPr/>
          <a:lstStyle/>
          <a:p>
            <a:pPr>
              <a:buFont typeface="Wingdings" pitchFamily="2" charset="2"/>
              <a:buChar char="ü"/>
            </a:pPr>
            <a:r>
              <a:rPr lang="en-US" sz="1800" b="1" dirty="0" smtClean="0">
                <a:solidFill>
                  <a:srgbClr val="FFC000"/>
                </a:solidFill>
              </a:rPr>
              <a:t>EMBEDDED C- LANGUAGE</a:t>
            </a:r>
            <a:r>
              <a:rPr lang="en-US" sz="1800" dirty="0" smtClean="0">
                <a:solidFill>
                  <a:srgbClr val="FFC000"/>
                </a:solidFill>
              </a:rPr>
              <a:t>:</a:t>
            </a:r>
          </a:p>
          <a:p>
            <a:pPr>
              <a:buNone/>
            </a:pPr>
            <a:r>
              <a:rPr lang="en-US" sz="1800" dirty="0" smtClean="0">
                <a:solidFill>
                  <a:srgbClr val="FFC000"/>
                </a:solidFill>
              </a:rPr>
              <a:t>  * It is an extension to the traditional C programming language, that is used in embedded systems. The embedded C programming language uses the same syntax and semantics as the C programming language.</a:t>
            </a:r>
          </a:p>
          <a:p>
            <a:pPr>
              <a:buNone/>
            </a:pPr>
            <a:r>
              <a:rPr lang="en-US" sz="1800" dirty="0" smtClean="0">
                <a:solidFill>
                  <a:srgbClr val="FFC000"/>
                </a:solidFill>
              </a:rPr>
              <a:t>  * The only extension in the Embedded C language from normal C   Programming Language is the  I/O Hardware Addressing, fixed-point arithmetic operations, accessing address spaces, etc.</a:t>
            </a:r>
          </a:p>
          <a:p>
            <a:pPr>
              <a:buNone/>
            </a:pP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211012_150553.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BLOCK DIAGRAM</a:t>
            </a:r>
            <a:endPar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4" name="Picture 3" descr="Screenshot_20211008-131942_Office.jpg"/>
          <p:cNvPicPr>
            <a:picLocks noChangeAspect="1"/>
          </p:cNvPicPr>
          <p:nvPr/>
        </p:nvPicPr>
        <p:blipFill>
          <a:blip r:embed="rId2"/>
          <a:stretch>
            <a:fillRect/>
          </a:stretch>
        </p:blipFill>
        <p:spPr>
          <a:xfrm>
            <a:off x="1752600" y="1750978"/>
            <a:ext cx="5715000" cy="4421222"/>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ARDUINO </a:t>
            </a:r>
            <a:endPar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p:txBody>
          <a:bodyPr>
            <a:normAutofit/>
          </a:bodyPr>
          <a:lstStyle/>
          <a:p>
            <a:pPr>
              <a:buFont typeface="Wingdings" pitchFamily="2" charset="2"/>
              <a:buChar char="ü"/>
            </a:pPr>
            <a:r>
              <a:rPr lang="en-US" sz="2000" dirty="0" smtClean="0">
                <a:solidFill>
                  <a:srgbClr val="FFC000"/>
                </a:solidFill>
              </a:rPr>
              <a:t>Arduino is a single-board microcontroller used to make electronics in multidisciplinary project more accessible.</a:t>
            </a:r>
          </a:p>
          <a:p>
            <a:pPr>
              <a:buFont typeface="Wingdings" pitchFamily="2" charset="2"/>
              <a:buChar char="ü"/>
            </a:pPr>
            <a:r>
              <a:rPr lang="en-US" sz="2000" dirty="0" smtClean="0">
                <a:solidFill>
                  <a:srgbClr val="FFC000"/>
                </a:solidFill>
              </a:rPr>
              <a:t>The hardware consists of a simple open source hardware board designed around 8-bits Atmel AVR microcontroller or a 32-bit Atmel ARM.</a:t>
            </a:r>
          </a:p>
          <a:p>
            <a:pPr>
              <a:buFont typeface="Wingdings" pitchFamily="2" charset="2"/>
              <a:buChar char="ü"/>
            </a:pPr>
            <a:r>
              <a:rPr lang="en-US" sz="2000" dirty="0" smtClean="0">
                <a:solidFill>
                  <a:srgbClr val="FFC000"/>
                </a:solidFill>
              </a:rPr>
              <a:t>The software consists of  standard programming language compiler and a boot loader that executes on the microcontroller.</a:t>
            </a:r>
            <a:endParaRPr lang="en-US" sz="2000" dirty="0">
              <a:solidFill>
                <a:srgbClr val="FFC00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ARDUINO NANO</a:t>
            </a:r>
            <a:endParaRPr lang="en-US"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p:txBody>
          <a:bodyPr>
            <a:normAutofit/>
          </a:bodyPr>
          <a:lstStyle/>
          <a:p>
            <a:pPr>
              <a:buFont typeface="Wingdings" pitchFamily="2" charset="2"/>
              <a:buChar char="ü"/>
            </a:pPr>
            <a:r>
              <a:rPr lang="en-US" sz="2000" dirty="0" smtClean="0">
                <a:solidFill>
                  <a:srgbClr val="FFC000"/>
                </a:solidFill>
              </a:rPr>
              <a:t>The Arduino Nano is a small, complete and breadboard-friendly board based on the ATmega328.</a:t>
            </a:r>
          </a:p>
          <a:p>
            <a:pPr>
              <a:buFont typeface="Wingdings" pitchFamily="2" charset="2"/>
              <a:buChar char="ü"/>
            </a:pPr>
            <a:r>
              <a:rPr lang="en-US" sz="2000" dirty="0" smtClean="0">
                <a:solidFill>
                  <a:srgbClr val="FFC000"/>
                </a:solidFill>
              </a:rPr>
              <a:t>It has more or less the same functionality of the Arduino Duemilanove, but in a different package.</a:t>
            </a:r>
          </a:p>
          <a:p>
            <a:pPr>
              <a:buFont typeface="Wingdings" pitchFamily="2" charset="2"/>
              <a:buChar char="ü"/>
            </a:pPr>
            <a:r>
              <a:rPr lang="en-US" sz="2000" dirty="0" smtClean="0">
                <a:solidFill>
                  <a:srgbClr val="FFC000"/>
                </a:solidFill>
              </a:rPr>
              <a:t>It comes with a crystal oscillator of frequency 16MHz.</a:t>
            </a:r>
          </a:p>
          <a:p>
            <a:pPr>
              <a:buFont typeface="Wingdings" pitchFamily="2" charset="2"/>
              <a:buChar char="ü"/>
            </a:pPr>
            <a:r>
              <a:rPr lang="en-US" sz="2000" dirty="0" smtClean="0">
                <a:solidFill>
                  <a:srgbClr val="FFC000"/>
                </a:solidFill>
              </a:rPr>
              <a:t>It is used to produce a clock of precise frequency using constant voltage.</a:t>
            </a:r>
          </a:p>
          <a:p>
            <a:pPr>
              <a:buFont typeface="Wingdings" pitchFamily="2" charset="2"/>
              <a:buChar char="ü"/>
            </a:pPr>
            <a:r>
              <a:rPr lang="en-US" sz="2000" dirty="0" smtClean="0">
                <a:solidFill>
                  <a:srgbClr val="FFC000"/>
                </a:solidFill>
              </a:rPr>
              <a:t>One limitation of using Arduino Nano is that it doesn’t come with a DC power jack, which means you can not supply an external power source through a battery.</a:t>
            </a:r>
            <a:endParaRPr lang="en-US" sz="2000" dirty="0">
              <a:solidFill>
                <a:srgbClr val="FFC00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duino - ArduinoBoardNano"/>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IR SENSOR</a:t>
            </a:r>
            <a:endPar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a:xfrm>
            <a:off x="990600" y="1752600"/>
            <a:ext cx="7011294" cy="4419600"/>
          </a:xfrm>
        </p:spPr>
        <p:txBody>
          <a:bodyPr>
            <a:normAutofit fontScale="25000" lnSpcReduction="20000"/>
          </a:bodyPr>
          <a:lstStyle/>
          <a:p>
            <a:pPr>
              <a:buFont typeface="Wingdings" pitchFamily="2" charset="2"/>
              <a:buChar char="ü"/>
            </a:pPr>
            <a:r>
              <a:rPr lang="en-US" sz="6400" dirty="0" smtClean="0">
                <a:solidFill>
                  <a:srgbClr val="FFC000"/>
                </a:solidFill>
              </a:rPr>
              <a:t>An infrared sensor (IR sensor) is </a:t>
            </a:r>
            <a:r>
              <a:rPr lang="en-US" sz="6400" b="1" dirty="0" smtClean="0">
                <a:solidFill>
                  <a:srgbClr val="FFC000"/>
                </a:solidFill>
              </a:rPr>
              <a:t>a radiation-sensitive optoelectronic component with a spectral sensitivity in the infrared wavelength range 780 nm</a:t>
            </a:r>
            <a:r>
              <a:rPr lang="en-US" sz="6400" dirty="0" smtClean="0">
                <a:solidFill>
                  <a:srgbClr val="FFC000"/>
                </a:solidFill>
              </a:rPr>
              <a:t> … 50 µm.</a:t>
            </a:r>
          </a:p>
          <a:p>
            <a:pPr>
              <a:buFont typeface="Wingdings" pitchFamily="2" charset="2"/>
              <a:buChar char="ü"/>
            </a:pPr>
            <a:r>
              <a:rPr lang="en-US" sz="6400" dirty="0" smtClean="0">
                <a:solidFill>
                  <a:srgbClr val="FFC000"/>
                </a:solidFill>
              </a:rPr>
              <a:t> IR sensors are now widely used in motion detectors, which are used in building services to switch on lamps or in alarm systems to detect unwelcome guests.</a:t>
            </a:r>
          </a:p>
          <a:p>
            <a:pPr>
              <a:buFont typeface="Wingdings" pitchFamily="2" charset="2"/>
              <a:buChar char="ü"/>
            </a:pPr>
            <a:r>
              <a:rPr lang="en-US" sz="6400" dirty="0" smtClean="0">
                <a:solidFill>
                  <a:srgbClr val="FFC000"/>
                </a:solidFill>
              </a:rPr>
              <a:t>There are two types of infrared sensors: active and passive. *Active infrared sensors both emit and detect infrared radiation. Active IR sensors have two parts: a light emitting diode (LED) and a receiver. When an object comes close to the sensor, the infrared light from the LED reflects off of the object and is detected by the receiver. Active IR sensors act as proximity sensor, and they are commonly used in obstacle detection systems (such as in robots).</a:t>
            </a:r>
          </a:p>
          <a:p>
            <a:pPr>
              <a:buFont typeface="Wingdings" pitchFamily="2" charset="2"/>
              <a:buChar char="ü"/>
            </a:pPr>
            <a:r>
              <a:rPr lang="en-US" sz="6400" dirty="0" smtClean="0">
                <a:solidFill>
                  <a:srgbClr val="FFC000"/>
                </a:solidFill>
              </a:rPr>
              <a:t>Passive infrared (PIR) sensors only detect infrared radiation and do not emit it from an LED. Passive infrared sensors are comprised of:</a:t>
            </a:r>
          </a:p>
          <a:p>
            <a:r>
              <a:rPr lang="en-US" sz="6400" dirty="0" smtClean="0">
                <a:solidFill>
                  <a:srgbClr val="FFC000"/>
                </a:solidFill>
              </a:rPr>
              <a:t>Two strips of pyroelectric material (a pyroelectric sensor)</a:t>
            </a:r>
          </a:p>
          <a:p>
            <a:r>
              <a:rPr lang="en-US" sz="6400" dirty="0" smtClean="0">
                <a:solidFill>
                  <a:srgbClr val="FFC000"/>
                </a:solidFill>
              </a:rPr>
              <a:t>An infrared filter (that blocks out all other wavelengths of light)</a:t>
            </a:r>
          </a:p>
          <a:p>
            <a:r>
              <a:rPr lang="en-US" sz="6400" dirty="0" smtClean="0">
                <a:solidFill>
                  <a:srgbClr val="FFC000"/>
                </a:solidFill>
              </a:rPr>
              <a:t>A Fresnel lens (which collects light from many angles into a single point)</a:t>
            </a:r>
          </a:p>
          <a:p>
            <a:r>
              <a:rPr lang="en-US" sz="6400" dirty="0" smtClean="0">
                <a:solidFill>
                  <a:srgbClr val="FFC000"/>
                </a:solidFill>
              </a:rPr>
              <a:t>A housing unit (to protect the sensor from other environmental variables, such as humidity)</a:t>
            </a:r>
          </a:p>
          <a:p>
            <a:pPr>
              <a:buFont typeface="Wingdings" pitchFamily="2" charset="2"/>
              <a:buChar char="ü"/>
            </a:pPr>
            <a:endParaRPr lang="en-US" sz="5600" dirty="0" smtClean="0"/>
          </a:p>
          <a:p>
            <a:endParaRPr lang="en-US" sz="2600" dirty="0" smtClean="0"/>
          </a:p>
          <a:p>
            <a:pPr>
              <a:buNone/>
            </a:pPr>
            <a:r>
              <a:rPr lang="en-US" sz="2000" dirty="0" smtClean="0"/>
              <a:t/>
            </a:r>
            <a:br>
              <a:rPr lang="en-US" sz="2000" dirty="0" smtClean="0"/>
            </a:br>
            <a:endParaRPr lang="en-US" sz="2000" dirty="0">
              <a:solidFill>
                <a:srgbClr val="FFC00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IR Sensor, IR Motion Sensor, infrared sensor, ir sensor modules, इंफ्रारेड  सेंसर, इंफ्रारेड संवेदक in chitakoot, Jaipur , Vision Automation Solutions  | ID: 21495675055"/>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LIQUID CRYSTAL DISPLAY </a:t>
            </a:r>
            <a:endParaRPr lang="en-US"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p:txBody>
          <a:bodyPr>
            <a:noAutofit/>
          </a:bodyPr>
          <a:lstStyle/>
          <a:p>
            <a:pPr>
              <a:buFont typeface="Wingdings" pitchFamily="2" charset="2"/>
              <a:buChar char="ü"/>
            </a:pPr>
            <a:r>
              <a:rPr lang="en-US" sz="1800" dirty="0" smtClean="0">
                <a:solidFill>
                  <a:schemeClr val="accent2">
                    <a:lumMod val="75000"/>
                  </a:schemeClr>
                </a:solidFill>
              </a:rPr>
              <a:t>A liquid-crystal display (LCD) is a flat-panel display or other electronically modulated optical device that uses the light-modulating properties of liquid crystals combined with polarizer's. Liquid crystals do not emit light directly, instead using a backlight or reflector to produce images in color or monochrome.</a:t>
            </a:r>
          </a:p>
          <a:p>
            <a:pPr>
              <a:buFont typeface="Wingdings" pitchFamily="2" charset="2"/>
              <a:buChar char="ü"/>
            </a:pPr>
            <a:r>
              <a:rPr lang="en-US" sz="1800" dirty="0" smtClean="0">
                <a:solidFill>
                  <a:schemeClr val="accent2">
                    <a:lumMod val="75000"/>
                  </a:schemeClr>
                </a:solidFill>
              </a:rPr>
              <a:t>It has materials which combine the properties of both liquids and crystals. Rather than having a melting point, they have a temperature range within which the molecules are almost as mobile as they would be in a liquid, but are grouped together in an ordered form similar  to a crystal.</a:t>
            </a:r>
          </a:p>
          <a:p>
            <a:pPr>
              <a:buFont typeface="Wingdings" pitchFamily="2" charset="2"/>
              <a:buChar char="ü"/>
            </a:pPr>
            <a:r>
              <a:rPr lang="en-US" sz="1800" dirty="0" smtClean="0">
                <a:solidFill>
                  <a:schemeClr val="accent2">
                    <a:lumMod val="75000"/>
                  </a:schemeClr>
                </a:solidFill>
              </a:rPr>
              <a:t>An LCD consists of two glass panels,  with the liquid crystal material sand witched in between them. The inner surface of the glass plates are coated with transparent electrodes which define the character, symbols or patterns to be displayed polymeric layers are present in between the electrodes and the liquid crystal, which makes the liquid crystal molecules to maintain a defined orientation angle.</a:t>
            </a:r>
            <a:endParaRPr lang="en-US" sz="1800" dirty="0">
              <a:solidFill>
                <a:schemeClr val="accent2">
                  <a:lumMod val="7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y 16X2 LCD Display Module with Green Backlight Online"/>
          <p:cNvPicPr>
            <a:picLocks noChangeAspect="1" noChangeArrowheads="1"/>
          </p:cNvPicPr>
          <p:nvPr/>
        </p:nvPicPr>
        <p:blipFill>
          <a:blip r:embed="rId2"/>
          <a:srcRect/>
          <a:stretch>
            <a:fillRect/>
          </a:stretch>
        </p:blipFill>
        <p:spPr bwMode="auto">
          <a:xfrm>
            <a:off x="1" y="0"/>
            <a:ext cx="9143999" cy="685800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8062912" cy="1890712"/>
          </a:xfrm>
        </p:spPr>
        <p:txBody>
          <a:bodyPr>
            <a:noAutofit/>
          </a:bodyPr>
          <a:lstStyle/>
          <a:p>
            <a:pPr algn="ctr"/>
            <a:r>
              <a:rPr lang="en-US" sz="3600" cap="none"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rPr>
              <a:t>PERSON COUNT DETECTION TO KEEP EVERYONE SAFE </a:t>
            </a:r>
            <a:r>
              <a:rPr lang="en-US" sz="3600" cap="none" spc="5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rPr>
              <a:t>DURING PANDEMIC </a:t>
            </a:r>
            <a:r>
              <a:rPr lang="en-US" sz="3600" cap="none"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rPr>
              <a:t>USING EMBEDDED SYSTEM</a:t>
            </a:r>
            <a:endParaRPr lang="en-US" sz="3600" cap="none" spc="50" dirty="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endParaRPr>
          </a:p>
        </p:txBody>
      </p:sp>
      <p:sp>
        <p:nvSpPr>
          <p:cNvPr id="3" name="Subtitle 2"/>
          <p:cNvSpPr>
            <a:spLocks noGrp="1"/>
          </p:cNvSpPr>
          <p:nvPr>
            <p:ph type="subTitle" idx="1"/>
          </p:nvPr>
        </p:nvSpPr>
        <p:spPr>
          <a:xfrm>
            <a:off x="1143000" y="4572000"/>
            <a:ext cx="7460456" cy="1524000"/>
          </a:xfrm>
        </p:spPr>
        <p:txBody>
          <a:bodyPr>
            <a:normAutofit fontScale="92500"/>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n-US" sz="24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BY:</a:t>
            </a:r>
          </a:p>
          <a:p>
            <a:r>
              <a:rPr 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RUTH BALAJI (39130382)</a:t>
            </a:r>
          </a:p>
          <a:p>
            <a:r>
              <a:rPr 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SUBHARAJA  CHELLAM.A  (39130443)    </a:t>
            </a:r>
            <a:endParaRPr lang="en-US" sz="2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BUZZER</a:t>
            </a:r>
            <a:endPar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p:txBody>
          <a:bodyPr>
            <a:normAutofit/>
          </a:bodyPr>
          <a:lstStyle/>
          <a:p>
            <a:pPr>
              <a:buFont typeface="Wingdings" pitchFamily="2" charset="2"/>
              <a:buChar char="ü"/>
            </a:pPr>
            <a:r>
              <a:rPr lang="en-US" sz="2000" dirty="0" smtClean="0">
                <a:solidFill>
                  <a:schemeClr val="accent2">
                    <a:lumMod val="75000"/>
                  </a:schemeClr>
                </a:solidFill>
              </a:rPr>
              <a:t>A buzzer or beeper is an audio signaling device which may be mechanical, electromechanical or piezoelectric.</a:t>
            </a:r>
          </a:p>
          <a:p>
            <a:pPr>
              <a:buFont typeface="Wingdings" pitchFamily="2" charset="2"/>
              <a:buChar char="ü"/>
            </a:pPr>
            <a:r>
              <a:rPr lang="en-US" sz="2000" dirty="0" smtClean="0">
                <a:solidFill>
                  <a:schemeClr val="accent2">
                    <a:lumMod val="75000"/>
                  </a:schemeClr>
                </a:solidFill>
              </a:rPr>
              <a:t>Typical uses of buzzer or beeper include alarm device, timers and confirmation of user input such as a mouse click or keystroke.</a:t>
            </a:r>
          </a:p>
          <a:p>
            <a:pPr>
              <a:buFont typeface="Wingdings" pitchFamily="2" charset="2"/>
              <a:buChar char="ü"/>
            </a:pPr>
            <a:r>
              <a:rPr lang="en-US" sz="2000" dirty="0" smtClean="0">
                <a:solidFill>
                  <a:schemeClr val="accent2">
                    <a:lumMod val="75000"/>
                  </a:schemeClr>
                </a:solidFill>
              </a:rPr>
              <a:t>Buzzer is an integrated structure of electronic transducers, DC power supply, widely used in computers, printers, copiers, alarms, electronic toys, automotive electronic equipment, telephone.</a:t>
            </a:r>
          </a:p>
          <a:p>
            <a:pPr>
              <a:buFont typeface="Wingdings" pitchFamily="2" charset="2"/>
              <a:buChar char="ü"/>
            </a:pPr>
            <a:r>
              <a:rPr lang="en-US" sz="2000" dirty="0" smtClean="0">
                <a:solidFill>
                  <a:schemeClr val="accent2">
                    <a:lumMod val="75000"/>
                  </a:schemeClr>
                </a:solidFill>
              </a:rPr>
              <a:t>Active buzzer 5V rated power can be directly connected to a continuous sound.</a:t>
            </a:r>
            <a:endParaRPr lang="en-US" sz="2000" dirty="0">
              <a:solidFill>
                <a:schemeClr val="accent2">
                  <a:lumMod val="7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descr="Big Buzzer with Small Enclosed Piezo Electronic Buzzer Alarm 95DB with  Wires PACK OF 5 : Amazon.in: Industrial &amp;amp; Scientific"/>
          <p:cNvPicPr>
            <a:picLocks noChangeAspect="1" noChangeArrowheads="1"/>
          </p:cNvPicPr>
          <p:nvPr/>
        </p:nvPicPr>
        <p:blipFill>
          <a:blip r:embed="rId2"/>
          <a:srcRect/>
          <a:stretch>
            <a:fillRect/>
          </a:stretch>
        </p:blipFill>
        <p:spPr bwMode="auto">
          <a:xfrm>
            <a:off x="0" y="610"/>
            <a:ext cx="9143999" cy="685739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CABLE</a:t>
            </a:r>
            <a:endPar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ü"/>
            </a:pPr>
            <a:r>
              <a:rPr lang="en-US" dirty="0" smtClean="0">
                <a:solidFill>
                  <a:srgbClr val="FFC000"/>
                </a:solidFill>
              </a:rPr>
              <a:t>Power cable types are </a:t>
            </a:r>
            <a:r>
              <a:rPr lang="en-US" b="1" dirty="0" smtClean="0">
                <a:solidFill>
                  <a:srgbClr val="FFC000"/>
                </a:solidFill>
              </a:rPr>
              <a:t>power cord, extension cable, twisted, shielded, extensible, communication cable</a:t>
            </a:r>
            <a:r>
              <a:rPr lang="en-US" dirty="0" smtClean="0">
                <a:solidFill>
                  <a:srgbClr val="FFC000"/>
                </a:solidFill>
              </a:rPr>
              <a:t>, and many more. </a:t>
            </a:r>
          </a:p>
          <a:p>
            <a:pPr>
              <a:buFont typeface="Wingdings" pitchFamily="2" charset="2"/>
              <a:buChar char="ü"/>
            </a:pPr>
            <a:r>
              <a:rPr lang="en-US" dirty="0" smtClean="0">
                <a:solidFill>
                  <a:srgbClr val="FFC000"/>
                </a:solidFill>
              </a:rPr>
              <a:t>These cables can be used overhead or buried underground.</a:t>
            </a:r>
          </a:p>
          <a:p>
            <a:pPr>
              <a:buFont typeface="Wingdings" pitchFamily="2" charset="2"/>
              <a:buChar char="ü"/>
            </a:pPr>
            <a:r>
              <a:rPr lang="en-US" dirty="0" smtClean="0">
                <a:solidFill>
                  <a:srgbClr val="FFC000"/>
                </a:solidFill>
              </a:rPr>
              <a:t> Types of Computer Cables: Types of computer cables are power cable and data cable.</a:t>
            </a:r>
          </a:p>
          <a:p>
            <a:pPr>
              <a:buFont typeface="Wingdings" pitchFamily="2" charset="2"/>
              <a:buChar char="ü"/>
            </a:pPr>
            <a:r>
              <a:rPr lang="en-US" dirty="0" smtClean="0">
                <a:solidFill>
                  <a:srgbClr val="FFC000"/>
                </a:solidFill>
              </a:rPr>
              <a:t>A cable should have the following three components,</a:t>
            </a:r>
          </a:p>
          <a:p>
            <a:pPr fontAlgn="base">
              <a:buNone/>
            </a:pPr>
            <a:r>
              <a:rPr lang="en-US" b="1" dirty="0" smtClean="0">
                <a:solidFill>
                  <a:srgbClr val="FFC000"/>
                </a:solidFill>
              </a:rPr>
              <a:t>    1.Conductor:</a:t>
            </a:r>
            <a:r>
              <a:rPr lang="en-US" dirty="0" smtClean="0">
                <a:solidFill>
                  <a:srgbClr val="FFC000"/>
                </a:solidFill>
              </a:rPr>
              <a:t> The conducting part is used to transmit electricity. Extensively used conductors are copper and aluminum. </a:t>
            </a:r>
          </a:p>
          <a:p>
            <a:pPr fontAlgn="base">
              <a:buNone/>
            </a:pPr>
            <a:r>
              <a:rPr lang="en-US" b="1" dirty="0" smtClean="0">
                <a:solidFill>
                  <a:srgbClr val="FFC000"/>
                </a:solidFill>
              </a:rPr>
              <a:t>    2.Insulator:</a:t>
            </a:r>
            <a:r>
              <a:rPr lang="en-US" dirty="0" smtClean="0">
                <a:solidFill>
                  <a:srgbClr val="FFC000"/>
                </a:solidFill>
              </a:rPr>
              <a:t> To keep the conductors separated from each other and prevent unintended paths for current flow (e.g. short circuit), the wires are shielded with insulating materials. Various synthetic polymers are used for this purpose.</a:t>
            </a:r>
          </a:p>
          <a:p>
            <a:pPr fontAlgn="base">
              <a:buNone/>
            </a:pPr>
            <a:r>
              <a:rPr lang="en-US" b="1" dirty="0" smtClean="0">
                <a:solidFill>
                  <a:srgbClr val="FFC000"/>
                </a:solidFill>
              </a:rPr>
              <a:t>    3.Sheath:</a:t>
            </a:r>
            <a:r>
              <a:rPr lang="en-US" dirty="0" smtClean="0">
                <a:solidFill>
                  <a:srgbClr val="FFC000"/>
                </a:solidFill>
              </a:rPr>
              <a:t> It is yet another layer to give protection to the wires from chemical reactions with the atmosphere. A common material for the sheath is PVC (polyvinyl chloride).</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DMI Cable, High-Definition Multimedia Interface Cable, एच डी ऍम आई केबल -  Cherry Automation, Mumbai | ID: 11677141233"/>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CONNECTING WIRES</a:t>
            </a:r>
            <a:endPar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p:txBody>
          <a:bodyPr>
            <a:normAutofit/>
          </a:bodyPr>
          <a:lstStyle/>
          <a:p>
            <a:pPr>
              <a:buFont typeface="Wingdings" pitchFamily="2" charset="2"/>
              <a:buChar char="ü"/>
            </a:pPr>
            <a:r>
              <a:rPr lang="en-US" sz="2000" dirty="0" smtClean="0">
                <a:solidFill>
                  <a:srgbClr val="FFC000"/>
                </a:solidFill>
              </a:rPr>
              <a:t>Wires are </a:t>
            </a:r>
            <a:r>
              <a:rPr lang="en-US" sz="2000" b="1" dirty="0" smtClean="0">
                <a:solidFill>
                  <a:srgbClr val="FFC000"/>
                </a:solidFill>
              </a:rPr>
              <a:t>used </a:t>
            </a:r>
            <a:r>
              <a:rPr lang="en-US" sz="2000" dirty="0" smtClean="0">
                <a:solidFill>
                  <a:srgbClr val="FFC000"/>
                </a:solidFill>
              </a:rPr>
              <a:t>for establishing electrical conductivity between two devices of an electrical circuit.</a:t>
            </a:r>
          </a:p>
          <a:p>
            <a:pPr>
              <a:buFont typeface="Wingdings" pitchFamily="2" charset="2"/>
              <a:buChar char="ü"/>
            </a:pPr>
            <a:r>
              <a:rPr lang="en-US" sz="2000" dirty="0" smtClean="0">
                <a:solidFill>
                  <a:srgbClr val="FFC000"/>
                </a:solidFill>
              </a:rPr>
              <a:t>Connecting wires allows an electrical current to travel from one point on a circuit to another because electricity needs a medium through which it can move. </a:t>
            </a:r>
          </a:p>
          <a:p>
            <a:pPr>
              <a:buFont typeface="Wingdings" pitchFamily="2" charset="2"/>
              <a:buChar char="ü"/>
            </a:pPr>
            <a:r>
              <a:rPr lang="en-US" sz="2000" dirty="0" smtClean="0">
                <a:solidFill>
                  <a:srgbClr val="FFC000"/>
                </a:solidFill>
              </a:rPr>
              <a:t>Most of the connecting wires are made up of copper or aluminum.</a:t>
            </a:r>
            <a:endParaRPr lang="en-US" sz="2000" dirty="0">
              <a:solidFill>
                <a:srgbClr val="FFC00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descr="Introduction to Basic Electronics, Electronic Components and Projects"/>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ARDUINO IDE</a:t>
            </a:r>
            <a:endPar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p:txBody>
          <a:bodyPr/>
          <a:lstStyle/>
          <a:p>
            <a:pPr>
              <a:buFont typeface="Wingdings" pitchFamily="2" charset="2"/>
              <a:buChar char="ü"/>
            </a:pPr>
            <a:r>
              <a:rPr lang="en-US" dirty="0" smtClean="0"/>
              <a:t> </a:t>
            </a:r>
            <a:r>
              <a:rPr lang="en-US" sz="2000" dirty="0" smtClean="0">
                <a:solidFill>
                  <a:schemeClr val="accent2">
                    <a:lumMod val="75000"/>
                  </a:schemeClr>
                </a:solidFill>
              </a:rPr>
              <a:t>The Arduino Integrated Development Environment or Arduino Software (IDE) contains a text editor for writing code, a message area, a text console, a toolbar with buttons for common functions and a series of menus.</a:t>
            </a:r>
          </a:p>
          <a:p>
            <a:pPr>
              <a:buFont typeface="Wingdings" pitchFamily="2" charset="2"/>
              <a:buChar char="ü"/>
            </a:pPr>
            <a:r>
              <a:rPr lang="en-US" sz="2000" dirty="0" smtClean="0">
                <a:solidFill>
                  <a:schemeClr val="accent2">
                    <a:lumMod val="75000"/>
                  </a:schemeClr>
                </a:solidFill>
              </a:rPr>
              <a:t>It connects to the Arduino hardware to upload programs and communicate with them.</a:t>
            </a:r>
            <a:endParaRPr lang="en-US" sz="2000" dirty="0">
              <a:solidFill>
                <a:schemeClr val="accent2">
                  <a:lumMod val="7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WORKING</a:t>
            </a:r>
            <a:endPar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ü"/>
            </a:pPr>
            <a:r>
              <a:rPr lang="en-US" dirty="0" smtClean="0">
                <a:solidFill>
                  <a:srgbClr val="FFC000"/>
                </a:solidFill>
              </a:rPr>
              <a:t>In this project the arduino microcontroller has been programmed in such a way to detect the number of people entering a desired place. </a:t>
            </a:r>
          </a:p>
          <a:p>
            <a:pPr>
              <a:buFont typeface="Wingdings" pitchFamily="2" charset="2"/>
              <a:buChar char="ü"/>
            </a:pPr>
            <a:r>
              <a:rPr lang="en-US" dirty="0" smtClean="0">
                <a:solidFill>
                  <a:srgbClr val="FFC000"/>
                </a:solidFill>
              </a:rPr>
              <a:t>There are two IR sensors in which are for the input and the other is for output.</a:t>
            </a:r>
          </a:p>
          <a:p>
            <a:pPr>
              <a:buFont typeface="Wingdings" pitchFamily="2" charset="2"/>
              <a:buChar char="ü"/>
            </a:pPr>
            <a:r>
              <a:rPr lang="en-US" dirty="0" smtClean="0">
                <a:solidFill>
                  <a:srgbClr val="FFC000"/>
                </a:solidFill>
              </a:rPr>
              <a:t>A buzzer is present.</a:t>
            </a:r>
          </a:p>
          <a:p>
            <a:pPr>
              <a:buFont typeface="Wingdings" pitchFamily="2" charset="2"/>
              <a:buChar char="ü"/>
            </a:pPr>
            <a:r>
              <a:rPr lang="en-US" dirty="0" smtClean="0">
                <a:solidFill>
                  <a:srgbClr val="FFC000"/>
                </a:solidFill>
              </a:rPr>
              <a:t>The Liquid Crystal Display, displays the people count of entry and exit.</a:t>
            </a:r>
          </a:p>
          <a:p>
            <a:pPr>
              <a:buFont typeface="Wingdings" pitchFamily="2" charset="2"/>
              <a:buChar char="ü"/>
            </a:pPr>
            <a:r>
              <a:rPr lang="en-US" dirty="0" smtClean="0">
                <a:solidFill>
                  <a:srgbClr val="FFC000"/>
                </a:solidFill>
              </a:rPr>
              <a:t>When a person enters , the Input IR senor senses the number of people entering inside a desired place (Super markets, classrooms etc.).</a:t>
            </a:r>
          </a:p>
          <a:p>
            <a:pPr>
              <a:buFont typeface="Wingdings" pitchFamily="2" charset="2"/>
              <a:buChar char="ü"/>
            </a:pPr>
            <a:r>
              <a:rPr lang="en-US" dirty="0" smtClean="0">
                <a:solidFill>
                  <a:srgbClr val="FFC000"/>
                </a:solidFill>
              </a:rPr>
              <a:t>Once the maximum number of people count is reached then the buzzer begins  to beep denoting the “ please wait, Not allowed” in LCD display.</a:t>
            </a:r>
          </a:p>
          <a:p>
            <a:pPr>
              <a:buFont typeface="Wingdings" pitchFamily="2" charset="2"/>
              <a:buChar char="ü"/>
            </a:pPr>
            <a:r>
              <a:rPr lang="en-US" dirty="0" smtClean="0">
                <a:solidFill>
                  <a:srgbClr val="FFC000"/>
                </a:solidFill>
              </a:rPr>
              <a:t>When a person is standing near the IR sensor input  then another person inside the desired place ( Super market, classroom etc.)  cannot exit.</a:t>
            </a:r>
          </a:p>
          <a:p>
            <a:pPr>
              <a:buFont typeface="Wingdings" pitchFamily="2" charset="2"/>
              <a:buChar char="ü"/>
            </a:pPr>
            <a:r>
              <a:rPr lang="en-US" dirty="0" smtClean="0">
                <a:solidFill>
                  <a:srgbClr val="FFC000"/>
                </a:solidFill>
              </a:rPr>
              <a:t>Only when the person moves away from the IR sensor input , the person inside can exit.</a:t>
            </a:r>
          </a:p>
          <a:p>
            <a:pPr>
              <a:buFont typeface="Wingdings" pitchFamily="2" charset="2"/>
              <a:buChar char="ü"/>
            </a:pPr>
            <a:r>
              <a:rPr lang="en-US" dirty="0" smtClean="0">
                <a:solidFill>
                  <a:srgbClr val="FFC000"/>
                </a:solidFill>
              </a:rPr>
              <a:t>The IR sensor output detects the number of people exiting from the desired place and then allows the people to enter the place.</a:t>
            </a:r>
          </a:p>
          <a:p>
            <a:pPr>
              <a:buFont typeface="Wingdings" pitchFamily="2" charset="2"/>
              <a:buChar char="ü"/>
            </a:pPr>
            <a:r>
              <a:rPr lang="en-US" dirty="0" smtClean="0">
                <a:solidFill>
                  <a:srgbClr val="FFC000"/>
                </a:solidFill>
              </a:rPr>
              <a:t>When the IR sensor detects the people count it gets displayed on the LCD display.</a:t>
            </a:r>
            <a:endParaRPr lang="en-US" dirty="0">
              <a:solidFill>
                <a:srgbClr val="FFC00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CONCLUSION</a:t>
            </a:r>
            <a:endPar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p:txBody>
          <a:bodyPr>
            <a:normAutofit/>
          </a:bodyPr>
          <a:lstStyle/>
          <a:p>
            <a:pPr>
              <a:buFont typeface="Wingdings" pitchFamily="2" charset="2"/>
              <a:buChar char="ü"/>
            </a:pPr>
            <a:r>
              <a:rPr lang="en-US" sz="2000" dirty="0" smtClean="0">
                <a:solidFill>
                  <a:schemeClr val="accent2">
                    <a:lumMod val="75000"/>
                  </a:schemeClr>
                </a:solidFill>
              </a:rPr>
              <a:t>This project is very helpful in the most crucial times due to the COVID-19.</a:t>
            </a:r>
          </a:p>
          <a:p>
            <a:pPr>
              <a:buFont typeface="Wingdings" pitchFamily="2" charset="2"/>
              <a:buChar char="ü"/>
            </a:pPr>
            <a:r>
              <a:rPr lang="en-US" sz="2000" dirty="0" smtClean="0">
                <a:solidFill>
                  <a:schemeClr val="accent2">
                    <a:lumMod val="75000"/>
                  </a:schemeClr>
                </a:solidFill>
              </a:rPr>
              <a:t>It helps in making sure that social distance is maintained and places are not crowded avoiding the spread of the virus.</a:t>
            </a:r>
          </a:p>
          <a:p>
            <a:pPr>
              <a:buFont typeface="Wingdings" pitchFamily="2" charset="2"/>
              <a:buChar char="ü"/>
            </a:pPr>
            <a:r>
              <a:rPr lang="en-US" sz="2000" dirty="0" smtClean="0">
                <a:solidFill>
                  <a:schemeClr val="accent2">
                    <a:lumMod val="75000"/>
                  </a:schemeClr>
                </a:solidFill>
              </a:rPr>
              <a:t>The IR sensor used makes sure that the number of people allowed in and out are restricted correctly to number of people inputted in.</a:t>
            </a:r>
            <a:endParaRPr lang="en-US" sz="2000" dirty="0">
              <a:solidFill>
                <a:schemeClr val="accent2">
                  <a:lumMod val="7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REFERENCES</a:t>
            </a:r>
            <a:endParaRPr lang="en-US"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p:txBody>
          <a:bodyPr>
            <a:noAutofit/>
          </a:bodyPr>
          <a:lstStyle/>
          <a:p>
            <a:pPr>
              <a:buFont typeface="Wingdings" pitchFamily="2" charset="2"/>
              <a:buChar char="ü"/>
            </a:pPr>
            <a:r>
              <a:rPr lang="en-US" sz="1600" dirty="0" err="1" smtClean="0">
                <a:solidFill>
                  <a:schemeClr val="accent2">
                    <a:lumMod val="75000"/>
                  </a:schemeClr>
                </a:solidFill>
              </a:rPr>
              <a:t>Carvalho</a:t>
            </a:r>
            <a:r>
              <a:rPr lang="en-US" sz="1600" dirty="0" smtClean="0">
                <a:solidFill>
                  <a:schemeClr val="accent2">
                    <a:lumMod val="75000"/>
                  </a:schemeClr>
                </a:solidFill>
              </a:rPr>
              <a:t>, Bruno &amp; Silva, </a:t>
            </a:r>
            <a:r>
              <a:rPr lang="en-US" sz="1600" dirty="0" err="1" smtClean="0">
                <a:solidFill>
                  <a:schemeClr val="accent2">
                    <a:lumMod val="75000"/>
                  </a:schemeClr>
                </a:solidFill>
              </a:rPr>
              <a:t>Caio</a:t>
            </a:r>
            <a:r>
              <a:rPr lang="en-US" sz="1600" dirty="0" smtClean="0">
                <a:solidFill>
                  <a:schemeClr val="accent2">
                    <a:lumMod val="75000"/>
                  </a:schemeClr>
                </a:solidFill>
              </a:rPr>
              <a:t> &amp; Silva, Alessandra &amp; </a:t>
            </a:r>
            <a:r>
              <a:rPr lang="en-US" sz="1600" dirty="0" err="1" smtClean="0">
                <a:solidFill>
                  <a:schemeClr val="accent2">
                    <a:lumMod val="75000"/>
                  </a:schemeClr>
                </a:solidFill>
              </a:rPr>
              <a:t>Buiati,Fábio</a:t>
            </a:r>
            <a:r>
              <a:rPr lang="en-US" sz="1600" dirty="0" smtClean="0">
                <a:solidFill>
                  <a:schemeClr val="accent2">
                    <a:lumMod val="75000"/>
                  </a:schemeClr>
                </a:solidFill>
              </a:rPr>
              <a:t> &amp; de Sousa Junior, Rafael. (2016). Evaluation of an Arduino-based </a:t>
            </a:r>
            <a:r>
              <a:rPr lang="en-US" sz="1600" dirty="0" err="1" smtClean="0">
                <a:solidFill>
                  <a:schemeClr val="accent2">
                    <a:lumMod val="75000"/>
                  </a:schemeClr>
                </a:solidFill>
              </a:rPr>
              <a:t>IoT</a:t>
            </a:r>
            <a:r>
              <a:rPr lang="en-US" sz="1600" dirty="0" smtClean="0">
                <a:solidFill>
                  <a:schemeClr val="accent2">
                    <a:lumMod val="75000"/>
                  </a:schemeClr>
                </a:solidFill>
              </a:rPr>
              <a:t> Person Counter. 129-136.10.5220/0005954601290136.</a:t>
            </a:r>
          </a:p>
          <a:p>
            <a:pPr>
              <a:buFont typeface="Wingdings" pitchFamily="2" charset="2"/>
              <a:buChar char="ü"/>
            </a:pPr>
            <a:r>
              <a:rPr lang="en-US" sz="1600" dirty="0" smtClean="0">
                <a:solidFill>
                  <a:schemeClr val="accent2">
                    <a:lumMod val="75000"/>
                  </a:schemeClr>
                </a:solidFill>
              </a:rPr>
              <a:t>J. W. </a:t>
            </a:r>
            <a:r>
              <a:rPr lang="en-US" sz="1600" dirty="0" err="1" smtClean="0">
                <a:solidFill>
                  <a:schemeClr val="accent2">
                    <a:lumMod val="75000"/>
                  </a:schemeClr>
                </a:solidFill>
              </a:rPr>
              <a:t>Choi</a:t>
            </a:r>
            <a:r>
              <a:rPr lang="en-US" sz="1600" dirty="0" smtClean="0">
                <a:solidFill>
                  <a:schemeClr val="accent2">
                    <a:lumMod val="75000"/>
                  </a:schemeClr>
                </a:solidFill>
              </a:rPr>
              <a:t>, X. </a:t>
            </a:r>
            <a:r>
              <a:rPr lang="en-US" sz="1600" dirty="0" err="1" smtClean="0">
                <a:solidFill>
                  <a:schemeClr val="accent2">
                    <a:lumMod val="75000"/>
                  </a:schemeClr>
                </a:solidFill>
              </a:rPr>
              <a:t>Quan</a:t>
            </a:r>
            <a:r>
              <a:rPr lang="en-US" sz="1600" dirty="0" smtClean="0">
                <a:solidFill>
                  <a:schemeClr val="accent2">
                    <a:lumMod val="75000"/>
                  </a:schemeClr>
                </a:solidFill>
              </a:rPr>
              <a:t> and S. H. Cho, "Bi-Directional Passing People Counting System Based on IR-UWB Radar </a:t>
            </a:r>
            <a:r>
              <a:rPr lang="en-US" sz="1600" dirty="0" err="1" smtClean="0">
                <a:solidFill>
                  <a:schemeClr val="accent2">
                    <a:lumMod val="75000"/>
                  </a:schemeClr>
                </a:solidFill>
              </a:rPr>
              <a:t>Sensors,"in</a:t>
            </a:r>
            <a:r>
              <a:rPr lang="en-US" sz="1600" dirty="0" smtClean="0">
                <a:solidFill>
                  <a:schemeClr val="accent2">
                    <a:lumMod val="75000"/>
                  </a:schemeClr>
                </a:solidFill>
              </a:rPr>
              <a:t> IEEE Internet of Things Journal, vol. 5, no. 2, pp. 512-522,April 2018, </a:t>
            </a:r>
            <a:r>
              <a:rPr lang="en-US" sz="1600" dirty="0" err="1" smtClean="0">
                <a:solidFill>
                  <a:schemeClr val="accent2">
                    <a:lumMod val="75000"/>
                  </a:schemeClr>
                </a:solidFill>
              </a:rPr>
              <a:t>doi</a:t>
            </a:r>
            <a:r>
              <a:rPr lang="en-US" sz="1600" dirty="0" smtClean="0">
                <a:solidFill>
                  <a:schemeClr val="accent2">
                    <a:lumMod val="75000"/>
                  </a:schemeClr>
                </a:solidFill>
              </a:rPr>
              <a:t>: 10.1109/JIOT.2017.2714181.</a:t>
            </a:r>
          </a:p>
          <a:p>
            <a:pPr>
              <a:buFont typeface="Wingdings" pitchFamily="2" charset="2"/>
              <a:buChar char="ü"/>
            </a:pPr>
            <a:r>
              <a:rPr lang="en-US" sz="1600" dirty="0" err="1" smtClean="0">
                <a:solidFill>
                  <a:schemeClr val="accent2">
                    <a:lumMod val="75000"/>
                  </a:schemeClr>
                </a:solidFill>
              </a:rPr>
              <a:t>Jothibasu</a:t>
            </a:r>
            <a:r>
              <a:rPr lang="en-US" sz="1600" dirty="0" smtClean="0">
                <a:solidFill>
                  <a:schemeClr val="accent2">
                    <a:lumMod val="75000"/>
                  </a:schemeClr>
                </a:solidFill>
              </a:rPr>
              <a:t> M, </a:t>
            </a:r>
            <a:r>
              <a:rPr lang="en-US" sz="1600" dirty="0" err="1" smtClean="0">
                <a:solidFill>
                  <a:schemeClr val="accent2">
                    <a:lumMod val="75000"/>
                  </a:schemeClr>
                </a:solidFill>
              </a:rPr>
              <a:t>Aakash</a:t>
            </a:r>
            <a:r>
              <a:rPr lang="en-US" sz="1600" dirty="0" smtClean="0">
                <a:solidFill>
                  <a:schemeClr val="accent2">
                    <a:lumMod val="75000"/>
                  </a:schemeClr>
                </a:solidFill>
              </a:rPr>
              <a:t> B, </a:t>
            </a:r>
            <a:r>
              <a:rPr lang="en-US" sz="1600" dirty="0" err="1" smtClean="0">
                <a:solidFill>
                  <a:schemeClr val="accent2">
                    <a:lumMod val="75000"/>
                  </a:schemeClr>
                </a:solidFill>
              </a:rPr>
              <a:t>Shanju</a:t>
            </a:r>
            <a:r>
              <a:rPr lang="en-US" sz="1600" dirty="0" smtClean="0">
                <a:solidFill>
                  <a:schemeClr val="accent2">
                    <a:lumMod val="75000"/>
                  </a:schemeClr>
                </a:solidFill>
              </a:rPr>
              <a:t> </a:t>
            </a:r>
            <a:r>
              <a:rPr lang="en-US" sz="1600" dirty="0" err="1" smtClean="0">
                <a:solidFill>
                  <a:schemeClr val="accent2">
                    <a:lumMod val="75000"/>
                  </a:schemeClr>
                </a:solidFill>
              </a:rPr>
              <a:t>Ebanesh</a:t>
            </a:r>
            <a:r>
              <a:rPr lang="en-US" sz="1600" dirty="0" smtClean="0">
                <a:solidFill>
                  <a:schemeClr val="accent2">
                    <a:lumMod val="75000"/>
                  </a:schemeClr>
                </a:solidFill>
              </a:rPr>
              <a:t> K, </a:t>
            </a:r>
            <a:r>
              <a:rPr lang="en-US" sz="1600" dirty="0" err="1" smtClean="0">
                <a:solidFill>
                  <a:schemeClr val="accent2">
                    <a:lumMod val="75000"/>
                  </a:schemeClr>
                </a:solidFill>
              </a:rPr>
              <a:t>Gokul</a:t>
            </a:r>
            <a:r>
              <a:rPr lang="en-US" sz="1600" dirty="0" smtClean="0">
                <a:solidFill>
                  <a:schemeClr val="accent2">
                    <a:lumMod val="75000"/>
                  </a:schemeClr>
                </a:solidFill>
              </a:rPr>
              <a:t> </a:t>
            </a:r>
            <a:r>
              <a:rPr lang="en-US" sz="1600" dirty="0" err="1" smtClean="0">
                <a:solidFill>
                  <a:schemeClr val="accent2">
                    <a:lumMod val="75000"/>
                  </a:schemeClr>
                </a:solidFill>
              </a:rPr>
              <a:t>Vinayak</a:t>
            </a:r>
            <a:r>
              <a:rPr lang="en-US" sz="1600" dirty="0" smtClean="0">
                <a:solidFill>
                  <a:schemeClr val="accent2">
                    <a:lumMod val="75000"/>
                  </a:schemeClr>
                </a:solidFill>
              </a:rPr>
              <a:t> </a:t>
            </a:r>
            <a:r>
              <a:rPr lang="en-US" sz="1600" dirty="0" err="1" smtClean="0">
                <a:solidFill>
                  <a:schemeClr val="accent2">
                    <a:lumMod val="75000"/>
                  </a:schemeClr>
                </a:solidFill>
              </a:rPr>
              <a:t>L,“Automatic</a:t>
            </a:r>
            <a:r>
              <a:rPr lang="en-US" sz="1600" dirty="0" smtClean="0">
                <a:solidFill>
                  <a:schemeClr val="accent2">
                    <a:lumMod val="75000"/>
                  </a:schemeClr>
                </a:solidFill>
              </a:rPr>
              <a:t> Room Monitoring with Visitor Counter (ARM –VC)”, IJITEE, Volume-8 Issue-7, May, 2019</a:t>
            </a:r>
          </a:p>
          <a:p>
            <a:pPr>
              <a:buFont typeface="Wingdings" pitchFamily="2" charset="2"/>
              <a:buChar char="ü"/>
            </a:pPr>
            <a:r>
              <a:rPr lang="en-US" sz="1600" dirty="0" err="1" smtClean="0">
                <a:solidFill>
                  <a:schemeClr val="accent2">
                    <a:lumMod val="75000"/>
                  </a:schemeClr>
                </a:solidFill>
              </a:rPr>
              <a:t>Jingwen</a:t>
            </a:r>
            <a:r>
              <a:rPr lang="en-US" sz="1600" dirty="0" smtClean="0">
                <a:solidFill>
                  <a:schemeClr val="accent2">
                    <a:lumMod val="75000"/>
                  </a:schemeClr>
                </a:solidFill>
              </a:rPr>
              <a:t> Li, Lei Huang and </a:t>
            </a:r>
            <a:r>
              <a:rPr lang="en-US" sz="1600" dirty="0" err="1" smtClean="0">
                <a:solidFill>
                  <a:schemeClr val="accent2">
                    <a:lumMod val="75000"/>
                  </a:schemeClr>
                </a:solidFill>
              </a:rPr>
              <a:t>Changping</a:t>
            </a:r>
            <a:r>
              <a:rPr lang="en-US" sz="1600" dirty="0" smtClean="0">
                <a:solidFill>
                  <a:schemeClr val="accent2">
                    <a:lumMod val="75000"/>
                  </a:schemeClr>
                </a:solidFill>
              </a:rPr>
              <a:t> Liu, "An efficient self-learning people counting system," The First Asian Conference on Pattern Recognition, Beijing, 2011, pp. 125-129, doi:10.1109/ACPR.2011.6166686.</a:t>
            </a:r>
          </a:p>
          <a:p>
            <a:pPr>
              <a:buFont typeface="Wingdings" pitchFamily="2" charset="2"/>
              <a:buChar char="ü"/>
            </a:pPr>
            <a:r>
              <a:rPr lang="en-US" sz="1600" dirty="0" smtClean="0">
                <a:solidFill>
                  <a:schemeClr val="accent2">
                    <a:lumMod val="75000"/>
                  </a:schemeClr>
                </a:solidFill>
              </a:rPr>
              <a:t>K. </a:t>
            </a:r>
            <a:r>
              <a:rPr lang="en-US" sz="1600" dirty="0" err="1" smtClean="0">
                <a:solidFill>
                  <a:schemeClr val="accent2">
                    <a:lumMod val="75000"/>
                  </a:schemeClr>
                </a:solidFill>
              </a:rPr>
              <a:t>Madhira</a:t>
            </a:r>
            <a:r>
              <a:rPr lang="en-US" sz="1600" dirty="0" smtClean="0">
                <a:solidFill>
                  <a:schemeClr val="accent2">
                    <a:lumMod val="75000"/>
                  </a:schemeClr>
                </a:solidFill>
              </a:rPr>
              <a:t> and A. </a:t>
            </a:r>
            <a:r>
              <a:rPr lang="en-US" sz="1600" dirty="0" err="1" smtClean="0">
                <a:solidFill>
                  <a:schemeClr val="accent2">
                    <a:lumMod val="75000"/>
                  </a:schemeClr>
                </a:solidFill>
              </a:rPr>
              <a:t>Shukla</a:t>
            </a:r>
            <a:r>
              <a:rPr lang="en-US" sz="1600" dirty="0" smtClean="0">
                <a:solidFill>
                  <a:schemeClr val="accent2">
                    <a:lumMod val="75000"/>
                  </a:schemeClr>
                </a:solidFill>
              </a:rPr>
              <a:t>, "Pedestrian flow counter using image processing," 2017 International Conference on </a:t>
            </a:r>
            <a:r>
              <a:rPr lang="en-US" sz="1600" dirty="0" err="1" smtClean="0">
                <a:solidFill>
                  <a:schemeClr val="accent2">
                    <a:lumMod val="75000"/>
                  </a:schemeClr>
                </a:solidFill>
              </a:rPr>
              <a:t>Energy,Communication</a:t>
            </a:r>
            <a:r>
              <a:rPr lang="en-US" sz="1600" dirty="0" smtClean="0">
                <a:solidFill>
                  <a:schemeClr val="accent2">
                    <a:lumMod val="75000"/>
                  </a:schemeClr>
                </a:solidFill>
              </a:rPr>
              <a:t>, Data Analytics and Soft Computing (ICECDS),Chennai, 2017, pp. 1911-1915, doi:10.1109/ICECDS.2017.8389782</a:t>
            </a:r>
            <a:endParaRPr lang="en-US" sz="1600" dirty="0">
              <a:solidFill>
                <a:schemeClr val="accent2">
                  <a:lumMod val="7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001.jpg"/>
          <p:cNvPicPr>
            <a:picLocks noChangeAspect="1"/>
          </p:cNvPicPr>
          <p:nvPr/>
        </p:nvPicPr>
        <p:blipFill>
          <a:blip r:embed="rId2"/>
          <a:stretch>
            <a:fillRect/>
          </a:stretch>
        </p:blipFill>
        <p:spPr>
          <a:xfrm>
            <a:off x="1" y="0"/>
            <a:ext cx="9144000" cy="68580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ü"/>
            </a:pPr>
            <a:r>
              <a:rPr lang="en-US" sz="1800" dirty="0" smtClean="0">
                <a:solidFill>
                  <a:srgbClr val="FFC000"/>
                </a:solidFill>
              </a:rPr>
              <a:t>P.A. </a:t>
            </a:r>
            <a:r>
              <a:rPr lang="en-US" sz="1800" dirty="0" err="1" smtClean="0">
                <a:solidFill>
                  <a:srgbClr val="FFC000"/>
                </a:solidFill>
              </a:rPr>
              <a:t>Balland</a:t>
            </a:r>
            <a:r>
              <a:rPr lang="en-US" sz="1800" dirty="0" smtClean="0">
                <a:solidFill>
                  <a:srgbClr val="FFC000"/>
                </a:solidFill>
              </a:rPr>
              <a:t>, C. </a:t>
            </a:r>
            <a:r>
              <a:rPr lang="en-US" sz="1800" dirty="0" err="1" smtClean="0">
                <a:solidFill>
                  <a:srgbClr val="FFC000"/>
                </a:solidFill>
              </a:rPr>
              <a:t>Jara</a:t>
            </a:r>
            <a:r>
              <a:rPr lang="en-US" sz="1800" dirty="0" smtClean="0">
                <a:solidFill>
                  <a:srgbClr val="FFC000"/>
                </a:solidFill>
              </a:rPr>
              <a:t>-Figueroa, S.G. </a:t>
            </a:r>
            <a:r>
              <a:rPr lang="en-US" sz="1800" dirty="0" err="1" smtClean="0">
                <a:solidFill>
                  <a:srgbClr val="FFC000"/>
                </a:solidFill>
              </a:rPr>
              <a:t>Petralia</a:t>
            </a:r>
            <a:r>
              <a:rPr lang="en-US" sz="1800" dirty="0" smtClean="0">
                <a:solidFill>
                  <a:srgbClr val="FFC000"/>
                </a:solidFill>
              </a:rPr>
              <a:t>, M.P. </a:t>
            </a:r>
            <a:r>
              <a:rPr lang="en-US" sz="1800" dirty="0" err="1" smtClean="0">
                <a:solidFill>
                  <a:srgbClr val="FFC000"/>
                </a:solidFill>
              </a:rPr>
              <a:t>Steijn</a:t>
            </a:r>
            <a:r>
              <a:rPr lang="en-US" sz="1800" dirty="0" smtClean="0">
                <a:solidFill>
                  <a:srgbClr val="FFC000"/>
                </a:solidFill>
              </a:rPr>
              <a:t>, </a:t>
            </a:r>
            <a:r>
              <a:rPr lang="en-US" sz="1800" dirty="0" err="1" smtClean="0">
                <a:solidFill>
                  <a:srgbClr val="FFC000"/>
                </a:solidFill>
              </a:rPr>
              <a:t>D.L.Rigby</a:t>
            </a:r>
            <a:r>
              <a:rPr lang="en-US" sz="1800" dirty="0" smtClean="0">
                <a:solidFill>
                  <a:srgbClr val="FFC000"/>
                </a:solidFill>
              </a:rPr>
              <a:t>, C.A. Hidalgo. Complex economic activities concentrate in large cities. Nature Human Behavior. 2020 Jan 13:1-7.</a:t>
            </a:r>
          </a:p>
          <a:p>
            <a:pPr>
              <a:buFont typeface="Wingdings" pitchFamily="2" charset="2"/>
              <a:buChar char="ü"/>
            </a:pPr>
            <a:r>
              <a:rPr lang="en-US" sz="1800" dirty="0" smtClean="0">
                <a:solidFill>
                  <a:srgbClr val="FFC000"/>
                </a:solidFill>
              </a:rPr>
              <a:t>S.T. Hassan, M.A. </a:t>
            </a:r>
            <a:r>
              <a:rPr lang="en-US" sz="1800" dirty="0" err="1" smtClean="0">
                <a:solidFill>
                  <a:srgbClr val="FFC000"/>
                </a:solidFill>
              </a:rPr>
              <a:t>Baloch</a:t>
            </a:r>
            <a:r>
              <a:rPr lang="en-US" sz="1800" dirty="0" smtClean="0">
                <a:solidFill>
                  <a:srgbClr val="FFC000"/>
                </a:solidFill>
              </a:rPr>
              <a:t>, N. </a:t>
            </a:r>
            <a:r>
              <a:rPr lang="en-US" sz="1800" dirty="0" err="1" smtClean="0">
                <a:solidFill>
                  <a:srgbClr val="FFC000"/>
                </a:solidFill>
              </a:rPr>
              <a:t>Mahmood</a:t>
            </a:r>
            <a:r>
              <a:rPr lang="en-US" sz="1800" dirty="0" smtClean="0">
                <a:solidFill>
                  <a:srgbClr val="FFC000"/>
                </a:solidFill>
              </a:rPr>
              <a:t>, J. Zhang. Linking economic growth and ecological footprint through human capital and biocapacity. Sustainable Cities and Society. 2019 May 1;47:101516.</a:t>
            </a:r>
          </a:p>
          <a:p>
            <a:pPr>
              <a:buFont typeface="Wingdings" pitchFamily="2" charset="2"/>
              <a:buChar char="ü"/>
            </a:pPr>
            <a:r>
              <a:rPr lang="en-US" sz="1800" dirty="0" smtClean="0">
                <a:solidFill>
                  <a:srgbClr val="FFC000"/>
                </a:solidFill>
              </a:rPr>
              <a:t> M. </a:t>
            </a:r>
            <a:r>
              <a:rPr lang="en-US" sz="1800" dirty="0" err="1" smtClean="0">
                <a:solidFill>
                  <a:srgbClr val="FFC000"/>
                </a:solidFill>
              </a:rPr>
              <a:t>Sathishkumar</a:t>
            </a:r>
            <a:r>
              <a:rPr lang="en-US" sz="1800" dirty="0" smtClean="0">
                <a:solidFill>
                  <a:srgbClr val="FFC000"/>
                </a:solidFill>
              </a:rPr>
              <a:t>, S. </a:t>
            </a:r>
            <a:r>
              <a:rPr lang="en-US" sz="1800" dirty="0" err="1" smtClean="0">
                <a:solidFill>
                  <a:srgbClr val="FFC000"/>
                </a:solidFill>
              </a:rPr>
              <a:t>Rajini</a:t>
            </a:r>
            <a:r>
              <a:rPr lang="en-US" sz="1800" dirty="0" smtClean="0">
                <a:solidFill>
                  <a:srgbClr val="FFC000"/>
                </a:solidFill>
              </a:rPr>
              <a:t>. Smart surveillance system using </a:t>
            </a:r>
            <a:r>
              <a:rPr lang="en-US" sz="1800" dirty="0" err="1" smtClean="0">
                <a:solidFill>
                  <a:srgbClr val="FFC000"/>
                </a:solidFill>
              </a:rPr>
              <a:t>pir</a:t>
            </a:r>
            <a:r>
              <a:rPr lang="en-US" sz="1800" dirty="0" smtClean="0">
                <a:solidFill>
                  <a:srgbClr val="FFC000"/>
                </a:solidFill>
              </a:rPr>
              <a:t> sensor network and </a:t>
            </a:r>
            <a:r>
              <a:rPr lang="en-US" sz="1800" dirty="0" err="1" smtClean="0">
                <a:solidFill>
                  <a:srgbClr val="FFC000"/>
                </a:solidFill>
              </a:rPr>
              <a:t>gsm</a:t>
            </a:r>
            <a:r>
              <a:rPr lang="en-US" sz="1800" dirty="0" smtClean="0">
                <a:solidFill>
                  <a:srgbClr val="FFC000"/>
                </a:solidFill>
              </a:rPr>
              <a:t>. International Journal of </a:t>
            </a:r>
            <a:r>
              <a:rPr lang="en-US" sz="1800" dirty="0" err="1" smtClean="0">
                <a:solidFill>
                  <a:srgbClr val="FFC000"/>
                </a:solidFill>
              </a:rPr>
              <a:t>Advnced</a:t>
            </a:r>
            <a:r>
              <a:rPr lang="en-US" sz="1800" dirty="0" smtClean="0">
                <a:solidFill>
                  <a:srgbClr val="FFC000"/>
                </a:solidFill>
              </a:rPr>
              <a:t> Research in Computer Engineering &amp; Technology. 2015 Jan;4(1).</a:t>
            </a:r>
            <a:endParaRPr lang="en-US" sz="1800" dirty="0">
              <a:solidFill>
                <a:srgbClr val="FFC00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967334"/>
            <a:ext cx="7848600" cy="923330"/>
          </a:xfrm>
          <a:prstGeom prst="rect">
            <a:avLst/>
          </a:prstGeom>
          <a:noFill/>
        </p:spPr>
        <p:txBody>
          <a:bodyPr wrap="squar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sym typeface="Wingdings"/>
              </a:rPr>
              <a:t></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OVERVIEW</a:t>
            </a:r>
            <a:endPar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dirty="0" smtClean="0">
                <a:solidFill>
                  <a:srgbClr val="FFC000"/>
                </a:solidFill>
              </a:rPr>
              <a:t>ABATRACT</a:t>
            </a:r>
          </a:p>
          <a:p>
            <a:pPr>
              <a:buFont typeface="Wingdings" pitchFamily="2" charset="2"/>
              <a:buChar char="Ø"/>
            </a:pPr>
            <a:r>
              <a:rPr lang="en-US" dirty="0" smtClean="0">
                <a:solidFill>
                  <a:srgbClr val="FFC000"/>
                </a:solidFill>
              </a:rPr>
              <a:t>OBJECTIVE</a:t>
            </a:r>
          </a:p>
          <a:p>
            <a:pPr>
              <a:buFont typeface="Wingdings" pitchFamily="2" charset="2"/>
              <a:buChar char="Ø"/>
            </a:pPr>
            <a:r>
              <a:rPr lang="en-US" dirty="0" smtClean="0">
                <a:solidFill>
                  <a:srgbClr val="FFC000"/>
                </a:solidFill>
              </a:rPr>
              <a:t>PROBLEM DEFINITION</a:t>
            </a:r>
          </a:p>
          <a:p>
            <a:pPr>
              <a:buFont typeface="Wingdings" pitchFamily="2" charset="2"/>
              <a:buChar char="Ø"/>
            </a:pPr>
            <a:r>
              <a:rPr lang="en-US" dirty="0" smtClean="0">
                <a:solidFill>
                  <a:srgbClr val="FFC000"/>
                </a:solidFill>
              </a:rPr>
              <a:t>COMPONENTS</a:t>
            </a:r>
          </a:p>
          <a:p>
            <a:pPr>
              <a:buFont typeface="Wingdings" pitchFamily="2" charset="2"/>
              <a:buChar char="Ø"/>
            </a:pPr>
            <a:r>
              <a:rPr lang="en-US" dirty="0" smtClean="0">
                <a:solidFill>
                  <a:srgbClr val="FFC000"/>
                </a:solidFill>
              </a:rPr>
              <a:t>PROGRAMMING LANGUAGE</a:t>
            </a:r>
          </a:p>
          <a:p>
            <a:pPr>
              <a:buFont typeface="Wingdings" pitchFamily="2" charset="2"/>
              <a:buChar char="Ø"/>
            </a:pPr>
            <a:r>
              <a:rPr lang="en-US" dirty="0" smtClean="0">
                <a:solidFill>
                  <a:srgbClr val="FFC000"/>
                </a:solidFill>
              </a:rPr>
              <a:t>BLOCK DIAGRAM</a:t>
            </a:r>
          </a:p>
          <a:p>
            <a:pPr>
              <a:buFont typeface="Wingdings" pitchFamily="2" charset="2"/>
              <a:buChar char="Ø"/>
            </a:pPr>
            <a:r>
              <a:rPr lang="en-US" dirty="0" smtClean="0">
                <a:solidFill>
                  <a:srgbClr val="FFC000"/>
                </a:solidFill>
              </a:rPr>
              <a:t>DESCRIPTION ABOUT EACH COMPONENT</a:t>
            </a:r>
          </a:p>
          <a:p>
            <a:pPr>
              <a:buFont typeface="Wingdings" pitchFamily="2" charset="2"/>
              <a:buChar char="Ø"/>
            </a:pPr>
            <a:r>
              <a:rPr lang="en-US" dirty="0" smtClean="0">
                <a:solidFill>
                  <a:srgbClr val="FFC000"/>
                </a:solidFill>
              </a:rPr>
              <a:t>WORKING </a:t>
            </a:r>
          </a:p>
          <a:p>
            <a:pPr>
              <a:buFont typeface="Wingdings" pitchFamily="2" charset="2"/>
              <a:buChar char="Ø"/>
            </a:pPr>
            <a:r>
              <a:rPr lang="en-US" dirty="0" smtClean="0">
                <a:solidFill>
                  <a:srgbClr val="FFC000"/>
                </a:solidFill>
              </a:rPr>
              <a:t>CONCLUSION</a:t>
            </a:r>
          </a:p>
          <a:p>
            <a:pPr>
              <a:buFont typeface="Wingdings" pitchFamily="2" charset="2"/>
              <a:buChar char="Ø"/>
            </a:pPr>
            <a:r>
              <a:rPr lang="en-US" dirty="0" smtClean="0">
                <a:solidFill>
                  <a:srgbClr val="FFC000"/>
                </a:solidFill>
              </a:rPr>
              <a:t>REFERENCES  </a:t>
            </a:r>
          </a:p>
          <a:p>
            <a:pPr>
              <a:buFont typeface="Wingdings" pitchFamily="2" charset="2"/>
              <a:buChar char="Ø"/>
            </a:pPr>
            <a:endParaRPr lang="en-US" dirty="0" smtClean="0">
              <a:solidFill>
                <a:srgbClr val="FFC000"/>
              </a:solidFill>
            </a:endParaRPr>
          </a:p>
          <a:p>
            <a:pPr>
              <a:buFont typeface="Wingdings" pitchFamily="2" charset="2"/>
              <a:buChar char="Ø"/>
            </a:pPr>
            <a:endParaRPr lang="en-US" dirty="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ABSTRACT</a:t>
            </a:r>
            <a:endPar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ü"/>
            </a:pPr>
            <a:r>
              <a:rPr lang="en-US" sz="2600" dirty="0" smtClean="0">
                <a:solidFill>
                  <a:srgbClr val="FFC000"/>
                </a:solidFill>
              </a:rPr>
              <a:t>According to the data obtained by the World Health Organization, the global pandemic of COVID-19 has severely impacted the world and has now infected more than eight million people worldwide.</a:t>
            </a:r>
          </a:p>
          <a:p>
            <a:pPr>
              <a:buFont typeface="Wingdings" pitchFamily="2" charset="2"/>
              <a:buChar char="ü"/>
            </a:pPr>
            <a:r>
              <a:rPr lang="en-US" sz="2600" dirty="0" smtClean="0">
                <a:solidFill>
                  <a:srgbClr val="FFC000"/>
                </a:solidFill>
              </a:rPr>
              <a:t>The rise of COVID-19 pandemic has had a lasting impact in many countries worldwide since 2019.</a:t>
            </a:r>
          </a:p>
          <a:p>
            <a:pPr>
              <a:buFont typeface="Wingdings" pitchFamily="2" charset="2"/>
              <a:buChar char="ü"/>
            </a:pPr>
            <a:r>
              <a:rPr lang="en-US" sz="2600" dirty="0" smtClean="0">
                <a:solidFill>
                  <a:srgbClr val="FFC000"/>
                </a:solidFill>
              </a:rPr>
              <a:t>The proposed approach in this project is developed to avoid more people from entering the desired places (i.e., Mall, University, Office.. etc) by detecting people count using Arduino and Sensors to count the number of people while entering and exiting.</a:t>
            </a:r>
          </a:p>
          <a:p>
            <a:pPr>
              <a:buFont typeface="Wingdings" pitchFamily="2" charset="2"/>
              <a:buChar char="ü"/>
            </a:pPr>
            <a:r>
              <a:rPr lang="en-US" sz="2600" dirty="0" smtClean="0">
                <a:solidFill>
                  <a:srgbClr val="FFC000"/>
                </a:solidFill>
              </a:rPr>
              <a:t>This helps to maintain the social distancing inside those places and limit the total number of persons.</a:t>
            </a:r>
          </a:p>
          <a:p>
            <a:pPr>
              <a:buFont typeface="Wingdings" pitchFamily="2" charset="2"/>
              <a:buChar char="ü"/>
            </a:pPr>
            <a:r>
              <a:rPr lang="en-US" sz="2600" dirty="0" smtClean="0">
                <a:solidFill>
                  <a:srgbClr val="FFC000"/>
                </a:solidFill>
              </a:rPr>
              <a:t>If the total number of people count increased, the Arduino microcontroller will give the buzzer alarm to notify the person</a:t>
            </a:r>
            <a:r>
              <a:rPr lang="en-US" dirty="0" smtClean="0"/>
              <a:t>.</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OBJECTIVE</a:t>
            </a:r>
            <a:endPar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p:txBody>
          <a:bodyPr>
            <a:normAutofit/>
          </a:bodyPr>
          <a:lstStyle/>
          <a:p>
            <a:pPr>
              <a:buFont typeface="Wingdings" pitchFamily="2" charset="2"/>
              <a:buChar char="ü"/>
            </a:pPr>
            <a:r>
              <a:rPr lang="en-US" sz="2000" dirty="0" smtClean="0">
                <a:solidFill>
                  <a:srgbClr val="FFC000"/>
                </a:solidFill>
              </a:rPr>
              <a:t>According to data obtained by the World Health Organization, the global pandemic of COVID-19 has severely impacted the world and has  now infected more than eight million people worldwide. </a:t>
            </a:r>
          </a:p>
          <a:p>
            <a:pPr>
              <a:buFont typeface="Wingdings" pitchFamily="2" charset="2"/>
              <a:buChar char="ü"/>
            </a:pPr>
            <a:r>
              <a:rPr lang="en-US" sz="2000" dirty="0" smtClean="0">
                <a:solidFill>
                  <a:srgbClr val="FFC000"/>
                </a:solidFill>
              </a:rPr>
              <a:t>So in order to reduce the spread of the virus this project is designed to maintain social distance by constraining the entry of people in desired places (i.e., Mall, Schools, Offices, University…etc)</a:t>
            </a:r>
            <a:endParaRPr lang="en-US" sz="2000" dirty="0">
              <a:solidFill>
                <a:srgbClr val="FFC00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PROBLEM DEFINITION</a:t>
            </a:r>
            <a:endPar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p:txBody>
          <a:bodyPr>
            <a:normAutofit/>
          </a:bodyPr>
          <a:lstStyle/>
          <a:p>
            <a:pPr>
              <a:buFont typeface="Wingdings" pitchFamily="2" charset="2"/>
              <a:buChar char="ü"/>
            </a:pPr>
            <a:r>
              <a:rPr lang="en-US" sz="2000" dirty="0" smtClean="0">
                <a:solidFill>
                  <a:srgbClr val="FFC000"/>
                </a:solidFill>
              </a:rPr>
              <a:t>The proposed approach in this project is developed to avoid more people from entering the desired places (i.e., Mall, University, Office.. Etc) by detecting people count using Arduino.</a:t>
            </a:r>
            <a:endParaRPr lang="en-US" sz="2000" dirty="0">
              <a:solidFill>
                <a:srgbClr val="FFC00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COMPONENTS</a:t>
            </a:r>
            <a:endPar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ü"/>
            </a:pPr>
            <a:r>
              <a:rPr lang="en-US" sz="2200" b="1" dirty="0" smtClean="0">
                <a:solidFill>
                  <a:srgbClr val="FFC000"/>
                </a:solidFill>
              </a:rPr>
              <a:t>HARDWARE:</a:t>
            </a:r>
          </a:p>
          <a:p>
            <a:pPr>
              <a:buNone/>
            </a:pPr>
            <a:r>
              <a:rPr lang="en-US" sz="2200" dirty="0" smtClean="0">
                <a:solidFill>
                  <a:srgbClr val="FFC000"/>
                </a:solidFill>
              </a:rPr>
              <a:t>                     *Arduino Nano</a:t>
            </a:r>
          </a:p>
          <a:p>
            <a:pPr>
              <a:buNone/>
            </a:pPr>
            <a:r>
              <a:rPr lang="en-US" sz="2200" dirty="0" smtClean="0">
                <a:solidFill>
                  <a:srgbClr val="FFC000"/>
                </a:solidFill>
              </a:rPr>
              <a:t>                     *IR Sensor </a:t>
            </a:r>
          </a:p>
          <a:p>
            <a:pPr>
              <a:buNone/>
            </a:pPr>
            <a:r>
              <a:rPr lang="en-US" sz="2200" dirty="0" smtClean="0">
                <a:solidFill>
                  <a:srgbClr val="FFC000"/>
                </a:solidFill>
              </a:rPr>
              <a:t>                     *Liquid Crystal Display Base</a:t>
            </a:r>
          </a:p>
          <a:p>
            <a:pPr>
              <a:buNone/>
            </a:pPr>
            <a:r>
              <a:rPr lang="en-US" sz="2200" dirty="0" smtClean="0">
                <a:solidFill>
                  <a:srgbClr val="FFC000"/>
                </a:solidFill>
              </a:rPr>
              <a:t>                     *Liquid Crystal Display</a:t>
            </a:r>
          </a:p>
          <a:p>
            <a:pPr>
              <a:buNone/>
            </a:pPr>
            <a:r>
              <a:rPr lang="en-US" sz="2200" dirty="0" smtClean="0">
                <a:solidFill>
                  <a:srgbClr val="FFC000"/>
                </a:solidFill>
              </a:rPr>
              <a:t>                     *Buzzer</a:t>
            </a:r>
          </a:p>
          <a:p>
            <a:pPr>
              <a:buNone/>
            </a:pPr>
            <a:r>
              <a:rPr lang="en-US" sz="2200" dirty="0" smtClean="0">
                <a:solidFill>
                  <a:srgbClr val="FFC000"/>
                </a:solidFill>
              </a:rPr>
              <a:t>                     *Cable</a:t>
            </a:r>
          </a:p>
          <a:p>
            <a:pPr>
              <a:buNone/>
            </a:pPr>
            <a:r>
              <a:rPr lang="en-US" sz="2200" dirty="0" smtClean="0">
                <a:solidFill>
                  <a:srgbClr val="FFC000"/>
                </a:solidFill>
              </a:rPr>
              <a:t>                     * Connecting wire</a:t>
            </a:r>
          </a:p>
          <a:p>
            <a:pPr>
              <a:buFont typeface="Wingdings" pitchFamily="2" charset="2"/>
              <a:buChar char="ü"/>
            </a:pPr>
            <a:r>
              <a:rPr lang="en-US" sz="2200" b="1" dirty="0" smtClean="0">
                <a:solidFill>
                  <a:srgbClr val="FFC000"/>
                </a:solidFill>
              </a:rPr>
              <a:t>SOFTWARE:</a:t>
            </a:r>
          </a:p>
          <a:p>
            <a:pPr>
              <a:buNone/>
            </a:pPr>
            <a:r>
              <a:rPr lang="en-US" sz="2200" dirty="0" smtClean="0">
                <a:solidFill>
                  <a:srgbClr val="FFC000"/>
                </a:solidFill>
              </a:rPr>
              <a:t>                     * Arduino IDE</a:t>
            </a:r>
          </a:p>
          <a:p>
            <a:pPr>
              <a:buNone/>
            </a:pPr>
            <a:endParaRPr lang="en-US" dirty="0" smtClean="0"/>
          </a:p>
          <a:p>
            <a:pPr>
              <a:buNone/>
            </a:pP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B587E4A9-1405-4B4F-8BC3-512EE08D2EBF}"/>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7D30EEFE-7128-4DE5-8A0D-8D4EF32CB0AF}"/>
    </a:ext>
  </a:extLst>
</a:theme>
</file>

<file path=ppt/theme/theme5.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xmlns="" name="TF00001018.potx" id="{D19C2884-2C55-4C1A-A5C2-5D03FF1F35A4}" vid="{5F7A9C6A-558C-4654-B762-2F22BC904FA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tf00001054_wac</Template>
  <TotalTime>1224</TotalTime>
  <Words>1263</Words>
  <Application>Microsoft Office PowerPoint</Application>
  <PresentationFormat>On-screen Show (4:3)</PresentationFormat>
  <Paragraphs>123</Paragraphs>
  <Slides>31</Slides>
  <Notes>0</Notes>
  <HiddenSlides>0</HiddenSlides>
  <MMClips>0</MMClips>
  <ScaleCrop>false</ScaleCrop>
  <HeadingPairs>
    <vt:vector size="4" baseType="variant">
      <vt:variant>
        <vt:lpstr>Theme</vt:lpstr>
      </vt:variant>
      <vt:variant>
        <vt:i4>5</vt:i4>
      </vt:variant>
      <vt:variant>
        <vt:lpstr>Slide Titles</vt:lpstr>
      </vt:variant>
      <vt:variant>
        <vt:i4>31</vt:i4>
      </vt:variant>
    </vt:vector>
  </HeadingPairs>
  <TitlesOfParts>
    <vt:vector size="36" baseType="lpstr">
      <vt:lpstr>1_Berlin</vt:lpstr>
      <vt:lpstr>Berlin</vt:lpstr>
      <vt:lpstr>2_Berlin</vt:lpstr>
      <vt:lpstr>3_Berlin</vt:lpstr>
      <vt:lpstr>Chalkboard 16x9</vt:lpstr>
      <vt:lpstr>PROFESSIONAL TRAINING 1 DECEMBER 2021  SCHOOL OF ELECTRICAL &amp; ELECTRONICS  SATHYABAMA INSTITUTE OF SCIENCE &amp; TECHNOLOGY</vt:lpstr>
      <vt:lpstr>PERSON COUNT DETECTION TO KEEP EVERYONE SAFE DURING PANDEMIC USING EMBEDDED SYSTEM</vt:lpstr>
      <vt:lpstr>Slide 3</vt:lpstr>
      <vt:lpstr>Slide 4</vt:lpstr>
      <vt:lpstr>OVERVIEW</vt:lpstr>
      <vt:lpstr>ABSTRACT</vt:lpstr>
      <vt:lpstr>OBJECTIVE</vt:lpstr>
      <vt:lpstr>PROBLEM DEFINITION</vt:lpstr>
      <vt:lpstr>COMPONENTS</vt:lpstr>
      <vt:lpstr>PROGRAMMING LANGUAGE</vt:lpstr>
      <vt:lpstr>Slide 11</vt:lpstr>
      <vt:lpstr>BLOCK DIAGRAM</vt:lpstr>
      <vt:lpstr>ARDUINO </vt:lpstr>
      <vt:lpstr>ARDUINO NANO</vt:lpstr>
      <vt:lpstr>Slide 15</vt:lpstr>
      <vt:lpstr>IR SENSOR</vt:lpstr>
      <vt:lpstr>Slide 17</vt:lpstr>
      <vt:lpstr>LIQUID CRYSTAL DISPLAY </vt:lpstr>
      <vt:lpstr>Slide 19</vt:lpstr>
      <vt:lpstr>BUZZER</vt:lpstr>
      <vt:lpstr>Slide 21</vt:lpstr>
      <vt:lpstr>CABLE</vt:lpstr>
      <vt:lpstr>Slide 23</vt:lpstr>
      <vt:lpstr>CONNECTING WIRES</vt:lpstr>
      <vt:lpstr>Slide 25</vt:lpstr>
      <vt:lpstr>ARDUINO IDE</vt:lpstr>
      <vt:lpstr>WORKING</vt:lpstr>
      <vt:lpstr>CONCLUSION</vt:lpstr>
      <vt:lpstr>REFERENCES</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balmine</dc:creator>
  <cp:lastModifiedBy>balmine</cp:lastModifiedBy>
  <cp:revision>94</cp:revision>
  <dcterms:created xsi:type="dcterms:W3CDTF">2021-10-08T05:42:30Z</dcterms:created>
  <dcterms:modified xsi:type="dcterms:W3CDTF">2021-12-04T08:43:13Z</dcterms:modified>
</cp:coreProperties>
</file>