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64" r:id="rId3"/>
    <p:sldId id="257" r:id="rId4"/>
    <p:sldId id="258" r:id="rId5"/>
    <p:sldId id="277"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82" r:id="rId23"/>
    <p:sldId id="281" r:id="rId24"/>
    <p:sldId id="278" r:id="rId25"/>
    <p:sldId id="279" r:id="rId26"/>
    <p:sldId id="2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ji manian" initials="Bm" lastIdx="1" clrIdx="0">
    <p:extLst>
      <p:ext uri="{19B8F6BF-5375-455C-9EA6-DF929625EA0E}">
        <p15:presenceInfo xmlns:p15="http://schemas.microsoft.com/office/powerpoint/2012/main" userId="9e284a6498a3b5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1" d="100"/>
          <a:sy n="81"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65900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AEDF3-81E4-4FDD-A6E5-6F5E92DD9D8D}"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385703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131050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653137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93519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31AEDF3-81E4-4FDD-A6E5-6F5E92DD9D8D}"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1143719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31AEDF3-81E4-4FDD-A6E5-6F5E92DD9D8D}" type="datetimeFigureOut">
              <a:rPr lang="en-IN" smtClean="0"/>
              <a:t>08-11-2022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793159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135990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09097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87413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AEDF3-81E4-4FDD-A6E5-6F5E92DD9D8D}"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33542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AEDF3-81E4-4FDD-A6E5-6F5E92DD9D8D}"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183238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AEDF3-81E4-4FDD-A6E5-6F5E92DD9D8D}"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378519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AEDF3-81E4-4FDD-A6E5-6F5E92DD9D8D}"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50002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AEDF3-81E4-4FDD-A6E5-6F5E92DD9D8D}"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305527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AEDF3-81E4-4FDD-A6E5-6F5E92DD9D8D}"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226490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AEDF3-81E4-4FDD-A6E5-6F5E92DD9D8D}"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3900B7-1867-4117-9A1B-A65563021C3B}" type="slidenum">
              <a:rPr lang="en-IN" smtClean="0"/>
              <a:t>‹#›</a:t>
            </a:fld>
            <a:endParaRPr lang="en-IN"/>
          </a:p>
        </p:txBody>
      </p:sp>
    </p:spTree>
    <p:extLst>
      <p:ext uri="{BB962C8B-B14F-4D97-AF65-F5344CB8AC3E}">
        <p14:creationId xmlns:p14="http://schemas.microsoft.com/office/powerpoint/2010/main" val="67259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31AEDF3-81E4-4FDD-A6E5-6F5E92DD9D8D}" type="datetimeFigureOut">
              <a:rPr lang="en-IN" smtClean="0"/>
              <a:t>08-11-2022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3900B7-1867-4117-9A1B-A65563021C3B}" type="slidenum">
              <a:rPr lang="en-IN" smtClean="0"/>
              <a:t>‹#›</a:t>
            </a:fld>
            <a:endParaRPr lang="en-IN"/>
          </a:p>
        </p:txBody>
      </p:sp>
    </p:spTree>
    <p:extLst>
      <p:ext uri="{BB962C8B-B14F-4D97-AF65-F5344CB8AC3E}">
        <p14:creationId xmlns:p14="http://schemas.microsoft.com/office/powerpoint/2010/main" val="255622825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akeshmondal.info/pik/l293d%20pin%20diagram.p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2680"/>
            <a:ext cx="9144000" cy="1781666"/>
          </a:xfrm>
        </p:spPr>
        <p:txBody>
          <a:bodyPr>
            <a:normAutofit/>
          </a:bodyPr>
          <a:lstStyle/>
          <a:p>
            <a:pPr algn="ctr"/>
            <a:r>
              <a:rPr lang="en-US" dirty="0">
                <a:solidFill>
                  <a:schemeClr val="bg1"/>
                </a:solidFill>
                <a:latin typeface="Agency FB" panose="020B0503020202020204" pitchFamily="34" charset="0"/>
              </a:rPr>
              <a:t>RGB COLOR SENSING ROBOT </a:t>
            </a:r>
            <a:br>
              <a:rPr lang="en-US" dirty="0">
                <a:solidFill>
                  <a:schemeClr val="bg1"/>
                </a:solidFill>
                <a:latin typeface="Agency FB" panose="020B0503020202020204" pitchFamily="34" charset="0"/>
              </a:rPr>
            </a:br>
            <a:endParaRPr lang="en-IN" dirty="0">
              <a:solidFill>
                <a:schemeClr val="bg1"/>
              </a:solidFill>
              <a:latin typeface="Agency FB" panose="020B0503020202020204" pitchFamily="34" charset="0"/>
            </a:endParaRPr>
          </a:p>
        </p:txBody>
      </p:sp>
      <p:sp>
        <p:nvSpPr>
          <p:cNvPr id="4" name="TextBox 3">
            <a:extLst>
              <a:ext uri="{FF2B5EF4-FFF2-40B4-BE49-F238E27FC236}">
                <a16:creationId xmlns:a16="http://schemas.microsoft.com/office/drawing/2014/main" id="{1B6BD285-85C6-8E60-9AC9-3736FF04849B}"/>
              </a:ext>
            </a:extLst>
          </p:cNvPr>
          <p:cNvSpPr txBox="1"/>
          <p:nvPr/>
        </p:nvSpPr>
        <p:spPr>
          <a:xfrm>
            <a:off x="5976594" y="3836710"/>
            <a:ext cx="5707107" cy="2031325"/>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       RUTH BALAJI (39130382)</a:t>
            </a:r>
          </a:p>
          <a:p>
            <a:r>
              <a:rPr lang="en-US" dirty="0">
                <a:solidFill>
                  <a:schemeClr val="bg1"/>
                </a:solidFill>
              </a:rPr>
              <a:t>      SUBHARAJA CHELLAM.A (39130443)</a:t>
            </a:r>
          </a:p>
          <a:p>
            <a:r>
              <a:rPr lang="en-US" dirty="0">
                <a:solidFill>
                  <a:schemeClr val="bg1"/>
                </a:solidFill>
              </a:rPr>
              <a:t>      DEVADHARSHINI (39130108)</a:t>
            </a:r>
          </a:p>
          <a:p>
            <a:r>
              <a:rPr lang="en-US" dirty="0">
                <a:solidFill>
                  <a:schemeClr val="bg1"/>
                </a:solidFill>
              </a:rPr>
              <a:t>      SNEHA.S (39130434)</a:t>
            </a:r>
          </a:p>
          <a:p>
            <a:endParaRPr lang="en-US" dirty="0">
              <a:solidFill>
                <a:schemeClr val="bg1"/>
              </a:solidFill>
            </a:endParaRPr>
          </a:p>
          <a:p>
            <a:r>
              <a:rPr lang="en-US" dirty="0">
                <a:solidFill>
                  <a:schemeClr val="bg1"/>
                </a:solidFill>
              </a:rPr>
              <a:t>Guided by: Dr. ANBARASI JEBASELVI, M.E., Ph.D.</a:t>
            </a:r>
            <a:endParaRPr lang="en-IN" dirty="0">
              <a:solidFill>
                <a:schemeClr val="bg1"/>
              </a:solidFill>
            </a:endParaRPr>
          </a:p>
        </p:txBody>
      </p:sp>
    </p:spTree>
    <p:extLst>
      <p:ext uri="{BB962C8B-B14F-4D97-AF65-F5344CB8AC3E}">
        <p14:creationId xmlns:p14="http://schemas.microsoft.com/office/powerpoint/2010/main" val="54966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C932-5777-0966-792D-4835B9771D98}"/>
              </a:ext>
            </a:extLst>
          </p:cNvPr>
          <p:cNvSpPr>
            <a:spLocks noGrp="1"/>
          </p:cNvSpPr>
          <p:nvPr>
            <p:ph type="title"/>
          </p:nvPr>
        </p:nvSpPr>
        <p:spPr/>
        <p:txBody>
          <a:bodyPr/>
          <a:lstStyle/>
          <a:p>
            <a:pPr algn="ctr"/>
            <a:r>
              <a:rPr lang="en-US" sz="4800" dirty="0">
                <a:latin typeface="Agency FB" panose="020B0503020202020204" pitchFamily="34" charset="0"/>
              </a:rPr>
              <a:t>LIQUID CRYSTAL DISPLAY</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199DBE25-9CBE-1284-647F-52D411D498B8}"/>
              </a:ext>
            </a:extLst>
          </p:cNvPr>
          <p:cNvSpPr>
            <a:spLocks noGrp="1"/>
          </p:cNvSpPr>
          <p:nvPr>
            <p:ph idx="1"/>
          </p:nvPr>
        </p:nvSpPr>
        <p:spPr/>
        <p:txBody>
          <a:bodyPr>
            <a:noAutofit/>
          </a:bodyPr>
          <a:lstStyle/>
          <a:p>
            <a:pPr algn="just">
              <a:buFont typeface="Wingdings" pitchFamily="2" charset="2"/>
              <a:buChar char="Ø"/>
            </a:pPr>
            <a:r>
              <a:rPr lang="en-US" sz="1600" dirty="0">
                <a:solidFill>
                  <a:schemeClr val="tx1"/>
                </a:solidFill>
                <a:latin typeface="Arial" panose="020B0604020202020204" pitchFamily="34" charset="0"/>
                <a:cs typeface="Arial" panose="020B0604020202020204" pitchFamily="34" charset="0"/>
              </a:rPr>
              <a:t>A liquid-crystal display (LCD) is a flat-panel display or another electronically modulated optical device that uses the light-modulating properties of liquid crystals combined with polarizers. Liquid crystals do not emit light directly, instead using a backlight or reflector to produce images in color or monochrome.</a:t>
            </a:r>
          </a:p>
          <a:p>
            <a:pPr algn="just">
              <a:buFont typeface="Wingdings" pitchFamily="2" charset="2"/>
              <a:buChar char="Ø"/>
            </a:pPr>
            <a:r>
              <a:rPr lang="en-US" sz="1600" dirty="0">
                <a:solidFill>
                  <a:schemeClr val="tx1"/>
                </a:solidFill>
                <a:latin typeface="Arial" panose="020B0604020202020204" pitchFamily="34" charset="0"/>
                <a:cs typeface="Arial" panose="020B0604020202020204" pitchFamily="34" charset="0"/>
              </a:rPr>
              <a:t>It has materials that combine the properties of both liquids and crystals. Rather than having a melting point, they have a temperature range within which the molecules are almost as mobile as they would be in a liquid, but are grouped together in an ordered form similar to a crystal.</a:t>
            </a:r>
          </a:p>
          <a:p>
            <a:pPr algn="just">
              <a:buFont typeface="Wingdings" pitchFamily="2" charset="2"/>
              <a:buChar char="Ø"/>
            </a:pPr>
            <a:r>
              <a:rPr lang="en-US" sz="1600" dirty="0">
                <a:solidFill>
                  <a:schemeClr val="tx1"/>
                </a:solidFill>
                <a:latin typeface="Arial" panose="020B0604020202020204" pitchFamily="34" charset="0"/>
                <a:cs typeface="Arial" panose="020B0604020202020204" pitchFamily="34" charset="0"/>
              </a:rPr>
              <a:t>An LCD consists of two glass panels,  with the liquid crystal material sand witched in between them. The inner surface of the glass plates are coated with transparent electrodes which define the character, symbols or patterns to be displayed polymeric layers are present in between the electrodes and the liquid crystal, which makes the liquid crystal molecules to maintain a defined orientation angle.</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y 16X2 LCD Display Module with Green Backlight Online">
            <a:extLst>
              <a:ext uri="{FF2B5EF4-FFF2-40B4-BE49-F238E27FC236}">
                <a16:creationId xmlns:a16="http://schemas.microsoft.com/office/drawing/2014/main" id="{490258B9-B1A5-D6FF-AD8B-CB24280ECAF7}"/>
              </a:ext>
            </a:extLst>
          </p:cNvPr>
          <p:cNvPicPr>
            <a:picLocks noChangeAspect="1" noChangeArrowheads="1"/>
          </p:cNvPicPr>
          <p:nvPr/>
        </p:nvPicPr>
        <p:blipFill>
          <a:blip r:embed="rId2"/>
          <a:srcRect/>
          <a:stretch>
            <a:fillRect/>
          </a:stretch>
        </p:blipFill>
        <p:spPr bwMode="auto">
          <a:xfrm>
            <a:off x="1885361" y="763572"/>
            <a:ext cx="8041064" cy="5542960"/>
          </a:xfrm>
          <a:prstGeom prst="rect">
            <a:avLst/>
          </a:prstGeom>
          <a:noFill/>
        </p:spPr>
      </p:pic>
    </p:spTree>
    <p:extLst>
      <p:ext uri="{BB962C8B-B14F-4D97-AF65-F5344CB8AC3E}">
        <p14:creationId xmlns:p14="http://schemas.microsoft.com/office/powerpoint/2010/main" val="12150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895F-6FFB-BE57-7F0A-721BE9EF3B87}"/>
              </a:ext>
            </a:extLst>
          </p:cNvPr>
          <p:cNvSpPr>
            <a:spLocks noGrp="1"/>
          </p:cNvSpPr>
          <p:nvPr>
            <p:ph type="title"/>
          </p:nvPr>
        </p:nvSpPr>
        <p:spPr/>
        <p:txBody>
          <a:bodyPr/>
          <a:lstStyle/>
          <a:p>
            <a:pPr algn="ctr"/>
            <a:r>
              <a:rPr lang="en-US" sz="4800" dirty="0">
                <a:latin typeface="Agency FB" panose="020B0503020202020204" pitchFamily="34" charset="0"/>
              </a:rPr>
              <a:t>BATTERY</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3326F5B-1DA4-AB14-602B-8FAC5BB9D822}"/>
              </a:ext>
            </a:extLst>
          </p:cNvPr>
          <p:cNvSpPr>
            <a:spLocks noGrp="1"/>
          </p:cNvSpPr>
          <p:nvPr>
            <p:ph idx="1"/>
          </p:nvPr>
        </p:nvSpPr>
        <p:spPr/>
        <p:txBody>
          <a:bodyPr>
            <a:normAutofit/>
          </a:bodyPr>
          <a:lstStyle/>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A battery can be defined as an electrochemical device (consisting of one or more electrochemical cells) that can be charged with an electric current and discharged whenever required.</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 Batteries are usually devices that are made up of multiple electrochemical cells that are connected to external inputs and outputs.</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 Batteries are widely employed in order to power small electric devices such as mobile phones, remotes, and flashlights. </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Historically, the ‘term’ battery has always been used in order to refer to the combination of two or more electrochemical cells. However, the modern definition of the term ‘battery’ is believed to accommodate devices that only feature a single cell.</a:t>
            </a:r>
          </a:p>
          <a:p>
            <a:endParaRPr lang="en-IN" dirty="0"/>
          </a:p>
        </p:txBody>
      </p:sp>
    </p:spTree>
    <p:extLst>
      <p:ext uri="{BB962C8B-B14F-4D97-AF65-F5344CB8AC3E}">
        <p14:creationId xmlns:p14="http://schemas.microsoft.com/office/powerpoint/2010/main" val="294951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4E8897-3979-489B-6BB7-4BE189C12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398" y="1774596"/>
            <a:ext cx="5769204" cy="3308807"/>
          </a:xfrm>
          <a:prstGeom prst="rect">
            <a:avLst/>
          </a:prstGeom>
        </p:spPr>
      </p:pic>
    </p:spTree>
    <p:extLst>
      <p:ext uri="{BB962C8B-B14F-4D97-AF65-F5344CB8AC3E}">
        <p14:creationId xmlns:p14="http://schemas.microsoft.com/office/powerpoint/2010/main" val="422527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0102-99FD-F110-0D0E-AC859B3348FC}"/>
              </a:ext>
            </a:extLst>
          </p:cNvPr>
          <p:cNvSpPr>
            <a:spLocks noGrp="1"/>
          </p:cNvSpPr>
          <p:nvPr>
            <p:ph type="title"/>
          </p:nvPr>
        </p:nvSpPr>
        <p:spPr/>
        <p:txBody>
          <a:bodyPr/>
          <a:lstStyle/>
          <a:p>
            <a:pPr algn="ctr"/>
            <a:r>
              <a:rPr lang="en-US" sz="4800" dirty="0">
                <a:latin typeface="Agency FB" panose="020B0503020202020204" pitchFamily="34" charset="0"/>
              </a:rPr>
              <a:t>L293d</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00C40E1C-0991-6F60-4E81-570A8BD8DD60}"/>
              </a:ext>
            </a:extLst>
          </p:cNvPr>
          <p:cNvSpPr>
            <a:spLocks noGrp="1"/>
          </p:cNvSpPr>
          <p:nvPr>
            <p:ph idx="1"/>
          </p:nvPr>
        </p:nvSpPr>
        <p:spPr/>
        <p:txBody>
          <a:bodyPr>
            <a:normAutofit fontScale="25000" lnSpcReduction="20000"/>
          </a:bodyPr>
          <a:lstStyle/>
          <a:p>
            <a:pPr algn="just">
              <a:lnSpc>
                <a:spcPct val="107000"/>
              </a:lnSpc>
              <a:spcAft>
                <a:spcPts val="1875"/>
              </a:spcAft>
            </a:pPr>
            <a:r>
              <a:rPr lang="en-IN" sz="5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L293D is a typical Motor driver or Motor Driver IC which allows DC motor to drive on either direction. L293D is a 16-pin IC that can control a set of two DC motors simultaneously in any direction. It means that you can control two DC </a:t>
            </a:r>
            <a:r>
              <a:rPr lang="en-IN" sz="5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motors </a:t>
            </a:r>
            <a:r>
              <a:rPr lang="en-IN" sz="5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 a single L293D IC. Dual H-bridge </a:t>
            </a:r>
            <a:r>
              <a:rPr lang="en-IN" sz="5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Motor Driver integrated circuit</a:t>
            </a:r>
            <a:r>
              <a:rPr lang="en-IN" sz="5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5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IC</a:t>
            </a:r>
            <a:r>
              <a:rPr lang="en-IN" sz="5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l293d can drive small and quite big motors as well, check the Voltage Specification at the end of this page for more info.</a:t>
            </a:r>
            <a:endParaRPr lang="en-IN" sz="56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875"/>
              </a:spcAft>
            </a:pPr>
            <a:r>
              <a:rPr lang="en-IN" sz="5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works on the concept of H-bridge. H-bridge is a circuit that allows the voltage to be flown in either direction. As you know voltage needs to change its direction for being able to rotate the motor in the clockwise or anticlockwise direction, Hence H-bridge IC are ideal for driving a DC motor. In a single L293D chip there are two h-Bridge circuits inside the IC which can rotate two dc motors independently. Due to its size it is very much used in the robotic application for controlling DC motors. Given below is the pin diagram of an L293D motor controller. There are two Enable pins on l293d. Pin 1 and pin 9, for being able to drive the motor, the pin 1 and 9 need to be high. For driving the motor with the left H-bridge you need to enable pin 1 to be high. And for the right H-Bridge, you need to make pin 9 to high. If anyone of either pin1 or pin9 goes low then the motor in the corresponding section will suspend working. It’s like a switch.</a:t>
            </a:r>
            <a:endParaRPr lang="en-IN" sz="56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9968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293D Motor Driver IC pin Diagram and Description">
            <a:hlinkClick r:id="rId2" tgtFrame="&quot;_blank&quot;" tooltip="&quot;L293D Motor Driver IC pin Diagram and Description&quot;"/>
            <a:extLst>
              <a:ext uri="{FF2B5EF4-FFF2-40B4-BE49-F238E27FC236}">
                <a16:creationId xmlns:a16="http://schemas.microsoft.com/office/drawing/2014/main" id="{2691AB73-F8DD-7DAB-3278-ED3B75D46D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619125"/>
            <a:ext cx="5848350" cy="5619750"/>
          </a:xfrm>
          <a:prstGeom prst="rect">
            <a:avLst/>
          </a:prstGeom>
          <a:noFill/>
          <a:ln>
            <a:noFill/>
          </a:ln>
        </p:spPr>
      </p:pic>
    </p:spTree>
    <p:extLst>
      <p:ext uri="{BB962C8B-B14F-4D97-AF65-F5344CB8AC3E}">
        <p14:creationId xmlns:p14="http://schemas.microsoft.com/office/powerpoint/2010/main" val="37634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0532-1AC8-D4F6-55A0-53A3813DE514}"/>
              </a:ext>
            </a:extLst>
          </p:cNvPr>
          <p:cNvSpPr>
            <a:spLocks noGrp="1"/>
          </p:cNvSpPr>
          <p:nvPr>
            <p:ph type="title"/>
          </p:nvPr>
        </p:nvSpPr>
        <p:spPr/>
        <p:txBody>
          <a:bodyPr/>
          <a:lstStyle/>
          <a:p>
            <a:pPr algn="ctr"/>
            <a:r>
              <a:rPr lang="en-US" sz="4800" dirty="0">
                <a:latin typeface="Agency FB" panose="020B0503020202020204" pitchFamily="34" charset="0"/>
              </a:rPr>
              <a:t>ROBOT CHASSIS</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E671B460-43DE-15C5-1E4D-2B1C6EEBA23A}"/>
              </a:ext>
            </a:extLst>
          </p:cNvPr>
          <p:cNvSpPr>
            <a:spLocks noGrp="1"/>
          </p:cNvSpPr>
          <p:nvPr>
            <p:ph idx="1"/>
          </p:nvPr>
        </p:nvSpPr>
        <p:spPr/>
        <p:txBody>
          <a:bodyPr>
            <a:normAutofit/>
          </a:bodyPr>
          <a:lstStyle/>
          <a:p>
            <a:pPr algn="just"/>
            <a:r>
              <a:rPr lang="en-US" sz="1600" i="0" dirty="0">
                <a:solidFill>
                  <a:srgbClr val="202124"/>
                </a:solidFill>
                <a:effectLst/>
                <a:latin typeface="arial" panose="020B0604020202020204" pitchFamily="34" charset="0"/>
              </a:rPr>
              <a:t>The chassis is the structural component of the robot which contains the drivetrain and allows the robot to be mobile by using wheels, tank treads, or another method. A chassis is sometimes referred to as the robot's frame</a:t>
            </a:r>
            <a:r>
              <a:rPr lang="en-US" sz="1600" b="0" i="0" dirty="0">
                <a:solidFill>
                  <a:srgbClr val="202124"/>
                </a:solidFill>
                <a:effectLst/>
                <a:latin typeface="arial" panose="020B0604020202020204" pitchFamily="34" charset="0"/>
              </a:rPr>
              <a:t>.</a:t>
            </a:r>
          </a:p>
          <a:p>
            <a:pPr algn="just"/>
            <a:r>
              <a:rPr lang="en-US" sz="1600" b="0" i="0" dirty="0">
                <a:solidFill>
                  <a:srgbClr val="2C2D30"/>
                </a:solidFill>
                <a:effectLst/>
                <a:latin typeface="Lato" panose="020B0604020202020204" pitchFamily="34" charset="0"/>
              </a:rPr>
              <a:t>The chassis also provides a structure to attach manipulators such as arms, claws, lifts, plows, conveyor systems, object intakes, and other design features used to manipulate objects.</a:t>
            </a:r>
            <a:endParaRPr lang="en-IN" sz="1600" dirty="0"/>
          </a:p>
        </p:txBody>
      </p:sp>
    </p:spTree>
    <p:extLst>
      <p:ext uri="{BB962C8B-B14F-4D97-AF65-F5344CB8AC3E}">
        <p14:creationId xmlns:p14="http://schemas.microsoft.com/office/powerpoint/2010/main" val="338383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WD Robot Chassis Kit Acrylic – FactoryForward India">
            <a:extLst>
              <a:ext uri="{FF2B5EF4-FFF2-40B4-BE49-F238E27FC236}">
                <a16:creationId xmlns:a16="http://schemas.microsoft.com/office/drawing/2014/main" id="{7FBB9FA8-21E8-1DF8-3EBF-65D31D8B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285" y="933254"/>
            <a:ext cx="5514680" cy="467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5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1F8D-5F24-3EC0-E51A-6252A8366466}"/>
              </a:ext>
            </a:extLst>
          </p:cNvPr>
          <p:cNvSpPr>
            <a:spLocks noGrp="1"/>
          </p:cNvSpPr>
          <p:nvPr>
            <p:ph type="title"/>
          </p:nvPr>
        </p:nvSpPr>
        <p:spPr/>
        <p:txBody>
          <a:bodyPr/>
          <a:lstStyle/>
          <a:p>
            <a:pPr algn="ctr"/>
            <a:r>
              <a:rPr lang="en-US" sz="4800" dirty="0">
                <a:latin typeface="Agency FB" panose="020B0503020202020204" pitchFamily="34" charset="0"/>
              </a:rPr>
              <a:t>MOTOR</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D447834E-F94A-60A3-47C2-B462727688CB}"/>
              </a:ext>
            </a:extLst>
          </p:cNvPr>
          <p:cNvSpPr>
            <a:spLocks noGrp="1"/>
          </p:cNvSpPr>
          <p:nvPr>
            <p:ph idx="1"/>
          </p:nvPr>
        </p:nvSpPr>
        <p:spPr/>
        <p:txBody>
          <a:bodyPr/>
          <a:lstStyle/>
          <a:p>
            <a:pPr algn="just"/>
            <a:r>
              <a:rPr lang="en-US" sz="1600" i="0" dirty="0">
                <a:solidFill>
                  <a:schemeClr val="tx1"/>
                </a:solidFill>
                <a:effectLst/>
                <a:latin typeface="Arial" panose="020B0604020202020204" pitchFamily="34" charset="0"/>
              </a:rPr>
              <a:t>An electric motor is an </a:t>
            </a:r>
            <a:r>
              <a:rPr lang="en-US" sz="1600" dirty="0">
                <a:solidFill>
                  <a:schemeClr val="tx1"/>
                </a:solidFill>
                <a:latin typeface="Arial" panose="020B0604020202020204" pitchFamily="34" charset="0"/>
              </a:rPr>
              <a:t>electrical machine</a:t>
            </a:r>
            <a:r>
              <a:rPr lang="en-US" sz="1600" i="0" dirty="0">
                <a:solidFill>
                  <a:schemeClr val="tx1"/>
                </a:solidFill>
                <a:effectLst/>
                <a:latin typeface="Arial" panose="020B0604020202020204" pitchFamily="34" charset="0"/>
              </a:rPr>
              <a:t> that converts </a:t>
            </a:r>
            <a:r>
              <a:rPr lang="en-US" sz="1600" dirty="0">
                <a:solidFill>
                  <a:schemeClr val="tx1"/>
                </a:solidFill>
                <a:latin typeface="Arial" panose="020B0604020202020204" pitchFamily="34" charset="0"/>
              </a:rPr>
              <a:t>electrical energy</a:t>
            </a:r>
            <a:r>
              <a:rPr lang="en-US" sz="1600" i="0" dirty="0">
                <a:solidFill>
                  <a:schemeClr val="tx1"/>
                </a:solidFill>
                <a:effectLst/>
                <a:latin typeface="Arial" panose="020B0604020202020204" pitchFamily="34" charset="0"/>
              </a:rPr>
              <a:t> into </a:t>
            </a:r>
            <a:r>
              <a:rPr lang="en-US" sz="1600" dirty="0">
                <a:solidFill>
                  <a:schemeClr val="tx1"/>
                </a:solidFill>
                <a:latin typeface="Arial" panose="020B0604020202020204" pitchFamily="34" charset="0"/>
              </a:rPr>
              <a:t>mechanical energy</a:t>
            </a:r>
            <a:r>
              <a:rPr lang="en-US" sz="1600" i="0" dirty="0">
                <a:solidFill>
                  <a:schemeClr val="tx1"/>
                </a:solidFill>
                <a:effectLst/>
                <a:latin typeface="Arial" panose="020B0604020202020204" pitchFamily="34" charset="0"/>
              </a:rPr>
              <a:t>. Most electric motors operate through the interaction between the motor's </a:t>
            </a:r>
            <a:r>
              <a:rPr lang="en-US" sz="1600" dirty="0">
                <a:solidFill>
                  <a:schemeClr val="tx1"/>
                </a:solidFill>
                <a:latin typeface="Arial" panose="020B0604020202020204" pitchFamily="34" charset="0"/>
              </a:rPr>
              <a:t>magnetic field</a:t>
            </a:r>
            <a:r>
              <a:rPr lang="en-US" sz="1600" i="0" dirty="0">
                <a:solidFill>
                  <a:schemeClr val="tx1"/>
                </a:solidFill>
                <a:effectLst/>
                <a:latin typeface="Arial" panose="020B0604020202020204" pitchFamily="34" charset="0"/>
              </a:rPr>
              <a:t> and </a:t>
            </a:r>
            <a:r>
              <a:rPr lang="en-US" sz="1600" dirty="0">
                <a:solidFill>
                  <a:schemeClr val="tx1"/>
                </a:solidFill>
                <a:latin typeface="Arial" panose="020B0604020202020204" pitchFamily="34" charset="0"/>
              </a:rPr>
              <a:t>electric current</a:t>
            </a:r>
            <a:r>
              <a:rPr lang="en-US" sz="1600" i="0" dirty="0">
                <a:solidFill>
                  <a:schemeClr val="tx1"/>
                </a:solidFill>
                <a:effectLst/>
                <a:latin typeface="Arial" panose="020B0604020202020204" pitchFamily="34" charset="0"/>
              </a:rPr>
              <a:t> in a </a:t>
            </a:r>
            <a:r>
              <a:rPr lang="en-US" sz="1600" dirty="0">
                <a:solidFill>
                  <a:schemeClr val="tx1"/>
                </a:solidFill>
                <a:latin typeface="Arial" panose="020B0604020202020204" pitchFamily="34" charset="0"/>
              </a:rPr>
              <a:t>wire winding</a:t>
            </a:r>
            <a:r>
              <a:rPr lang="en-US" sz="1600" i="0" dirty="0">
                <a:solidFill>
                  <a:schemeClr val="tx1"/>
                </a:solidFill>
                <a:effectLst/>
                <a:latin typeface="Arial" panose="020B0604020202020204" pitchFamily="34" charset="0"/>
              </a:rPr>
              <a:t> to generate force in the form of </a:t>
            </a:r>
            <a:r>
              <a:rPr lang="en-US" sz="1600" dirty="0">
                <a:solidFill>
                  <a:schemeClr val="tx1"/>
                </a:solidFill>
                <a:latin typeface="Arial" panose="020B0604020202020204" pitchFamily="34" charset="0"/>
              </a:rPr>
              <a:t>torque</a:t>
            </a:r>
            <a:r>
              <a:rPr lang="en-US" sz="1600" i="0" dirty="0">
                <a:solidFill>
                  <a:schemeClr val="tx1"/>
                </a:solidFill>
                <a:effectLst/>
                <a:latin typeface="Arial" panose="020B0604020202020204" pitchFamily="34" charset="0"/>
              </a:rPr>
              <a:t> applied on the motor's shaft. An </a:t>
            </a:r>
            <a:r>
              <a:rPr lang="en-US" sz="1600" dirty="0">
                <a:solidFill>
                  <a:schemeClr val="tx1"/>
                </a:solidFill>
                <a:latin typeface="Arial" panose="020B0604020202020204" pitchFamily="34" charset="0"/>
              </a:rPr>
              <a:t>electric generator </a:t>
            </a:r>
            <a:r>
              <a:rPr lang="en-US" sz="1600" i="0" dirty="0">
                <a:solidFill>
                  <a:schemeClr val="tx1"/>
                </a:solidFill>
                <a:effectLst/>
                <a:latin typeface="Arial" panose="020B0604020202020204" pitchFamily="34" charset="0"/>
              </a:rPr>
              <a:t>is mechanically identical to an electric motor, but operates with a reversed flow of power, converting mechanical energy into electrical energy.</a:t>
            </a:r>
          </a:p>
          <a:p>
            <a:pPr algn="just"/>
            <a:r>
              <a:rPr lang="en-US" sz="1600" i="0" dirty="0">
                <a:solidFill>
                  <a:schemeClr val="tx1"/>
                </a:solidFill>
                <a:effectLst/>
                <a:latin typeface="Arial" panose="020B0604020202020204" pitchFamily="34" charset="0"/>
              </a:rPr>
              <a:t>Electric motors can be powered by </a:t>
            </a:r>
            <a:r>
              <a:rPr lang="en-US" sz="1600" dirty="0">
                <a:solidFill>
                  <a:schemeClr val="tx1"/>
                </a:solidFill>
                <a:latin typeface="Arial" panose="020B0604020202020204" pitchFamily="34" charset="0"/>
              </a:rPr>
              <a:t>direct current</a:t>
            </a:r>
            <a:r>
              <a:rPr lang="en-US" sz="1600" i="0" dirty="0">
                <a:solidFill>
                  <a:schemeClr val="tx1"/>
                </a:solidFill>
                <a:effectLst/>
                <a:latin typeface="Arial" panose="020B0604020202020204" pitchFamily="34" charset="0"/>
              </a:rPr>
              <a:t> (DC) sources, such as from batteries, or </a:t>
            </a:r>
            <a:r>
              <a:rPr lang="en-US" sz="1600" dirty="0">
                <a:solidFill>
                  <a:schemeClr val="tx1"/>
                </a:solidFill>
                <a:latin typeface="Arial" panose="020B0604020202020204" pitchFamily="34" charset="0"/>
              </a:rPr>
              <a:t>rectifiers</a:t>
            </a:r>
            <a:r>
              <a:rPr lang="en-US" sz="1600" i="0" dirty="0">
                <a:solidFill>
                  <a:schemeClr val="tx1"/>
                </a:solidFill>
                <a:effectLst/>
                <a:latin typeface="Arial" panose="020B0604020202020204" pitchFamily="34" charset="0"/>
              </a:rPr>
              <a:t>, or by </a:t>
            </a:r>
            <a:r>
              <a:rPr lang="en-US" sz="1600" dirty="0">
                <a:solidFill>
                  <a:schemeClr val="tx1"/>
                </a:solidFill>
                <a:latin typeface="Arial" panose="020B0604020202020204" pitchFamily="34" charset="0"/>
              </a:rPr>
              <a:t>alternating current</a:t>
            </a:r>
            <a:r>
              <a:rPr lang="en-US" sz="1600" i="0" dirty="0">
                <a:solidFill>
                  <a:schemeClr val="tx1"/>
                </a:solidFill>
                <a:effectLst/>
                <a:latin typeface="Arial" panose="020B0604020202020204" pitchFamily="34" charset="0"/>
              </a:rPr>
              <a:t> (AC) sources, such as a power grid, inverters, or electrical generators.</a:t>
            </a:r>
          </a:p>
          <a:p>
            <a:pPr algn="just"/>
            <a:r>
              <a:rPr lang="en-US" sz="1600" i="0" dirty="0">
                <a:solidFill>
                  <a:schemeClr val="tx1"/>
                </a:solidFill>
                <a:effectLst/>
                <a:latin typeface="Arial" panose="020B0604020202020204" pitchFamily="34" charset="0"/>
                <a:cs typeface="Arial" panose="020B0604020202020204" pitchFamily="34" charset="0"/>
              </a:rPr>
              <a:t>A DC motor is defined as a class of electrical motors that convert direct current electrical energy into mechanical energy.</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96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 Motor, Voltage: 440V at Rs 400 in Ahmedabad | ID: 2120393155">
            <a:extLst>
              <a:ext uri="{FF2B5EF4-FFF2-40B4-BE49-F238E27FC236}">
                <a16:creationId xmlns:a16="http://schemas.microsoft.com/office/drawing/2014/main" id="{20A568B5-C6C4-6863-57B4-4E8F007CB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247" y="1285875"/>
            <a:ext cx="5225003"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F812-EC3F-E31E-F9FB-736CC4A95C8D}"/>
              </a:ext>
            </a:extLst>
          </p:cNvPr>
          <p:cNvSpPr>
            <a:spLocks noGrp="1"/>
          </p:cNvSpPr>
          <p:nvPr>
            <p:ph type="title"/>
          </p:nvPr>
        </p:nvSpPr>
        <p:spPr/>
        <p:txBody>
          <a:bodyPr/>
          <a:lstStyle/>
          <a:p>
            <a:pPr algn="ctr"/>
            <a:r>
              <a:rPr lang="en-US" sz="4800" dirty="0">
                <a:latin typeface="Agency FB" panose="020B0503020202020204" pitchFamily="34" charset="0"/>
              </a:rPr>
              <a:t>OVERVIEW </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F9F24438-499F-0B6D-54FB-E4EFF2046A06}"/>
              </a:ext>
            </a:extLst>
          </p:cNvPr>
          <p:cNvSpPr>
            <a:spLocks noGrp="1"/>
          </p:cNvSpPr>
          <p:nvPr>
            <p:ph idx="1"/>
          </p:nvPr>
        </p:nvSpPr>
        <p:spPr/>
        <p:txBody>
          <a:bodyPr/>
          <a:lstStyle/>
          <a:p>
            <a:r>
              <a:rPr lang="en-US" dirty="0"/>
              <a:t>ABSTRACT</a:t>
            </a:r>
          </a:p>
          <a:p>
            <a:r>
              <a:rPr lang="en-US" dirty="0"/>
              <a:t>INTRODUCTION ON RGB </a:t>
            </a:r>
          </a:p>
          <a:p>
            <a:r>
              <a:rPr lang="en-US" dirty="0"/>
              <a:t>BLOCK DIAGRAM</a:t>
            </a:r>
          </a:p>
          <a:p>
            <a:r>
              <a:rPr lang="en-US" dirty="0"/>
              <a:t>COMPONENTS</a:t>
            </a:r>
          </a:p>
          <a:p>
            <a:r>
              <a:rPr lang="en-US" dirty="0"/>
              <a:t>DESCRIPTION OF EACH COMPONENT </a:t>
            </a:r>
          </a:p>
          <a:p>
            <a:r>
              <a:rPr lang="en-US" dirty="0"/>
              <a:t>WORKING</a:t>
            </a:r>
          </a:p>
          <a:p>
            <a:r>
              <a:rPr lang="en-US" dirty="0"/>
              <a:t>CONCLUSION</a:t>
            </a:r>
          </a:p>
          <a:p>
            <a:r>
              <a:rPr lang="en-US" dirty="0"/>
              <a:t>REFERENCES </a:t>
            </a:r>
            <a:endParaRPr lang="en-IN" dirty="0"/>
          </a:p>
        </p:txBody>
      </p:sp>
    </p:spTree>
    <p:extLst>
      <p:ext uri="{BB962C8B-B14F-4D97-AF65-F5344CB8AC3E}">
        <p14:creationId xmlns:p14="http://schemas.microsoft.com/office/powerpoint/2010/main" val="227219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C91C-C845-317C-3A6B-DFEFFEE7F8C9}"/>
              </a:ext>
            </a:extLst>
          </p:cNvPr>
          <p:cNvSpPr>
            <a:spLocks noGrp="1"/>
          </p:cNvSpPr>
          <p:nvPr>
            <p:ph type="title"/>
          </p:nvPr>
        </p:nvSpPr>
        <p:spPr/>
        <p:txBody>
          <a:bodyPr/>
          <a:lstStyle/>
          <a:p>
            <a:pPr algn="ctr"/>
            <a:r>
              <a:rPr lang="en-US" sz="4800" dirty="0">
                <a:latin typeface="Agency FB" panose="020B0503020202020204" pitchFamily="34" charset="0"/>
              </a:rPr>
              <a:t>ARDUINO IDE</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F72EFB0B-4A0F-F7C8-B8C1-6AD21B5D7CE6}"/>
              </a:ext>
            </a:extLst>
          </p:cNvPr>
          <p:cNvSpPr>
            <a:spLocks noGrp="1"/>
          </p:cNvSpPr>
          <p:nvPr>
            <p:ph idx="1"/>
          </p:nvPr>
        </p:nvSpPr>
        <p:spPr/>
        <p:txBody>
          <a:bodyPr>
            <a:normAutofit/>
          </a:bodyPr>
          <a:lstStyle/>
          <a:p>
            <a:pPr algn="just"/>
            <a:r>
              <a:rPr lang="en-US" sz="1600" dirty="0">
                <a:latin typeface="Arial" panose="020B0604020202020204" pitchFamily="34" charset="0"/>
                <a:cs typeface="Arial" panose="020B0604020202020204" pitchFamily="34" charset="0"/>
              </a:rPr>
              <a:t>The Arduino IDE is an open-source software, which is used to write and upload code to the Arduino boards. The IDE application is suitable for different operating systems such as Windows, Mac OS X, and Linux. It supports the programming languages C and C++. Here, IDE stands for Integrated Development Environment.</a:t>
            </a:r>
          </a:p>
          <a:p>
            <a:pPr algn="just"/>
            <a:r>
              <a:rPr lang="en-US" sz="1600" dirty="0">
                <a:latin typeface="Arial" panose="020B0604020202020204" pitchFamily="34" charset="0"/>
                <a:cs typeface="Arial" panose="020B0604020202020204" pitchFamily="34" charset="0"/>
              </a:rPr>
              <a:t>The program or code written in the Arduino IDE is often called as sketching. We need to connect the </a:t>
            </a:r>
            <a:r>
              <a:rPr lang="en-US" sz="1600" dirty="0" err="1">
                <a:latin typeface="Arial" panose="020B0604020202020204" pitchFamily="34" charset="0"/>
                <a:cs typeface="Arial" panose="020B0604020202020204" pitchFamily="34" charset="0"/>
              </a:rPr>
              <a:t>Genuino</a:t>
            </a:r>
            <a:r>
              <a:rPr lang="en-US" sz="1600" dirty="0">
                <a:latin typeface="Arial" panose="020B0604020202020204" pitchFamily="34" charset="0"/>
                <a:cs typeface="Arial" panose="020B0604020202020204" pitchFamily="34" charset="0"/>
              </a:rPr>
              <a:t> and Arduino board with the IDE to upload the sketch written in the Arduino IDE software. The sketch is saved with the extension '.</a:t>
            </a:r>
            <a:r>
              <a:rPr lang="en-US" sz="1600" dirty="0" err="1">
                <a:latin typeface="Arial" panose="020B0604020202020204" pitchFamily="34" charset="0"/>
                <a:cs typeface="Arial" panose="020B0604020202020204" pitchFamily="34" charset="0"/>
              </a:rPr>
              <a:t>ino</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13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7A2D-164D-59EE-1D6D-7B830AD5194A}"/>
              </a:ext>
            </a:extLst>
          </p:cNvPr>
          <p:cNvSpPr>
            <a:spLocks noGrp="1"/>
          </p:cNvSpPr>
          <p:nvPr>
            <p:ph type="title"/>
          </p:nvPr>
        </p:nvSpPr>
        <p:spPr/>
        <p:txBody>
          <a:bodyPr/>
          <a:lstStyle/>
          <a:p>
            <a:pPr algn="ctr"/>
            <a:r>
              <a:rPr lang="en-US" sz="4800" dirty="0">
                <a:latin typeface="Agency FB" panose="020B0503020202020204" pitchFamily="34" charset="0"/>
              </a:rPr>
              <a:t>   WORKING</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DB518A5C-7B83-60EF-9089-347879970C74}"/>
              </a:ext>
            </a:extLst>
          </p:cNvPr>
          <p:cNvSpPr>
            <a:spLocks noGrp="1"/>
          </p:cNvSpPr>
          <p:nvPr>
            <p:ph idx="1"/>
          </p:nvPr>
        </p:nvSpPr>
        <p:spPr>
          <a:xfrm>
            <a:off x="1062182" y="2469823"/>
            <a:ext cx="9670473" cy="3827281"/>
          </a:xfrm>
        </p:spPr>
        <p:txBody>
          <a:bodyPr>
            <a:normAutofit/>
          </a:bodyPr>
          <a:lstStyle/>
          <a:p>
            <a:pPr algn="just"/>
            <a:r>
              <a:rPr lang="en-US" sz="1600" dirty="0">
                <a:latin typeface="Arial" panose="020B0604020202020204" pitchFamily="34" charset="0"/>
                <a:cs typeface="Arial" panose="020B0604020202020204" pitchFamily="34" charset="0"/>
              </a:rPr>
              <a:t>In this project the Dc motor is connected to the front two wheels and the dc motor uses 100 RPM and the voltage supplied to the motor is 12V. A power supply board is used in order to supply the correct amount of voltage to other materials. In the power supply board 12volt, ground, and 5volt are connected. The 12-volt, ground, and 5volt are connected to the motor driver. The input pins in the motor driver are connected to the microcontroller pins 5,6 and 7. The color sensor is used to detect the RGB color and it is connected to the microcontroller. When the robot is on, the LCD displays “RGB robot”, after which when an object is placed in front of the color sensor, for example, Red color is brought in contact with the color sensor then it gets identified and the frequency of the red color object is determined and displayed on the LCD, depending on the frequency the color gets recognized and displayed as the output stating the color “RED” and it’s the same way for green and blue color. Each and every object for the RGB colors have a different frequency, on determining the frequency the program is run and the color is shown in the output stating the color.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37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78A3C-D2DE-4E8D-EB99-B35FC4F57882}"/>
              </a:ext>
            </a:extLst>
          </p:cNvPr>
          <p:cNvPicPr>
            <a:picLocks noChangeAspect="1"/>
          </p:cNvPicPr>
          <p:nvPr/>
        </p:nvPicPr>
        <p:blipFill rotWithShape="1">
          <a:blip r:embed="rId2">
            <a:extLst>
              <a:ext uri="{28A0092B-C50C-407E-A947-70E740481C1C}">
                <a14:useLocalDpi xmlns:a14="http://schemas.microsoft.com/office/drawing/2010/main" val="0"/>
              </a:ext>
            </a:extLst>
          </a:blip>
          <a:srcRect l="-197" r="54877"/>
          <a:stretch/>
        </p:blipFill>
        <p:spPr>
          <a:xfrm>
            <a:off x="3729872" y="0"/>
            <a:ext cx="4732255" cy="6858000"/>
          </a:xfrm>
          <a:prstGeom prst="rect">
            <a:avLst/>
          </a:prstGeom>
        </p:spPr>
      </p:pic>
    </p:spTree>
    <p:extLst>
      <p:ext uri="{BB962C8B-B14F-4D97-AF65-F5344CB8AC3E}">
        <p14:creationId xmlns:p14="http://schemas.microsoft.com/office/powerpoint/2010/main" val="76379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0B56D-5BDB-E79F-B14A-3A63FC3E7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9" y="277585"/>
            <a:ext cx="6270171" cy="6221185"/>
          </a:xfrm>
          <a:prstGeom prst="rect">
            <a:avLst/>
          </a:prstGeom>
        </p:spPr>
      </p:pic>
    </p:spTree>
    <p:extLst>
      <p:ext uri="{BB962C8B-B14F-4D97-AF65-F5344CB8AC3E}">
        <p14:creationId xmlns:p14="http://schemas.microsoft.com/office/powerpoint/2010/main" val="22219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8C52-E744-9568-518C-D818DC446820}"/>
              </a:ext>
            </a:extLst>
          </p:cNvPr>
          <p:cNvSpPr>
            <a:spLocks noGrp="1"/>
          </p:cNvSpPr>
          <p:nvPr>
            <p:ph type="title"/>
          </p:nvPr>
        </p:nvSpPr>
        <p:spPr/>
        <p:txBody>
          <a:bodyPr/>
          <a:lstStyle/>
          <a:p>
            <a:pPr algn="ctr"/>
            <a:r>
              <a:rPr lang="en-US" sz="4800" dirty="0">
                <a:latin typeface="Agency FB" panose="020B0503020202020204" pitchFamily="34" charset="0"/>
              </a:rPr>
              <a:t>CONCLUSION</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F0DCAA3A-783A-0EDE-6753-40E4C729088B}"/>
              </a:ext>
            </a:extLst>
          </p:cNvPr>
          <p:cNvSpPr>
            <a:spLocks noGrp="1"/>
          </p:cNvSpPr>
          <p:nvPr>
            <p:ph idx="1"/>
          </p:nvPr>
        </p:nvSpPr>
        <p:spPr/>
        <p:txBody>
          <a:bodyPr/>
          <a:lstStyle/>
          <a:p>
            <a:pPr algn="just"/>
            <a:r>
              <a:rPr lang="en-US" sz="1600" dirty="0">
                <a:solidFill>
                  <a:schemeClr val="tx1"/>
                </a:solidFill>
                <a:latin typeface="Arial" panose="020B0604020202020204" pitchFamily="34" charset="0"/>
                <a:cs typeface="Arial" panose="020B0604020202020204" pitchFamily="34" charset="0"/>
              </a:rPr>
              <a:t>In this project we are able to make the robot identify the RGB colors that are red, green, and blue, and the frequency of the colors are displayed on the LCD in the form of numbers so that we get the output in the program stating the color. </a:t>
            </a:r>
          </a:p>
          <a:p>
            <a:pPr algn="just"/>
            <a:r>
              <a:rPr lang="en-US" sz="1600" dirty="0">
                <a:solidFill>
                  <a:schemeClr val="tx1"/>
                </a:solidFill>
                <a:latin typeface="Arial" panose="020B0604020202020204" pitchFamily="34" charset="0"/>
                <a:cs typeface="Arial" panose="020B0604020202020204" pitchFamily="34" charset="0"/>
              </a:rPr>
              <a:t>This project is very much useful for children to study the colors as well as identify them.</a:t>
            </a:r>
          </a:p>
          <a:p>
            <a:pPr algn="just"/>
            <a:r>
              <a:rPr lang="en-US" sz="1600" dirty="0">
                <a:solidFill>
                  <a:schemeClr val="tx1"/>
                </a:solidFill>
                <a:latin typeface="Arial" panose="020B0604020202020204" pitchFamily="34" charset="0"/>
                <a:cs typeface="Arial" panose="020B0604020202020204" pitchFamily="34" charset="0"/>
              </a:rPr>
              <a:t>The set up is absolutely self-contained.</a:t>
            </a:r>
          </a:p>
          <a:p>
            <a:pPr algn="just"/>
            <a:r>
              <a:rPr lang="en-US" sz="1600" dirty="0">
                <a:solidFill>
                  <a:schemeClr val="tx1"/>
                </a:solidFill>
                <a:latin typeface="Arial" panose="020B0604020202020204" pitchFamily="34" charset="0"/>
                <a:cs typeface="Arial" panose="020B0604020202020204" pitchFamily="34" charset="0"/>
              </a:rPr>
              <a:t>It is a easy to use project.</a:t>
            </a:r>
          </a:p>
          <a:p>
            <a:endParaRPr lang="en-IN" dirty="0"/>
          </a:p>
        </p:txBody>
      </p:sp>
    </p:spTree>
    <p:extLst>
      <p:ext uri="{BB962C8B-B14F-4D97-AF65-F5344CB8AC3E}">
        <p14:creationId xmlns:p14="http://schemas.microsoft.com/office/powerpoint/2010/main" val="3696237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CC7-6719-AC11-B5BB-8B75774988BE}"/>
              </a:ext>
            </a:extLst>
          </p:cNvPr>
          <p:cNvSpPr>
            <a:spLocks noGrp="1"/>
          </p:cNvSpPr>
          <p:nvPr>
            <p:ph type="title"/>
          </p:nvPr>
        </p:nvSpPr>
        <p:spPr/>
        <p:txBody>
          <a:bodyPr/>
          <a:lstStyle/>
          <a:p>
            <a:pPr algn="ctr"/>
            <a:r>
              <a:rPr lang="en-US" sz="4800" dirty="0">
                <a:latin typeface="Agency FB" panose="020B0503020202020204" pitchFamily="34" charset="0"/>
              </a:rPr>
              <a:t>REFERENCE </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CC6E6256-370E-2CAF-F504-7BF243F79CD2}"/>
              </a:ext>
            </a:extLst>
          </p:cNvPr>
          <p:cNvSpPr>
            <a:spLocks noGrp="1"/>
          </p:cNvSpPr>
          <p:nvPr>
            <p:ph idx="1"/>
          </p:nvPr>
        </p:nvSpPr>
        <p:spPr/>
        <p:txBody>
          <a:bodyPr>
            <a:normAutofit/>
          </a:bodyPr>
          <a:lstStyle/>
          <a:p>
            <a:pPr algn="l"/>
            <a:r>
              <a:rPr lang="en-IN" sz="1600" b="0" i="0" dirty="0">
                <a:solidFill>
                  <a:srgbClr val="000000"/>
                </a:solidFill>
                <a:effectLst/>
                <a:latin typeface="Arial" panose="020B0604020202020204" pitchFamily="34" charset="0"/>
                <a:cs typeface="Arial" panose="020B0604020202020204" pitchFamily="34" charset="0"/>
              </a:rPr>
              <a:t>Ferat Sahin, “A Radial Basis Function Approach to a Color Image Classification Problem in a Real-Time Industrial Application”, 27 June 1997, Blacksburg, Virginia, page 1-16, 26 Feb 2006. </a:t>
            </a:r>
          </a:p>
          <a:p>
            <a:pPr algn="l"/>
            <a:r>
              <a:rPr lang="en-IN" sz="1600" b="0" i="0" dirty="0">
                <a:solidFill>
                  <a:srgbClr val="000000"/>
                </a:solidFill>
                <a:effectLst/>
                <a:latin typeface="Arial" panose="020B0604020202020204" pitchFamily="34" charset="0"/>
                <a:cs typeface="Arial" panose="020B0604020202020204" pitchFamily="34" charset="0"/>
              </a:rPr>
              <a:t>http://www.glassescrafter.com/information/how-eye-sees-color.html </a:t>
            </a:r>
          </a:p>
          <a:p>
            <a:pPr algn="l"/>
            <a:r>
              <a:rPr lang="en-IN" sz="1600" b="0" i="0" dirty="0">
                <a:solidFill>
                  <a:srgbClr val="000000"/>
                </a:solidFill>
                <a:effectLst/>
                <a:latin typeface="Arial" panose="020B0604020202020204" pitchFamily="34" charset="0"/>
                <a:cs typeface="Arial" panose="020B0604020202020204" pitchFamily="34" charset="0"/>
              </a:rPr>
              <a:t>http://en.wikipedia.org/wiki/RGB_color_model#cite_ref-RWGHunt_2-1 </a:t>
            </a:r>
          </a:p>
          <a:p>
            <a:pPr algn="l"/>
            <a:r>
              <a:rPr lang="en-IN" sz="1600" b="0" i="0" dirty="0">
                <a:solidFill>
                  <a:srgbClr val="000000"/>
                </a:solidFill>
                <a:effectLst/>
                <a:latin typeface="Arial" panose="020B0604020202020204" pitchFamily="34" charset="0"/>
                <a:cs typeface="Arial" panose="020B0604020202020204" pitchFamily="34" charset="0"/>
              </a:rPr>
              <a:t>Naotoshi Sugano, Shou Komatsuzaki, et al., “Fuzzy Set Theoretical Analysis of Human Membership Values on the Color Triangle”. </a:t>
            </a:r>
          </a:p>
          <a:p>
            <a:pPr algn="l"/>
            <a:r>
              <a:rPr lang="en-IN" sz="1600" b="0" i="0" dirty="0">
                <a:solidFill>
                  <a:srgbClr val="000000"/>
                </a:solidFill>
                <a:effectLst/>
                <a:latin typeface="Arial" panose="020B0604020202020204" pitchFamily="34" charset="0"/>
                <a:cs typeface="Arial" panose="020B0604020202020204" pitchFamily="34" charset="0"/>
              </a:rPr>
              <a:t>M. Negnevitsky, “Artificial Intelligence,” in A Guide to Intelligent Systems, Second Edition, Pearson Education, Edinburgh: Addison Wesley, 2005. pp. 11</a:t>
            </a:r>
          </a:p>
          <a:p>
            <a:endParaRPr lang="en-IN" dirty="0"/>
          </a:p>
        </p:txBody>
      </p:sp>
    </p:spTree>
    <p:extLst>
      <p:ext uri="{BB962C8B-B14F-4D97-AF65-F5344CB8AC3E}">
        <p14:creationId xmlns:p14="http://schemas.microsoft.com/office/powerpoint/2010/main" val="301852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6A783E-390A-7A83-79F7-69BCCB5FE7B4}"/>
              </a:ext>
            </a:extLst>
          </p:cNvPr>
          <p:cNvSpPr/>
          <p:nvPr/>
        </p:nvSpPr>
        <p:spPr>
          <a:xfrm>
            <a:off x="1545995" y="2967335"/>
            <a:ext cx="8333295" cy="1323439"/>
          </a:xfrm>
          <a:prstGeom prst="rect">
            <a:avLst/>
          </a:prstGeom>
          <a:noFill/>
        </p:spPr>
        <p:txBody>
          <a:bodyPr wrap="square" lIns="91440" tIns="45720" rIns="91440" bIns="45720">
            <a:spAutoFit/>
          </a:bodyPr>
          <a:lstStyle/>
          <a:p>
            <a:pPr algn="ct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01271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399"/>
            <a:ext cx="10515600" cy="857839"/>
          </a:xfrm>
        </p:spPr>
        <p:txBody>
          <a:bodyPr>
            <a:normAutofit/>
          </a:bodyPr>
          <a:lstStyle/>
          <a:p>
            <a:pPr algn="ctr"/>
            <a:r>
              <a:rPr lang="en-US" sz="4800" dirty="0">
                <a:latin typeface="Agency FB" panose="020B0503020202020204" pitchFamily="34" charset="0"/>
              </a:rPr>
              <a:t>ABSTRACT</a:t>
            </a:r>
            <a:endParaRPr lang="en-IN" sz="4800" dirty="0">
              <a:latin typeface="Agency FB" panose="020B0503020202020204" pitchFamily="34" charset="0"/>
            </a:endParaRPr>
          </a:p>
        </p:txBody>
      </p:sp>
      <p:sp>
        <p:nvSpPr>
          <p:cNvPr id="3" name="Content Placeholder 2"/>
          <p:cNvSpPr>
            <a:spLocks noGrp="1"/>
          </p:cNvSpPr>
          <p:nvPr>
            <p:ph idx="1"/>
          </p:nvPr>
        </p:nvSpPr>
        <p:spPr>
          <a:xfrm>
            <a:off x="838200" y="2347274"/>
            <a:ext cx="10515600" cy="3829689"/>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Thus Arduino RGB Color Detector using TCS3200 Color Sensor is a wonderful project for students who want to have fun with too many colors. In this project, we will be </a:t>
            </a:r>
            <a:r>
              <a:rPr lang="en-US" b="1"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Interfacing TCS3200 Color Sensor with Arduino” for designing a simple color detector. </a:t>
            </a:r>
          </a:p>
          <a:p>
            <a:pPr algn="just"/>
            <a:r>
              <a:rPr lang="en-US" dirty="0">
                <a:solidFill>
                  <a:schemeClr val="tx1"/>
                </a:solidFill>
                <a:latin typeface="Arial" panose="020B0604020202020204" pitchFamily="34" charset="0"/>
                <a:cs typeface="Arial" panose="020B0604020202020204" pitchFamily="34" charset="0"/>
              </a:rPr>
              <a:t>Earlier we learned about APDS9960 Color Sensor.</a:t>
            </a:r>
          </a:p>
          <a:p>
            <a:pPr algn="just"/>
            <a:r>
              <a:rPr lang="en-US" dirty="0">
                <a:solidFill>
                  <a:schemeClr val="tx1"/>
                </a:solidFill>
                <a:latin typeface="Arial" panose="020B0604020202020204" pitchFamily="34" charset="0"/>
                <a:cs typeface="Arial" panose="020B0604020202020204" pitchFamily="34" charset="0"/>
              </a:rPr>
              <a:t>Experimental Set-Up has been designed specifically for detecting the frequency of RGB color. </a:t>
            </a:r>
          </a:p>
          <a:p>
            <a:pPr algn="just"/>
            <a:r>
              <a:rPr lang="en-US" dirty="0">
                <a:solidFill>
                  <a:schemeClr val="tx1"/>
                </a:solidFill>
                <a:latin typeface="Arial" panose="020B0604020202020204" pitchFamily="34" charset="0"/>
                <a:cs typeface="Arial" panose="020B0604020202020204" pitchFamily="34" charset="0"/>
              </a:rPr>
              <a:t>The LCD panel directly displays the frequency of RGB color. A combination of all these colors gives a different color. </a:t>
            </a:r>
          </a:p>
          <a:p>
            <a:pPr algn="just"/>
            <a:r>
              <a:rPr lang="en-US" dirty="0">
                <a:solidFill>
                  <a:schemeClr val="tx1"/>
                </a:solidFill>
                <a:latin typeface="Arial" panose="020B0604020202020204" pitchFamily="34" charset="0"/>
                <a:cs typeface="Arial" panose="020B0604020202020204" pitchFamily="34" charset="0"/>
              </a:rPr>
              <a:t>There is various software available which directly converts the combination of RGB frequency into the desired color. The set up is absolutely self-contained and requires no other apparatus.</a:t>
            </a:r>
          </a:p>
          <a:p>
            <a:pPr algn="just"/>
            <a:r>
              <a:rPr lang="en-US" dirty="0">
                <a:solidFill>
                  <a:schemeClr val="tx1"/>
                </a:solidFill>
                <a:latin typeface="Arial" panose="020B0604020202020204" pitchFamily="34" charset="0"/>
                <a:cs typeface="Arial" panose="020B0604020202020204" pitchFamily="34" charset="0"/>
              </a:rPr>
              <a:t>We make it Robot setup based on RGB color sensing robot.</a:t>
            </a:r>
          </a:p>
          <a:p>
            <a:endParaRPr lang="en-IN" dirty="0"/>
          </a:p>
        </p:txBody>
      </p:sp>
    </p:spTree>
    <p:extLst>
      <p:ext uri="{BB962C8B-B14F-4D97-AF65-F5344CB8AC3E}">
        <p14:creationId xmlns:p14="http://schemas.microsoft.com/office/powerpoint/2010/main" val="52627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Agency FB" panose="020B0503020202020204" pitchFamily="34" charset="0"/>
              </a:rPr>
              <a:t>INTRODUCTION TO RGB</a:t>
            </a:r>
            <a:endParaRPr lang="en-IN" sz="4800" dirty="0">
              <a:latin typeface="Agency FB" panose="020B0503020202020204" pitchFamily="34" charset="0"/>
            </a:endParaRPr>
          </a:p>
        </p:txBody>
      </p:sp>
      <p:sp>
        <p:nvSpPr>
          <p:cNvPr id="3" name="Content Placeholder 2"/>
          <p:cNvSpPr>
            <a:spLocks noGrp="1"/>
          </p:cNvSpPr>
          <p:nvPr>
            <p:ph idx="1"/>
          </p:nvPr>
        </p:nvSpPr>
        <p:spPr>
          <a:xfrm>
            <a:off x="537328" y="2422689"/>
            <a:ext cx="10450712" cy="3799002"/>
          </a:xfrm>
        </p:spPr>
        <p:txBody>
          <a:bodyPr>
            <a:normAutofit fontScale="92500" lnSpcReduction="20000"/>
          </a:bodyPr>
          <a:lstStyle/>
          <a:p>
            <a:pPr algn="just"/>
            <a:r>
              <a:rPr lang="en-US" dirty="0">
                <a:solidFill>
                  <a:schemeClr val="tx1"/>
                </a:solidFill>
                <a:latin typeface="Arial" panose="020B0604020202020204" pitchFamily="34" charset="0"/>
                <a:cs typeface="Arial" panose="020B0604020202020204" pitchFamily="34" charset="0"/>
              </a:rPr>
              <a:t>TCS3200 RGB Color Sensor For Arduino is a complete color detector, including a TAOS TCS3200 RGB sensor chip and 4 white LEDs. </a:t>
            </a:r>
          </a:p>
          <a:p>
            <a:pPr algn="just"/>
            <a:r>
              <a:rPr lang="en-US" dirty="0">
                <a:solidFill>
                  <a:schemeClr val="tx1"/>
                </a:solidFill>
                <a:latin typeface="Arial" panose="020B0604020202020204" pitchFamily="34" charset="0"/>
                <a:cs typeface="Arial" panose="020B0604020202020204" pitchFamily="34" charset="0"/>
              </a:rPr>
              <a:t>The TCS3200 can detect and measure a nearly limitless range of visible colors. Applications include test strip reading, sorting by color, ambient light sensing and calibration, and color matching.</a:t>
            </a:r>
          </a:p>
          <a:p>
            <a:pPr algn="just"/>
            <a:r>
              <a:rPr lang="en-US" dirty="0">
                <a:solidFill>
                  <a:schemeClr val="tx1"/>
                </a:solidFill>
                <a:latin typeface="Arial" panose="020B0604020202020204" pitchFamily="34" charset="0"/>
                <a:cs typeface="Arial" panose="020B0604020202020204" pitchFamily="34" charset="0"/>
              </a:rPr>
              <a:t>The TCS3200 RGB Color Sensor For Arduino has an array of photodetectors, each with either a red, green, or blue filter, or no filter (clear). </a:t>
            </a:r>
          </a:p>
          <a:p>
            <a:pPr algn="just"/>
            <a:r>
              <a:rPr lang="en-US" dirty="0">
                <a:solidFill>
                  <a:schemeClr val="tx1"/>
                </a:solidFill>
                <a:latin typeface="Arial" panose="020B0604020202020204" pitchFamily="34" charset="0"/>
                <a:cs typeface="Arial" panose="020B0604020202020204" pitchFamily="34" charset="0"/>
              </a:rPr>
              <a:t>The filters of each color are distributed evenly throughout the array to eliminate location bias among the colors. </a:t>
            </a:r>
          </a:p>
          <a:p>
            <a:pPr algn="just"/>
            <a:r>
              <a:rPr lang="en-US" dirty="0">
                <a:solidFill>
                  <a:schemeClr val="tx1"/>
                </a:solidFill>
                <a:latin typeface="Arial" panose="020B0604020202020204" pitchFamily="34" charset="0"/>
                <a:cs typeface="Arial" panose="020B0604020202020204" pitchFamily="34" charset="0"/>
              </a:rPr>
              <a:t>Internal to the device is an oscillator that produces a square-wave output whose frequency is proportional to the intensity of the chosen color.</a:t>
            </a:r>
          </a:p>
          <a:p>
            <a:pPr algn="just"/>
            <a:r>
              <a:rPr lang="en-US" dirty="0">
                <a:solidFill>
                  <a:schemeClr val="tx1"/>
                </a:solidFill>
                <a:latin typeface="Arial" panose="020B0604020202020204" pitchFamily="34" charset="0"/>
                <a:cs typeface="Arial" panose="020B0604020202020204" pitchFamily="34" charset="0"/>
              </a:rPr>
              <a:t>The TCS3200 color sensor can detect a wide variety of colors based on their wavelength. </a:t>
            </a:r>
          </a:p>
          <a:p>
            <a:pPr algn="just"/>
            <a:r>
              <a:rPr lang="en-US" dirty="0">
                <a:solidFill>
                  <a:schemeClr val="tx1"/>
                </a:solidFill>
                <a:latin typeface="Arial" panose="020B0604020202020204" pitchFamily="34" charset="0"/>
                <a:cs typeface="Arial" panose="020B0604020202020204" pitchFamily="34" charset="0"/>
              </a:rPr>
              <a:t>This sensor is especially useful for color recognition projects such as color matching, color sorting, test strip reading, and much more.</a:t>
            </a:r>
          </a:p>
          <a:p>
            <a:endParaRPr lang="en-IN" dirty="0"/>
          </a:p>
        </p:txBody>
      </p:sp>
    </p:spTree>
    <p:extLst>
      <p:ext uri="{BB962C8B-B14F-4D97-AF65-F5344CB8AC3E}">
        <p14:creationId xmlns:p14="http://schemas.microsoft.com/office/powerpoint/2010/main" val="122442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how2electronics.com/wp-content/uploads/2018/06/TCS3200ColorSensor_02_LRG.jpg">
            <a:extLst>
              <a:ext uri="{FF2B5EF4-FFF2-40B4-BE49-F238E27FC236}">
                <a16:creationId xmlns:a16="http://schemas.microsoft.com/office/drawing/2014/main" id="{CC7D8589-8A82-40A4-D2D8-317AA05EE1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6946" y="1707953"/>
            <a:ext cx="4008703" cy="368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74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4702"/>
            <a:ext cx="10515600" cy="1012425"/>
          </a:xfrm>
        </p:spPr>
        <p:txBody>
          <a:bodyPr/>
          <a:lstStyle/>
          <a:p>
            <a:pPr algn="ctr"/>
            <a:r>
              <a:rPr lang="en-US" sz="4800" dirty="0">
                <a:latin typeface="Agency FB" panose="020B0503020202020204" pitchFamily="34" charset="0"/>
              </a:rPr>
              <a:t>BLOCK DIAGRAM</a:t>
            </a:r>
            <a:endParaRPr lang="en-IN" sz="4800" dirty="0">
              <a:latin typeface="Agency FB" panose="020B0503020202020204" pitchFamily="34" charset="0"/>
            </a:endParaRPr>
          </a:p>
        </p:txBody>
      </p:sp>
      <p:sp>
        <p:nvSpPr>
          <p:cNvPr id="4" name="Oval 3"/>
          <p:cNvSpPr/>
          <p:nvPr/>
        </p:nvSpPr>
        <p:spPr>
          <a:xfrm>
            <a:off x="2017596" y="3261073"/>
            <a:ext cx="2033195" cy="13877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RGB</a:t>
            </a:r>
          </a:p>
          <a:p>
            <a:pPr algn="ctr"/>
            <a:r>
              <a:rPr lang="en-US" dirty="0"/>
              <a:t>(TCS3200)</a:t>
            </a:r>
            <a:endParaRPr lang="en-IN" dirty="0"/>
          </a:p>
        </p:txBody>
      </p:sp>
      <p:sp>
        <p:nvSpPr>
          <p:cNvPr id="5" name="Rounded Rectangle 4"/>
          <p:cNvSpPr/>
          <p:nvPr/>
        </p:nvSpPr>
        <p:spPr>
          <a:xfrm>
            <a:off x="5093852" y="3527638"/>
            <a:ext cx="1807284" cy="28615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ARDUINO UNO</a:t>
            </a:r>
            <a:endParaRPr lang="en-IN" dirty="0"/>
          </a:p>
        </p:txBody>
      </p:sp>
      <p:sp>
        <p:nvSpPr>
          <p:cNvPr id="6" name="Rectangle 5"/>
          <p:cNvSpPr/>
          <p:nvPr/>
        </p:nvSpPr>
        <p:spPr>
          <a:xfrm>
            <a:off x="5151626" y="2563475"/>
            <a:ext cx="1613647" cy="4733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BATTERY</a:t>
            </a:r>
            <a:endParaRPr lang="en-IN" dirty="0"/>
          </a:p>
        </p:txBody>
      </p:sp>
      <p:sp>
        <p:nvSpPr>
          <p:cNvPr id="7" name="Oval 6"/>
          <p:cNvSpPr/>
          <p:nvPr/>
        </p:nvSpPr>
        <p:spPr>
          <a:xfrm>
            <a:off x="8008223" y="3495052"/>
            <a:ext cx="2420471" cy="91977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DRIVER(L293D)</a:t>
            </a:r>
            <a:endParaRPr lang="en-IN" dirty="0"/>
          </a:p>
        </p:txBody>
      </p:sp>
      <p:sp>
        <p:nvSpPr>
          <p:cNvPr id="8" name="Oval 7"/>
          <p:cNvSpPr/>
          <p:nvPr/>
        </p:nvSpPr>
        <p:spPr>
          <a:xfrm>
            <a:off x="8148073" y="5073935"/>
            <a:ext cx="2140772" cy="81758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LCD</a:t>
            </a:r>
            <a:endParaRPr lang="en-IN" dirty="0"/>
          </a:p>
        </p:txBody>
      </p:sp>
      <p:sp>
        <p:nvSpPr>
          <p:cNvPr id="9" name="Oval 8"/>
          <p:cNvSpPr/>
          <p:nvPr/>
        </p:nvSpPr>
        <p:spPr>
          <a:xfrm>
            <a:off x="1551373" y="5208406"/>
            <a:ext cx="2614108" cy="5486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tx1"/>
                </a:solidFill>
              </a:rPr>
              <a:t>ROBOT SETUP</a:t>
            </a:r>
            <a:endParaRPr lang="en-IN" dirty="0">
              <a:solidFill>
                <a:schemeClr val="tx1"/>
              </a:solidFill>
            </a:endParaRPr>
          </a:p>
        </p:txBody>
      </p:sp>
      <p:sp>
        <p:nvSpPr>
          <p:cNvPr id="10" name="Right Arrow 9"/>
          <p:cNvSpPr/>
          <p:nvPr/>
        </p:nvSpPr>
        <p:spPr>
          <a:xfrm>
            <a:off x="4274517" y="3821653"/>
            <a:ext cx="613635" cy="247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4372665" y="5330256"/>
            <a:ext cx="306818" cy="30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5794786" y="3120931"/>
            <a:ext cx="301214" cy="385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7174982" y="3773937"/>
            <a:ext cx="699247" cy="355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048579" y="5350945"/>
            <a:ext cx="952051" cy="263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733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Agency FB" panose="020B0503020202020204" pitchFamily="34" charset="0"/>
              </a:rPr>
              <a:t>COMPONENTS</a:t>
            </a:r>
            <a:endParaRPr lang="en-IN" sz="4800" dirty="0">
              <a:latin typeface="Agency FB" panose="020B0503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Arial" panose="020B0604020202020204" pitchFamily="34" charset="0"/>
                <a:cs typeface="Arial" panose="020B0604020202020204" pitchFamily="34" charset="0"/>
              </a:rPr>
              <a:t>HARDWARE:</a:t>
            </a:r>
          </a:p>
          <a:p>
            <a:r>
              <a:rPr lang="en-US" dirty="0">
                <a:latin typeface="Arial" panose="020B0604020202020204" pitchFamily="34" charset="0"/>
                <a:cs typeface="Arial" panose="020B0604020202020204" pitchFamily="34" charset="0"/>
              </a:rPr>
              <a:t>Arduino UNO </a:t>
            </a:r>
          </a:p>
          <a:p>
            <a:r>
              <a:rPr lang="en-US" dirty="0">
                <a:latin typeface="Arial" panose="020B0604020202020204" pitchFamily="34" charset="0"/>
                <a:cs typeface="Arial" panose="020B0604020202020204" pitchFamily="34" charset="0"/>
              </a:rPr>
              <a:t>Lcd</a:t>
            </a:r>
          </a:p>
          <a:p>
            <a:r>
              <a:rPr lang="en-US" dirty="0">
                <a:latin typeface="Arial" panose="020B0604020202020204" pitchFamily="34" charset="0"/>
                <a:cs typeface="Arial" panose="020B0604020202020204" pitchFamily="34" charset="0"/>
              </a:rPr>
              <a:t>Battery</a:t>
            </a:r>
          </a:p>
          <a:p>
            <a:r>
              <a:rPr lang="en-US" dirty="0">
                <a:latin typeface="Arial" panose="020B0604020202020204" pitchFamily="34" charset="0"/>
                <a:cs typeface="Arial" panose="020B0604020202020204" pitchFamily="34" charset="0"/>
              </a:rPr>
              <a:t>L293d</a:t>
            </a:r>
          </a:p>
          <a:p>
            <a:r>
              <a:rPr lang="en-US" dirty="0">
                <a:latin typeface="Arial" panose="020B0604020202020204" pitchFamily="34" charset="0"/>
                <a:cs typeface="Arial" panose="020B0604020202020204" pitchFamily="34" charset="0"/>
              </a:rPr>
              <a:t>Robot chases</a:t>
            </a:r>
          </a:p>
          <a:p>
            <a:r>
              <a:rPr lang="en-US" dirty="0">
                <a:latin typeface="Arial" panose="020B0604020202020204" pitchFamily="34" charset="0"/>
                <a:cs typeface="Arial" panose="020B0604020202020204" pitchFamily="34" charset="0"/>
              </a:rPr>
              <a:t>Motor</a:t>
            </a:r>
          </a:p>
          <a:p>
            <a:pPr marL="0" indent="0">
              <a:buNone/>
            </a:pPr>
            <a:r>
              <a:rPr lang="en-US" b="1" dirty="0">
                <a:latin typeface="Arial" panose="020B0604020202020204" pitchFamily="34" charset="0"/>
                <a:cs typeface="Arial" panose="020B0604020202020204" pitchFamily="34" charset="0"/>
              </a:rPr>
              <a:t>SOFTWARE:</a:t>
            </a:r>
          </a:p>
          <a:p>
            <a:r>
              <a:rPr lang="en-US" dirty="0">
                <a:latin typeface="Arial" panose="020B0604020202020204" pitchFamily="34" charset="0"/>
                <a:cs typeface="Arial" panose="020B0604020202020204" pitchFamily="34" charset="0"/>
              </a:rPr>
              <a:t>Arduino IDE</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89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latin typeface="Agency FB" panose="020B0503020202020204" pitchFamily="34" charset="0"/>
              </a:rPr>
              <a:t>Arduino UNO</a:t>
            </a:r>
            <a:endParaRPr lang="en-IN" sz="4800" dirty="0">
              <a:latin typeface="Agency FB" panose="020B0503020202020204" pitchFamily="34" charset="0"/>
            </a:endParaRP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Arduino UNO is a low-cost, flexible, and easy-to-use programmable open-source microcontroller board that can be integrated into a variety of electronic projects. </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This board can be interfaced with other Arduino boards, Arduino shields, and Raspberry Pi boards and can control relays, LEDs, servos, and motors as an output.</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Arduino is an open-source electronics platform based on easy-to-use hardware and software. </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Arduino boards are able to read inputs – light on a sensor, a finger on a button, or a Twitter message – and turn it into an output – activating a motor, turning on an LED, or publishing something online.</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Arduino Uno is a microcontroller board based on the ATmega328P. </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It has 14 digital input/output pins (of which 6 can be used as PWM outputs), 6 analog inputs, a 16 MHz ceramic resonator (CSTCE16M0V53-R0), a USB connection, a power jack, an ICSP header and a reset button. </a:t>
            </a:r>
          </a:p>
          <a:p>
            <a:pPr algn="just">
              <a:buFont typeface="Wingdings" pitchFamily="2" charset="2"/>
              <a:buChar char="Ø"/>
            </a:pPr>
            <a:r>
              <a:rPr lang="en-US" sz="1600" dirty="0">
                <a:solidFill>
                  <a:schemeClr val="tx1">
                    <a:lumMod val="85000"/>
                    <a:lumOff val="15000"/>
                  </a:schemeClr>
                </a:solidFill>
                <a:latin typeface="Arial" panose="020B0604020202020204" pitchFamily="34" charset="0"/>
                <a:cs typeface="Arial" panose="020B0604020202020204" pitchFamily="34" charset="0"/>
              </a:rPr>
              <a:t>It contains everything needed to support the microcontroller; simply connect it to a computer with a USB cable or power it with an AC-to-DC adapter or battery to get started.</a:t>
            </a:r>
          </a:p>
          <a:p>
            <a:endParaRPr lang="en-IN" dirty="0"/>
          </a:p>
        </p:txBody>
      </p:sp>
    </p:spTree>
    <p:extLst>
      <p:ext uri="{BB962C8B-B14F-4D97-AF65-F5344CB8AC3E}">
        <p14:creationId xmlns:p14="http://schemas.microsoft.com/office/powerpoint/2010/main" val="119469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rduino Uno Rev3">
            <a:extLst>
              <a:ext uri="{FF2B5EF4-FFF2-40B4-BE49-F238E27FC236}">
                <a16:creationId xmlns:a16="http://schemas.microsoft.com/office/drawing/2014/main" id="{371EEE80-60A1-41EF-696C-0BF5AAAD6FED}"/>
              </a:ext>
            </a:extLst>
          </p:cNvPr>
          <p:cNvPicPr>
            <a:picLocks noChangeAspect="1" noChangeArrowheads="1"/>
          </p:cNvPicPr>
          <p:nvPr/>
        </p:nvPicPr>
        <p:blipFill>
          <a:blip r:embed="rId2"/>
          <a:srcRect/>
          <a:stretch>
            <a:fillRect/>
          </a:stretch>
        </p:blipFill>
        <p:spPr bwMode="auto">
          <a:xfrm>
            <a:off x="1244338" y="386499"/>
            <a:ext cx="8248454" cy="6186340"/>
          </a:xfrm>
          <a:prstGeom prst="rect">
            <a:avLst/>
          </a:prstGeom>
          <a:noFill/>
        </p:spPr>
      </p:pic>
    </p:spTree>
    <p:extLst>
      <p:ext uri="{BB962C8B-B14F-4D97-AF65-F5344CB8AC3E}">
        <p14:creationId xmlns:p14="http://schemas.microsoft.com/office/powerpoint/2010/main" val="2760375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574</TotalTime>
  <Words>1975</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Agency FB</vt:lpstr>
      <vt:lpstr>Arial</vt:lpstr>
      <vt:lpstr>Arial</vt:lpstr>
      <vt:lpstr>Century Gothic</vt:lpstr>
      <vt:lpstr>Lato</vt:lpstr>
      <vt:lpstr>Wingdings</vt:lpstr>
      <vt:lpstr>Wingdings 3</vt:lpstr>
      <vt:lpstr>Ion Boardroom</vt:lpstr>
      <vt:lpstr>RGB COLOR SENSING ROBOT  </vt:lpstr>
      <vt:lpstr>OVERVIEW </vt:lpstr>
      <vt:lpstr>ABSTRACT</vt:lpstr>
      <vt:lpstr>INTRODUCTION TO RGB</vt:lpstr>
      <vt:lpstr>PowerPoint Presentation</vt:lpstr>
      <vt:lpstr>BLOCK DIAGRAM</vt:lpstr>
      <vt:lpstr>COMPONENTS</vt:lpstr>
      <vt:lpstr>Arduino UNO</vt:lpstr>
      <vt:lpstr>PowerPoint Presentation</vt:lpstr>
      <vt:lpstr>LIQUID CRYSTAL DISPLAY</vt:lpstr>
      <vt:lpstr>PowerPoint Presentation</vt:lpstr>
      <vt:lpstr>BATTERY</vt:lpstr>
      <vt:lpstr>PowerPoint Presentation</vt:lpstr>
      <vt:lpstr>L293d</vt:lpstr>
      <vt:lpstr>PowerPoint Presentation</vt:lpstr>
      <vt:lpstr>ROBOT CHASSIS</vt:lpstr>
      <vt:lpstr>PowerPoint Presentation</vt:lpstr>
      <vt:lpstr>MOTOR</vt:lpstr>
      <vt:lpstr>PowerPoint Presentation</vt:lpstr>
      <vt:lpstr>ARDUINO IDE</vt:lpstr>
      <vt:lpstr>   WORKING</vt:lpstr>
      <vt:lpstr>PowerPoint Presentation</vt:lpstr>
      <vt:lpstr>PowerPoint Presentation</vt:lpstr>
      <vt:lpstr>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 COLOR SENSING ROBOT USING EMBEDDED SYSTEM</dc:title>
  <dc:creator>Admin</dc:creator>
  <cp:lastModifiedBy>Balaji manian</cp:lastModifiedBy>
  <cp:revision>23</cp:revision>
  <dcterms:created xsi:type="dcterms:W3CDTF">2022-09-14T08:12:27Z</dcterms:created>
  <dcterms:modified xsi:type="dcterms:W3CDTF">2022-11-08T06:14:00Z</dcterms:modified>
</cp:coreProperties>
</file>