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830555f0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830555f0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830555f0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830555f0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e6bef559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e6bef559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e6bef559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e6bef559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e6bef559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e6bef559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e6bef559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e6bef559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e6bef559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e6bef559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e6bef559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e6bef559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830555f0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830555f0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830555f0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830555f0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d606a2c3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d606a2c3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d606a2c3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d606a2c3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d606a2c3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d606a2c3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830555f0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830555f0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830555f0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830555f0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830555f0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830555f0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830555f0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830555f0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FFFFFF"/>
            </a:gs>
            <a:gs pos="100000">
              <a:srgbClr val="B3B3B3"/>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sz="1400">
                <a:solidFill>
                  <a:schemeClr val="dk2"/>
                </a:solidFill>
              </a:defRPr>
            </a:lvl2pPr>
            <a:lvl3pPr indent="-317500" lvl="2" marL="1371600">
              <a:lnSpc>
                <a:spcPct val="115000"/>
              </a:lnSpc>
              <a:spcBef>
                <a:spcPts val="0"/>
              </a:spcBef>
              <a:spcAft>
                <a:spcPts val="0"/>
              </a:spcAft>
              <a:buClr>
                <a:schemeClr val="dk2"/>
              </a:buClr>
              <a:buSzPts val="1400"/>
              <a:buChar char="■"/>
              <a:defRPr sz="1400">
                <a:solidFill>
                  <a:schemeClr val="dk2"/>
                </a:solidFill>
              </a:defRPr>
            </a:lvl3pPr>
            <a:lvl4pPr indent="-317500" lvl="3" marL="1828800">
              <a:lnSpc>
                <a:spcPct val="115000"/>
              </a:lnSpc>
              <a:spcBef>
                <a:spcPts val="0"/>
              </a:spcBef>
              <a:spcAft>
                <a:spcPts val="0"/>
              </a:spcAft>
              <a:buClr>
                <a:schemeClr val="dk2"/>
              </a:buClr>
              <a:buSzPts val="1400"/>
              <a:buChar char="●"/>
              <a:defRPr sz="1400">
                <a:solidFill>
                  <a:schemeClr val="dk2"/>
                </a:solidFill>
              </a:defRPr>
            </a:lvl4pPr>
            <a:lvl5pPr indent="-317500" lvl="4" marL="2286000">
              <a:lnSpc>
                <a:spcPct val="115000"/>
              </a:lnSpc>
              <a:spcBef>
                <a:spcPts val="0"/>
              </a:spcBef>
              <a:spcAft>
                <a:spcPts val="0"/>
              </a:spcAft>
              <a:buClr>
                <a:schemeClr val="dk2"/>
              </a:buClr>
              <a:buSzPts val="1400"/>
              <a:buChar char="○"/>
              <a:defRPr sz="1400">
                <a:solidFill>
                  <a:schemeClr val="dk2"/>
                </a:solidFill>
              </a:defRPr>
            </a:lvl5pPr>
            <a:lvl6pPr indent="-317500" lvl="5" marL="2743200">
              <a:lnSpc>
                <a:spcPct val="115000"/>
              </a:lnSpc>
              <a:spcBef>
                <a:spcPts val="0"/>
              </a:spcBef>
              <a:spcAft>
                <a:spcPts val="0"/>
              </a:spcAft>
              <a:buClr>
                <a:schemeClr val="dk2"/>
              </a:buClr>
              <a:buSzPts val="1400"/>
              <a:buChar char="■"/>
              <a:defRPr sz="1400">
                <a:solidFill>
                  <a:schemeClr val="dk2"/>
                </a:solidFill>
              </a:defRPr>
            </a:lvl6pPr>
            <a:lvl7pPr indent="-317500" lvl="6" marL="3200400">
              <a:lnSpc>
                <a:spcPct val="115000"/>
              </a:lnSpc>
              <a:spcBef>
                <a:spcPts val="0"/>
              </a:spcBef>
              <a:spcAft>
                <a:spcPts val="0"/>
              </a:spcAft>
              <a:buClr>
                <a:schemeClr val="dk2"/>
              </a:buClr>
              <a:buSzPts val="1400"/>
              <a:buChar char="●"/>
              <a:defRPr sz="1400">
                <a:solidFill>
                  <a:schemeClr val="dk2"/>
                </a:solidFill>
              </a:defRPr>
            </a:lvl7pPr>
            <a:lvl8pPr indent="-317500" lvl="7" marL="3657600">
              <a:lnSpc>
                <a:spcPct val="115000"/>
              </a:lnSpc>
              <a:spcBef>
                <a:spcPts val="0"/>
              </a:spcBef>
              <a:spcAft>
                <a:spcPts val="0"/>
              </a:spcAft>
              <a:buClr>
                <a:schemeClr val="dk2"/>
              </a:buClr>
              <a:buSzPts val="1400"/>
              <a:buChar char="○"/>
              <a:defRPr sz="1400">
                <a:solidFill>
                  <a:schemeClr val="dk2"/>
                </a:solidFill>
              </a:defRPr>
            </a:lvl8pPr>
            <a:lvl9pPr indent="-317500" lvl="8" marL="4114800">
              <a:lnSpc>
                <a:spcPct val="115000"/>
              </a:lnSpc>
              <a:spcBef>
                <a:spcPts val="0"/>
              </a:spcBef>
              <a:spcAft>
                <a:spcPts val="0"/>
              </a:spcAft>
              <a:buClr>
                <a:schemeClr val="dk2"/>
              </a:buClr>
              <a:buSzPts val="1400"/>
              <a:buChar char="■"/>
              <a:defRPr sz="1400">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4.png"/><Relationship Id="rId10" Type="http://schemas.openxmlformats.org/officeDocument/2006/relationships/image" Target="../media/image11.png"/><Relationship Id="rId9"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8.png"/><Relationship Id="rId8"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6431450" y="3334125"/>
            <a:ext cx="2646000" cy="15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sz="1800">
                <a:solidFill>
                  <a:schemeClr val="lt1"/>
                </a:solidFill>
              </a:rPr>
              <a:t>HANKEN</a:t>
            </a:r>
            <a:endParaRPr sz="1800">
              <a:solidFill>
                <a:schemeClr val="lt1"/>
              </a:solidFill>
            </a:endParaRPr>
          </a:p>
        </p:txBody>
      </p:sp>
      <p:pic>
        <p:nvPicPr>
          <p:cNvPr id="55" name="Google Shape;55;p13"/>
          <p:cNvPicPr preferRelativeResize="0"/>
          <p:nvPr/>
        </p:nvPicPr>
        <p:blipFill rotWithShape="1">
          <a:blip r:embed="rId3">
            <a:alphaModFix/>
          </a:blip>
          <a:srcRect b="15319" l="2224" r="13522" t="20741"/>
          <a:stretch/>
        </p:blipFill>
        <p:spPr>
          <a:xfrm>
            <a:off x="97750" y="104000"/>
            <a:ext cx="3748550" cy="1777968"/>
          </a:xfrm>
          <a:prstGeom prst="rect">
            <a:avLst/>
          </a:prstGeom>
          <a:noFill/>
          <a:ln>
            <a:noFill/>
          </a:ln>
        </p:spPr>
      </p:pic>
      <p:sp>
        <p:nvSpPr>
          <p:cNvPr id="56" name="Google Shape;56;p13"/>
          <p:cNvSpPr txBox="1"/>
          <p:nvPr/>
        </p:nvSpPr>
        <p:spPr>
          <a:xfrm>
            <a:off x="496550" y="655875"/>
            <a:ext cx="83403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6600">
                <a:solidFill>
                  <a:schemeClr val="lt1"/>
                </a:solidFill>
                <a:latin typeface="Meiryo"/>
                <a:ea typeface="Meiryo"/>
                <a:cs typeface="Meiryo"/>
                <a:sym typeface="Meiryo"/>
              </a:rPr>
              <a:t>DEMO DAY</a:t>
            </a:r>
            <a:br>
              <a:rPr b="1" lang="ja" sz="6600">
                <a:solidFill>
                  <a:schemeClr val="lt1"/>
                </a:solidFill>
                <a:latin typeface="Meiryo"/>
                <a:ea typeface="Meiryo"/>
                <a:cs typeface="Meiryo"/>
                <a:sym typeface="Meiryo"/>
              </a:rPr>
            </a:br>
            <a:r>
              <a:rPr b="1" lang="ja" sz="9600">
                <a:solidFill>
                  <a:schemeClr val="lt1"/>
                </a:solidFill>
                <a:latin typeface="Meiryo"/>
                <a:ea typeface="Meiryo"/>
                <a:cs typeface="Meiryo"/>
                <a:sym typeface="Meiryo"/>
              </a:rPr>
              <a:t>HANKEN</a:t>
            </a:r>
            <a:endParaRPr b="1" sz="9600">
              <a:solidFill>
                <a:schemeClr val="lt1"/>
              </a:solidFill>
              <a:latin typeface="Meiryo"/>
              <a:ea typeface="Meiryo"/>
              <a:cs typeface="Meiryo"/>
              <a:sym typeface="Meiry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212250" y="4000199"/>
            <a:ext cx="2418779" cy="1023824"/>
          </a:xfrm>
          <a:prstGeom prst="rect">
            <a:avLst/>
          </a:prstGeom>
          <a:noFill/>
          <a:ln>
            <a:noFill/>
          </a:ln>
        </p:spPr>
      </p:pic>
      <p:pic>
        <p:nvPicPr>
          <p:cNvPr id="166" name="Google Shape;166;p22"/>
          <p:cNvPicPr preferRelativeResize="0"/>
          <p:nvPr/>
        </p:nvPicPr>
        <p:blipFill>
          <a:blip r:embed="rId4">
            <a:alphaModFix/>
          </a:blip>
          <a:stretch>
            <a:fillRect/>
          </a:stretch>
        </p:blipFill>
        <p:spPr>
          <a:xfrm>
            <a:off x="212245" y="2886576"/>
            <a:ext cx="2319825" cy="1055524"/>
          </a:xfrm>
          <a:prstGeom prst="rect">
            <a:avLst/>
          </a:prstGeom>
          <a:noFill/>
          <a:ln>
            <a:noFill/>
          </a:ln>
        </p:spPr>
      </p:pic>
      <p:pic>
        <p:nvPicPr>
          <p:cNvPr id="167" name="Google Shape;167;p22"/>
          <p:cNvPicPr preferRelativeResize="0"/>
          <p:nvPr/>
        </p:nvPicPr>
        <p:blipFill>
          <a:blip r:embed="rId5">
            <a:alphaModFix/>
          </a:blip>
          <a:stretch>
            <a:fillRect/>
          </a:stretch>
        </p:blipFill>
        <p:spPr>
          <a:xfrm>
            <a:off x="3047834" y="3570175"/>
            <a:ext cx="2620916" cy="1286701"/>
          </a:xfrm>
          <a:prstGeom prst="rect">
            <a:avLst/>
          </a:prstGeom>
          <a:noFill/>
          <a:ln>
            <a:noFill/>
          </a:ln>
        </p:spPr>
      </p:pic>
      <p:sp>
        <p:nvSpPr>
          <p:cNvPr id="168" name="Google Shape;168;p22"/>
          <p:cNvSpPr/>
          <p:nvPr/>
        </p:nvSpPr>
        <p:spPr>
          <a:xfrm>
            <a:off x="-12737" y="0"/>
            <a:ext cx="9144000" cy="128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69" name="Google Shape;169;p22"/>
          <p:cNvPicPr preferRelativeResize="0"/>
          <p:nvPr/>
        </p:nvPicPr>
        <p:blipFill rotWithShape="1">
          <a:blip r:embed="rId6">
            <a:alphaModFix/>
          </a:blip>
          <a:srcRect b="15319" l="2224" r="13522" t="20741"/>
          <a:stretch/>
        </p:blipFill>
        <p:spPr>
          <a:xfrm>
            <a:off x="109713" y="98300"/>
            <a:ext cx="2298301" cy="1090100"/>
          </a:xfrm>
          <a:prstGeom prst="rect">
            <a:avLst/>
          </a:prstGeom>
          <a:noFill/>
          <a:ln>
            <a:noFill/>
          </a:ln>
        </p:spPr>
      </p:pic>
      <p:sp>
        <p:nvSpPr>
          <p:cNvPr id="170" name="Google Shape;170;p22"/>
          <p:cNvSpPr txBox="1"/>
          <p:nvPr/>
        </p:nvSpPr>
        <p:spPr>
          <a:xfrm>
            <a:off x="2598250" y="181575"/>
            <a:ext cx="5734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4800">
                <a:solidFill>
                  <a:schemeClr val="lt1"/>
                </a:solidFill>
                <a:latin typeface="Meiryo"/>
                <a:ea typeface="Meiryo"/>
                <a:cs typeface="Meiryo"/>
                <a:sym typeface="Meiryo"/>
              </a:rPr>
              <a:t>使用技術・サービス</a:t>
            </a:r>
            <a:endParaRPr b="1" sz="4800">
              <a:solidFill>
                <a:schemeClr val="lt1"/>
              </a:solidFill>
              <a:latin typeface="Meiryo"/>
              <a:ea typeface="Meiryo"/>
              <a:cs typeface="Meiryo"/>
              <a:sym typeface="Meiryo"/>
            </a:endParaRPr>
          </a:p>
        </p:txBody>
      </p:sp>
      <p:pic>
        <p:nvPicPr>
          <p:cNvPr id="171" name="Google Shape;171;p22"/>
          <p:cNvPicPr preferRelativeResize="0"/>
          <p:nvPr/>
        </p:nvPicPr>
        <p:blipFill>
          <a:blip r:embed="rId7">
            <a:alphaModFix/>
          </a:blip>
          <a:stretch>
            <a:fillRect/>
          </a:stretch>
        </p:blipFill>
        <p:spPr>
          <a:xfrm>
            <a:off x="212250" y="1896100"/>
            <a:ext cx="1967174" cy="932375"/>
          </a:xfrm>
          <a:prstGeom prst="rect">
            <a:avLst/>
          </a:prstGeom>
          <a:noFill/>
          <a:ln>
            <a:noFill/>
          </a:ln>
        </p:spPr>
      </p:pic>
      <p:pic>
        <p:nvPicPr>
          <p:cNvPr id="172" name="Google Shape;172;p22"/>
          <p:cNvPicPr preferRelativeResize="0"/>
          <p:nvPr/>
        </p:nvPicPr>
        <p:blipFill>
          <a:blip r:embed="rId8">
            <a:alphaModFix/>
          </a:blip>
          <a:stretch>
            <a:fillRect/>
          </a:stretch>
        </p:blipFill>
        <p:spPr>
          <a:xfrm>
            <a:off x="3214538" y="1819225"/>
            <a:ext cx="1394501" cy="1394501"/>
          </a:xfrm>
          <a:prstGeom prst="rect">
            <a:avLst/>
          </a:prstGeom>
          <a:noFill/>
          <a:ln>
            <a:noFill/>
          </a:ln>
        </p:spPr>
      </p:pic>
      <p:pic>
        <p:nvPicPr>
          <p:cNvPr id="173" name="Google Shape;173;p22"/>
          <p:cNvPicPr preferRelativeResize="0"/>
          <p:nvPr/>
        </p:nvPicPr>
        <p:blipFill>
          <a:blip r:embed="rId9">
            <a:alphaModFix/>
          </a:blip>
          <a:stretch>
            <a:fillRect/>
          </a:stretch>
        </p:blipFill>
        <p:spPr>
          <a:xfrm>
            <a:off x="5291510" y="1874502"/>
            <a:ext cx="1743466" cy="1394500"/>
          </a:xfrm>
          <a:prstGeom prst="rect">
            <a:avLst/>
          </a:prstGeom>
          <a:noFill/>
          <a:ln>
            <a:noFill/>
          </a:ln>
        </p:spPr>
      </p:pic>
      <p:pic>
        <p:nvPicPr>
          <p:cNvPr id="174" name="Google Shape;174;p22"/>
          <p:cNvPicPr preferRelativeResize="0"/>
          <p:nvPr/>
        </p:nvPicPr>
        <p:blipFill>
          <a:blip r:embed="rId10">
            <a:alphaModFix/>
          </a:blip>
          <a:stretch>
            <a:fillRect/>
          </a:stretch>
        </p:blipFill>
        <p:spPr>
          <a:xfrm>
            <a:off x="6368225" y="3403025"/>
            <a:ext cx="1621000" cy="162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grpSp>
        <p:nvGrpSpPr>
          <p:cNvPr id="179" name="Google Shape;179;p23"/>
          <p:cNvGrpSpPr/>
          <p:nvPr/>
        </p:nvGrpSpPr>
        <p:grpSpPr>
          <a:xfrm>
            <a:off x="-12737" y="0"/>
            <a:ext cx="9144000" cy="1286700"/>
            <a:chOff x="-12737" y="0"/>
            <a:chExt cx="9144000" cy="1286700"/>
          </a:xfrm>
        </p:grpSpPr>
        <p:sp>
          <p:nvSpPr>
            <p:cNvPr id="180" name="Google Shape;180;p23"/>
            <p:cNvSpPr/>
            <p:nvPr/>
          </p:nvSpPr>
          <p:spPr>
            <a:xfrm>
              <a:off x="-12737" y="0"/>
              <a:ext cx="9144000" cy="128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81" name="Google Shape;181;p23"/>
            <p:cNvPicPr preferRelativeResize="0"/>
            <p:nvPr/>
          </p:nvPicPr>
          <p:blipFill rotWithShape="1">
            <a:blip r:embed="rId3">
              <a:alphaModFix/>
            </a:blip>
            <a:srcRect b="15319" l="2224" r="13522" t="20741"/>
            <a:stretch/>
          </p:blipFill>
          <p:spPr>
            <a:xfrm>
              <a:off x="109713" y="98300"/>
              <a:ext cx="2298301" cy="1090100"/>
            </a:xfrm>
            <a:prstGeom prst="rect">
              <a:avLst/>
            </a:prstGeom>
            <a:noFill/>
            <a:ln>
              <a:noFill/>
            </a:ln>
          </p:spPr>
        </p:pic>
        <p:sp>
          <p:nvSpPr>
            <p:cNvPr id="182" name="Google Shape;182;p23"/>
            <p:cNvSpPr txBox="1"/>
            <p:nvPr/>
          </p:nvSpPr>
          <p:spPr>
            <a:xfrm>
              <a:off x="2598250" y="181575"/>
              <a:ext cx="5053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4800">
                  <a:solidFill>
                    <a:schemeClr val="lt1"/>
                  </a:solidFill>
                  <a:latin typeface="Meiryo"/>
                  <a:ea typeface="Meiryo"/>
                  <a:cs typeface="Meiryo"/>
                  <a:sym typeface="Meiryo"/>
                </a:rPr>
                <a:t>工夫した点</a:t>
              </a:r>
              <a:endParaRPr b="1" sz="4800">
                <a:solidFill>
                  <a:schemeClr val="lt1"/>
                </a:solidFill>
                <a:latin typeface="Meiryo"/>
                <a:ea typeface="Meiryo"/>
                <a:cs typeface="Meiryo"/>
                <a:sym typeface="Meiryo"/>
              </a:endParaRPr>
            </a:p>
          </p:txBody>
        </p:sp>
      </p:grpSp>
      <p:sp>
        <p:nvSpPr>
          <p:cNvPr id="183" name="Google Shape;183;p23"/>
          <p:cNvSpPr txBox="1"/>
          <p:nvPr/>
        </p:nvSpPr>
        <p:spPr>
          <a:xfrm>
            <a:off x="0" y="1453925"/>
            <a:ext cx="9144000" cy="35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3400">
                <a:solidFill>
                  <a:schemeClr val="dk1"/>
                </a:solidFill>
                <a:latin typeface="Meiryo"/>
                <a:ea typeface="Meiryo"/>
                <a:cs typeface="Meiryo"/>
                <a:sym typeface="Meiryo"/>
              </a:rPr>
              <a:t>・</a:t>
            </a:r>
            <a:r>
              <a:rPr b="1" lang="ja" sz="4000" u="sng">
                <a:solidFill>
                  <a:schemeClr val="dk1"/>
                </a:solidFill>
                <a:latin typeface="Meiryo"/>
                <a:ea typeface="Meiryo"/>
                <a:cs typeface="Meiryo"/>
                <a:sym typeface="Meiryo"/>
              </a:rPr>
              <a:t>デプロイ</a:t>
            </a:r>
            <a:r>
              <a:rPr lang="ja" sz="3400">
                <a:solidFill>
                  <a:schemeClr val="dk1"/>
                </a:solidFill>
                <a:latin typeface="Meiryo"/>
                <a:ea typeface="Meiryo"/>
                <a:cs typeface="Meiryo"/>
                <a:sym typeface="Meiryo"/>
              </a:rPr>
              <a:t>まで行った</a:t>
            </a:r>
            <a:endParaRPr sz="3400">
              <a:solidFill>
                <a:schemeClr val="dk1"/>
              </a:solidFill>
              <a:latin typeface="Meiryo"/>
              <a:ea typeface="Meiryo"/>
              <a:cs typeface="Meiryo"/>
              <a:sym typeface="Meiryo"/>
            </a:endParaRPr>
          </a:p>
          <a:p>
            <a:pPr indent="0" lvl="0" marL="0" rtl="0" algn="l">
              <a:spcBef>
                <a:spcPts val="0"/>
              </a:spcBef>
              <a:spcAft>
                <a:spcPts val="0"/>
              </a:spcAft>
              <a:buNone/>
            </a:pPr>
            <a:r>
              <a:rPr lang="ja" sz="3400">
                <a:solidFill>
                  <a:schemeClr val="dk1"/>
                </a:solidFill>
                <a:latin typeface="Meiryo"/>
                <a:ea typeface="Meiryo"/>
                <a:cs typeface="Meiryo"/>
                <a:sym typeface="Meiryo"/>
              </a:rPr>
              <a:t>・DBの</a:t>
            </a:r>
            <a:r>
              <a:rPr b="1" lang="ja" sz="3400" u="sng">
                <a:solidFill>
                  <a:schemeClr val="dk1"/>
                </a:solidFill>
                <a:latin typeface="Meiryo"/>
                <a:ea typeface="Meiryo"/>
                <a:cs typeface="Meiryo"/>
                <a:sym typeface="Meiryo"/>
              </a:rPr>
              <a:t>正規化をその規模を考え</a:t>
            </a:r>
            <a:r>
              <a:rPr b="1" lang="ja" sz="3400" u="sng">
                <a:solidFill>
                  <a:schemeClr val="dk1"/>
                </a:solidFill>
                <a:latin typeface="Meiryo"/>
                <a:ea typeface="Meiryo"/>
                <a:cs typeface="Meiryo"/>
                <a:sym typeface="Meiryo"/>
              </a:rPr>
              <a:t>最適に</a:t>
            </a:r>
            <a:endParaRPr sz="3400">
              <a:solidFill>
                <a:schemeClr val="dk1"/>
              </a:solidFill>
              <a:latin typeface="Meiryo"/>
              <a:ea typeface="Meiryo"/>
              <a:cs typeface="Meiryo"/>
              <a:sym typeface="Meiryo"/>
            </a:endParaRPr>
          </a:p>
          <a:p>
            <a:pPr indent="0" lvl="0" marL="0" rtl="0" algn="l">
              <a:spcBef>
                <a:spcPts val="0"/>
              </a:spcBef>
              <a:spcAft>
                <a:spcPts val="0"/>
              </a:spcAft>
              <a:buNone/>
            </a:pPr>
            <a:r>
              <a:rPr lang="ja" sz="3400">
                <a:solidFill>
                  <a:schemeClr val="dk1"/>
                </a:solidFill>
                <a:latin typeface="Meiryo"/>
                <a:ea typeface="Meiryo"/>
                <a:cs typeface="Meiryo"/>
                <a:sym typeface="Meiryo"/>
              </a:rPr>
              <a:t>・</a:t>
            </a:r>
            <a:r>
              <a:rPr lang="ja" sz="3400">
                <a:solidFill>
                  <a:schemeClr val="dk1"/>
                </a:solidFill>
                <a:latin typeface="Meiryo"/>
                <a:ea typeface="Meiryo"/>
                <a:cs typeface="Meiryo"/>
                <a:sym typeface="Meiryo"/>
              </a:rPr>
              <a:t>Androidアプリ</a:t>
            </a:r>
            <a:r>
              <a:rPr lang="ja" sz="3400">
                <a:solidFill>
                  <a:schemeClr val="dk1"/>
                </a:solidFill>
                <a:latin typeface="Meiryo"/>
                <a:ea typeface="Meiryo"/>
                <a:cs typeface="Meiryo"/>
                <a:sym typeface="Meiryo"/>
              </a:rPr>
              <a:t>による</a:t>
            </a:r>
            <a:r>
              <a:rPr b="1" lang="ja" sz="3600" u="sng">
                <a:solidFill>
                  <a:schemeClr val="dk1"/>
                </a:solidFill>
                <a:latin typeface="Meiryo"/>
                <a:ea typeface="Meiryo"/>
                <a:cs typeface="Meiryo"/>
                <a:sym typeface="Meiryo"/>
              </a:rPr>
              <a:t>迅速正確なNFC確認</a:t>
            </a:r>
            <a:endParaRPr sz="3400">
              <a:solidFill>
                <a:schemeClr val="dk1"/>
              </a:solidFill>
              <a:latin typeface="Meiryo"/>
              <a:ea typeface="Meiryo"/>
              <a:cs typeface="Meiryo"/>
              <a:sym typeface="Meiryo"/>
            </a:endParaRPr>
          </a:p>
          <a:p>
            <a:pPr indent="0" lvl="0" marL="0" rtl="0" algn="l">
              <a:spcBef>
                <a:spcPts val="0"/>
              </a:spcBef>
              <a:spcAft>
                <a:spcPts val="0"/>
              </a:spcAft>
              <a:buNone/>
            </a:pPr>
            <a:r>
              <a:rPr lang="ja" sz="3400">
                <a:solidFill>
                  <a:schemeClr val="dk1"/>
                </a:solidFill>
                <a:latin typeface="Meiryo"/>
                <a:ea typeface="Meiryo"/>
                <a:cs typeface="Meiryo"/>
                <a:sym typeface="Meiryo"/>
              </a:rPr>
              <a:t>・</a:t>
            </a:r>
            <a:r>
              <a:rPr b="1" lang="ja" sz="4000">
                <a:solidFill>
                  <a:schemeClr val="dk1"/>
                </a:solidFill>
                <a:latin typeface="Meiryo"/>
                <a:ea typeface="Meiryo"/>
                <a:cs typeface="Meiryo"/>
                <a:sym typeface="Meiryo"/>
              </a:rPr>
              <a:t>早い</a:t>
            </a:r>
            <a:r>
              <a:rPr b="1" lang="ja" sz="4000">
                <a:solidFill>
                  <a:schemeClr val="dk1"/>
                </a:solidFill>
                <a:latin typeface="Meiryo"/>
                <a:ea typeface="Meiryo"/>
                <a:cs typeface="Meiryo"/>
                <a:sym typeface="Meiryo"/>
              </a:rPr>
              <a:t>動作</a:t>
            </a:r>
            <a:r>
              <a:rPr lang="ja" sz="3400">
                <a:solidFill>
                  <a:schemeClr val="dk1"/>
                </a:solidFill>
                <a:latin typeface="Meiryo"/>
                <a:ea typeface="Meiryo"/>
                <a:cs typeface="Meiryo"/>
                <a:sym typeface="Meiryo"/>
              </a:rPr>
              <a:t>に</a:t>
            </a:r>
            <a:r>
              <a:rPr lang="ja" sz="3400">
                <a:solidFill>
                  <a:schemeClr val="dk1"/>
                </a:solidFill>
                <a:latin typeface="Meiryo"/>
                <a:ea typeface="Meiryo"/>
                <a:cs typeface="Meiryo"/>
                <a:sym typeface="Meiryo"/>
              </a:rPr>
              <a:t>なるよう</a:t>
            </a:r>
            <a:r>
              <a:rPr lang="ja" sz="3400">
                <a:solidFill>
                  <a:schemeClr val="dk1"/>
                </a:solidFill>
                <a:latin typeface="Meiryo"/>
                <a:ea typeface="Meiryo"/>
                <a:cs typeface="Meiryo"/>
                <a:sym typeface="Meiryo"/>
              </a:rPr>
              <a:t>調整</a:t>
            </a:r>
            <a:endParaRPr sz="3400">
              <a:solidFill>
                <a:schemeClr val="dk1"/>
              </a:solidFill>
              <a:latin typeface="Meiryo"/>
              <a:ea typeface="Meiryo"/>
              <a:cs typeface="Meiryo"/>
              <a:sym typeface="Meiryo"/>
            </a:endParaRPr>
          </a:p>
          <a:p>
            <a:pPr indent="0" lvl="0" marL="0" rtl="0" algn="l">
              <a:spcBef>
                <a:spcPts val="0"/>
              </a:spcBef>
              <a:spcAft>
                <a:spcPts val="0"/>
              </a:spcAft>
              <a:buNone/>
            </a:pPr>
            <a:r>
              <a:rPr lang="ja" sz="3400">
                <a:solidFill>
                  <a:schemeClr val="dk1"/>
                </a:solidFill>
                <a:latin typeface="Meiryo"/>
                <a:ea typeface="Meiryo"/>
                <a:cs typeface="Meiryo"/>
                <a:sym typeface="Meiryo"/>
              </a:rPr>
              <a:t>・</a:t>
            </a:r>
            <a:r>
              <a:rPr b="1" lang="ja" sz="3400" u="sng">
                <a:solidFill>
                  <a:schemeClr val="dk1"/>
                </a:solidFill>
                <a:latin typeface="Meiryo"/>
                <a:ea typeface="Meiryo"/>
                <a:cs typeface="Meiryo"/>
                <a:sym typeface="Meiryo"/>
              </a:rPr>
              <a:t>タスク管理</a:t>
            </a:r>
            <a:r>
              <a:rPr lang="ja" sz="3400">
                <a:solidFill>
                  <a:schemeClr val="dk1"/>
                </a:solidFill>
                <a:latin typeface="Meiryo"/>
                <a:ea typeface="Meiryo"/>
                <a:cs typeface="Meiryo"/>
                <a:sym typeface="Meiryo"/>
              </a:rPr>
              <a:t>を特に重視し進行した</a:t>
            </a:r>
            <a:endParaRPr sz="3400">
              <a:solidFill>
                <a:schemeClr val="dk1"/>
              </a:solidFill>
              <a:latin typeface="Meiryo"/>
              <a:ea typeface="Meiryo"/>
              <a:cs typeface="Meiryo"/>
              <a:sym typeface="Meiryo"/>
            </a:endParaRPr>
          </a:p>
          <a:p>
            <a:pPr indent="0" lvl="0" marL="0" rtl="0" algn="l">
              <a:spcBef>
                <a:spcPts val="0"/>
              </a:spcBef>
              <a:spcAft>
                <a:spcPts val="0"/>
              </a:spcAft>
              <a:buNone/>
            </a:pPr>
            <a:r>
              <a:rPr lang="ja" sz="3400">
                <a:solidFill>
                  <a:schemeClr val="dk1"/>
                </a:solidFill>
                <a:latin typeface="Meiryo"/>
                <a:ea typeface="Meiryo"/>
                <a:cs typeface="Meiryo"/>
                <a:sym typeface="Meiryo"/>
              </a:rPr>
              <a:t>・Pay.jpにより</a:t>
            </a:r>
            <a:r>
              <a:rPr b="1" lang="ja" sz="3400" u="sng">
                <a:solidFill>
                  <a:schemeClr val="dk1"/>
                </a:solidFill>
                <a:latin typeface="Meiryo"/>
                <a:ea typeface="Meiryo"/>
                <a:cs typeface="Meiryo"/>
                <a:sym typeface="Meiryo"/>
              </a:rPr>
              <a:t>決済処理</a:t>
            </a:r>
            <a:r>
              <a:rPr lang="ja" sz="3400">
                <a:solidFill>
                  <a:schemeClr val="dk1"/>
                </a:solidFill>
                <a:latin typeface="Meiryo"/>
                <a:ea typeface="Meiryo"/>
                <a:cs typeface="Meiryo"/>
                <a:sym typeface="Meiryo"/>
              </a:rPr>
              <a:t>もできるようにした</a:t>
            </a:r>
            <a:endParaRPr sz="3400">
              <a:solidFill>
                <a:schemeClr val="dk1"/>
              </a:solidFill>
              <a:latin typeface="Meiryo"/>
              <a:ea typeface="Meiryo"/>
              <a:cs typeface="Meiryo"/>
              <a:sym typeface="Meiryo"/>
            </a:endParaRPr>
          </a:p>
        </p:txBody>
      </p:sp>
      <p:grpSp>
        <p:nvGrpSpPr>
          <p:cNvPr id="184" name="Google Shape;184;p23"/>
          <p:cNvGrpSpPr/>
          <p:nvPr/>
        </p:nvGrpSpPr>
        <p:grpSpPr>
          <a:xfrm>
            <a:off x="-2036550" y="-1470250"/>
            <a:ext cx="8706000" cy="793200"/>
            <a:chOff x="173250" y="1501550"/>
            <a:chExt cx="8706000" cy="793200"/>
          </a:xfrm>
        </p:grpSpPr>
        <p:sp>
          <p:nvSpPr>
            <p:cNvPr id="185" name="Google Shape;185;p23"/>
            <p:cNvSpPr/>
            <p:nvPr/>
          </p:nvSpPr>
          <p:spPr>
            <a:xfrm>
              <a:off x="173250" y="1501550"/>
              <a:ext cx="8706000" cy="79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rot="-5400000">
              <a:off x="481800" y="1194338"/>
              <a:ext cx="790500" cy="1407600"/>
            </a:xfrm>
            <a:prstGeom prst="round2SameRect">
              <a:avLst>
                <a:gd fmla="val 16667" name="adj1"/>
                <a:gd fmla="val 0" name="adj2"/>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grpSp>
        <p:nvGrpSpPr>
          <p:cNvPr id="191" name="Google Shape;191;p24"/>
          <p:cNvGrpSpPr/>
          <p:nvPr/>
        </p:nvGrpSpPr>
        <p:grpSpPr>
          <a:xfrm>
            <a:off x="-12737" y="0"/>
            <a:ext cx="9144000" cy="1286700"/>
            <a:chOff x="-12737" y="0"/>
            <a:chExt cx="9144000" cy="1286700"/>
          </a:xfrm>
        </p:grpSpPr>
        <p:sp>
          <p:nvSpPr>
            <p:cNvPr id="192" name="Google Shape;192;p24"/>
            <p:cNvSpPr/>
            <p:nvPr/>
          </p:nvSpPr>
          <p:spPr>
            <a:xfrm>
              <a:off x="-12737" y="0"/>
              <a:ext cx="9144000" cy="128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93" name="Google Shape;193;p24"/>
            <p:cNvPicPr preferRelativeResize="0"/>
            <p:nvPr/>
          </p:nvPicPr>
          <p:blipFill rotWithShape="1">
            <a:blip r:embed="rId3">
              <a:alphaModFix/>
            </a:blip>
            <a:srcRect b="15319" l="2224" r="13522" t="20741"/>
            <a:stretch/>
          </p:blipFill>
          <p:spPr>
            <a:xfrm>
              <a:off x="109713" y="98300"/>
              <a:ext cx="2298301" cy="1090100"/>
            </a:xfrm>
            <a:prstGeom prst="rect">
              <a:avLst/>
            </a:prstGeom>
            <a:noFill/>
            <a:ln>
              <a:noFill/>
            </a:ln>
          </p:spPr>
        </p:pic>
        <p:sp>
          <p:nvSpPr>
            <p:cNvPr id="194" name="Google Shape;194;p24"/>
            <p:cNvSpPr txBox="1"/>
            <p:nvPr/>
          </p:nvSpPr>
          <p:spPr>
            <a:xfrm>
              <a:off x="2598250" y="181575"/>
              <a:ext cx="5053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ja" sz="4000">
                  <a:solidFill>
                    <a:schemeClr val="lt1"/>
                  </a:solidFill>
                  <a:latin typeface="Meiryo"/>
                  <a:ea typeface="Meiryo"/>
                  <a:cs typeface="Meiryo"/>
                  <a:sym typeface="Meiryo"/>
                </a:rPr>
                <a:t>デプロイ</a:t>
              </a:r>
              <a:r>
                <a:rPr lang="ja" sz="3400">
                  <a:solidFill>
                    <a:schemeClr val="lt1"/>
                  </a:solidFill>
                  <a:latin typeface="Meiryo"/>
                  <a:ea typeface="Meiryo"/>
                  <a:cs typeface="Meiryo"/>
                  <a:sym typeface="Meiryo"/>
                </a:rPr>
                <a:t>まで行った</a:t>
              </a:r>
              <a:endParaRPr b="1" sz="4800">
                <a:solidFill>
                  <a:schemeClr val="lt1"/>
                </a:solidFill>
                <a:latin typeface="Meiryo"/>
                <a:ea typeface="Meiryo"/>
                <a:cs typeface="Meiryo"/>
                <a:sym typeface="Meiryo"/>
              </a:endParaRPr>
            </a:p>
          </p:txBody>
        </p:sp>
      </p:grpSp>
      <p:sp>
        <p:nvSpPr>
          <p:cNvPr id="195" name="Google Shape;195;p24"/>
          <p:cNvSpPr txBox="1"/>
          <p:nvPr/>
        </p:nvSpPr>
        <p:spPr>
          <a:xfrm>
            <a:off x="364975" y="1694400"/>
            <a:ext cx="83886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3400">
                <a:solidFill>
                  <a:schemeClr val="dk1"/>
                </a:solidFill>
                <a:latin typeface="Meiryo"/>
                <a:ea typeface="Meiryo"/>
                <a:cs typeface="Meiryo"/>
                <a:sym typeface="Meiryo"/>
              </a:rPr>
              <a:t>AWSを利用しhttps化やドメインの取得などの作業を行い外部からサイトを閲覧できるようにした。</a:t>
            </a:r>
            <a:endParaRPr sz="3400">
              <a:solidFill>
                <a:schemeClr val="dk1"/>
              </a:solidFill>
              <a:latin typeface="Meiryo"/>
              <a:ea typeface="Meiryo"/>
              <a:cs typeface="Meiryo"/>
              <a:sym typeface="Meiryo"/>
            </a:endParaRPr>
          </a:p>
        </p:txBody>
      </p:sp>
      <p:grpSp>
        <p:nvGrpSpPr>
          <p:cNvPr id="196" name="Google Shape;196;p24"/>
          <p:cNvGrpSpPr/>
          <p:nvPr/>
        </p:nvGrpSpPr>
        <p:grpSpPr>
          <a:xfrm>
            <a:off x="-2036550" y="-1470250"/>
            <a:ext cx="8706000" cy="793200"/>
            <a:chOff x="173250" y="1501550"/>
            <a:chExt cx="8706000" cy="793200"/>
          </a:xfrm>
        </p:grpSpPr>
        <p:sp>
          <p:nvSpPr>
            <p:cNvPr id="197" name="Google Shape;197;p24"/>
            <p:cNvSpPr/>
            <p:nvPr/>
          </p:nvSpPr>
          <p:spPr>
            <a:xfrm>
              <a:off x="173250" y="1501550"/>
              <a:ext cx="8706000" cy="79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rot="-5400000">
              <a:off x="481800" y="1194338"/>
              <a:ext cx="790500" cy="1407600"/>
            </a:xfrm>
            <a:prstGeom prst="round2SameRect">
              <a:avLst>
                <a:gd fmla="val 16667" name="adj1"/>
                <a:gd fmla="val 0" name="adj2"/>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grpSp>
        <p:nvGrpSpPr>
          <p:cNvPr id="203" name="Google Shape;203;p25"/>
          <p:cNvGrpSpPr/>
          <p:nvPr/>
        </p:nvGrpSpPr>
        <p:grpSpPr>
          <a:xfrm>
            <a:off x="-12737" y="0"/>
            <a:ext cx="9144000" cy="1286700"/>
            <a:chOff x="-12737" y="0"/>
            <a:chExt cx="9144000" cy="1286700"/>
          </a:xfrm>
        </p:grpSpPr>
        <p:sp>
          <p:nvSpPr>
            <p:cNvPr id="204" name="Google Shape;204;p25"/>
            <p:cNvSpPr/>
            <p:nvPr/>
          </p:nvSpPr>
          <p:spPr>
            <a:xfrm>
              <a:off x="-12737" y="0"/>
              <a:ext cx="9144000" cy="128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05" name="Google Shape;205;p25"/>
            <p:cNvPicPr preferRelativeResize="0"/>
            <p:nvPr/>
          </p:nvPicPr>
          <p:blipFill rotWithShape="1">
            <a:blip r:embed="rId3">
              <a:alphaModFix/>
            </a:blip>
            <a:srcRect b="15319" l="2224" r="13522" t="20741"/>
            <a:stretch/>
          </p:blipFill>
          <p:spPr>
            <a:xfrm>
              <a:off x="109713" y="98300"/>
              <a:ext cx="2298301" cy="1090100"/>
            </a:xfrm>
            <a:prstGeom prst="rect">
              <a:avLst/>
            </a:prstGeom>
            <a:noFill/>
            <a:ln>
              <a:noFill/>
            </a:ln>
          </p:spPr>
        </p:pic>
        <p:sp>
          <p:nvSpPr>
            <p:cNvPr id="206" name="Google Shape;206;p25"/>
            <p:cNvSpPr txBox="1"/>
            <p:nvPr/>
          </p:nvSpPr>
          <p:spPr>
            <a:xfrm>
              <a:off x="2598250" y="181575"/>
              <a:ext cx="5053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4000">
                  <a:solidFill>
                    <a:schemeClr val="lt1"/>
                  </a:solidFill>
                  <a:latin typeface="Meiryo"/>
                  <a:ea typeface="Meiryo"/>
                  <a:cs typeface="Meiryo"/>
                  <a:sym typeface="Meiryo"/>
                </a:rPr>
                <a:t>DBの正規化を行った</a:t>
              </a:r>
              <a:endParaRPr b="1" sz="4800">
                <a:solidFill>
                  <a:schemeClr val="lt1"/>
                </a:solidFill>
                <a:latin typeface="Meiryo"/>
                <a:ea typeface="Meiryo"/>
                <a:cs typeface="Meiryo"/>
                <a:sym typeface="Meiryo"/>
              </a:endParaRPr>
            </a:p>
          </p:txBody>
        </p:sp>
      </p:grpSp>
      <p:sp>
        <p:nvSpPr>
          <p:cNvPr id="207" name="Google Shape;207;p25"/>
          <p:cNvSpPr txBox="1"/>
          <p:nvPr/>
        </p:nvSpPr>
        <p:spPr>
          <a:xfrm>
            <a:off x="364975" y="1694400"/>
            <a:ext cx="43929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3400">
                <a:solidFill>
                  <a:schemeClr val="dk1"/>
                </a:solidFill>
                <a:latin typeface="Meiryo"/>
                <a:ea typeface="Meiryo"/>
                <a:cs typeface="Meiryo"/>
                <a:sym typeface="Meiryo"/>
              </a:rPr>
              <a:t>システムの規模が大きくなったため同時にDBも大きくってしまったがそれに対応できるようにしっかりと正規化を行った</a:t>
            </a:r>
            <a:endParaRPr sz="3400">
              <a:solidFill>
                <a:schemeClr val="dk1"/>
              </a:solidFill>
              <a:latin typeface="Meiryo"/>
              <a:ea typeface="Meiryo"/>
              <a:cs typeface="Meiryo"/>
              <a:sym typeface="Meiryo"/>
            </a:endParaRPr>
          </a:p>
        </p:txBody>
      </p:sp>
      <p:grpSp>
        <p:nvGrpSpPr>
          <p:cNvPr id="208" name="Google Shape;208;p25"/>
          <p:cNvGrpSpPr/>
          <p:nvPr/>
        </p:nvGrpSpPr>
        <p:grpSpPr>
          <a:xfrm>
            <a:off x="-2036550" y="-1470250"/>
            <a:ext cx="8706000" cy="793200"/>
            <a:chOff x="173250" y="1501550"/>
            <a:chExt cx="8706000" cy="793200"/>
          </a:xfrm>
        </p:grpSpPr>
        <p:sp>
          <p:nvSpPr>
            <p:cNvPr id="209" name="Google Shape;209;p25"/>
            <p:cNvSpPr/>
            <p:nvPr/>
          </p:nvSpPr>
          <p:spPr>
            <a:xfrm>
              <a:off x="173250" y="1501550"/>
              <a:ext cx="8706000" cy="79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rot="-5400000">
              <a:off x="481800" y="1194338"/>
              <a:ext cx="790500" cy="1407600"/>
            </a:xfrm>
            <a:prstGeom prst="round2SameRect">
              <a:avLst>
                <a:gd fmla="val 16667" name="adj1"/>
                <a:gd fmla="val 0" name="adj2"/>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1" name="Google Shape;211;p25"/>
          <p:cNvPicPr preferRelativeResize="0"/>
          <p:nvPr/>
        </p:nvPicPr>
        <p:blipFill>
          <a:blip r:embed="rId4">
            <a:alphaModFix/>
          </a:blip>
          <a:stretch>
            <a:fillRect/>
          </a:stretch>
        </p:blipFill>
        <p:spPr>
          <a:xfrm>
            <a:off x="5242241" y="1963750"/>
            <a:ext cx="3526186" cy="23151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pSp>
        <p:nvGrpSpPr>
          <p:cNvPr id="216" name="Google Shape;216;p26"/>
          <p:cNvGrpSpPr/>
          <p:nvPr/>
        </p:nvGrpSpPr>
        <p:grpSpPr>
          <a:xfrm>
            <a:off x="-12737" y="0"/>
            <a:ext cx="9144000" cy="1286700"/>
            <a:chOff x="-12737" y="0"/>
            <a:chExt cx="9144000" cy="1286700"/>
          </a:xfrm>
        </p:grpSpPr>
        <p:sp>
          <p:nvSpPr>
            <p:cNvPr id="217" name="Google Shape;217;p26"/>
            <p:cNvSpPr/>
            <p:nvPr/>
          </p:nvSpPr>
          <p:spPr>
            <a:xfrm>
              <a:off x="-12737" y="0"/>
              <a:ext cx="9144000" cy="128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18" name="Google Shape;218;p26"/>
            <p:cNvPicPr preferRelativeResize="0"/>
            <p:nvPr/>
          </p:nvPicPr>
          <p:blipFill rotWithShape="1">
            <a:blip r:embed="rId3">
              <a:alphaModFix/>
            </a:blip>
            <a:srcRect b="15319" l="2224" r="13522" t="20741"/>
            <a:stretch/>
          </p:blipFill>
          <p:spPr>
            <a:xfrm>
              <a:off x="109713" y="98300"/>
              <a:ext cx="2298301" cy="1090100"/>
            </a:xfrm>
            <a:prstGeom prst="rect">
              <a:avLst/>
            </a:prstGeom>
            <a:noFill/>
            <a:ln>
              <a:noFill/>
            </a:ln>
          </p:spPr>
        </p:pic>
        <p:sp>
          <p:nvSpPr>
            <p:cNvPr id="219" name="Google Shape;219;p26"/>
            <p:cNvSpPr txBox="1"/>
            <p:nvPr/>
          </p:nvSpPr>
          <p:spPr>
            <a:xfrm>
              <a:off x="2598250" y="181575"/>
              <a:ext cx="6197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3300">
                  <a:solidFill>
                    <a:schemeClr val="lt1"/>
                  </a:solidFill>
                  <a:latin typeface="Meiryo"/>
                  <a:ea typeface="Meiryo"/>
                  <a:cs typeface="Meiryo"/>
                  <a:sym typeface="Meiryo"/>
                </a:rPr>
                <a:t>Androidアプリをリリースした</a:t>
              </a:r>
              <a:endParaRPr b="1" sz="4100">
                <a:solidFill>
                  <a:schemeClr val="lt1"/>
                </a:solidFill>
                <a:latin typeface="Meiryo"/>
                <a:ea typeface="Meiryo"/>
                <a:cs typeface="Meiryo"/>
                <a:sym typeface="Meiryo"/>
              </a:endParaRPr>
            </a:p>
          </p:txBody>
        </p:sp>
      </p:grpSp>
      <p:sp>
        <p:nvSpPr>
          <p:cNvPr id="220" name="Google Shape;220;p26"/>
          <p:cNvSpPr txBox="1"/>
          <p:nvPr/>
        </p:nvSpPr>
        <p:spPr>
          <a:xfrm>
            <a:off x="364975" y="1694400"/>
            <a:ext cx="56214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3400">
                <a:solidFill>
                  <a:schemeClr val="dk1"/>
                </a:solidFill>
                <a:latin typeface="Meiryo"/>
                <a:ea typeface="Meiryo"/>
                <a:cs typeface="Meiryo"/>
                <a:sym typeface="Meiryo"/>
              </a:rPr>
              <a:t>NFCを扱う都合上Webのみでは不確定なのでAndroidアプリをリリースしより簡単に操作ができるようにした</a:t>
            </a:r>
            <a:endParaRPr sz="3400">
              <a:solidFill>
                <a:schemeClr val="dk1"/>
              </a:solidFill>
              <a:latin typeface="Meiryo"/>
              <a:ea typeface="Meiryo"/>
              <a:cs typeface="Meiryo"/>
              <a:sym typeface="Meiryo"/>
            </a:endParaRPr>
          </a:p>
        </p:txBody>
      </p:sp>
      <p:grpSp>
        <p:nvGrpSpPr>
          <p:cNvPr id="221" name="Google Shape;221;p26"/>
          <p:cNvGrpSpPr/>
          <p:nvPr/>
        </p:nvGrpSpPr>
        <p:grpSpPr>
          <a:xfrm>
            <a:off x="-2036550" y="-1470250"/>
            <a:ext cx="8706000" cy="793200"/>
            <a:chOff x="173250" y="1501550"/>
            <a:chExt cx="8706000" cy="793200"/>
          </a:xfrm>
        </p:grpSpPr>
        <p:sp>
          <p:nvSpPr>
            <p:cNvPr id="222" name="Google Shape;222;p26"/>
            <p:cNvSpPr/>
            <p:nvPr/>
          </p:nvSpPr>
          <p:spPr>
            <a:xfrm>
              <a:off x="173250" y="1501550"/>
              <a:ext cx="8706000" cy="79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rot="-5400000">
              <a:off x="481800" y="1194338"/>
              <a:ext cx="790500" cy="1407600"/>
            </a:xfrm>
            <a:prstGeom prst="round2SameRect">
              <a:avLst>
                <a:gd fmla="val 16667" name="adj1"/>
                <a:gd fmla="val 0" name="adj2"/>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4" name="Google Shape;224;p26"/>
          <p:cNvPicPr preferRelativeResize="0"/>
          <p:nvPr/>
        </p:nvPicPr>
        <p:blipFill>
          <a:blip r:embed="rId4">
            <a:alphaModFix/>
          </a:blip>
          <a:stretch>
            <a:fillRect/>
          </a:stretch>
        </p:blipFill>
        <p:spPr>
          <a:xfrm>
            <a:off x="6235475" y="2041425"/>
            <a:ext cx="2436300" cy="2436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grpSp>
        <p:nvGrpSpPr>
          <p:cNvPr id="229" name="Google Shape;229;p27"/>
          <p:cNvGrpSpPr/>
          <p:nvPr/>
        </p:nvGrpSpPr>
        <p:grpSpPr>
          <a:xfrm>
            <a:off x="-12737" y="0"/>
            <a:ext cx="9144000" cy="1286700"/>
            <a:chOff x="-12737" y="0"/>
            <a:chExt cx="9144000" cy="1286700"/>
          </a:xfrm>
        </p:grpSpPr>
        <p:sp>
          <p:nvSpPr>
            <p:cNvPr id="230" name="Google Shape;230;p27"/>
            <p:cNvSpPr/>
            <p:nvPr/>
          </p:nvSpPr>
          <p:spPr>
            <a:xfrm>
              <a:off x="-12737" y="0"/>
              <a:ext cx="9144000" cy="128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31" name="Google Shape;231;p27"/>
            <p:cNvPicPr preferRelativeResize="0"/>
            <p:nvPr/>
          </p:nvPicPr>
          <p:blipFill rotWithShape="1">
            <a:blip r:embed="rId3">
              <a:alphaModFix/>
            </a:blip>
            <a:srcRect b="15319" l="2224" r="13522" t="20741"/>
            <a:stretch/>
          </p:blipFill>
          <p:spPr>
            <a:xfrm>
              <a:off x="109713" y="98300"/>
              <a:ext cx="2298301" cy="1090100"/>
            </a:xfrm>
            <a:prstGeom prst="rect">
              <a:avLst/>
            </a:prstGeom>
            <a:noFill/>
            <a:ln>
              <a:noFill/>
            </a:ln>
          </p:spPr>
        </p:pic>
        <p:sp>
          <p:nvSpPr>
            <p:cNvPr id="232" name="Google Shape;232;p27"/>
            <p:cNvSpPr txBox="1"/>
            <p:nvPr/>
          </p:nvSpPr>
          <p:spPr>
            <a:xfrm>
              <a:off x="2598250" y="181575"/>
              <a:ext cx="61389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4100">
                  <a:solidFill>
                    <a:schemeClr val="lt1"/>
                  </a:solidFill>
                  <a:latin typeface="Meiryo"/>
                  <a:ea typeface="Meiryo"/>
                  <a:cs typeface="Meiryo"/>
                  <a:sym typeface="Meiryo"/>
                </a:rPr>
                <a:t>早い動作になるよう調整</a:t>
              </a:r>
              <a:endParaRPr b="1" sz="4100">
                <a:solidFill>
                  <a:schemeClr val="lt1"/>
                </a:solidFill>
                <a:latin typeface="Meiryo"/>
                <a:ea typeface="Meiryo"/>
                <a:cs typeface="Meiryo"/>
                <a:sym typeface="Meiryo"/>
              </a:endParaRPr>
            </a:p>
          </p:txBody>
        </p:sp>
      </p:grpSp>
      <p:sp>
        <p:nvSpPr>
          <p:cNvPr id="233" name="Google Shape;233;p27"/>
          <p:cNvSpPr txBox="1"/>
          <p:nvPr/>
        </p:nvSpPr>
        <p:spPr>
          <a:xfrm>
            <a:off x="261525" y="1453925"/>
            <a:ext cx="86211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3400">
                <a:solidFill>
                  <a:schemeClr val="dk1"/>
                </a:solidFill>
                <a:latin typeface="Meiryo"/>
                <a:ea typeface="Meiryo"/>
                <a:cs typeface="Meiryo"/>
                <a:sym typeface="Meiryo"/>
              </a:rPr>
              <a:t>最初は実行速度よりも開発速度で実装することを重視していたためコードに不適切なものが多かったが、最終的にほとんどの関数をリプレイスした。</a:t>
            </a:r>
            <a:endParaRPr sz="3400">
              <a:solidFill>
                <a:schemeClr val="dk1"/>
              </a:solidFill>
              <a:latin typeface="Meiryo"/>
              <a:ea typeface="Meiryo"/>
              <a:cs typeface="Meiryo"/>
              <a:sym typeface="Meiryo"/>
            </a:endParaRPr>
          </a:p>
        </p:txBody>
      </p:sp>
      <p:grpSp>
        <p:nvGrpSpPr>
          <p:cNvPr id="234" name="Google Shape;234;p27"/>
          <p:cNvGrpSpPr/>
          <p:nvPr/>
        </p:nvGrpSpPr>
        <p:grpSpPr>
          <a:xfrm>
            <a:off x="-2036550" y="-1470250"/>
            <a:ext cx="8706000" cy="793200"/>
            <a:chOff x="173250" y="1501550"/>
            <a:chExt cx="8706000" cy="793200"/>
          </a:xfrm>
        </p:grpSpPr>
        <p:sp>
          <p:nvSpPr>
            <p:cNvPr id="235" name="Google Shape;235;p27"/>
            <p:cNvSpPr/>
            <p:nvPr/>
          </p:nvSpPr>
          <p:spPr>
            <a:xfrm>
              <a:off x="173250" y="1501550"/>
              <a:ext cx="8706000" cy="79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rot="-5400000">
              <a:off x="481800" y="1194338"/>
              <a:ext cx="790500" cy="1407600"/>
            </a:xfrm>
            <a:prstGeom prst="round2SameRect">
              <a:avLst>
                <a:gd fmla="val 16667" name="adj1"/>
                <a:gd fmla="val 0" name="adj2"/>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grpSp>
        <p:nvGrpSpPr>
          <p:cNvPr id="241" name="Google Shape;241;p28"/>
          <p:cNvGrpSpPr/>
          <p:nvPr/>
        </p:nvGrpSpPr>
        <p:grpSpPr>
          <a:xfrm>
            <a:off x="-12737" y="0"/>
            <a:ext cx="9144000" cy="1286700"/>
            <a:chOff x="-12737" y="0"/>
            <a:chExt cx="9144000" cy="1286700"/>
          </a:xfrm>
        </p:grpSpPr>
        <p:sp>
          <p:nvSpPr>
            <p:cNvPr id="242" name="Google Shape;242;p28"/>
            <p:cNvSpPr/>
            <p:nvPr/>
          </p:nvSpPr>
          <p:spPr>
            <a:xfrm>
              <a:off x="-12737" y="0"/>
              <a:ext cx="9144000" cy="128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43" name="Google Shape;243;p28"/>
            <p:cNvPicPr preferRelativeResize="0"/>
            <p:nvPr/>
          </p:nvPicPr>
          <p:blipFill rotWithShape="1">
            <a:blip r:embed="rId3">
              <a:alphaModFix/>
            </a:blip>
            <a:srcRect b="15319" l="2224" r="13522" t="20741"/>
            <a:stretch/>
          </p:blipFill>
          <p:spPr>
            <a:xfrm>
              <a:off x="109713" y="98300"/>
              <a:ext cx="2298301" cy="1090100"/>
            </a:xfrm>
            <a:prstGeom prst="rect">
              <a:avLst/>
            </a:prstGeom>
            <a:noFill/>
            <a:ln>
              <a:noFill/>
            </a:ln>
          </p:spPr>
        </p:pic>
        <p:sp>
          <p:nvSpPr>
            <p:cNvPr id="244" name="Google Shape;244;p28"/>
            <p:cNvSpPr txBox="1"/>
            <p:nvPr/>
          </p:nvSpPr>
          <p:spPr>
            <a:xfrm>
              <a:off x="2598250" y="181575"/>
              <a:ext cx="61389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4100">
                  <a:solidFill>
                    <a:schemeClr val="lt1"/>
                  </a:solidFill>
                  <a:latin typeface="Meiryo"/>
                  <a:ea typeface="Meiryo"/>
                  <a:cs typeface="Meiryo"/>
                  <a:sym typeface="Meiryo"/>
                </a:rPr>
                <a:t>タスク管理を特に重視</a:t>
              </a:r>
              <a:endParaRPr b="1" sz="4100">
                <a:solidFill>
                  <a:schemeClr val="lt1"/>
                </a:solidFill>
                <a:latin typeface="Meiryo"/>
                <a:ea typeface="Meiryo"/>
                <a:cs typeface="Meiryo"/>
                <a:sym typeface="Meiryo"/>
              </a:endParaRPr>
            </a:p>
          </p:txBody>
        </p:sp>
      </p:grpSp>
      <p:sp>
        <p:nvSpPr>
          <p:cNvPr id="245" name="Google Shape;245;p28"/>
          <p:cNvSpPr txBox="1"/>
          <p:nvPr/>
        </p:nvSpPr>
        <p:spPr>
          <a:xfrm>
            <a:off x="261525" y="1453925"/>
            <a:ext cx="86211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3400">
                <a:solidFill>
                  <a:schemeClr val="dk1"/>
                </a:solidFill>
                <a:latin typeface="Meiryo"/>
                <a:ea typeface="Meiryo"/>
                <a:cs typeface="Meiryo"/>
                <a:sym typeface="Meiryo"/>
              </a:rPr>
              <a:t>最初から他のチームよりも開発範囲が広く開発作業が大きかったためスケジュールがシビアになっていたが、細かいタスクに振り分けその中で時間を決めて実装することで機能を削ることなく実装できた。</a:t>
            </a:r>
            <a:endParaRPr sz="3400">
              <a:solidFill>
                <a:schemeClr val="dk1"/>
              </a:solidFill>
              <a:latin typeface="Meiryo"/>
              <a:ea typeface="Meiryo"/>
              <a:cs typeface="Meiryo"/>
              <a:sym typeface="Meiryo"/>
            </a:endParaRPr>
          </a:p>
        </p:txBody>
      </p:sp>
      <p:grpSp>
        <p:nvGrpSpPr>
          <p:cNvPr id="246" name="Google Shape;246;p28"/>
          <p:cNvGrpSpPr/>
          <p:nvPr/>
        </p:nvGrpSpPr>
        <p:grpSpPr>
          <a:xfrm>
            <a:off x="-2036550" y="-1470250"/>
            <a:ext cx="8706000" cy="793200"/>
            <a:chOff x="173250" y="1501550"/>
            <a:chExt cx="8706000" cy="793200"/>
          </a:xfrm>
        </p:grpSpPr>
        <p:sp>
          <p:nvSpPr>
            <p:cNvPr id="247" name="Google Shape;247;p28"/>
            <p:cNvSpPr/>
            <p:nvPr/>
          </p:nvSpPr>
          <p:spPr>
            <a:xfrm>
              <a:off x="173250" y="1501550"/>
              <a:ext cx="8706000" cy="79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rot="-5400000">
              <a:off x="481800" y="1194338"/>
              <a:ext cx="790500" cy="1407600"/>
            </a:xfrm>
            <a:prstGeom prst="round2SameRect">
              <a:avLst>
                <a:gd fmla="val 16667" name="adj1"/>
                <a:gd fmla="val 0" name="adj2"/>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grpSp>
        <p:nvGrpSpPr>
          <p:cNvPr id="253" name="Google Shape;253;p29"/>
          <p:cNvGrpSpPr/>
          <p:nvPr/>
        </p:nvGrpSpPr>
        <p:grpSpPr>
          <a:xfrm>
            <a:off x="-12737" y="0"/>
            <a:ext cx="9144000" cy="1286700"/>
            <a:chOff x="-12737" y="0"/>
            <a:chExt cx="9144000" cy="1286700"/>
          </a:xfrm>
        </p:grpSpPr>
        <p:sp>
          <p:nvSpPr>
            <p:cNvPr id="254" name="Google Shape;254;p29"/>
            <p:cNvSpPr/>
            <p:nvPr/>
          </p:nvSpPr>
          <p:spPr>
            <a:xfrm>
              <a:off x="-12737" y="0"/>
              <a:ext cx="9144000" cy="128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55" name="Google Shape;255;p29"/>
            <p:cNvPicPr preferRelativeResize="0"/>
            <p:nvPr/>
          </p:nvPicPr>
          <p:blipFill rotWithShape="1">
            <a:blip r:embed="rId3">
              <a:alphaModFix/>
            </a:blip>
            <a:srcRect b="15319" l="2224" r="13522" t="20741"/>
            <a:stretch/>
          </p:blipFill>
          <p:spPr>
            <a:xfrm>
              <a:off x="109713" y="98300"/>
              <a:ext cx="2298301" cy="1090100"/>
            </a:xfrm>
            <a:prstGeom prst="rect">
              <a:avLst/>
            </a:prstGeom>
            <a:noFill/>
            <a:ln>
              <a:noFill/>
            </a:ln>
          </p:spPr>
        </p:pic>
        <p:sp>
          <p:nvSpPr>
            <p:cNvPr id="256" name="Google Shape;256;p29"/>
            <p:cNvSpPr txBox="1"/>
            <p:nvPr/>
          </p:nvSpPr>
          <p:spPr>
            <a:xfrm>
              <a:off x="2598250" y="181575"/>
              <a:ext cx="61389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4100">
                  <a:solidFill>
                    <a:schemeClr val="lt1"/>
                  </a:solidFill>
                  <a:latin typeface="Meiryo"/>
                  <a:ea typeface="Meiryo"/>
                  <a:cs typeface="Meiryo"/>
                  <a:sym typeface="Meiryo"/>
                </a:rPr>
                <a:t>Pay.jpで決済処理を実装</a:t>
              </a:r>
              <a:endParaRPr b="1" sz="4100">
                <a:solidFill>
                  <a:schemeClr val="lt1"/>
                </a:solidFill>
                <a:latin typeface="Meiryo"/>
                <a:ea typeface="Meiryo"/>
                <a:cs typeface="Meiryo"/>
                <a:sym typeface="Meiryo"/>
              </a:endParaRPr>
            </a:p>
          </p:txBody>
        </p:sp>
      </p:grpSp>
      <p:sp>
        <p:nvSpPr>
          <p:cNvPr id="257" name="Google Shape;257;p29"/>
          <p:cNvSpPr txBox="1"/>
          <p:nvPr/>
        </p:nvSpPr>
        <p:spPr>
          <a:xfrm>
            <a:off x="261525" y="1453925"/>
            <a:ext cx="86211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3400">
                <a:solidFill>
                  <a:schemeClr val="dk1"/>
                </a:solidFill>
                <a:latin typeface="Meiryo"/>
                <a:ea typeface="Meiryo"/>
                <a:cs typeface="Meiryo"/>
                <a:sym typeface="Meiryo"/>
              </a:rPr>
              <a:t>外部のサービスを利用はしたが決済処理まで実装することができた。</a:t>
            </a:r>
            <a:endParaRPr sz="3400">
              <a:solidFill>
                <a:schemeClr val="dk1"/>
              </a:solidFill>
              <a:latin typeface="Meiryo"/>
              <a:ea typeface="Meiryo"/>
              <a:cs typeface="Meiryo"/>
              <a:sym typeface="Meiryo"/>
            </a:endParaRPr>
          </a:p>
          <a:p>
            <a:pPr indent="0" lvl="0" marL="0" rtl="0" algn="l">
              <a:spcBef>
                <a:spcPts val="0"/>
              </a:spcBef>
              <a:spcAft>
                <a:spcPts val="0"/>
              </a:spcAft>
              <a:buNone/>
            </a:pPr>
            <a:r>
              <a:rPr lang="ja" sz="3400">
                <a:solidFill>
                  <a:schemeClr val="dk1"/>
                </a:solidFill>
                <a:latin typeface="Meiryo"/>
                <a:ea typeface="Meiryo"/>
                <a:cs typeface="Meiryo"/>
                <a:sym typeface="Meiryo"/>
              </a:rPr>
              <a:t>(現在はβ版のため実際の決済自体できないがトークンさえ変更すればできる状態)</a:t>
            </a:r>
            <a:endParaRPr sz="3400">
              <a:solidFill>
                <a:schemeClr val="dk1"/>
              </a:solidFill>
              <a:latin typeface="Meiryo"/>
              <a:ea typeface="Meiryo"/>
              <a:cs typeface="Meiryo"/>
              <a:sym typeface="Meiryo"/>
            </a:endParaRPr>
          </a:p>
        </p:txBody>
      </p:sp>
      <p:grpSp>
        <p:nvGrpSpPr>
          <p:cNvPr id="258" name="Google Shape;258;p29"/>
          <p:cNvGrpSpPr/>
          <p:nvPr/>
        </p:nvGrpSpPr>
        <p:grpSpPr>
          <a:xfrm>
            <a:off x="-2036550" y="-1470250"/>
            <a:ext cx="8706000" cy="793200"/>
            <a:chOff x="173250" y="1501550"/>
            <a:chExt cx="8706000" cy="793200"/>
          </a:xfrm>
        </p:grpSpPr>
        <p:sp>
          <p:nvSpPr>
            <p:cNvPr id="259" name="Google Shape;259;p29"/>
            <p:cNvSpPr/>
            <p:nvPr/>
          </p:nvSpPr>
          <p:spPr>
            <a:xfrm>
              <a:off x="173250" y="1501550"/>
              <a:ext cx="8706000" cy="79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p:nvPr/>
          </p:nvSpPr>
          <p:spPr>
            <a:xfrm rot="-5400000">
              <a:off x="481800" y="1194338"/>
              <a:ext cx="790500" cy="1407600"/>
            </a:xfrm>
            <a:prstGeom prst="round2SameRect">
              <a:avLst>
                <a:gd fmla="val 16667" name="adj1"/>
                <a:gd fmla="val 0" name="adj2"/>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grpSp>
        <p:nvGrpSpPr>
          <p:cNvPr id="265" name="Google Shape;265;p30"/>
          <p:cNvGrpSpPr/>
          <p:nvPr/>
        </p:nvGrpSpPr>
        <p:grpSpPr>
          <a:xfrm>
            <a:off x="-12737" y="0"/>
            <a:ext cx="9144000" cy="1286700"/>
            <a:chOff x="-12737" y="0"/>
            <a:chExt cx="9144000" cy="1286700"/>
          </a:xfrm>
        </p:grpSpPr>
        <p:sp>
          <p:nvSpPr>
            <p:cNvPr id="266" name="Google Shape;266;p30"/>
            <p:cNvSpPr/>
            <p:nvPr/>
          </p:nvSpPr>
          <p:spPr>
            <a:xfrm>
              <a:off x="-12737" y="0"/>
              <a:ext cx="9144000" cy="128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67" name="Google Shape;267;p30"/>
            <p:cNvPicPr preferRelativeResize="0"/>
            <p:nvPr/>
          </p:nvPicPr>
          <p:blipFill rotWithShape="1">
            <a:blip r:embed="rId3">
              <a:alphaModFix/>
            </a:blip>
            <a:srcRect b="15319" l="2224" r="13522" t="20741"/>
            <a:stretch/>
          </p:blipFill>
          <p:spPr>
            <a:xfrm>
              <a:off x="109713" y="98300"/>
              <a:ext cx="2298301" cy="1090100"/>
            </a:xfrm>
            <a:prstGeom prst="rect">
              <a:avLst/>
            </a:prstGeom>
            <a:noFill/>
            <a:ln>
              <a:noFill/>
            </a:ln>
          </p:spPr>
        </p:pic>
        <p:sp>
          <p:nvSpPr>
            <p:cNvPr id="268" name="Google Shape;268;p30"/>
            <p:cNvSpPr txBox="1"/>
            <p:nvPr/>
          </p:nvSpPr>
          <p:spPr>
            <a:xfrm>
              <a:off x="2598250" y="181575"/>
              <a:ext cx="5053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4800">
                  <a:solidFill>
                    <a:schemeClr val="lt1"/>
                  </a:solidFill>
                  <a:latin typeface="Meiryo"/>
                  <a:ea typeface="Meiryo"/>
                  <a:cs typeface="Meiryo"/>
                  <a:sym typeface="Meiryo"/>
                </a:rPr>
                <a:t>今後の課題</a:t>
              </a:r>
              <a:endParaRPr b="1" sz="4800">
                <a:solidFill>
                  <a:schemeClr val="lt1"/>
                </a:solidFill>
                <a:latin typeface="Meiryo"/>
                <a:ea typeface="Meiryo"/>
                <a:cs typeface="Meiryo"/>
                <a:sym typeface="Meiryo"/>
              </a:endParaRPr>
            </a:p>
          </p:txBody>
        </p:sp>
      </p:grpSp>
      <p:sp>
        <p:nvSpPr>
          <p:cNvPr id="269" name="Google Shape;269;p30"/>
          <p:cNvSpPr txBox="1"/>
          <p:nvPr/>
        </p:nvSpPr>
        <p:spPr>
          <a:xfrm>
            <a:off x="-12725" y="2064175"/>
            <a:ext cx="91440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3400">
                <a:solidFill>
                  <a:schemeClr val="dk1"/>
                </a:solidFill>
                <a:latin typeface="Meiryo"/>
                <a:ea typeface="Meiryo"/>
                <a:cs typeface="Meiryo"/>
                <a:sym typeface="Meiryo"/>
              </a:rPr>
              <a:t>・</a:t>
            </a:r>
            <a:r>
              <a:rPr b="1" lang="ja" sz="3400">
                <a:solidFill>
                  <a:schemeClr val="dk1"/>
                </a:solidFill>
                <a:latin typeface="Meiryo"/>
                <a:ea typeface="Meiryo"/>
                <a:cs typeface="Meiryo"/>
                <a:sym typeface="Meiryo"/>
              </a:rPr>
              <a:t>UI/UX</a:t>
            </a:r>
            <a:r>
              <a:rPr lang="ja" sz="3400">
                <a:solidFill>
                  <a:schemeClr val="dk1"/>
                </a:solidFill>
                <a:latin typeface="Meiryo"/>
                <a:ea typeface="Meiryo"/>
                <a:cs typeface="Meiryo"/>
                <a:sym typeface="Meiryo"/>
              </a:rPr>
              <a:t>の</a:t>
            </a:r>
            <a:r>
              <a:rPr lang="ja" sz="3400">
                <a:solidFill>
                  <a:schemeClr val="dk1"/>
                </a:solidFill>
                <a:latin typeface="Meiryo"/>
                <a:ea typeface="Meiryo"/>
                <a:cs typeface="Meiryo"/>
                <a:sym typeface="Meiryo"/>
              </a:rPr>
              <a:t>向上</a:t>
            </a:r>
            <a:endParaRPr sz="3400">
              <a:solidFill>
                <a:schemeClr val="dk1"/>
              </a:solidFill>
              <a:latin typeface="Meiryo"/>
              <a:ea typeface="Meiryo"/>
              <a:cs typeface="Meiryo"/>
              <a:sym typeface="Meiryo"/>
            </a:endParaRPr>
          </a:p>
          <a:p>
            <a:pPr indent="0" lvl="0" marL="0" rtl="0" algn="l">
              <a:spcBef>
                <a:spcPts val="0"/>
              </a:spcBef>
              <a:spcAft>
                <a:spcPts val="0"/>
              </a:spcAft>
              <a:buNone/>
            </a:pPr>
            <a:r>
              <a:rPr lang="ja" sz="3400">
                <a:solidFill>
                  <a:schemeClr val="dk1"/>
                </a:solidFill>
                <a:latin typeface="Meiryo"/>
                <a:ea typeface="Meiryo"/>
                <a:cs typeface="Meiryo"/>
                <a:sym typeface="Meiryo"/>
              </a:rPr>
              <a:t>・</a:t>
            </a:r>
            <a:r>
              <a:rPr b="1" lang="ja" sz="3400">
                <a:solidFill>
                  <a:schemeClr val="dk1"/>
                </a:solidFill>
                <a:latin typeface="Meiryo"/>
                <a:ea typeface="Meiryo"/>
                <a:cs typeface="Meiryo"/>
                <a:sym typeface="Meiryo"/>
              </a:rPr>
              <a:t>ios</a:t>
            </a:r>
            <a:r>
              <a:rPr b="1" lang="ja" sz="3400">
                <a:solidFill>
                  <a:schemeClr val="dk1"/>
                </a:solidFill>
                <a:latin typeface="Meiryo"/>
                <a:ea typeface="Meiryo"/>
                <a:cs typeface="Meiryo"/>
                <a:sym typeface="Meiryo"/>
              </a:rPr>
              <a:t>アプリ</a:t>
            </a:r>
            <a:r>
              <a:rPr lang="ja" sz="3400">
                <a:solidFill>
                  <a:schemeClr val="dk1"/>
                </a:solidFill>
                <a:latin typeface="Meiryo"/>
                <a:ea typeface="Meiryo"/>
                <a:cs typeface="Meiryo"/>
                <a:sym typeface="Meiryo"/>
              </a:rPr>
              <a:t>の開発</a:t>
            </a:r>
            <a:endParaRPr sz="3400">
              <a:solidFill>
                <a:schemeClr val="dk1"/>
              </a:solidFill>
              <a:latin typeface="Meiryo"/>
              <a:ea typeface="Meiryo"/>
              <a:cs typeface="Meiryo"/>
              <a:sym typeface="Meiryo"/>
            </a:endParaRPr>
          </a:p>
          <a:p>
            <a:pPr indent="0" lvl="0" marL="0" rtl="0" algn="l">
              <a:spcBef>
                <a:spcPts val="0"/>
              </a:spcBef>
              <a:spcAft>
                <a:spcPts val="0"/>
              </a:spcAft>
              <a:buNone/>
            </a:pPr>
            <a:r>
              <a:rPr lang="ja" sz="3400">
                <a:solidFill>
                  <a:schemeClr val="dk1"/>
                </a:solidFill>
                <a:latin typeface="Meiryo"/>
                <a:ea typeface="Meiryo"/>
                <a:cs typeface="Meiryo"/>
                <a:sym typeface="Meiryo"/>
              </a:rPr>
              <a:t>・</a:t>
            </a:r>
            <a:r>
              <a:rPr b="1" lang="ja" sz="3400">
                <a:solidFill>
                  <a:schemeClr val="dk1"/>
                </a:solidFill>
                <a:latin typeface="Meiryo"/>
                <a:ea typeface="Meiryo"/>
                <a:cs typeface="Meiryo"/>
                <a:sym typeface="Meiryo"/>
              </a:rPr>
              <a:t>セキュリティ</a:t>
            </a:r>
            <a:r>
              <a:rPr lang="ja" sz="3400">
                <a:solidFill>
                  <a:schemeClr val="dk1"/>
                </a:solidFill>
                <a:latin typeface="Meiryo"/>
                <a:ea typeface="Meiryo"/>
                <a:cs typeface="Meiryo"/>
                <a:sym typeface="Meiryo"/>
              </a:rPr>
              <a:t>の向上</a:t>
            </a:r>
            <a:endParaRPr sz="3400">
              <a:solidFill>
                <a:schemeClr val="dk1"/>
              </a:solidFill>
              <a:latin typeface="Meiryo"/>
              <a:ea typeface="Meiryo"/>
              <a:cs typeface="Meiryo"/>
              <a:sym typeface="Meiry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grpSp>
        <p:nvGrpSpPr>
          <p:cNvPr id="61" name="Google Shape;61;p14"/>
          <p:cNvGrpSpPr/>
          <p:nvPr/>
        </p:nvGrpSpPr>
        <p:grpSpPr>
          <a:xfrm>
            <a:off x="-12737" y="0"/>
            <a:ext cx="9144000" cy="1286700"/>
            <a:chOff x="-12737" y="0"/>
            <a:chExt cx="9144000" cy="1286700"/>
          </a:xfrm>
        </p:grpSpPr>
        <p:sp>
          <p:nvSpPr>
            <p:cNvPr id="62" name="Google Shape;62;p14"/>
            <p:cNvSpPr/>
            <p:nvPr/>
          </p:nvSpPr>
          <p:spPr>
            <a:xfrm>
              <a:off x="-12737" y="0"/>
              <a:ext cx="9144000" cy="128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63" name="Google Shape;63;p14"/>
            <p:cNvPicPr preferRelativeResize="0"/>
            <p:nvPr/>
          </p:nvPicPr>
          <p:blipFill rotWithShape="1">
            <a:blip r:embed="rId3">
              <a:alphaModFix/>
            </a:blip>
            <a:srcRect b="15319" l="2224" r="13522" t="20741"/>
            <a:stretch/>
          </p:blipFill>
          <p:spPr>
            <a:xfrm>
              <a:off x="109713" y="98300"/>
              <a:ext cx="2298301" cy="1090100"/>
            </a:xfrm>
            <a:prstGeom prst="rect">
              <a:avLst/>
            </a:prstGeom>
            <a:noFill/>
            <a:ln>
              <a:noFill/>
            </a:ln>
          </p:spPr>
        </p:pic>
        <p:sp>
          <p:nvSpPr>
            <p:cNvPr id="64" name="Google Shape;64;p14"/>
            <p:cNvSpPr txBox="1"/>
            <p:nvPr/>
          </p:nvSpPr>
          <p:spPr>
            <a:xfrm>
              <a:off x="2598250" y="181575"/>
              <a:ext cx="5053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4800">
                  <a:solidFill>
                    <a:schemeClr val="lt1"/>
                  </a:solidFill>
                  <a:latin typeface="Meiryo"/>
                  <a:ea typeface="Meiryo"/>
                  <a:cs typeface="Meiryo"/>
                  <a:sym typeface="Meiryo"/>
                </a:rPr>
                <a:t>背景・課題</a:t>
              </a:r>
              <a:endParaRPr b="1" sz="4800">
                <a:solidFill>
                  <a:schemeClr val="lt1"/>
                </a:solidFill>
                <a:latin typeface="Meiryo"/>
                <a:ea typeface="Meiryo"/>
                <a:cs typeface="Meiryo"/>
                <a:sym typeface="Meiryo"/>
              </a:endParaRPr>
            </a:p>
          </p:txBody>
        </p:sp>
      </p:grpSp>
      <p:pic>
        <p:nvPicPr>
          <p:cNvPr id="65" name="Google Shape;65;p14"/>
          <p:cNvPicPr preferRelativeResize="0"/>
          <p:nvPr/>
        </p:nvPicPr>
        <p:blipFill>
          <a:blip r:embed="rId4">
            <a:alphaModFix/>
          </a:blip>
          <a:stretch>
            <a:fillRect/>
          </a:stretch>
        </p:blipFill>
        <p:spPr>
          <a:xfrm>
            <a:off x="7457375" y="79025"/>
            <a:ext cx="1580938" cy="1128650"/>
          </a:xfrm>
          <a:prstGeom prst="rect">
            <a:avLst/>
          </a:prstGeom>
          <a:noFill/>
          <a:ln>
            <a:noFill/>
          </a:ln>
        </p:spPr>
      </p:pic>
      <p:sp>
        <p:nvSpPr>
          <p:cNvPr id="66" name="Google Shape;66;p14"/>
          <p:cNvSpPr/>
          <p:nvPr/>
        </p:nvSpPr>
        <p:spPr>
          <a:xfrm>
            <a:off x="6076452" y="79016"/>
            <a:ext cx="1311900" cy="296400"/>
          </a:xfrm>
          <a:prstGeom prst="cloudCallout">
            <a:avLst>
              <a:gd fmla="val -4777" name="adj1"/>
              <a:gd fmla="val 100987" name="adj2"/>
            </a:avLst>
          </a:prstGeom>
          <a:solidFill>
            <a:schemeClr val="lt2"/>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sz="1000">
              <a:latin typeface="Meiryo"/>
              <a:ea typeface="Meiryo"/>
              <a:cs typeface="Meiryo"/>
              <a:sym typeface="Meiryo"/>
            </a:endParaRPr>
          </a:p>
        </p:txBody>
      </p:sp>
      <p:pic>
        <p:nvPicPr>
          <p:cNvPr id="67" name="Google Shape;67;p14"/>
          <p:cNvPicPr preferRelativeResize="0"/>
          <p:nvPr/>
        </p:nvPicPr>
        <p:blipFill>
          <a:blip r:embed="rId5">
            <a:alphaModFix/>
          </a:blip>
          <a:stretch>
            <a:fillRect/>
          </a:stretch>
        </p:blipFill>
        <p:spPr>
          <a:xfrm>
            <a:off x="6076451" y="310031"/>
            <a:ext cx="785736" cy="937594"/>
          </a:xfrm>
          <a:prstGeom prst="rect">
            <a:avLst/>
          </a:prstGeom>
          <a:noFill/>
          <a:ln>
            <a:noFill/>
          </a:ln>
        </p:spPr>
      </p:pic>
      <p:sp>
        <p:nvSpPr>
          <p:cNvPr id="68" name="Google Shape;68;p14"/>
          <p:cNvSpPr txBox="1"/>
          <p:nvPr/>
        </p:nvSpPr>
        <p:spPr>
          <a:xfrm>
            <a:off x="5052750" y="1980275"/>
            <a:ext cx="4022400" cy="18162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lang="ja" sz="3500">
                <a:solidFill>
                  <a:srgbClr val="333333"/>
                </a:solidFill>
                <a:latin typeface="Meiryo"/>
                <a:ea typeface="Meiryo"/>
                <a:cs typeface="Meiryo"/>
                <a:sym typeface="Meiryo"/>
              </a:rPr>
              <a:t>所要時間平均</a:t>
            </a:r>
            <a:r>
              <a:rPr b="1" lang="ja" sz="5000">
                <a:solidFill>
                  <a:srgbClr val="FF0000"/>
                </a:solidFill>
                <a:latin typeface="Meiryo"/>
                <a:ea typeface="Meiryo"/>
                <a:cs typeface="Meiryo"/>
                <a:sym typeface="Meiryo"/>
              </a:rPr>
              <a:t>17</a:t>
            </a:r>
            <a:r>
              <a:rPr b="1" lang="ja" sz="2400">
                <a:solidFill>
                  <a:srgbClr val="FF0000"/>
                </a:solidFill>
                <a:latin typeface="Meiryo"/>
                <a:ea typeface="Meiryo"/>
                <a:cs typeface="Meiryo"/>
                <a:sym typeface="Meiryo"/>
              </a:rPr>
              <a:t>秒</a:t>
            </a:r>
            <a:r>
              <a:rPr lang="ja" sz="2400">
                <a:solidFill>
                  <a:srgbClr val="333333"/>
                </a:solidFill>
                <a:latin typeface="Meiryo"/>
                <a:ea typeface="Meiryo"/>
                <a:cs typeface="Meiryo"/>
                <a:sym typeface="Meiryo"/>
              </a:rPr>
              <a:t> </a:t>
            </a:r>
            <a:endParaRPr sz="2400">
              <a:solidFill>
                <a:srgbClr val="333333"/>
              </a:solidFill>
              <a:latin typeface="Meiryo"/>
              <a:ea typeface="Meiryo"/>
              <a:cs typeface="Meiryo"/>
              <a:sym typeface="Meiryo"/>
            </a:endParaRPr>
          </a:p>
          <a:p>
            <a:pPr indent="0" lvl="0" marL="0" rtl="0" algn="ctr">
              <a:spcBef>
                <a:spcPts val="0"/>
              </a:spcBef>
              <a:spcAft>
                <a:spcPts val="0"/>
              </a:spcAft>
              <a:buNone/>
            </a:pPr>
            <a:r>
              <a:rPr lang="ja" sz="1900">
                <a:solidFill>
                  <a:srgbClr val="333333"/>
                </a:solidFill>
                <a:latin typeface="Meiryo"/>
                <a:ea typeface="Meiryo"/>
                <a:cs typeface="Meiryo"/>
                <a:sym typeface="Meiryo"/>
              </a:rPr>
              <a:t>※アプリ起動・スキャン・通信含む</a:t>
            </a:r>
            <a:endParaRPr sz="1900">
              <a:solidFill>
                <a:srgbClr val="333333"/>
              </a:solidFill>
              <a:latin typeface="Meiryo"/>
              <a:ea typeface="Meiryo"/>
              <a:cs typeface="Meiryo"/>
              <a:sym typeface="Meiryo"/>
            </a:endParaRPr>
          </a:p>
          <a:p>
            <a:pPr indent="0" lvl="0" marL="0" rtl="0" algn="ctr">
              <a:spcBef>
                <a:spcPts val="0"/>
              </a:spcBef>
              <a:spcAft>
                <a:spcPts val="0"/>
              </a:spcAft>
              <a:buNone/>
            </a:pPr>
            <a:r>
              <a:t/>
            </a:r>
            <a:endParaRPr sz="1300">
              <a:solidFill>
                <a:srgbClr val="333333"/>
              </a:solidFill>
              <a:latin typeface="Meiryo"/>
              <a:ea typeface="Meiryo"/>
              <a:cs typeface="Meiryo"/>
              <a:sym typeface="Meiryo"/>
            </a:endParaRPr>
          </a:p>
          <a:p>
            <a:pPr indent="0" lvl="0" marL="0" rtl="0" algn="ctr">
              <a:spcBef>
                <a:spcPts val="0"/>
              </a:spcBef>
              <a:spcAft>
                <a:spcPts val="0"/>
              </a:spcAft>
              <a:buNone/>
            </a:pPr>
            <a:r>
              <a:rPr b="1" lang="ja" sz="3000">
                <a:solidFill>
                  <a:srgbClr val="333333"/>
                </a:solidFill>
                <a:latin typeface="Meiryo"/>
                <a:ea typeface="Meiryo"/>
                <a:cs typeface="Meiryo"/>
                <a:sym typeface="Meiryo"/>
              </a:rPr>
              <a:t>非接触型に劣る</a:t>
            </a:r>
            <a:endParaRPr b="1" sz="3000">
              <a:solidFill>
                <a:srgbClr val="333333"/>
              </a:solidFill>
              <a:latin typeface="Meiryo"/>
              <a:ea typeface="Meiryo"/>
              <a:cs typeface="Meiryo"/>
              <a:sym typeface="Meiryo"/>
            </a:endParaRPr>
          </a:p>
        </p:txBody>
      </p:sp>
      <p:sp>
        <p:nvSpPr>
          <p:cNvPr id="69" name="Google Shape;69;p14"/>
          <p:cNvSpPr txBox="1"/>
          <p:nvPr/>
        </p:nvSpPr>
        <p:spPr>
          <a:xfrm>
            <a:off x="61650" y="1363113"/>
            <a:ext cx="7575900" cy="4617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b="1" lang="ja" sz="2400">
                <a:solidFill>
                  <a:schemeClr val="dk1"/>
                </a:solidFill>
                <a:latin typeface="Meiryo"/>
                <a:ea typeface="Meiryo"/>
                <a:cs typeface="Meiryo"/>
                <a:sym typeface="Meiryo"/>
              </a:rPr>
              <a:t>QRコード認証は時間がかかる</a:t>
            </a:r>
            <a:endParaRPr b="1" sz="2400">
              <a:solidFill>
                <a:schemeClr val="dk1"/>
              </a:solidFill>
              <a:latin typeface="Meiryo"/>
              <a:ea typeface="Meiryo"/>
              <a:cs typeface="Meiryo"/>
              <a:sym typeface="Meiryo"/>
            </a:endParaRPr>
          </a:p>
        </p:txBody>
      </p:sp>
      <p:grpSp>
        <p:nvGrpSpPr>
          <p:cNvPr id="70" name="Google Shape;70;p14"/>
          <p:cNvGrpSpPr/>
          <p:nvPr/>
        </p:nvGrpSpPr>
        <p:grpSpPr>
          <a:xfrm>
            <a:off x="61650" y="2044738"/>
            <a:ext cx="4991100" cy="2243575"/>
            <a:chOff x="358125" y="2994525"/>
            <a:chExt cx="4991100" cy="2243575"/>
          </a:xfrm>
        </p:grpSpPr>
        <p:pic>
          <p:nvPicPr>
            <p:cNvPr id="71" name="Google Shape;71;p14"/>
            <p:cNvPicPr preferRelativeResize="0"/>
            <p:nvPr/>
          </p:nvPicPr>
          <p:blipFill>
            <a:blip r:embed="rId6">
              <a:alphaModFix/>
            </a:blip>
            <a:stretch>
              <a:fillRect/>
            </a:stretch>
          </p:blipFill>
          <p:spPr>
            <a:xfrm>
              <a:off x="358125" y="3324225"/>
              <a:ext cx="4991100" cy="1624376"/>
            </a:xfrm>
            <a:prstGeom prst="rect">
              <a:avLst/>
            </a:prstGeom>
            <a:noFill/>
            <a:ln>
              <a:noFill/>
            </a:ln>
          </p:spPr>
        </p:pic>
        <p:sp>
          <p:nvSpPr>
            <p:cNvPr id="72" name="Google Shape;72;p14"/>
            <p:cNvSpPr/>
            <p:nvPr/>
          </p:nvSpPr>
          <p:spPr>
            <a:xfrm>
              <a:off x="542200" y="4076325"/>
              <a:ext cx="3605100" cy="461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nvSpPr>
          <p:spPr>
            <a:xfrm>
              <a:off x="358125" y="2994525"/>
              <a:ext cx="4991100" cy="461700"/>
            </a:xfrm>
            <a:prstGeom prst="rect">
              <a:avLst/>
            </a:prstGeom>
            <a:solidFill>
              <a:srgbClr val="66666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1800">
                  <a:solidFill>
                    <a:schemeClr val="lt1"/>
                  </a:solidFill>
                  <a:latin typeface="Meiryo"/>
                  <a:ea typeface="Meiryo"/>
                  <a:cs typeface="Meiryo"/>
                  <a:sym typeface="Meiryo"/>
                </a:rPr>
                <a:t>各決済方法の決済速度比較</a:t>
              </a:r>
              <a:endParaRPr sz="1800">
                <a:solidFill>
                  <a:schemeClr val="lt1"/>
                </a:solidFill>
                <a:latin typeface="Meiryo"/>
                <a:ea typeface="Meiryo"/>
                <a:cs typeface="Meiryo"/>
                <a:sym typeface="Meiryo"/>
              </a:endParaRPr>
            </a:p>
          </p:txBody>
        </p:sp>
        <p:sp>
          <p:nvSpPr>
            <p:cNvPr id="74" name="Google Shape;74;p14"/>
            <p:cNvSpPr/>
            <p:nvPr/>
          </p:nvSpPr>
          <p:spPr>
            <a:xfrm>
              <a:off x="542200" y="3402025"/>
              <a:ext cx="2187300" cy="366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nvSpPr>
          <p:spPr>
            <a:xfrm>
              <a:off x="2939325" y="4840900"/>
              <a:ext cx="2409900" cy="3972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ja" sz="600">
                  <a:solidFill>
                    <a:schemeClr val="dk1"/>
                  </a:solidFill>
                </a:rPr>
                <a:t>決済速度に関する実証実験結果, JCB, 2019, https://www.global.jcb/ja/press/2019/201908280001_others.html</a:t>
              </a:r>
              <a:endParaRPr sz="600">
                <a:solidFill>
                  <a:schemeClr val="dk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grpSp>
        <p:nvGrpSpPr>
          <p:cNvPr id="80" name="Google Shape;80;p15"/>
          <p:cNvGrpSpPr/>
          <p:nvPr/>
        </p:nvGrpSpPr>
        <p:grpSpPr>
          <a:xfrm>
            <a:off x="-12737" y="0"/>
            <a:ext cx="9144000" cy="1286700"/>
            <a:chOff x="-12737" y="0"/>
            <a:chExt cx="9144000" cy="1286700"/>
          </a:xfrm>
        </p:grpSpPr>
        <p:sp>
          <p:nvSpPr>
            <p:cNvPr id="81" name="Google Shape;81;p15"/>
            <p:cNvSpPr/>
            <p:nvPr/>
          </p:nvSpPr>
          <p:spPr>
            <a:xfrm>
              <a:off x="-12737" y="0"/>
              <a:ext cx="9144000" cy="128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82" name="Google Shape;82;p15"/>
            <p:cNvPicPr preferRelativeResize="0"/>
            <p:nvPr/>
          </p:nvPicPr>
          <p:blipFill rotWithShape="1">
            <a:blip r:embed="rId3">
              <a:alphaModFix/>
            </a:blip>
            <a:srcRect b="15319" l="2224" r="13522" t="20741"/>
            <a:stretch/>
          </p:blipFill>
          <p:spPr>
            <a:xfrm>
              <a:off x="109713" y="98300"/>
              <a:ext cx="2298301" cy="1090100"/>
            </a:xfrm>
            <a:prstGeom prst="rect">
              <a:avLst/>
            </a:prstGeom>
            <a:noFill/>
            <a:ln>
              <a:noFill/>
            </a:ln>
          </p:spPr>
        </p:pic>
        <p:sp>
          <p:nvSpPr>
            <p:cNvPr id="83" name="Google Shape;83;p15"/>
            <p:cNvSpPr txBox="1"/>
            <p:nvPr/>
          </p:nvSpPr>
          <p:spPr>
            <a:xfrm>
              <a:off x="2598250" y="181575"/>
              <a:ext cx="5053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4800">
                  <a:solidFill>
                    <a:schemeClr val="lt1"/>
                  </a:solidFill>
                  <a:latin typeface="Meiryo"/>
                  <a:ea typeface="Meiryo"/>
                  <a:cs typeface="Meiryo"/>
                  <a:sym typeface="Meiryo"/>
                </a:rPr>
                <a:t>背景・課題</a:t>
              </a:r>
              <a:endParaRPr b="1" sz="4800">
                <a:solidFill>
                  <a:schemeClr val="lt1"/>
                </a:solidFill>
                <a:latin typeface="Meiryo"/>
                <a:ea typeface="Meiryo"/>
                <a:cs typeface="Meiryo"/>
                <a:sym typeface="Meiryo"/>
              </a:endParaRPr>
            </a:p>
          </p:txBody>
        </p:sp>
      </p:grpSp>
      <p:pic>
        <p:nvPicPr>
          <p:cNvPr id="84" name="Google Shape;84;p15"/>
          <p:cNvPicPr preferRelativeResize="0"/>
          <p:nvPr/>
        </p:nvPicPr>
        <p:blipFill>
          <a:blip r:embed="rId4">
            <a:alphaModFix/>
          </a:blip>
          <a:stretch>
            <a:fillRect/>
          </a:stretch>
        </p:blipFill>
        <p:spPr>
          <a:xfrm>
            <a:off x="7457375" y="79025"/>
            <a:ext cx="1580938" cy="1128650"/>
          </a:xfrm>
          <a:prstGeom prst="rect">
            <a:avLst/>
          </a:prstGeom>
          <a:noFill/>
          <a:ln>
            <a:noFill/>
          </a:ln>
        </p:spPr>
      </p:pic>
      <p:sp>
        <p:nvSpPr>
          <p:cNvPr id="85" name="Google Shape;85;p15"/>
          <p:cNvSpPr/>
          <p:nvPr/>
        </p:nvSpPr>
        <p:spPr>
          <a:xfrm>
            <a:off x="6076452" y="79016"/>
            <a:ext cx="1311900" cy="296400"/>
          </a:xfrm>
          <a:prstGeom prst="cloudCallout">
            <a:avLst>
              <a:gd fmla="val -4777" name="adj1"/>
              <a:gd fmla="val 100987" name="adj2"/>
            </a:avLst>
          </a:prstGeom>
          <a:solidFill>
            <a:schemeClr val="lt2"/>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sz="1000">
              <a:latin typeface="Meiryo"/>
              <a:ea typeface="Meiryo"/>
              <a:cs typeface="Meiryo"/>
              <a:sym typeface="Meiryo"/>
            </a:endParaRPr>
          </a:p>
        </p:txBody>
      </p:sp>
      <p:pic>
        <p:nvPicPr>
          <p:cNvPr id="86" name="Google Shape;86;p15"/>
          <p:cNvPicPr preferRelativeResize="0"/>
          <p:nvPr/>
        </p:nvPicPr>
        <p:blipFill>
          <a:blip r:embed="rId5">
            <a:alphaModFix/>
          </a:blip>
          <a:stretch>
            <a:fillRect/>
          </a:stretch>
        </p:blipFill>
        <p:spPr>
          <a:xfrm>
            <a:off x="6076451" y="310031"/>
            <a:ext cx="785736" cy="937594"/>
          </a:xfrm>
          <a:prstGeom prst="rect">
            <a:avLst/>
          </a:prstGeom>
          <a:noFill/>
          <a:ln>
            <a:noFill/>
          </a:ln>
        </p:spPr>
      </p:pic>
      <p:sp>
        <p:nvSpPr>
          <p:cNvPr id="87" name="Google Shape;87;p15"/>
          <p:cNvSpPr txBox="1"/>
          <p:nvPr/>
        </p:nvSpPr>
        <p:spPr>
          <a:xfrm>
            <a:off x="4130575" y="2099175"/>
            <a:ext cx="5000700" cy="6312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lang="ja" sz="3500">
                <a:solidFill>
                  <a:srgbClr val="333333"/>
                </a:solidFill>
                <a:latin typeface="Meiryo"/>
                <a:ea typeface="Meiryo"/>
                <a:cs typeface="Meiryo"/>
                <a:sym typeface="Meiryo"/>
              </a:rPr>
              <a:t>スマホ不調</a:t>
            </a:r>
            <a:r>
              <a:rPr lang="ja" sz="3500">
                <a:solidFill>
                  <a:srgbClr val="333333"/>
                </a:solidFill>
                <a:latin typeface="Meiryo"/>
                <a:ea typeface="Meiryo"/>
                <a:cs typeface="Meiryo"/>
                <a:sym typeface="Meiryo"/>
              </a:rPr>
              <a:t>時の</a:t>
            </a:r>
            <a:r>
              <a:rPr b="1" lang="ja" sz="3500" u="sng">
                <a:solidFill>
                  <a:srgbClr val="333333"/>
                </a:solidFill>
                <a:latin typeface="Meiryo"/>
                <a:ea typeface="Meiryo"/>
                <a:cs typeface="Meiryo"/>
                <a:sym typeface="Meiryo"/>
              </a:rPr>
              <a:t>不安</a:t>
            </a:r>
            <a:endParaRPr b="1" sz="3500" u="sng">
              <a:solidFill>
                <a:srgbClr val="333333"/>
              </a:solidFill>
              <a:latin typeface="Meiryo"/>
              <a:ea typeface="Meiryo"/>
              <a:cs typeface="Meiryo"/>
              <a:sym typeface="Meiryo"/>
            </a:endParaRPr>
          </a:p>
        </p:txBody>
      </p:sp>
      <p:sp>
        <p:nvSpPr>
          <p:cNvPr id="88" name="Google Shape;88;p15"/>
          <p:cNvSpPr txBox="1"/>
          <p:nvPr/>
        </p:nvSpPr>
        <p:spPr>
          <a:xfrm>
            <a:off x="61650" y="1363113"/>
            <a:ext cx="7575900" cy="4617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b="1" lang="ja" sz="2400">
                <a:solidFill>
                  <a:schemeClr val="dk1"/>
                </a:solidFill>
                <a:latin typeface="Meiryo"/>
                <a:ea typeface="Meiryo"/>
                <a:cs typeface="Meiryo"/>
                <a:sym typeface="Meiryo"/>
              </a:rPr>
              <a:t>電子チケットに対する不安</a:t>
            </a:r>
            <a:endParaRPr b="1" sz="2400">
              <a:solidFill>
                <a:schemeClr val="dk1"/>
              </a:solidFill>
              <a:latin typeface="Meiryo"/>
              <a:ea typeface="Meiryo"/>
              <a:cs typeface="Meiryo"/>
              <a:sym typeface="Meiryo"/>
            </a:endParaRPr>
          </a:p>
        </p:txBody>
      </p:sp>
      <p:grpSp>
        <p:nvGrpSpPr>
          <p:cNvPr id="89" name="Google Shape;89;p15"/>
          <p:cNvGrpSpPr/>
          <p:nvPr/>
        </p:nvGrpSpPr>
        <p:grpSpPr>
          <a:xfrm>
            <a:off x="223139" y="1946794"/>
            <a:ext cx="4186643" cy="2968658"/>
            <a:chOff x="5804850" y="2994525"/>
            <a:chExt cx="3345300" cy="2278675"/>
          </a:xfrm>
        </p:grpSpPr>
        <p:pic>
          <p:nvPicPr>
            <p:cNvPr id="90" name="Google Shape;90;p15"/>
            <p:cNvPicPr preferRelativeResize="0"/>
            <p:nvPr/>
          </p:nvPicPr>
          <p:blipFill>
            <a:blip r:embed="rId6">
              <a:alphaModFix/>
            </a:blip>
            <a:stretch>
              <a:fillRect/>
            </a:stretch>
          </p:blipFill>
          <p:spPr>
            <a:xfrm>
              <a:off x="5804850" y="2994525"/>
              <a:ext cx="3057774" cy="1954074"/>
            </a:xfrm>
            <a:prstGeom prst="rect">
              <a:avLst/>
            </a:prstGeom>
            <a:noFill/>
            <a:ln>
              <a:noFill/>
            </a:ln>
          </p:spPr>
        </p:pic>
        <p:sp>
          <p:nvSpPr>
            <p:cNvPr id="91" name="Google Shape;91;p15"/>
            <p:cNvSpPr/>
            <p:nvPr/>
          </p:nvSpPr>
          <p:spPr>
            <a:xfrm>
              <a:off x="5804850" y="3324325"/>
              <a:ext cx="3057900" cy="2382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txBox="1"/>
            <p:nvPr/>
          </p:nvSpPr>
          <p:spPr>
            <a:xfrm>
              <a:off x="5804850" y="4876300"/>
              <a:ext cx="3345300" cy="3969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ja" sz="600">
                  <a:solidFill>
                    <a:schemeClr val="dk1"/>
                  </a:solidFill>
                </a:rPr>
                <a:t>オンラインチケットサービスの 動向整理, MUFG,</a:t>
              </a:r>
              <a:endParaRPr sz="600">
                <a:solidFill>
                  <a:schemeClr val="dk1"/>
                </a:solidFill>
              </a:endParaRPr>
            </a:p>
            <a:p>
              <a:pPr indent="0" lvl="0" marL="0" rtl="0" algn="l">
                <a:lnSpc>
                  <a:spcPct val="130000"/>
                </a:lnSpc>
                <a:spcBef>
                  <a:spcPts val="0"/>
                </a:spcBef>
                <a:spcAft>
                  <a:spcPts val="0"/>
                </a:spcAft>
                <a:buNone/>
              </a:pPr>
              <a:r>
                <a:rPr lang="ja" sz="600">
                  <a:solidFill>
                    <a:schemeClr val="dk1"/>
                  </a:solidFill>
                </a:rPr>
                <a:t>https://www.caa.go.jp/policies/policy/consumer_policy/policy_coordination/internet_committee/pdf/internet_committee_190313_0002.pdf</a:t>
              </a:r>
              <a:endParaRPr sz="600">
                <a:solidFill>
                  <a:schemeClr val="dk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grpSp>
        <p:nvGrpSpPr>
          <p:cNvPr id="97" name="Google Shape;97;p16"/>
          <p:cNvGrpSpPr/>
          <p:nvPr/>
        </p:nvGrpSpPr>
        <p:grpSpPr>
          <a:xfrm>
            <a:off x="-12737" y="0"/>
            <a:ext cx="9144000" cy="1286700"/>
            <a:chOff x="-12737" y="0"/>
            <a:chExt cx="9144000" cy="1286700"/>
          </a:xfrm>
        </p:grpSpPr>
        <p:sp>
          <p:nvSpPr>
            <p:cNvPr id="98" name="Google Shape;98;p16"/>
            <p:cNvSpPr/>
            <p:nvPr/>
          </p:nvSpPr>
          <p:spPr>
            <a:xfrm>
              <a:off x="-12737" y="0"/>
              <a:ext cx="9144000" cy="128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99" name="Google Shape;99;p16"/>
            <p:cNvPicPr preferRelativeResize="0"/>
            <p:nvPr/>
          </p:nvPicPr>
          <p:blipFill rotWithShape="1">
            <a:blip r:embed="rId3">
              <a:alphaModFix/>
            </a:blip>
            <a:srcRect b="15319" l="2224" r="13522" t="20741"/>
            <a:stretch/>
          </p:blipFill>
          <p:spPr>
            <a:xfrm>
              <a:off x="109713" y="98300"/>
              <a:ext cx="2298301" cy="1090100"/>
            </a:xfrm>
            <a:prstGeom prst="rect">
              <a:avLst/>
            </a:prstGeom>
            <a:noFill/>
            <a:ln>
              <a:noFill/>
            </a:ln>
          </p:spPr>
        </p:pic>
        <p:sp>
          <p:nvSpPr>
            <p:cNvPr id="100" name="Google Shape;100;p16"/>
            <p:cNvSpPr txBox="1"/>
            <p:nvPr/>
          </p:nvSpPr>
          <p:spPr>
            <a:xfrm>
              <a:off x="2598250" y="181575"/>
              <a:ext cx="5053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4800">
                  <a:solidFill>
                    <a:schemeClr val="lt1"/>
                  </a:solidFill>
                  <a:latin typeface="Meiryo"/>
                  <a:ea typeface="Meiryo"/>
                  <a:cs typeface="Meiryo"/>
                  <a:sym typeface="Meiryo"/>
                </a:rPr>
                <a:t>背景・課題</a:t>
              </a:r>
              <a:endParaRPr b="1" sz="4800">
                <a:solidFill>
                  <a:schemeClr val="lt1"/>
                </a:solidFill>
                <a:latin typeface="Meiryo"/>
                <a:ea typeface="Meiryo"/>
                <a:cs typeface="Meiryo"/>
                <a:sym typeface="Meiryo"/>
              </a:endParaRPr>
            </a:p>
          </p:txBody>
        </p:sp>
      </p:grpSp>
      <p:pic>
        <p:nvPicPr>
          <p:cNvPr id="101" name="Google Shape;101;p16"/>
          <p:cNvPicPr preferRelativeResize="0"/>
          <p:nvPr/>
        </p:nvPicPr>
        <p:blipFill>
          <a:blip r:embed="rId4">
            <a:alphaModFix/>
          </a:blip>
          <a:stretch>
            <a:fillRect/>
          </a:stretch>
        </p:blipFill>
        <p:spPr>
          <a:xfrm>
            <a:off x="7457375" y="79025"/>
            <a:ext cx="1580938" cy="1128650"/>
          </a:xfrm>
          <a:prstGeom prst="rect">
            <a:avLst/>
          </a:prstGeom>
          <a:noFill/>
          <a:ln>
            <a:noFill/>
          </a:ln>
        </p:spPr>
      </p:pic>
      <p:sp>
        <p:nvSpPr>
          <p:cNvPr id="102" name="Google Shape;102;p16"/>
          <p:cNvSpPr/>
          <p:nvPr/>
        </p:nvSpPr>
        <p:spPr>
          <a:xfrm>
            <a:off x="6076452" y="79016"/>
            <a:ext cx="1311900" cy="296400"/>
          </a:xfrm>
          <a:prstGeom prst="cloudCallout">
            <a:avLst>
              <a:gd fmla="val -4777" name="adj1"/>
              <a:gd fmla="val 100987" name="adj2"/>
            </a:avLst>
          </a:prstGeom>
          <a:solidFill>
            <a:schemeClr val="lt2"/>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sz="1000">
              <a:latin typeface="Meiryo"/>
              <a:ea typeface="Meiryo"/>
              <a:cs typeface="Meiryo"/>
              <a:sym typeface="Meiryo"/>
            </a:endParaRPr>
          </a:p>
        </p:txBody>
      </p:sp>
      <p:pic>
        <p:nvPicPr>
          <p:cNvPr id="103" name="Google Shape;103;p16"/>
          <p:cNvPicPr preferRelativeResize="0"/>
          <p:nvPr/>
        </p:nvPicPr>
        <p:blipFill>
          <a:blip r:embed="rId5">
            <a:alphaModFix/>
          </a:blip>
          <a:stretch>
            <a:fillRect/>
          </a:stretch>
        </p:blipFill>
        <p:spPr>
          <a:xfrm>
            <a:off x="6076451" y="310031"/>
            <a:ext cx="785736" cy="937594"/>
          </a:xfrm>
          <a:prstGeom prst="rect">
            <a:avLst/>
          </a:prstGeom>
          <a:noFill/>
          <a:ln>
            <a:noFill/>
          </a:ln>
        </p:spPr>
      </p:pic>
      <p:sp>
        <p:nvSpPr>
          <p:cNvPr id="104" name="Google Shape;104;p16"/>
          <p:cNvSpPr txBox="1"/>
          <p:nvPr/>
        </p:nvSpPr>
        <p:spPr>
          <a:xfrm>
            <a:off x="3803737" y="1441950"/>
            <a:ext cx="5328900" cy="17394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lang="ja" sz="3200">
                <a:solidFill>
                  <a:srgbClr val="333333"/>
                </a:solidFill>
                <a:latin typeface="Meiryo"/>
                <a:ea typeface="Meiryo"/>
                <a:cs typeface="Meiryo"/>
                <a:sym typeface="Meiryo"/>
              </a:rPr>
              <a:t>全体の</a:t>
            </a:r>
            <a:r>
              <a:rPr b="1" lang="ja" sz="4300">
                <a:solidFill>
                  <a:srgbClr val="333333"/>
                </a:solidFill>
                <a:latin typeface="Meiryo"/>
                <a:ea typeface="Meiryo"/>
                <a:cs typeface="Meiryo"/>
                <a:sym typeface="Meiryo"/>
              </a:rPr>
              <a:t>15.8</a:t>
            </a:r>
            <a:r>
              <a:rPr b="1" lang="ja" sz="3700">
                <a:solidFill>
                  <a:srgbClr val="333333"/>
                </a:solidFill>
                <a:latin typeface="Meiryo"/>
                <a:ea typeface="Meiryo"/>
                <a:cs typeface="Meiryo"/>
                <a:sym typeface="Meiryo"/>
              </a:rPr>
              <a:t>%</a:t>
            </a:r>
            <a:r>
              <a:rPr lang="ja" sz="3200">
                <a:solidFill>
                  <a:srgbClr val="333333"/>
                </a:solidFill>
                <a:latin typeface="Meiryo"/>
                <a:ea typeface="Meiryo"/>
                <a:cs typeface="Meiryo"/>
                <a:sym typeface="Meiryo"/>
              </a:rPr>
              <a:t>が</a:t>
            </a:r>
            <a:br>
              <a:rPr lang="ja" sz="3200">
                <a:solidFill>
                  <a:srgbClr val="333333"/>
                </a:solidFill>
                <a:latin typeface="Meiryo"/>
                <a:ea typeface="Meiryo"/>
                <a:cs typeface="Meiryo"/>
                <a:sym typeface="Meiryo"/>
              </a:rPr>
            </a:br>
            <a:r>
              <a:rPr lang="ja" sz="3200">
                <a:solidFill>
                  <a:srgbClr val="333333"/>
                </a:solidFill>
                <a:latin typeface="Meiryo"/>
                <a:ea typeface="Meiryo"/>
                <a:cs typeface="Meiryo"/>
                <a:sym typeface="Meiryo"/>
              </a:rPr>
              <a:t>正規の値段で購入できなかった経験がある</a:t>
            </a:r>
            <a:endParaRPr b="1" sz="3200" u="sng">
              <a:solidFill>
                <a:srgbClr val="333333"/>
              </a:solidFill>
              <a:latin typeface="Meiryo"/>
              <a:ea typeface="Meiryo"/>
              <a:cs typeface="Meiryo"/>
              <a:sym typeface="Meiryo"/>
            </a:endParaRPr>
          </a:p>
        </p:txBody>
      </p:sp>
      <p:sp>
        <p:nvSpPr>
          <p:cNvPr id="105" name="Google Shape;105;p16"/>
          <p:cNvSpPr txBox="1"/>
          <p:nvPr/>
        </p:nvSpPr>
        <p:spPr>
          <a:xfrm>
            <a:off x="61650" y="1363113"/>
            <a:ext cx="7575900" cy="4617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b="1" lang="ja" sz="2400">
                <a:solidFill>
                  <a:schemeClr val="dk1"/>
                </a:solidFill>
                <a:latin typeface="Meiryo"/>
                <a:ea typeface="Meiryo"/>
                <a:cs typeface="Meiryo"/>
                <a:sym typeface="Meiryo"/>
              </a:rPr>
              <a:t>転売</a:t>
            </a:r>
            <a:endParaRPr b="1" sz="2400">
              <a:solidFill>
                <a:schemeClr val="dk1"/>
              </a:solidFill>
              <a:latin typeface="Meiryo"/>
              <a:ea typeface="Meiryo"/>
              <a:cs typeface="Meiryo"/>
              <a:sym typeface="Meiryo"/>
            </a:endParaRPr>
          </a:p>
        </p:txBody>
      </p:sp>
      <p:sp>
        <p:nvSpPr>
          <p:cNvPr id="106" name="Google Shape;106;p16"/>
          <p:cNvSpPr txBox="1"/>
          <p:nvPr/>
        </p:nvSpPr>
        <p:spPr>
          <a:xfrm>
            <a:off x="223139" y="4398370"/>
            <a:ext cx="4186643" cy="517081"/>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ja" sz="600">
                <a:solidFill>
                  <a:schemeClr val="dk1"/>
                </a:solidFill>
              </a:rPr>
              <a:t>オンラインチケットサービスの 動向整理, MUFG,</a:t>
            </a:r>
            <a:endParaRPr sz="600">
              <a:solidFill>
                <a:schemeClr val="dk1"/>
              </a:solidFill>
            </a:endParaRPr>
          </a:p>
          <a:p>
            <a:pPr indent="0" lvl="0" marL="0" rtl="0" algn="l">
              <a:lnSpc>
                <a:spcPct val="130000"/>
              </a:lnSpc>
              <a:spcBef>
                <a:spcPts val="0"/>
              </a:spcBef>
              <a:spcAft>
                <a:spcPts val="0"/>
              </a:spcAft>
              <a:buNone/>
            </a:pPr>
            <a:r>
              <a:rPr lang="ja" sz="600">
                <a:solidFill>
                  <a:schemeClr val="dk1"/>
                </a:solidFill>
              </a:rPr>
              <a:t>https://www.caa.go.jp/policies/policy/consumer_policy/policy_coordination/internet_committee/pdf/internet_committee_190313_0002.pdf</a:t>
            </a:r>
            <a:endParaRPr sz="600">
              <a:solidFill>
                <a:schemeClr val="dk1"/>
              </a:solidFill>
            </a:endParaRPr>
          </a:p>
        </p:txBody>
      </p:sp>
      <p:pic>
        <p:nvPicPr>
          <p:cNvPr id="107" name="Google Shape;107;p16"/>
          <p:cNvPicPr preferRelativeResize="0"/>
          <p:nvPr/>
        </p:nvPicPr>
        <p:blipFill>
          <a:blip r:embed="rId6">
            <a:alphaModFix/>
          </a:blip>
          <a:stretch>
            <a:fillRect/>
          </a:stretch>
        </p:blipFill>
        <p:spPr>
          <a:xfrm>
            <a:off x="409575" y="1824825"/>
            <a:ext cx="3393016" cy="2573550"/>
          </a:xfrm>
          <a:prstGeom prst="rect">
            <a:avLst/>
          </a:prstGeom>
          <a:noFill/>
          <a:ln>
            <a:noFill/>
          </a:ln>
        </p:spPr>
      </p:pic>
      <p:sp>
        <p:nvSpPr>
          <p:cNvPr id="108" name="Google Shape;108;p16"/>
          <p:cNvSpPr/>
          <p:nvPr/>
        </p:nvSpPr>
        <p:spPr>
          <a:xfrm rot="10800000">
            <a:off x="5349038" y="3105225"/>
            <a:ext cx="2238300" cy="5619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nvSpPr>
        <p:spPr>
          <a:xfrm>
            <a:off x="3806000" y="3575700"/>
            <a:ext cx="5328900" cy="10776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lang="ja" sz="3200">
                <a:solidFill>
                  <a:srgbClr val="333333"/>
                </a:solidFill>
                <a:latin typeface="Meiryo"/>
                <a:ea typeface="Meiryo"/>
                <a:cs typeface="Meiryo"/>
                <a:sym typeface="Meiryo"/>
              </a:rPr>
              <a:t>購入を断念した場合も考慮すると</a:t>
            </a:r>
            <a:r>
              <a:rPr b="1" lang="ja" sz="3200" u="sng">
                <a:solidFill>
                  <a:srgbClr val="333333"/>
                </a:solidFill>
                <a:latin typeface="Meiryo"/>
                <a:ea typeface="Meiryo"/>
                <a:cs typeface="Meiryo"/>
                <a:sym typeface="Meiryo"/>
              </a:rPr>
              <a:t>実数はもっとある</a:t>
            </a:r>
            <a:endParaRPr b="1" sz="3200" u="sng">
              <a:solidFill>
                <a:srgbClr val="333333"/>
              </a:solidFill>
              <a:latin typeface="Meiryo"/>
              <a:ea typeface="Meiryo"/>
              <a:cs typeface="Meiryo"/>
              <a:sym typeface="Meiry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3" name="Shape 113"/>
        <p:cNvGrpSpPr/>
        <p:nvPr/>
      </p:nvGrpSpPr>
      <p:grpSpPr>
        <a:xfrm>
          <a:off x="0" y="0"/>
          <a:ext cx="0" cy="0"/>
          <a:chOff x="0" y="0"/>
          <a:chExt cx="0" cy="0"/>
        </a:xfrm>
      </p:grpSpPr>
      <p:sp>
        <p:nvSpPr>
          <p:cNvPr id="114" name="Google Shape;114;p17"/>
          <p:cNvSpPr/>
          <p:nvPr/>
        </p:nvSpPr>
        <p:spPr>
          <a:xfrm>
            <a:off x="2203038" y="1448263"/>
            <a:ext cx="4737900" cy="157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ctr">
              <a:spcBef>
                <a:spcPts val="0"/>
              </a:spcBef>
              <a:spcAft>
                <a:spcPts val="0"/>
              </a:spcAft>
              <a:buClr>
                <a:schemeClr val="dk1"/>
              </a:buClr>
              <a:buSzPts val="600"/>
              <a:buFont typeface="Arial"/>
              <a:buNone/>
            </a:pPr>
            <a:r>
              <a:rPr b="1" lang="ja" sz="3000">
                <a:solidFill>
                  <a:schemeClr val="dk1"/>
                </a:solidFill>
                <a:latin typeface="Meiryo"/>
                <a:ea typeface="Meiryo"/>
                <a:cs typeface="Meiryo"/>
                <a:sym typeface="Meiryo"/>
              </a:rPr>
              <a:t>交通系ICカードに用いられるNFCを利用する！</a:t>
            </a:r>
            <a:endParaRPr sz="3000"/>
          </a:p>
        </p:txBody>
      </p:sp>
      <p:grpSp>
        <p:nvGrpSpPr>
          <p:cNvPr id="115" name="Google Shape;115;p17"/>
          <p:cNvGrpSpPr/>
          <p:nvPr/>
        </p:nvGrpSpPr>
        <p:grpSpPr>
          <a:xfrm>
            <a:off x="-12737" y="0"/>
            <a:ext cx="9144000" cy="1286700"/>
            <a:chOff x="-12737" y="0"/>
            <a:chExt cx="9144000" cy="1286700"/>
          </a:xfrm>
        </p:grpSpPr>
        <p:sp>
          <p:nvSpPr>
            <p:cNvPr id="116" name="Google Shape;116;p17"/>
            <p:cNvSpPr/>
            <p:nvPr/>
          </p:nvSpPr>
          <p:spPr>
            <a:xfrm>
              <a:off x="-12737" y="0"/>
              <a:ext cx="9144000" cy="128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17" name="Google Shape;117;p17"/>
            <p:cNvPicPr preferRelativeResize="0"/>
            <p:nvPr/>
          </p:nvPicPr>
          <p:blipFill rotWithShape="1">
            <a:blip r:embed="rId3">
              <a:alphaModFix/>
            </a:blip>
            <a:srcRect b="15319" l="2224" r="13522" t="20741"/>
            <a:stretch/>
          </p:blipFill>
          <p:spPr>
            <a:xfrm>
              <a:off x="109713" y="98300"/>
              <a:ext cx="2298301" cy="1090100"/>
            </a:xfrm>
            <a:prstGeom prst="rect">
              <a:avLst/>
            </a:prstGeom>
            <a:noFill/>
            <a:ln>
              <a:noFill/>
            </a:ln>
          </p:spPr>
        </p:pic>
        <p:sp>
          <p:nvSpPr>
            <p:cNvPr id="118" name="Google Shape;118;p17"/>
            <p:cNvSpPr txBox="1"/>
            <p:nvPr/>
          </p:nvSpPr>
          <p:spPr>
            <a:xfrm>
              <a:off x="2598250" y="181575"/>
              <a:ext cx="5053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4800">
                  <a:solidFill>
                    <a:schemeClr val="lt1"/>
                  </a:solidFill>
                  <a:latin typeface="Meiryo"/>
                  <a:ea typeface="Meiryo"/>
                  <a:cs typeface="Meiryo"/>
                  <a:sym typeface="Meiryo"/>
                </a:rPr>
                <a:t>提案</a:t>
              </a:r>
              <a:endParaRPr b="1" sz="4800">
                <a:solidFill>
                  <a:schemeClr val="lt1"/>
                </a:solidFill>
                <a:latin typeface="Meiryo"/>
                <a:ea typeface="Meiryo"/>
                <a:cs typeface="Meiryo"/>
                <a:sym typeface="Meiry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nvSpPr>
        <p:spPr>
          <a:xfrm>
            <a:off x="1731475" y="1693275"/>
            <a:ext cx="5271000" cy="2001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t/>
            </a:r>
            <a:endParaRPr sz="700">
              <a:solidFill>
                <a:schemeClr val="lt2"/>
              </a:solidFill>
            </a:endParaRPr>
          </a:p>
        </p:txBody>
      </p:sp>
      <p:grpSp>
        <p:nvGrpSpPr>
          <p:cNvPr id="124" name="Google Shape;124;p18"/>
          <p:cNvGrpSpPr/>
          <p:nvPr/>
        </p:nvGrpSpPr>
        <p:grpSpPr>
          <a:xfrm>
            <a:off x="-12737" y="0"/>
            <a:ext cx="9144000" cy="1286700"/>
            <a:chOff x="-12737" y="0"/>
            <a:chExt cx="9144000" cy="1286700"/>
          </a:xfrm>
        </p:grpSpPr>
        <p:sp>
          <p:nvSpPr>
            <p:cNvPr id="125" name="Google Shape;125;p18"/>
            <p:cNvSpPr/>
            <p:nvPr/>
          </p:nvSpPr>
          <p:spPr>
            <a:xfrm>
              <a:off x="-12737" y="0"/>
              <a:ext cx="9144000" cy="128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26" name="Google Shape;126;p18"/>
            <p:cNvPicPr preferRelativeResize="0"/>
            <p:nvPr/>
          </p:nvPicPr>
          <p:blipFill rotWithShape="1">
            <a:blip r:embed="rId3">
              <a:alphaModFix/>
            </a:blip>
            <a:srcRect b="15319" l="2224" r="13522" t="20741"/>
            <a:stretch/>
          </p:blipFill>
          <p:spPr>
            <a:xfrm>
              <a:off x="109713" y="98300"/>
              <a:ext cx="2298301" cy="1090100"/>
            </a:xfrm>
            <a:prstGeom prst="rect">
              <a:avLst/>
            </a:prstGeom>
            <a:noFill/>
            <a:ln>
              <a:noFill/>
            </a:ln>
          </p:spPr>
        </p:pic>
        <p:sp>
          <p:nvSpPr>
            <p:cNvPr id="127" name="Google Shape;127;p18"/>
            <p:cNvSpPr txBox="1"/>
            <p:nvPr/>
          </p:nvSpPr>
          <p:spPr>
            <a:xfrm>
              <a:off x="2598250" y="181575"/>
              <a:ext cx="5053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4800">
                  <a:solidFill>
                    <a:schemeClr val="lt1"/>
                  </a:solidFill>
                  <a:latin typeface="Meiryo"/>
                  <a:ea typeface="Meiryo"/>
                  <a:cs typeface="Meiryo"/>
                  <a:sym typeface="Meiryo"/>
                </a:rPr>
                <a:t>概要</a:t>
              </a:r>
              <a:endParaRPr b="1" sz="4800">
                <a:solidFill>
                  <a:schemeClr val="lt1"/>
                </a:solidFill>
                <a:latin typeface="Meiryo"/>
                <a:ea typeface="Meiryo"/>
                <a:cs typeface="Meiryo"/>
                <a:sym typeface="Meiryo"/>
              </a:endParaRPr>
            </a:p>
          </p:txBody>
        </p:sp>
      </p:grpSp>
      <p:sp>
        <p:nvSpPr>
          <p:cNvPr id="128" name="Google Shape;128;p18"/>
          <p:cNvSpPr/>
          <p:nvPr/>
        </p:nvSpPr>
        <p:spPr>
          <a:xfrm>
            <a:off x="5338399" y="261034"/>
            <a:ext cx="3610872" cy="102567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ctr">
              <a:spcBef>
                <a:spcPts val="0"/>
              </a:spcBef>
              <a:spcAft>
                <a:spcPts val="0"/>
              </a:spcAft>
              <a:buClr>
                <a:schemeClr val="dk1"/>
              </a:buClr>
              <a:buSzPts val="600"/>
              <a:buFont typeface="Arial"/>
              <a:buNone/>
            </a:pPr>
            <a:r>
              <a:rPr b="1" lang="ja" sz="2300">
                <a:solidFill>
                  <a:schemeClr val="dk1"/>
                </a:solidFill>
                <a:latin typeface="Meiryo"/>
                <a:ea typeface="Meiryo"/>
                <a:cs typeface="Meiryo"/>
                <a:sym typeface="Meiryo"/>
              </a:rPr>
              <a:t>交通系ICは0.2秒タッチ</a:t>
            </a:r>
            <a:endParaRPr b="1" sz="2300">
              <a:solidFill>
                <a:schemeClr val="dk1"/>
              </a:solidFill>
              <a:latin typeface="Meiryo"/>
              <a:ea typeface="Meiryo"/>
              <a:cs typeface="Meiryo"/>
              <a:sym typeface="Meiryo"/>
            </a:endParaRPr>
          </a:p>
        </p:txBody>
      </p:sp>
      <p:pic>
        <p:nvPicPr>
          <p:cNvPr id="129" name="Google Shape;129;p18"/>
          <p:cNvPicPr preferRelativeResize="0"/>
          <p:nvPr/>
        </p:nvPicPr>
        <p:blipFill>
          <a:blip r:embed="rId4">
            <a:alphaModFix/>
          </a:blip>
          <a:stretch>
            <a:fillRect/>
          </a:stretch>
        </p:blipFill>
        <p:spPr>
          <a:xfrm>
            <a:off x="7895858" y="-1"/>
            <a:ext cx="1235417" cy="1226872"/>
          </a:xfrm>
          <a:prstGeom prst="rect">
            <a:avLst/>
          </a:prstGeom>
          <a:noFill/>
          <a:ln>
            <a:noFill/>
          </a:ln>
        </p:spPr>
      </p:pic>
      <p:sp>
        <p:nvSpPr>
          <p:cNvPr id="130" name="Google Shape;130;p18"/>
          <p:cNvSpPr/>
          <p:nvPr/>
        </p:nvSpPr>
        <p:spPr>
          <a:xfrm>
            <a:off x="1430850" y="2571750"/>
            <a:ext cx="6282300" cy="244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3600">
                <a:solidFill>
                  <a:schemeClr val="dk1"/>
                </a:solidFill>
                <a:latin typeface="Meiryo"/>
                <a:ea typeface="Meiryo"/>
                <a:cs typeface="Meiryo"/>
                <a:sym typeface="Meiryo"/>
              </a:rPr>
              <a:t>・</a:t>
            </a:r>
            <a:r>
              <a:rPr b="1" lang="ja" sz="4000" u="sng">
                <a:solidFill>
                  <a:schemeClr val="dk1"/>
                </a:solidFill>
                <a:latin typeface="Meiryo"/>
                <a:ea typeface="Meiryo"/>
                <a:cs typeface="Meiryo"/>
                <a:sym typeface="Meiryo"/>
              </a:rPr>
              <a:t>迅速な本人確認</a:t>
            </a:r>
            <a:r>
              <a:rPr lang="ja" sz="3600">
                <a:solidFill>
                  <a:schemeClr val="dk1"/>
                </a:solidFill>
                <a:latin typeface="Meiryo"/>
                <a:ea typeface="Meiryo"/>
                <a:cs typeface="Meiryo"/>
                <a:sym typeface="Meiryo"/>
              </a:rPr>
              <a:t>が可能に</a:t>
            </a:r>
            <a:endParaRPr sz="3600">
              <a:solidFill>
                <a:schemeClr val="dk1"/>
              </a:solidFill>
              <a:latin typeface="Meiryo"/>
              <a:ea typeface="Meiryo"/>
              <a:cs typeface="Meiryo"/>
              <a:sym typeface="Meiryo"/>
            </a:endParaRPr>
          </a:p>
          <a:p>
            <a:pPr indent="0" lvl="0" marL="0" rtl="0" algn="l">
              <a:spcBef>
                <a:spcPts val="0"/>
              </a:spcBef>
              <a:spcAft>
                <a:spcPts val="0"/>
              </a:spcAft>
              <a:buClr>
                <a:schemeClr val="dk1"/>
              </a:buClr>
              <a:buSzPts val="1100"/>
              <a:buFont typeface="Arial"/>
              <a:buNone/>
            </a:pPr>
            <a:r>
              <a:rPr lang="ja" sz="3600">
                <a:solidFill>
                  <a:schemeClr val="dk1"/>
                </a:solidFill>
                <a:latin typeface="Meiryo"/>
                <a:ea typeface="Meiryo"/>
                <a:cs typeface="Meiryo"/>
                <a:sym typeface="Meiryo"/>
              </a:rPr>
              <a:t>・</a:t>
            </a:r>
            <a:r>
              <a:rPr b="1" lang="ja" sz="3600" u="sng">
                <a:solidFill>
                  <a:schemeClr val="dk1"/>
                </a:solidFill>
                <a:latin typeface="Meiryo"/>
                <a:ea typeface="Meiryo"/>
                <a:cs typeface="Meiryo"/>
                <a:sym typeface="Meiryo"/>
              </a:rPr>
              <a:t>スマホフリー</a:t>
            </a:r>
            <a:r>
              <a:rPr lang="ja" sz="3600">
                <a:solidFill>
                  <a:schemeClr val="dk1"/>
                </a:solidFill>
                <a:latin typeface="Meiryo"/>
                <a:ea typeface="Meiryo"/>
                <a:cs typeface="Meiryo"/>
                <a:sym typeface="Meiryo"/>
              </a:rPr>
              <a:t>に</a:t>
            </a:r>
            <a:endParaRPr sz="3600">
              <a:solidFill>
                <a:schemeClr val="dk1"/>
              </a:solidFill>
              <a:latin typeface="Meiryo"/>
              <a:ea typeface="Meiryo"/>
              <a:cs typeface="Meiryo"/>
              <a:sym typeface="Meiryo"/>
            </a:endParaRPr>
          </a:p>
          <a:p>
            <a:pPr indent="0" lvl="0" marL="0" rtl="0" algn="l">
              <a:spcBef>
                <a:spcPts val="0"/>
              </a:spcBef>
              <a:spcAft>
                <a:spcPts val="0"/>
              </a:spcAft>
              <a:buNone/>
            </a:pPr>
            <a:r>
              <a:rPr lang="ja" sz="3600">
                <a:solidFill>
                  <a:schemeClr val="dk1"/>
                </a:solidFill>
                <a:latin typeface="Meiryo"/>
                <a:ea typeface="Meiryo"/>
                <a:cs typeface="Meiryo"/>
                <a:sym typeface="Meiryo"/>
              </a:rPr>
              <a:t>・</a:t>
            </a:r>
            <a:r>
              <a:rPr b="1" lang="ja" sz="4000" u="sng">
                <a:solidFill>
                  <a:schemeClr val="dk1"/>
                </a:solidFill>
                <a:latin typeface="Meiryo"/>
                <a:ea typeface="Meiryo"/>
                <a:cs typeface="Meiryo"/>
                <a:sym typeface="Meiryo"/>
              </a:rPr>
              <a:t>転売抑止</a:t>
            </a:r>
            <a:r>
              <a:rPr lang="ja" sz="3600">
                <a:solidFill>
                  <a:schemeClr val="dk1"/>
                </a:solidFill>
                <a:latin typeface="Meiryo"/>
                <a:ea typeface="Meiryo"/>
                <a:cs typeface="Meiryo"/>
                <a:sym typeface="Meiryo"/>
              </a:rPr>
              <a:t>に</a:t>
            </a:r>
            <a:endParaRPr sz="3600">
              <a:latin typeface="Meiryo"/>
              <a:ea typeface="Meiryo"/>
              <a:cs typeface="Meiryo"/>
              <a:sym typeface="Meiryo"/>
            </a:endParaRPr>
          </a:p>
        </p:txBody>
      </p:sp>
      <p:sp>
        <p:nvSpPr>
          <p:cNvPr id="131" name="Google Shape;131;p18"/>
          <p:cNvSpPr txBox="1"/>
          <p:nvPr/>
        </p:nvSpPr>
        <p:spPr>
          <a:xfrm>
            <a:off x="530550" y="1362675"/>
            <a:ext cx="8082900" cy="1569900"/>
          </a:xfrm>
          <a:prstGeom prst="rect">
            <a:avLst/>
          </a:prstGeom>
          <a:solidFill>
            <a:srgbClr val="274E13"/>
          </a:solid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ja" sz="4800">
                <a:solidFill>
                  <a:schemeClr val="lt2"/>
                </a:solidFill>
                <a:latin typeface="Meiryo"/>
                <a:ea typeface="Meiryo"/>
                <a:cs typeface="Meiryo"/>
                <a:sym typeface="Meiryo"/>
              </a:rPr>
              <a:t>NFC</a:t>
            </a:r>
            <a:r>
              <a:rPr lang="ja" sz="3000">
                <a:solidFill>
                  <a:schemeClr val="lt2"/>
                </a:solidFill>
                <a:latin typeface="Meiryo"/>
                <a:ea typeface="Meiryo"/>
                <a:cs typeface="Meiryo"/>
                <a:sym typeface="Meiryo"/>
              </a:rPr>
              <a:t>を使用した</a:t>
            </a:r>
            <a:br>
              <a:rPr lang="ja" sz="4800">
                <a:solidFill>
                  <a:schemeClr val="lt2"/>
                </a:solidFill>
                <a:latin typeface="Meiryo"/>
                <a:ea typeface="Meiryo"/>
                <a:cs typeface="Meiryo"/>
                <a:sym typeface="Meiryo"/>
              </a:rPr>
            </a:br>
            <a:r>
              <a:rPr b="1" lang="ja" sz="4800">
                <a:solidFill>
                  <a:schemeClr val="lt2"/>
                </a:solidFill>
                <a:latin typeface="Meiryo"/>
                <a:ea typeface="Meiryo"/>
                <a:cs typeface="Meiryo"/>
                <a:sym typeface="Meiryo"/>
              </a:rPr>
              <a:t>チケット販売管理システム</a:t>
            </a:r>
            <a:endParaRPr b="1" sz="4800">
              <a:solidFill>
                <a:schemeClr val="lt2"/>
              </a:solidFill>
              <a:latin typeface="Meiryo"/>
              <a:ea typeface="Meiryo"/>
              <a:cs typeface="Meiryo"/>
              <a:sym typeface="Meiry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19"/>
          <p:cNvGrpSpPr/>
          <p:nvPr/>
        </p:nvGrpSpPr>
        <p:grpSpPr>
          <a:xfrm>
            <a:off x="-12737" y="0"/>
            <a:ext cx="9144000" cy="1286700"/>
            <a:chOff x="-12737" y="0"/>
            <a:chExt cx="9144000" cy="1286700"/>
          </a:xfrm>
        </p:grpSpPr>
        <p:sp>
          <p:nvSpPr>
            <p:cNvPr id="137" name="Google Shape;137;p19"/>
            <p:cNvSpPr/>
            <p:nvPr/>
          </p:nvSpPr>
          <p:spPr>
            <a:xfrm>
              <a:off x="-12737" y="0"/>
              <a:ext cx="9144000" cy="128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38" name="Google Shape;138;p19"/>
            <p:cNvPicPr preferRelativeResize="0"/>
            <p:nvPr/>
          </p:nvPicPr>
          <p:blipFill rotWithShape="1">
            <a:blip r:embed="rId3">
              <a:alphaModFix/>
            </a:blip>
            <a:srcRect b="15319" l="2224" r="13522" t="20741"/>
            <a:stretch/>
          </p:blipFill>
          <p:spPr>
            <a:xfrm>
              <a:off x="109713" y="98300"/>
              <a:ext cx="2298301" cy="1090100"/>
            </a:xfrm>
            <a:prstGeom prst="rect">
              <a:avLst/>
            </a:prstGeom>
            <a:noFill/>
            <a:ln>
              <a:noFill/>
            </a:ln>
          </p:spPr>
        </p:pic>
        <p:sp>
          <p:nvSpPr>
            <p:cNvPr id="139" name="Google Shape;139;p19"/>
            <p:cNvSpPr txBox="1"/>
            <p:nvPr/>
          </p:nvSpPr>
          <p:spPr>
            <a:xfrm>
              <a:off x="2598250" y="181575"/>
              <a:ext cx="5053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4800">
                  <a:solidFill>
                    <a:schemeClr val="lt1"/>
                  </a:solidFill>
                  <a:latin typeface="Meiryo"/>
                  <a:ea typeface="Meiryo"/>
                  <a:cs typeface="Meiryo"/>
                  <a:sym typeface="Meiryo"/>
                </a:rPr>
                <a:t>目標</a:t>
              </a:r>
              <a:endParaRPr b="1" sz="4800">
                <a:solidFill>
                  <a:schemeClr val="lt1"/>
                </a:solidFill>
                <a:latin typeface="Meiryo"/>
                <a:ea typeface="Meiryo"/>
                <a:cs typeface="Meiryo"/>
                <a:sym typeface="Meiryo"/>
              </a:endParaRPr>
            </a:p>
          </p:txBody>
        </p:sp>
      </p:grpSp>
      <p:sp>
        <p:nvSpPr>
          <p:cNvPr id="140" name="Google Shape;140;p19"/>
          <p:cNvSpPr txBox="1"/>
          <p:nvPr/>
        </p:nvSpPr>
        <p:spPr>
          <a:xfrm>
            <a:off x="0" y="1608925"/>
            <a:ext cx="91440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ja" sz="3400">
                <a:solidFill>
                  <a:schemeClr val="dk1"/>
                </a:solidFill>
              </a:rPr>
              <a:t>・非接触icカードのみで入場や本人確認をできるようにする</a:t>
            </a:r>
            <a:endParaRPr sz="3400">
              <a:solidFill>
                <a:schemeClr val="dk1"/>
              </a:solidFill>
            </a:endParaRPr>
          </a:p>
          <a:p>
            <a:pPr indent="0" lvl="0" marL="0" rtl="0" algn="l">
              <a:spcBef>
                <a:spcPts val="0"/>
              </a:spcBef>
              <a:spcAft>
                <a:spcPts val="0"/>
              </a:spcAft>
              <a:buClr>
                <a:schemeClr val="dk1"/>
              </a:buClr>
              <a:buSzPts val="1100"/>
              <a:buFont typeface="Arial"/>
              <a:buNone/>
            </a:pPr>
            <a:r>
              <a:rPr lang="ja" sz="3400">
                <a:solidFill>
                  <a:schemeClr val="dk1"/>
                </a:solidFill>
              </a:rPr>
              <a:t>・非接触icカードとユーザ情報を結びつける </a:t>
            </a:r>
            <a:endParaRPr sz="3400">
              <a:solidFill>
                <a:schemeClr val="dk1"/>
              </a:solidFill>
            </a:endParaRPr>
          </a:p>
          <a:p>
            <a:pPr indent="0" lvl="0" marL="0" rtl="0" algn="l">
              <a:spcBef>
                <a:spcPts val="0"/>
              </a:spcBef>
              <a:spcAft>
                <a:spcPts val="0"/>
              </a:spcAft>
              <a:buNone/>
            </a:pPr>
            <a:r>
              <a:rPr lang="ja" sz="3400">
                <a:solidFill>
                  <a:schemeClr val="dk1"/>
                </a:solidFill>
              </a:rPr>
              <a:t>・非接触icカードは最低交通系ic・マイナンバー・独自icを読み取れるようにする</a:t>
            </a:r>
            <a:endParaRPr sz="3400">
              <a:solidFill>
                <a:schemeClr val="dk1"/>
              </a:solidFill>
              <a:latin typeface="Meiryo"/>
              <a:ea typeface="Meiryo"/>
              <a:cs typeface="Meiryo"/>
              <a:sym typeface="Meiry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pSp>
        <p:nvGrpSpPr>
          <p:cNvPr id="145" name="Google Shape;145;p20"/>
          <p:cNvGrpSpPr/>
          <p:nvPr/>
        </p:nvGrpSpPr>
        <p:grpSpPr>
          <a:xfrm>
            <a:off x="-12737" y="0"/>
            <a:ext cx="9144000" cy="1286700"/>
            <a:chOff x="-12737" y="0"/>
            <a:chExt cx="9144000" cy="1286700"/>
          </a:xfrm>
        </p:grpSpPr>
        <p:sp>
          <p:nvSpPr>
            <p:cNvPr id="146" name="Google Shape;146;p20"/>
            <p:cNvSpPr/>
            <p:nvPr/>
          </p:nvSpPr>
          <p:spPr>
            <a:xfrm>
              <a:off x="-12737" y="0"/>
              <a:ext cx="9144000" cy="128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47" name="Google Shape;147;p20"/>
            <p:cNvPicPr preferRelativeResize="0"/>
            <p:nvPr/>
          </p:nvPicPr>
          <p:blipFill rotWithShape="1">
            <a:blip r:embed="rId3">
              <a:alphaModFix/>
            </a:blip>
            <a:srcRect b="15319" l="2224" r="13522" t="20741"/>
            <a:stretch/>
          </p:blipFill>
          <p:spPr>
            <a:xfrm>
              <a:off x="109713" y="98300"/>
              <a:ext cx="2298301" cy="1090100"/>
            </a:xfrm>
            <a:prstGeom prst="rect">
              <a:avLst/>
            </a:prstGeom>
            <a:noFill/>
            <a:ln>
              <a:noFill/>
            </a:ln>
          </p:spPr>
        </p:pic>
        <p:sp>
          <p:nvSpPr>
            <p:cNvPr id="148" name="Google Shape;148;p20"/>
            <p:cNvSpPr txBox="1"/>
            <p:nvPr/>
          </p:nvSpPr>
          <p:spPr>
            <a:xfrm>
              <a:off x="2598250" y="181575"/>
              <a:ext cx="5053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4800">
                  <a:solidFill>
                    <a:schemeClr val="lt1"/>
                  </a:solidFill>
                  <a:latin typeface="Meiryo"/>
                  <a:ea typeface="Meiryo"/>
                  <a:cs typeface="Meiryo"/>
                  <a:sym typeface="Meiryo"/>
                </a:rPr>
                <a:t>目的</a:t>
              </a:r>
              <a:endParaRPr b="1" sz="4800">
                <a:solidFill>
                  <a:schemeClr val="lt1"/>
                </a:solidFill>
                <a:latin typeface="Meiryo"/>
                <a:ea typeface="Meiryo"/>
                <a:cs typeface="Meiryo"/>
                <a:sym typeface="Meiryo"/>
              </a:endParaRPr>
            </a:p>
          </p:txBody>
        </p:sp>
      </p:grpSp>
      <p:sp>
        <p:nvSpPr>
          <p:cNvPr id="149" name="Google Shape;149;p20"/>
          <p:cNvSpPr txBox="1"/>
          <p:nvPr/>
        </p:nvSpPr>
        <p:spPr>
          <a:xfrm>
            <a:off x="0" y="1938250"/>
            <a:ext cx="91440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3400">
                <a:solidFill>
                  <a:schemeClr val="dk1"/>
                </a:solidFill>
              </a:rPr>
              <a:t>・リアルイベントの際の入場方法を統一化</a:t>
            </a:r>
            <a:endParaRPr sz="3400">
              <a:solidFill>
                <a:schemeClr val="dk1"/>
              </a:solidFill>
            </a:endParaRPr>
          </a:p>
          <a:p>
            <a:pPr indent="0" lvl="0" marL="0" rtl="0" algn="l">
              <a:spcBef>
                <a:spcPts val="0"/>
              </a:spcBef>
              <a:spcAft>
                <a:spcPts val="0"/>
              </a:spcAft>
              <a:buNone/>
            </a:pPr>
            <a:r>
              <a:rPr lang="ja" sz="3400">
                <a:solidFill>
                  <a:schemeClr val="dk1"/>
                </a:solidFill>
              </a:rPr>
              <a:t>・リアルイベントの際の入場時間を短縮</a:t>
            </a:r>
            <a:endParaRPr sz="3400">
              <a:solidFill>
                <a:schemeClr val="dk1"/>
              </a:solidFill>
            </a:endParaRPr>
          </a:p>
          <a:p>
            <a:pPr indent="0" lvl="0" marL="0" rtl="0" algn="l">
              <a:spcBef>
                <a:spcPts val="0"/>
              </a:spcBef>
              <a:spcAft>
                <a:spcPts val="0"/>
              </a:spcAft>
              <a:buNone/>
            </a:pPr>
            <a:r>
              <a:rPr lang="ja" sz="3400">
                <a:solidFill>
                  <a:schemeClr val="dk1"/>
                </a:solidFill>
              </a:rPr>
              <a:t>・紙のチケット自体を</a:t>
            </a:r>
            <a:r>
              <a:rPr lang="ja" sz="3400">
                <a:solidFill>
                  <a:schemeClr val="dk1"/>
                </a:solidFill>
              </a:rPr>
              <a:t>なくしたい</a:t>
            </a:r>
            <a:endParaRPr sz="3400">
              <a:solidFill>
                <a:schemeClr val="dk1"/>
              </a:solidFill>
            </a:endParaRPr>
          </a:p>
          <a:p>
            <a:pPr indent="0" lvl="0" marL="0" rtl="0" algn="l">
              <a:spcBef>
                <a:spcPts val="0"/>
              </a:spcBef>
              <a:spcAft>
                <a:spcPts val="0"/>
              </a:spcAft>
              <a:buNone/>
            </a:pPr>
            <a:r>
              <a:rPr lang="ja" sz="3400">
                <a:solidFill>
                  <a:schemeClr val="dk1"/>
                </a:solidFill>
              </a:rPr>
              <a:t>・チケット転売をしにくいシステムにしたい</a:t>
            </a:r>
            <a:endParaRPr sz="3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pSp>
        <p:nvGrpSpPr>
          <p:cNvPr id="154" name="Google Shape;154;p21"/>
          <p:cNvGrpSpPr/>
          <p:nvPr/>
        </p:nvGrpSpPr>
        <p:grpSpPr>
          <a:xfrm>
            <a:off x="-12" y="0"/>
            <a:ext cx="9144000" cy="1286700"/>
            <a:chOff x="-12737" y="0"/>
            <a:chExt cx="9144000" cy="1286700"/>
          </a:xfrm>
        </p:grpSpPr>
        <p:sp>
          <p:nvSpPr>
            <p:cNvPr id="155" name="Google Shape;155;p21"/>
            <p:cNvSpPr/>
            <p:nvPr/>
          </p:nvSpPr>
          <p:spPr>
            <a:xfrm>
              <a:off x="-12737" y="0"/>
              <a:ext cx="9144000" cy="128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56" name="Google Shape;156;p21"/>
            <p:cNvPicPr preferRelativeResize="0"/>
            <p:nvPr/>
          </p:nvPicPr>
          <p:blipFill rotWithShape="1">
            <a:blip r:embed="rId3">
              <a:alphaModFix/>
            </a:blip>
            <a:srcRect b="15319" l="2224" r="13522" t="20741"/>
            <a:stretch/>
          </p:blipFill>
          <p:spPr>
            <a:xfrm>
              <a:off x="109713" y="98300"/>
              <a:ext cx="2298301" cy="1090100"/>
            </a:xfrm>
            <a:prstGeom prst="rect">
              <a:avLst/>
            </a:prstGeom>
            <a:noFill/>
            <a:ln>
              <a:noFill/>
            </a:ln>
          </p:spPr>
        </p:pic>
        <p:sp>
          <p:nvSpPr>
            <p:cNvPr id="157" name="Google Shape;157;p21"/>
            <p:cNvSpPr txBox="1"/>
            <p:nvPr/>
          </p:nvSpPr>
          <p:spPr>
            <a:xfrm>
              <a:off x="2598250" y="181575"/>
              <a:ext cx="5053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4800">
                  <a:solidFill>
                    <a:schemeClr val="lt1"/>
                  </a:solidFill>
                  <a:latin typeface="Meiryo"/>
                  <a:ea typeface="Meiryo"/>
                  <a:cs typeface="Meiryo"/>
                  <a:sym typeface="Meiryo"/>
                </a:rPr>
                <a:t>デモ</a:t>
              </a:r>
              <a:endParaRPr b="1" sz="4800">
                <a:solidFill>
                  <a:schemeClr val="lt1"/>
                </a:solidFill>
                <a:latin typeface="Meiryo"/>
                <a:ea typeface="Meiryo"/>
                <a:cs typeface="Meiryo"/>
                <a:sym typeface="Meiryo"/>
              </a:endParaRPr>
            </a:p>
          </p:txBody>
        </p:sp>
      </p:grpSp>
      <p:sp>
        <p:nvSpPr>
          <p:cNvPr id="158" name="Google Shape;158;p21"/>
          <p:cNvSpPr txBox="1"/>
          <p:nvPr/>
        </p:nvSpPr>
        <p:spPr>
          <a:xfrm>
            <a:off x="3695700" y="3182000"/>
            <a:ext cx="5435700" cy="6465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ja" sz="3600">
                <a:solidFill>
                  <a:srgbClr val="333333"/>
                </a:solidFill>
                <a:latin typeface="Meiryo"/>
                <a:ea typeface="Meiryo"/>
                <a:cs typeface="Meiryo"/>
                <a:sym typeface="Meiryo"/>
              </a:rPr>
              <a:t>https://hanken.link</a:t>
            </a:r>
            <a:endParaRPr b="1" sz="3600" u="sng">
              <a:solidFill>
                <a:srgbClr val="333333"/>
              </a:solidFill>
              <a:latin typeface="Meiryo"/>
              <a:ea typeface="Meiryo"/>
              <a:cs typeface="Meiryo"/>
              <a:sym typeface="Meiryo"/>
            </a:endParaRPr>
          </a:p>
        </p:txBody>
      </p:sp>
      <p:sp>
        <p:nvSpPr>
          <p:cNvPr id="159" name="Google Shape;159;p21"/>
          <p:cNvSpPr txBox="1"/>
          <p:nvPr/>
        </p:nvSpPr>
        <p:spPr>
          <a:xfrm>
            <a:off x="3695700" y="2095500"/>
            <a:ext cx="5435700" cy="6465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ja" sz="3600">
                <a:solidFill>
                  <a:srgbClr val="1C4587"/>
                </a:solidFill>
                <a:latin typeface="Meiryo"/>
                <a:ea typeface="Meiryo"/>
                <a:cs typeface="Meiryo"/>
                <a:sym typeface="Meiryo"/>
              </a:rPr>
              <a:t>皆さんも是非！！</a:t>
            </a:r>
            <a:endParaRPr b="1" sz="3600" u="sng">
              <a:solidFill>
                <a:srgbClr val="1C4587"/>
              </a:solidFill>
              <a:latin typeface="Meiryo"/>
              <a:ea typeface="Meiryo"/>
              <a:cs typeface="Meiryo"/>
              <a:sym typeface="Meiryo"/>
            </a:endParaRPr>
          </a:p>
        </p:txBody>
      </p:sp>
      <p:pic>
        <p:nvPicPr>
          <p:cNvPr id="160" name="Google Shape;160;p21"/>
          <p:cNvPicPr preferRelativeResize="0"/>
          <p:nvPr/>
        </p:nvPicPr>
        <p:blipFill>
          <a:blip r:embed="rId4">
            <a:alphaModFix/>
          </a:blip>
          <a:stretch>
            <a:fillRect/>
          </a:stretch>
        </p:blipFill>
        <p:spPr>
          <a:xfrm>
            <a:off x="152400" y="1439100"/>
            <a:ext cx="3390900" cy="339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