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3EB"/>
    <a:srgbClr val="DFC151"/>
    <a:srgbClr val="777575"/>
    <a:srgbClr val="8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E0BD0-E8F8-457A-BF3C-D7E4255F31B2}" v="1" dt="2019-12-10T07:35:17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8DA2EA-A801-4F82-BC01-95905BA123DC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5D5-8963-4676-9A63-13F18D01F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8DA2EA-A801-4F82-BC01-95905BA123DC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45D5-8963-4676-9A63-13F18D01F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0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65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ED2A45D5-8963-4676-9A63-13F18D01F81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"/>
          <a:stretch/>
        </p:blipFill>
        <p:spPr>
          <a:xfrm>
            <a:off x="8372912" y="5912371"/>
            <a:ext cx="2980888" cy="799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hq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967014"/>
            <a:ext cx="2876112" cy="689769"/>
          </a:xfrm>
          <a:prstGeom prst="rect">
            <a:avLst/>
          </a:prstGeom>
        </p:spPr>
      </p:pic>
      <p:grpSp>
        <p:nvGrpSpPr>
          <p:cNvPr id="55" name="Group 54"/>
          <p:cNvGrpSpPr/>
          <p:nvPr userDrawn="1"/>
        </p:nvGrpSpPr>
        <p:grpSpPr>
          <a:xfrm>
            <a:off x="804863" y="365125"/>
            <a:ext cx="10548937" cy="5398112"/>
            <a:chOff x="804863" y="365125"/>
            <a:chExt cx="10548937" cy="5398112"/>
          </a:xfrm>
        </p:grpSpPr>
        <p:cxnSp>
          <p:nvCxnSpPr>
            <p:cNvPr id="48" name="Straight Connector 47"/>
            <p:cNvCxnSpPr/>
            <p:nvPr userDrawn="1"/>
          </p:nvCxnSpPr>
          <p:spPr>
            <a:xfrm>
              <a:off x="838200" y="365125"/>
              <a:ext cx="0" cy="1325563"/>
            </a:xfrm>
            <a:prstGeom prst="line">
              <a:avLst/>
            </a:prstGeom>
            <a:ln w="66675">
              <a:solidFill>
                <a:srgbClr val="8E001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804863" y="1690688"/>
              <a:ext cx="10548937" cy="0"/>
            </a:xfrm>
            <a:prstGeom prst="line">
              <a:avLst/>
            </a:prstGeom>
            <a:ln w="66675">
              <a:solidFill>
                <a:srgbClr val="8E0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11353800" y="1659731"/>
              <a:ext cx="0" cy="4103506"/>
            </a:xfrm>
            <a:prstGeom prst="line">
              <a:avLst/>
            </a:prstGeom>
            <a:ln w="66675">
              <a:solidFill>
                <a:srgbClr val="8E0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4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impact tolerance of CFRP laminates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6" y="1915077"/>
            <a:ext cx="5048250" cy="3937612"/>
          </a:xfrm>
        </p:spPr>
        <p:txBody>
          <a:bodyPr>
            <a:normAutofit/>
          </a:bodyPr>
          <a:lstStyle/>
          <a:p>
            <a:r>
              <a:rPr lang="en-US" sz="2000" dirty="0"/>
              <a:t>Currently, composites manufactured using automated fiber/tape placement (AFP/ATL) are conventional layered angle-ply laminates</a:t>
            </a:r>
          </a:p>
          <a:p>
            <a:r>
              <a:rPr lang="en-US" sz="2000" dirty="0"/>
              <a:t>No fiber connectivity between layers</a:t>
            </a:r>
          </a:p>
          <a:p>
            <a:pPr lvl="1"/>
            <a:r>
              <a:rPr lang="en-US" sz="1800" dirty="0"/>
              <a:t>Susceptible to delamination at interfaces</a:t>
            </a:r>
          </a:p>
          <a:p>
            <a:pPr lvl="1"/>
            <a:r>
              <a:rPr lang="en-US" sz="1800" dirty="0"/>
              <a:t>Easily damaged by low velocity out-of-plane impacts</a:t>
            </a:r>
          </a:p>
          <a:p>
            <a:r>
              <a:rPr lang="en-US" sz="2000" dirty="0"/>
              <a:t>Does not make best use of AFP/ATL process flexibility and placement precision</a:t>
            </a:r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3" y="1915077"/>
            <a:ext cx="4951770" cy="3501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D72001-4621-4161-B146-C5CBFF559C74}"/>
              </a:ext>
            </a:extLst>
          </p:cNvPr>
          <p:cNvSpPr/>
          <p:nvPr/>
        </p:nvSpPr>
        <p:spPr>
          <a:xfrm>
            <a:off x="6096000" y="5441160"/>
            <a:ext cx="4998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Coriolis Composites, “Coriolis C-5,” 2019. [Online]. Available: https://www.coriolis-composites.com/fiber-placement-machines/ [Accessed: 06-Dec-2019].</a:t>
            </a:r>
          </a:p>
        </p:txBody>
      </p:sp>
    </p:spTree>
    <p:extLst>
      <p:ext uri="{BB962C8B-B14F-4D97-AF65-F5344CB8AC3E}">
        <p14:creationId xmlns:p14="http://schemas.microsoft.com/office/powerpoint/2010/main" val="45515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Interlaced composites</a:t>
            </a:r>
            <a:endParaRPr lang="en-GB" dirty="0"/>
          </a:p>
        </p:txBody>
      </p:sp>
      <p:pic>
        <p:nvPicPr>
          <p:cNvPr id="84" name="final_5de7e2217d660f00140f4eb9_6080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10000"/>
          </a:blip>
          <a:stretch>
            <a:fillRect/>
          </a:stretch>
        </p:blipFill>
        <p:spPr>
          <a:xfrm>
            <a:off x="6135520" y="2065973"/>
            <a:ext cx="4461911" cy="3762532"/>
          </a:xfrm>
          <a:prstGeom prst="rect">
            <a:avLst/>
          </a:prstGeom>
        </p:spPr>
      </p:pic>
      <p:sp>
        <p:nvSpPr>
          <p:cNvPr id="87" name="Content Placeholder 2"/>
          <p:cNvSpPr txBox="1">
            <a:spLocks/>
          </p:cNvSpPr>
          <p:nvPr/>
        </p:nvSpPr>
        <p:spPr>
          <a:xfrm>
            <a:off x="838200" y="1825625"/>
            <a:ext cx="5264426" cy="39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Macroscale woven-like composites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Fiber connectivity between layers arrests the initiation and propagation of delamination</a:t>
            </a:r>
          </a:p>
          <a:p>
            <a:pPr lvl="1"/>
            <a:r>
              <a:rPr lang="en-US" dirty="0"/>
              <a:t>Retains stiffness of conventional angle ply laminates </a:t>
            </a:r>
          </a:p>
          <a:p>
            <a:pPr lvl="1"/>
            <a:r>
              <a:rPr lang="en-US" dirty="0"/>
              <a:t>Requires only a modification of AFP/ATL machine programming (no need for different equipment)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Longer manufacturing time than conventional laminates (more passes to produce same thickness laminate) and by extension more expensive </a:t>
            </a:r>
          </a:p>
          <a:p>
            <a:pPr lvl="1"/>
            <a:r>
              <a:rPr lang="en-US" dirty="0"/>
              <a:t>More difficult to ensure consistent laminate quality (more voids, resin-rich areas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464"/>
            <a:ext cx="5232662" cy="3937612"/>
          </a:xfrm>
        </p:spPr>
        <p:txBody>
          <a:bodyPr>
            <a:normAutofit/>
          </a:bodyPr>
          <a:lstStyle/>
          <a:p>
            <a:r>
              <a:rPr lang="en-US" sz="2000" dirty="0"/>
              <a:t>Python and Abaqus based virtual testing framework</a:t>
            </a:r>
          </a:p>
          <a:p>
            <a:r>
              <a:rPr lang="en-US" sz="2000" dirty="0"/>
              <a:t>Tape geometry idealized to reduce solution time</a:t>
            </a:r>
          </a:p>
          <a:p>
            <a:r>
              <a:rPr lang="en-US" sz="2000" dirty="0"/>
              <a:t>Microscale models developed to understand behavior of tapes at undulations between layers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Future steps:</a:t>
            </a:r>
          </a:p>
          <a:p>
            <a:pPr lvl="1"/>
            <a:r>
              <a:rPr lang="en-US" sz="1800" dirty="0"/>
              <a:t>Impact and compression after impact testing (experimental and virtual)</a:t>
            </a:r>
          </a:p>
          <a:p>
            <a:pPr lvl="1"/>
            <a:r>
              <a:rPr lang="en-US" sz="1800" dirty="0"/>
              <a:t>Implementation of 3D failure criteria and continuum damage mechanics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0"/>
          <a:stretch/>
        </p:blipFill>
        <p:spPr>
          <a:xfrm>
            <a:off x="6185451" y="1825625"/>
            <a:ext cx="4899172" cy="2106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66" y="1963464"/>
            <a:ext cx="1746625" cy="3640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 t="14264"/>
          <a:stretch/>
        </p:blipFill>
        <p:spPr>
          <a:xfrm>
            <a:off x="6701151" y="2877494"/>
            <a:ext cx="2258183" cy="21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7747224F0124CABDDA4A3DFF84822" ma:contentTypeVersion="11" ma:contentTypeDescription="Create a new document." ma:contentTypeScope="" ma:versionID="4e838043da82c4fe4bb50e73d0653685">
  <xsd:schema xmlns:xsd="http://www.w3.org/2001/XMLSchema" xmlns:xs="http://www.w3.org/2001/XMLSchema" xmlns:p="http://schemas.microsoft.com/office/2006/metadata/properties" xmlns:ns3="86b5e8f5-e4ff-4000-bf54-670173a9b1c8" xmlns:ns4="0cf6c6e0-c510-42dd-ae4a-616ffc88ff8d" targetNamespace="http://schemas.microsoft.com/office/2006/metadata/properties" ma:root="true" ma:fieldsID="a5e8975c719fc1e4ad20dbda5f2129f9" ns3:_="" ns4:_="">
    <xsd:import namespace="86b5e8f5-e4ff-4000-bf54-670173a9b1c8"/>
    <xsd:import namespace="0cf6c6e0-c510-42dd-ae4a-616ffc88ff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e8f5-e4ff-4000-bf54-670173a9b1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6c6e0-c510-42dd-ae4a-616ffc88ff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3C214-07C7-494F-AB67-9CDC88E51CA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cf6c6e0-c510-42dd-ae4a-616ffc88ff8d"/>
    <ds:schemaRef ds:uri="86b5e8f5-e4ff-4000-bf54-670173a9b1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574BF4-44C0-44FE-AC44-B5BAA6A5C8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23838-F36E-4E5F-97B3-1B6CABFB8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b5e8f5-e4ff-4000-bf54-670173a9b1c8"/>
    <ds:schemaRef ds:uri="0cf6c6e0-c510-42dd-ae4a-616ffc88ff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27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</vt:lpstr>
      <vt:lpstr>Bahnschrift Light SemiCondensed</vt:lpstr>
      <vt:lpstr>Bahnschrift SemiBold SemiConden</vt:lpstr>
      <vt:lpstr>Calibri</vt:lpstr>
      <vt:lpstr>Segoe UI Light</vt:lpstr>
      <vt:lpstr>Office Theme</vt:lpstr>
      <vt:lpstr>Improving the impact tolerance of CFRP laminates</vt:lpstr>
      <vt:lpstr>Interlaced composites</vt:lpstr>
      <vt:lpstr>Virtual testing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 Rutger</dc:creator>
  <cp:lastModifiedBy>KOK Rutger</cp:lastModifiedBy>
  <cp:revision>34</cp:revision>
  <dcterms:created xsi:type="dcterms:W3CDTF">2019-12-04T13:27:41Z</dcterms:created>
  <dcterms:modified xsi:type="dcterms:W3CDTF">2019-12-10T07:37:09Z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0x01010074C7747224F0124CABDDA4A3DFF84822</vt:lpwstr>
  </property>
</Properties>
</file>