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312" r:id="rId4"/>
    <p:sldId id="311" r:id="rId5"/>
    <p:sldId id="285" r:id="rId6"/>
    <p:sldId id="292" r:id="rId7"/>
    <p:sldId id="294" r:id="rId8"/>
    <p:sldId id="261" r:id="rId9"/>
    <p:sldId id="262" r:id="rId10"/>
    <p:sldId id="293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308" r:id="rId20"/>
    <p:sldId id="286" r:id="rId21"/>
    <p:sldId id="272" r:id="rId22"/>
    <p:sldId id="310" r:id="rId23"/>
    <p:sldId id="300" r:id="rId24"/>
    <p:sldId id="303" r:id="rId25"/>
    <p:sldId id="273" r:id="rId26"/>
    <p:sldId id="288" r:id="rId27"/>
    <p:sldId id="309" r:id="rId28"/>
    <p:sldId id="274" r:id="rId29"/>
    <p:sldId id="275" r:id="rId30"/>
    <p:sldId id="277" r:id="rId31"/>
    <p:sldId id="289" r:id="rId32"/>
    <p:sldId id="295" r:id="rId33"/>
    <p:sldId id="278" r:id="rId34"/>
    <p:sldId id="290" r:id="rId35"/>
    <p:sldId id="296" r:id="rId36"/>
    <p:sldId id="280" r:id="rId37"/>
    <p:sldId id="281" r:id="rId38"/>
    <p:sldId id="297" r:id="rId39"/>
    <p:sldId id="282" r:id="rId40"/>
    <p:sldId id="298" r:id="rId41"/>
    <p:sldId id="283" r:id="rId42"/>
    <p:sldId id="313" r:id="rId43"/>
    <p:sldId id="306" r:id="rId44"/>
    <p:sldId id="31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  <a:srgbClr val="FFFFFF"/>
    <a:srgbClr val="000000"/>
    <a:srgbClr val="001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1716" autoAdjust="0"/>
  </p:normalViewPr>
  <p:slideViewPr>
    <p:cSldViewPr>
      <p:cViewPr varScale="1">
        <p:scale>
          <a:sx n="104" d="100"/>
          <a:sy n="104" d="100"/>
        </p:scale>
        <p:origin x="1188" y="76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568"/>
        <p:guide pos="336"/>
      </p:guideLst>
    </p:cSldViewPr>
  </p:slideViewPr>
  <p:outlineViewPr>
    <p:cViewPr>
      <p:scale>
        <a:sx n="33" d="100"/>
        <a:sy n="33" d="100"/>
      </p:scale>
      <p:origin x="0" y="4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389FC-9EF6-451C-A2B2-3DFE463B4235}" type="datetimeFigureOut">
              <a:rPr lang="en-US" smtClean="0"/>
              <a:t>5-9-2019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598A-6250-4FA3-8938-911C9216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3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8B9074-1F59-4B5B-8F8D-FEED9FE699E2}" type="datetimeFigureOut">
              <a:rPr lang="nl-NL"/>
              <a:pPr>
                <a:defRPr/>
              </a:pPr>
              <a:t>5-9-2019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C06766-ECAC-46DA-9E29-87818540A8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223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7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Including the annoying</a:t>
            </a:r>
            <a:r>
              <a:rPr lang="en-GB" baseline="0" dirty="0" smtClean="0"/>
              <a:t> </a:t>
            </a:r>
            <a:r>
              <a:rPr lang="en-GB" dirty="0" smtClean="0"/>
              <a:t>Office Assistant 2003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67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Including the annoying</a:t>
            </a:r>
            <a:r>
              <a:rPr lang="en-GB" baseline="0" dirty="0" smtClean="0"/>
              <a:t> </a:t>
            </a:r>
            <a:r>
              <a:rPr lang="en-GB" dirty="0" smtClean="0"/>
              <a:t>Office Assistant 2003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45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for Sydney's Kingsford Smith airport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47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odometer</a:t>
            </a:r>
            <a:r>
              <a:rPr lang="en-US" dirty="0" smtClean="0"/>
              <a:t> or </a:t>
            </a:r>
            <a:r>
              <a:rPr lang="en-US" dirty="0" err="1" smtClean="0"/>
              <a:t>odograph</a:t>
            </a:r>
            <a:r>
              <a:rPr lang="en-US" dirty="0" smtClean="0"/>
              <a:t> is an instrument for measuring the distance travelled by a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09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Medical</a:t>
            </a:r>
            <a:r>
              <a:rPr lang="nl-NL" dirty="0" smtClean="0"/>
              <a:t> </a:t>
            </a:r>
            <a:r>
              <a:rPr lang="nl-NL" dirty="0" err="1" smtClean="0"/>
              <a:t>diagonosis</a:t>
            </a:r>
            <a:r>
              <a:rPr lang="nl-NL" baseline="0" dirty="0" smtClean="0"/>
              <a:t> system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argued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multi</a:t>
            </a:r>
            <a:r>
              <a:rPr lang="nl-NL" baseline="0" dirty="0" smtClean="0"/>
              <a:t>-agent,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patients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staff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involved</a:t>
            </a:r>
            <a:endParaRPr lang="nl-NL" baseline="0" dirty="0" smtClean="0"/>
          </a:p>
          <a:p>
            <a:r>
              <a:rPr lang="nl-NL" baseline="0" dirty="0" err="1" smtClean="0"/>
              <a:t>Playing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chess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tournament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regarded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episodic</a:t>
            </a:r>
            <a:r>
              <a:rPr lang="nl-NL" baseline="0" dirty="0" smtClean="0"/>
              <a:t>, on a high level, a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performance in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game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influenced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played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previous</a:t>
            </a:r>
            <a:r>
              <a:rPr lang="nl-NL" baseline="0" dirty="0" smtClean="0"/>
              <a:t> game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06766-ECAC-46DA-9E29-87818540A8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11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4114800" y="76200"/>
            <a:ext cx="12954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11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48450" y="914400"/>
            <a:ext cx="2114550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191250" cy="5105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044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29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470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10100" y="1905000"/>
            <a:ext cx="4152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36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29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94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2272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923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1029" name="Text Box 12"/>
          <p:cNvSpPr txBox="1">
            <a:spLocks noChangeArrowheads="1"/>
          </p:cNvSpPr>
          <p:nvPr userDrawn="1"/>
        </p:nvSpPr>
        <p:spPr bwMode="auto">
          <a:xfrm>
            <a:off x="317500" y="6223000"/>
            <a:ext cx="6248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defRPr sz="32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defRPr sz="32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nl-NL" sz="1400" b="1" dirty="0" smtClean="0">
                <a:solidFill>
                  <a:schemeClr val="bg1"/>
                </a:solidFill>
              </a:rPr>
              <a:t>Department of Data Science &amp; Knowledge Engineering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39950" y="76200"/>
            <a:ext cx="91764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_-ob9vs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890713"/>
            <a:ext cx="8229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800" b="1" dirty="0" smtClean="0">
                <a:solidFill>
                  <a:srgbClr val="FFFFFF"/>
                </a:solidFill>
              </a:rPr>
              <a:t>Agents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1C3D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1C3D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1C3D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1C3D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3000" dirty="0" smtClean="0">
                <a:solidFill>
                  <a:srgbClr val="FFFFFF"/>
                </a:solidFill>
              </a:rPr>
              <a:t>Rachel Cavill</a:t>
            </a:r>
            <a:endParaRPr lang="en-US" altLang="nl-NL"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458200" cy="762000"/>
          </a:xfrm>
        </p:spPr>
        <p:txBody>
          <a:bodyPr/>
          <a:lstStyle/>
          <a:p>
            <a:r>
              <a:rPr lang="en-US" altLang="en-US" dirty="0"/>
              <a:t>A vacuum-cleaner agent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800" dirty="0" smtClean="0"/>
              <a:t>What is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right</a:t>
            </a:r>
            <a:r>
              <a:rPr lang="en-US" altLang="en-US" sz="2800" dirty="0" smtClean="0"/>
              <a:t> function?</a:t>
            </a:r>
          </a:p>
          <a:p>
            <a:r>
              <a:rPr lang="en-US" altLang="en-US" sz="2800" dirty="0" smtClean="0"/>
              <a:t>Can it be implemented in a small agent program?</a:t>
            </a:r>
            <a:endParaRPr lang="en-US" altLang="en-US" sz="2800" dirty="0"/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28492"/>
              </p:ext>
            </p:extLst>
          </p:nvPr>
        </p:nvGraphicFramePr>
        <p:xfrm>
          <a:off x="152400" y="1456188"/>
          <a:ext cx="32004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Percept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Sequence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[A, Clean]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Right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[A, Dirty]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Suck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[B, Clean]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Left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[B, Dirty]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Suck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[A, Clean]</a:t>
                      </a:r>
                      <a:r>
                        <a:rPr lang="en-GB" sz="1400" dirty="0" smtClean="0"/>
                        <a:t>,</a:t>
                      </a:r>
                      <a:r>
                        <a:rPr lang="nl-NL" sz="1400" dirty="0" smtClean="0"/>
                        <a:t> [A, Clean]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Right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[A, Clean]</a:t>
                      </a:r>
                      <a:r>
                        <a:rPr lang="en-GB" sz="1400" dirty="0" smtClean="0"/>
                        <a:t>,</a:t>
                      </a:r>
                      <a:r>
                        <a:rPr lang="nl-NL" sz="1400" dirty="0" smtClean="0"/>
                        <a:t> [A, Dirty]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Suck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8022" r="11752" b="17272"/>
          <a:stretch/>
        </p:blipFill>
        <p:spPr bwMode="auto">
          <a:xfrm>
            <a:off x="3429000" y="2057400"/>
            <a:ext cx="5588000" cy="10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agent should strive to "do the right thing", based on what it can perceive and the actions it can </a:t>
            </a:r>
            <a:r>
              <a:rPr lang="en-US" altLang="en-US" sz="2400" dirty="0" smtClean="0"/>
              <a:t>perform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right action is the one that will cause the agent to be most </a:t>
            </a:r>
            <a:r>
              <a:rPr lang="en-US" altLang="en-US" sz="2400" dirty="0" smtClean="0"/>
              <a:t>successful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Performance measure: An objective criterion for success of an agent's </a:t>
            </a:r>
            <a:r>
              <a:rPr lang="en-US" altLang="en-US" sz="2400" dirty="0" smtClean="0"/>
              <a:t>behavior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Performance </a:t>
            </a:r>
            <a:r>
              <a:rPr lang="en-US" altLang="en-US" sz="2000" dirty="0"/>
              <a:t>measure of a vacuum-cleaner </a:t>
            </a:r>
            <a:r>
              <a:rPr lang="en-US" altLang="en-US" sz="2000" dirty="0" smtClean="0"/>
              <a:t>agent: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amount </a:t>
            </a:r>
            <a:r>
              <a:rPr lang="en-US" altLang="en-US" sz="1800" dirty="0"/>
              <a:t>of dirt cleaned </a:t>
            </a:r>
            <a:r>
              <a:rPr lang="en-US" altLang="en-US" sz="1800" dirty="0" smtClean="0"/>
              <a:t>up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cleanness of the environment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amount </a:t>
            </a:r>
            <a:r>
              <a:rPr lang="en-US" altLang="en-US" sz="1800" dirty="0"/>
              <a:t>of time </a:t>
            </a:r>
            <a:r>
              <a:rPr lang="en-US" altLang="en-US" sz="1800" dirty="0" smtClean="0"/>
              <a:t>taken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amount </a:t>
            </a:r>
            <a:r>
              <a:rPr lang="en-US" altLang="en-US" sz="1800" dirty="0"/>
              <a:t>of electricity </a:t>
            </a:r>
            <a:r>
              <a:rPr lang="en-US" altLang="en-US" sz="1800" dirty="0" smtClean="0"/>
              <a:t>consumed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amount </a:t>
            </a:r>
            <a:r>
              <a:rPr lang="en-US" altLang="en-US" sz="1800" dirty="0"/>
              <a:t>of noise generated, </a:t>
            </a:r>
            <a:r>
              <a:rPr lang="en-US" altLang="en-US" sz="1800" dirty="0" smtClean="0"/>
              <a:t>etc</a:t>
            </a:r>
            <a:r>
              <a:rPr lang="en-US" alt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3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Rational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Agent</a:t>
            </a:r>
            <a:r>
              <a:rPr lang="en-US" altLang="en-US" dirty="0"/>
              <a:t>: </a:t>
            </a:r>
            <a:r>
              <a:rPr lang="en-US" altLang="en-US" sz="2800" i="1" dirty="0"/>
              <a:t>For each possible percept sequence, a rational agent should select an action that is expected to </a:t>
            </a:r>
            <a:r>
              <a:rPr lang="en-US" altLang="en-US" sz="2800" i="1" dirty="0" err="1" smtClean="0"/>
              <a:t>maximise</a:t>
            </a:r>
            <a:r>
              <a:rPr lang="en-US" altLang="en-US" sz="2800" i="1" dirty="0" smtClean="0"/>
              <a:t> </a:t>
            </a:r>
            <a:r>
              <a:rPr lang="en-US" altLang="en-US" sz="2800" i="1" dirty="0"/>
              <a:t>its performance measure, given the evidence provided by the percept sequence and whatever built-in knowledge the agent </a:t>
            </a:r>
            <a:r>
              <a:rPr lang="en-US" altLang="en-US" sz="2800" i="1" dirty="0" smtClean="0"/>
              <a:t>has</a:t>
            </a: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404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458200" cy="762000"/>
          </a:xfrm>
        </p:spPr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Rationality is distinct from omniscience (all-knowing with infinite knowledge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Agents can perform actions in order to modify future percepts so as to obtain useful information 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gathering, </a:t>
            </a:r>
            <a:r>
              <a:rPr lang="en-US" altLang="en-US" sz="2400" dirty="0" smtClean="0"/>
              <a:t>exploration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An agent is </a:t>
            </a:r>
            <a:r>
              <a:rPr lang="en-US" altLang="en-US" sz="2800" dirty="0">
                <a:solidFill>
                  <a:srgbClr val="FF0000"/>
                </a:solidFill>
              </a:rPr>
              <a:t>autonomous</a:t>
            </a:r>
            <a:r>
              <a:rPr lang="en-US" altLang="en-US" sz="2800" dirty="0"/>
              <a:t> if its behavior is determined by its own experience (with ability to learn and </a:t>
            </a:r>
            <a:r>
              <a:rPr lang="en-US" altLang="en-US" sz="2800" dirty="0" smtClean="0"/>
              <a:t>adapt)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 rational agent is autonomous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458200" cy="762000"/>
          </a:xfrm>
        </p:spPr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PEAS: Performance measure, Environment, Actuators, Sensors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F</a:t>
            </a:r>
            <a:r>
              <a:rPr lang="en-US" altLang="en-US" sz="2500" dirty="0" smtClean="0"/>
              <a:t>irst </a:t>
            </a:r>
            <a:r>
              <a:rPr lang="en-US" altLang="en-US" sz="2500" dirty="0"/>
              <a:t>specify the setting for intelligent agent </a:t>
            </a:r>
            <a:r>
              <a:rPr lang="en-US" altLang="en-US" sz="2500" dirty="0" smtClean="0"/>
              <a:t>design</a:t>
            </a: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Consider, </a:t>
            </a:r>
            <a:r>
              <a:rPr lang="en-US" altLang="en-US" sz="2500" dirty="0" smtClean="0"/>
              <a:t>the </a:t>
            </a:r>
            <a:r>
              <a:rPr lang="en-US" altLang="en-US" sz="2500" dirty="0"/>
              <a:t>task of designing an automated taxi </a:t>
            </a:r>
            <a:r>
              <a:rPr lang="en-US" altLang="en-US" sz="2500" dirty="0" smtClean="0"/>
              <a:t>driver</a:t>
            </a:r>
            <a:endParaRPr lang="en-US" altLang="en-US" sz="2500" dirty="0"/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Performance </a:t>
            </a:r>
            <a:r>
              <a:rPr lang="en-US" altLang="en-US" sz="2300" dirty="0" smtClean="0"/>
              <a:t>measure: </a:t>
            </a:r>
            <a:r>
              <a:rPr lang="en-US" altLang="en-US" sz="2000" dirty="0" smtClean="0"/>
              <a:t>Safe, fast, legal, comfortable trip, maximize profits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Environment: </a:t>
            </a:r>
            <a:r>
              <a:rPr lang="en-US" altLang="en-US" sz="2000" dirty="0" smtClean="0"/>
              <a:t>Roads, other traffic, pedestrians, customers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Actuators: </a:t>
            </a:r>
            <a:r>
              <a:rPr lang="en-US" altLang="en-US" sz="2000" dirty="0" smtClean="0"/>
              <a:t>Steering wheel, accelerator, brake, signal, horn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Sensors: </a:t>
            </a:r>
            <a:r>
              <a:rPr lang="en-US" altLang="en-US" sz="2000" dirty="0" smtClean="0"/>
              <a:t>Cameras, sonar, speedometer, GPS, odometer, engine sensors, keyboard</a:t>
            </a:r>
          </a:p>
          <a:p>
            <a:pPr lvl="2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AutoShape 2" descr="Afbeeldingsresultaat voor tax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937"/>
            <a:ext cx="26209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66307"/>
            <a:ext cx="1897432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07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458200" cy="4114800"/>
          </a:xfrm>
        </p:spPr>
        <p:txBody>
          <a:bodyPr/>
          <a:lstStyle/>
          <a:p>
            <a:r>
              <a:rPr lang="en-US" altLang="en-US" dirty="0"/>
              <a:t>Agent: Medical diagnosis system</a:t>
            </a:r>
          </a:p>
          <a:p>
            <a:pPr lvl="1"/>
            <a:r>
              <a:rPr lang="en-US" altLang="en-US" dirty="0"/>
              <a:t>Performance measure: Healthy patient, minimize costs, lawsuits</a:t>
            </a:r>
          </a:p>
          <a:p>
            <a:pPr lvl="1"/>
            <a:r>
              <a:rPr lang="en-US" altLang="en-US" dirty="0"/>
              <a:t>Environment: Patient, hospital, staff</a:t>
            </a:r>
          </a:p>
          <a:p>
            <a:pPr lvl="1"/>
            <a:r>
              <a:rPr lang="en-US" altLang="en-US" dirty="0"/>
              <a:t>Actuators: Screen display (questions, tests, diagnoses, treatments, referrals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Sensors: Keyboard (entry of symptoms, findings, patient's answers)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149549" cy="160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1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458200" cy="762000"/>
          </a:xfrm>
        </p:spPr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114800"/>
          </a:xfrm>
        </p:spPr>
        <p:txBody>
          <a:bodyPr/>
          <a:lstStyle/>
          <a:p>
            <a:r>
              <a:rPr lang="en-US" altLang="en-US" dirty="0"/>
              <a:t>Agent: Part-picking robot</a:t>
            </a:r>
          </a:p>
          <a:p>
            <a:pPr lvl="1"/>
            <a:r>
              <a:rPr lang="en-US" altLang="en-US" dirty="0"/>
              <a:t>Performance measure: Percentage of parts in correct bins</a:t>
            </a:r>
          </a:p>
          <a:p>
            <a:pPr lvl="1"/>
            <a:r>
              <a:rPr lang="en-US" altLang="en-US" dirty="0"/>
              <a:t>Environment: Conveyor belt with parts, bins</a:t>
            </a:r>
          </a:p>
          <a:p>
            <a:pPr lvl="1"/>
            <a:r>
              <a:rPr lang="en-US" altLang="en-US" dirty="0"/>
              <a:t>Actuators: Jointed arm and hand</a:t>
            </a:r>
          </a:p>
          <a:p>
            <a:pPr lvl="1"/>
            <a:r>
              <a:rPr lang="en-US" altLang="en-US" dirty="0"/>
              <a:t>Sensors: Camera, joint angle sensors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"/>
            <a:ext cx="2514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1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Agent: </a:t>
            </a:r>
            <a:r>
              <a:rPr lang="en-US" altLang="en-US" dirty="0" smtClean="0"/>
              <a:t>Interactive English tutor</a:t>
            </a:r>
          </a:p>
          <a:p>
            <a:pPr lvl="1"/>
            <a:r>
              <a:rPr lang="en-US" altLang="en-US" dirty="0" smtClean="0"/>
              <a:t>Performance measure: Maximize student's score on test</a:t>
            </a:r>
          </a:p>
          <a:p>
            <a:pPr lvl="1"/>
            <a:r>
              <a:rPr lang="en-US" altLang="en-US" dirty="0" smtClean="0"/>
              <a:t>Environment</a:t>
            </a:r>
            <a:r>
              <a:rPr lang="en-US" altLang="en-US" dirty="0"/>
              <a:t>: Set of students</a:t>
            </a:r>
          </a:p>
          <a:p>
            <a:pPr lvl="1"/>
            <a:r>
              <a:rPr lang="en-US" altLang="en-US" dirty="0"/>
              <a:t>Actuators: Screen display (exercises, suggestions, corrections)</a:t>
            </a:r>
          </a:p>
          <a:p>
            <a:pPr lvl="1"/>
            <a:r>
              <a:rPr lang="en-US" altLang="en-US" dirty="0"/>
              <a:t>Sensors: Keyboard</a:t>
            </a:r>
          </a:p>
        </p:txBody>
      </p:sp>
      <p:pic>
        <p:nvPicPr>
          <p:cNvPr id="6146" name="Picture 2" descr="https://i.ytimg.com/vi/omKUE_cV2F8/m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362200" cy="13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Fully observable</a:t>
            </a:r>
            <a:r>
              <a:rPr lang="en-US" altLang="en-US" sz="2400" dirty="0"/>
              <a:t> (vs. partially observable): An agent's sensors give it access to the complete state of the environment at each point in </a:t>
            </a:r>
            <a:r>
              <a:rPr lang="en-US" altLang="en-US" sz="2400" dirty="0" smtClean="0"/>
              <a:t>time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nl-NL" altLang="en-US" sz="2000" dirty="0" err="1" smtClean="0">
                <a:solidFill>
                  <a:srgbClr val="FF0000"/>
                </a:solidFill>
              </a:rPr>
              <a:t>Fully</a:t>
            </a:r>
            <a:r>
              <a:rPr lang="nl-NL" altLang="en-US" sz="2000" dirty="0" smtClean="0">
                <a:solidFill>
                  <a:srgbClr val="FF0000"/>
                </a:solidFill>
              </a:rPr>
              <a:t> </a:t>
            </a:r>
            <a:r>
              <a:rPr lang="nl-NL" altLang="en-US" sz="2000" dirty="0" err="1" smtClean="0">
                <a:solidFill>
                  <a:srgbClr val="FF0000"/>
                </a:solidFill>
              </a:rPr>
              <a:t>observable</a:t>
            </a:r>
            <a:r>
              <a:rPr lang="nl-NL" altLang="en-US" sz="2000" dirty="0" smtClean="0">
                <a:solidFill>
                  <a:srgbClr val="FF0000"/>
                </a:solidFill>
              </a:rPr>
              <a:t>		</a:t>
            </a:r>
            <a:r>
              <a:rPr lang="nl-NL" altLang="en-US" sz="2000" dirty="0" err="1" smtClean="0">
                <a:solidFill>
                  <a:srgbClr val="FF0000"/>
                </a:solidFill>
              </a:rPr>
              <a:t>Partially</a:t>
            </a:r>
            <a:r>
              <a:rPr lang="nl-NL" altLang="en-US" sz="2000" dirty="0" smtClean="0">
                <a:solidFill>
                  <a:srgbClr val="FF0000"/>
                </a:solidFill>
              </a:rPr>
              <a:t> </a:t>
            </a:r>
            <a:r>
              <a:rPr lang="nl-NL" altLang="en-US" sz="2000" dirty="0" err="1" smtClean="0">
                <a:solidFill>
                  <a:srgbClr val="FF0000"/>
                </a:solidFill>
              </a:rPr>
              <a:t>observable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AutoShape 4" descr="Afbeeldingsresultaat voor check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3" y="3465936"/>
            <a:ext cx="2689225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Afbeeldingsresultaat voor strate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09618"/>
            <a:ext cx="28038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69" y="3429000"/>
            <a:ext cx="235991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9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240" y="16002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Deterministic</a:t>
            </a:r>
            <a:r>
              <a:rPr lang="en-US" altLang="en-US" sz="2400" dirty="0" smtClean="0"/>
              <a:t> (vs. stochastic): The next state of the environment is completely determined by the current state and the action executed by the agent.</a:t>
            </a: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nl-NL" altLang="en-US" sz="2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nl-NL" alt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nl-NL" altLang="en-US" sz="2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nl-NL" altLang="en-US" sz="2000" dirty="0" err="1" smtClean="0">
                <a:solidFill>
                  <a:srgbClr val="FF0000"/>
                </a:solidFill>
              </a:rPr>
              <a:t>Deterministic</a:t>
            </a:r>
            <a:r>
              <a:rPr lang="nl-NL" altLang="en-US" sz="2000" dirty="0" smtClean="0">
                <a:solidFill>
                  <a:srgbClr val="FF0000"/>
                </a:solidFill>
              </a:rPr>
              <a:t> 				</a:t>
            </a:r>
            <a:r>
              <a:rPr lang="nl-NL" altLang="en-US" sz="2000" dirty="0" err="1" smtClean="0">
                <a:solidFill>
                  <a:srgbClr val="FF0000"/>
                </a:solidFill>
              </a:rPr>
              <a:t>Stochastic</a:t>
            </a:r>
            <a:endParaRPr lang="nl-NL" alt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nl-NL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AutoShape 2" descr="Afbeeldingsresultaat voor d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05" y="2667000"/>
            <a:ext cx="134143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Afbeeldingsresultaat voor arrow olym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37" y="3818705"/>
            <a:ext cx="176892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Afbeeldingsresultaat voor roulette whe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0109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09368"/>
            <a:ext cx="1863028" cy="118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3917562"/>
            <a:ext cx="2133600" cy="92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296" y="3292410"/>
            <a:ext cx="1676196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read chapter 1 of Russell and </a:t>
            </a:r>
            <a:r>
              <a:rPr lang="en-US" altLang="en-US" dirty="0" err="1" smtClean="0"/>
              <a:t>Norvig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3048000"/>
            <a:ext cx="7162800" cy="2667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4000" dirty="0" smtClean="0"/>
              <a:t>What is an agent?</a:t>
            </a:r>
            <a:endParaRPr lang="en-GB" sz="4000" dirty="0" smtClean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sp>
        <p:nvSpPr>
          <p:cNvPr id="2" name="AutoShape 5" descr="Afbeeldingsresultaat voor human silhouet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Environment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Episodic </a:t>
            </a:r>
            <a:r>
              <a:rPr lang="en-US" altLang="en-US" sz="2400" dirty="0" smtClean="0"/>
              <a:t>(vs. sequential): The agent's experience is divided into atomic "episodes" (each episode consists of the agent perceiving and then performing a single action), and the choice of action in each episode depends only on the episode itself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Static </a:t>
            </a:r>
            <a:r>
              <a:rPr lang="en-US" altLang="en-US" sz="2400" dirty="0" smtClean="0"/>
              <a:t>(vs. dynamic): The environment is unchanged while an agent is deliberating.</a:t>
            </a:r>
          </a:p>
          <a:p>
            <a:pPr lvl="1"/>
            <a:r>
              <a:rPr lang="en-US" altLang="en-US" sz="2000" dirty="0" smtClean="0"/>
              <a:t>The environment is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semidynamic</a:t>
            </a:r>
            <a:r>
              <a:rPr lang="en-US" altLang="en-US" sz="2000" dirty="0" smtClean="0"/>
              <a:t> if the environment itself does not change with the passage of time but the agent's performance score does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74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Discrete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(vs. continuous): A limited number of distinct, clearly defined percepts and </a:t>
            </a:r>
            <a:r>
              <a:rPr lang="en-US" altLang="en-US" sz="2800" dirty="0" smtClean="0"/>
              <a:t>actions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Single agent</a:t>
            </a:r>
            <a:r>
              <a:rPr lang="en-US" altLang="en-US" sz="2800" dirty="0"/>
              <a:t> (vs. </a:t>
            </a:r>
            <a:r>
              <a:rPr lang="en-US" altLang="en-US" sz="2800" dirty="0" err="1"/>
              <a:t>multiagent</a:t>
            </a:r>
            <a:r>
              <a:rPr lang="en-US" altLang="en-US" sz="2800" dirty="0"/>
              <a:t>): An agent operating by itself in an </a:t>
            </a:r>
            <a:r>
              <a:rPr lang="en-US" altLang="en-US" sz="2800" dirty="0" smtClean="0"/>
              <a:t>environment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16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306" y="765175"/>
            <a:ext cx="8458200" cy="762000"/>
          </a:xfrm>
        </p:spPr>
        <p:txBody>
          <a:bodyPr/>
          <a:lstStyle/>
          <a:p>
            <a:r>
              <a:rPr lang="en-US" altLang="en-US" dirty="0"/>
              <a:t>Environment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81" name="AutoShape 189"/>
          <p:cNvSpPr>
            <a:spLocks noChangeAspect="1" noChangeArrowheads="1" noTextEdit="1"/>
          </p:cNvSpPr>
          <p:nvPr/>
        </p:nvSpPr>
        <p:spPr bwMode="auto">
          <a:xfrm>
            <a:off x="0" y="1371600"/>
            <a:ext cx="91440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2" name="Rectangle 191"/>
          <p:cNvSpPr>
            <a:spLocks noChangeArrowheads="1"/>
          </p:cNvSpPr>
          <p:nvPr/>
        </p:nvSpPr>
        <p:spPr bwMode="auto">
          <a:xfrm>
            <a:off x="-1588" y="1370012"/>
            <a:ext cx="1754188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3" name="Rectangle 192"/>
          <p:cNvSpPr>
            <a:spLocks noChangeArrowheads="1"/>
          </p:cNvSpPr>
          <p:nvPr/>
        </p:nvSpPr>
        <p:spPr bwMode="auto">
          <a:xfrm>
            <a:off x="1752600" y="1370012"/>
            <a:ext cx="1220788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4" name="Rectangle 193"/>
          <p:cNvSpPr>
            <a:spLocks noChangeArrowheads="1"/>
          </p:cNvSpPr>
          <p:nvPr/>
        </p:nvSpPr>
        <p:spPr bwMode="auto">
          <a:xfrm>
            <a:off x="2973388" y="1370012"/>
            <a:ext cx="836613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5" name="Rectangle 194"/>
          <p:cNvSpPr>
            <a:spLocks noChangeArrowheads="1"/>
          </p:cNvSpPr>
          <p:nvPr/>
        </p:nvSpPr>
        <p:spPr bwMode="auto">
          <a:xfrm>
            <a:off x="3810000" y="1370012"/>
            <a:ext cx="1414463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6" name="Rectangle 195"/>
          <p:cNvSpPr>
            <a:spLocks noChangeArrowheads="1"/>
          </p:cNvSpPr>
          <p:nvPr/>
        </p:nvSpPr>
        <p:spPr bwMode="auto">
          <a:xfrm>
            <a:off x="5224463" y="1370012"/>
            <a:ext cx="1306513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7" name="Rectangle 196"/>
          <p:cNvSpPr>
            <a:spLocks noChangeArrowheads="1"/>
          </p:cNvSpPr>
          <p:nvPr/>
        </p:nvSpPr>
        <p:spPr bwMode="auto">
          <a:xfrm>
            <a:off x="6530975" y="1370012"/>
            <a:ext cx="1306513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8" name="Rectangle 197"/>
          <p:cNvSpPr>
            <a:spLocks noChangeArrowheads="1"/>
          </p:cNvSpPr>
          <p:nvPr/>
        </p:nvSpPr>
        <p:spPr bwMode="auto">
          <a:xfrm>
            <a:off x="7837488" y="1370012"/>
            <a:ext cx="1306513" cy="276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89" name="Rectangle 198"/>
          <p:cNvSpPr>
            <a:spLocks noChangeArrowheads="1"/>
          </p:cNvSpPr>
          <p:nvPr/>
        </p:nvSpPr>
        <p:spPr bwMode="auto">
          <a:xfrm>
            <a:off x="-1588" y="1646238"/>
            <a:ext cx="1754188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0" name="Rectangle 199"/>
          <p:cNvSpPr>
            <a:spLocks noChangeArrowheads="1"/>
          </p:cNvSpPr>
          <p:nvPr/>
        </p:nvSpPr>
        <p:spPr bwMode="auto">
          <a:xfrm>
            <a:off x="1752600" y="1646238"/>
            <a:ext cx="1220788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1" name="Rectangle 200"/>
          <p:cNvSpPr>
            <a:spLocks noChangeArrowheads="1"/>
          </p:cNvSpPr>
          <p:nvPr/>
        </p:nvSpPr>
        <p:spPr bwMode="auto">
          <a:xfrm>
            <a:off x="2973388" y="1646238"/>
            <a:ext cx="8366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2" name="Rectangle 201"/>
          <p:cNvSpPr>
            <a:spLocks noChangeArrowheads="1"/>
          </p:cNvSpPr>
          <p:nvPr/>
        </p:nvSpPr>
        <p:spPr bwMode="auto">
          <a:xfrm>
            <a:off x="3810000" y="1646238"/>
            <a:ext cx="141446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3" name="Rectangle 202"/>
          <p:cNvSpPr>
            <a:spLocks noChangeArrowheads="1"/>
          </p:cNvSpPr>
          <p:nvPr/>
        </p:nvSpPr>
        <p:spPr bwMode="auto">
          <a:xfrm>
            <a:off x="5224463" y="1646238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4" name="Rectangle 203"/>
          <p:cNvSpPr>
            <a:spLocks noChangeArrowheads="1"/>
          </p:cNvSpPr>
          <p:nvPr/>
        </p:nvSpPr>
        <p:spPr bwMode="auto">
          <a:xfrm>
            <a:off x="6530975" y="1646238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5" name="Rectangle 204"/>
          <p:cNvSpPr>
            <a:spLocks noChangeArrowheads="1"/>
          </p:cNvSpPr>
          <p:nvPr/>
        </p:nvSpPr>
        <p:spPr bwMode="auto">
          <a:xfrm>
            <a:off x="7837488" y="1646238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6" name="Rectangle 205"/>
          <p:cNvSpPr>
            <a:spLocks noChangeArrowheads="1"/>
          </p:cNvSpPr>
          <p:nvPr/>
        </p:nvSpPr>
        <p:spPr bwMode="auto">
          <a:xfrm>
            <a:off x="-1588" y="2016125"/>
            <a:ext cx="17541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7" name="Rectangle 206"/>
          <p:cNvSpPr>
            <a:spLocks noChangeArrowheads="1"/>
          </p:cNvSpPr>
          <p:nvPr/>
        </p:nvSpPr>
        <p:spPr bwMode="auto">
          <a:xfrm>
            <a:off x="1752600" y="2016125"/>
            <a:ext cx="12207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8" name="Rectangle 207"/>
          <p:cNvSpPr>
            <a:spLocks noChangeArrowheads="1"/>
          </p:cNvSpPr>
          <p:nvPr/>
        </p:nvSpPr>
        <p:spPr bwMode="auto">
          <a:xfrm>
            <a:off x="2973388" y="2016125"/>
            <a:ext cx="8366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99" name="Rectangle 208"/>
          <p:cNvSpPr>
            <a:spLocks noChangeArrowheads="1"/>
          </p:cNvSpPr>
          <p:nvPr/>
        </p:nvSpPr>
        <p:spPr bwMode="auto">
          <a:xfrm>
            <a:off x="3810000" y="2016125"/>
            <a:ext cx="141446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0" name="Rectangle 209"/>
          <p:cNvSpPr>
            <a:spLocks noChangeArrowheads="1"/>
          </p:cNvSpPr>
          <p:nvPr/>
        </p:nvSpPr>
        <p:spPr bwMode="auto">
          <a:xfrm>
            <a:off x="5224463" y="201612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1" name="Rectangle 210"/>
          <p:cNvSpPr>
            <a:spLocks noChangeArrowheads="1"/>
          </p:cNvSpPr>
          <p:nvPr/>
        </p:nvSpPr>
        <p:spPr bwMode="auto">
          <a:xfrm>
            <a:off x="6530975" y="201612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2" name="Rectangle 211"/>
          <p:cNvSpPr>
            <a:spLocks noChangeArrowheads="1"/>
          </p:cNvSpPr>
          <p:nvPr/>
        </p:nvSpPr>
        <p:spPr bwMode="auto">
          <a:xfrm>
            <a:off x="7837488" y="201612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3" name="Rectangle 212"/>
          <p:cNvSpPr>
            <a:spLocks noChangeArrowheads="1"/>
          </p:cNvSpPr>
          <p:nvPr/>
        </p:nvSpPr>
        <p:spPr bwMode="auto">
          <a:xfrm>
            <a:off x="-1588" y="2386013"/>
            <a:ext cx="1754188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4" name="Rectangle 213"/>
          <p:cNvSpPr>
            <a:spLocks noChangeArrowheads="1"/>
          </p:cNvSpPr>
          <p:nvPr/>
        </p:nvSpPr>
        <p:spPr bwMode="auto">
          <a:xfrm>
            <a:off x="1752600" y="2386013"/>
            <a:ext cx="1220788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5" name="Rectangle 214"/>
          <p:cNvSpPr>
            <a:spLocks noChangeArrowheads="1"/>
          </p:cNvSpPr>
          <p:nvPr/>
        </p:nvSpPr>
        <p:spPr bwMode="auto">
          <a:xfrm>
            <a:off x="2973388" y="2386013"/>
            <a:ext cx="836613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6" name="Rectangle 215"/>
          <p:cNvSpPr>
            <a:spLocks noChangeArrowheads="1"/>
          </p:cNvSpPr>
          <p:nvPr/>
        </p:nvSpPr>
        <p:spPr bwMode="auto">
          <a:xfrm>
            <a:off x="3810000" y="2386013"/>
            <a:ext cx="1414463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7" name="Rectangle 216"/>
          <p:cNvSpPr>
            <a:spLocks noChangeArrowheads="1"/>
          </p:cNvSpPr>
          <p:nvPr/>
        </p:nvSpPr>
        <p:spPr bwMode="auto">
          <a:xfrm>
            <a:off x="5224463" y="2386013"/>
            <a:ext cx="1306513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8" name="Rectangle 217"/>
          <p:cNvSpPr>
            <a:spLocks noChangeArrowheads="1"/>
          </p:cNvSpPr>
          <p:nvPr/>
        </p:nvSpPr>
        <p:spPr bwMode="auto">
          <a:xfrm>
            <a:off x="6530975" y="2386013"/>
            <a:ext cx="1306513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9" name="Rectangle 218"/>
          <p:cNvSpPr>
            <a:spLocks noChangeArrowheads="1"/>
          </p:cNvSpPr>
          <p:nvPr/>
        </p:nvSpPr>
        <p:spPr bwMode="auto">
          <a:xfrm>
            <a:off x="7837488" y="2386013"/>
            <a:ext cx="1306513" cy="373063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0" name="Rectangle 219"/>
          <p:cNvSpPr>
            <a:spLocks noChangeArrowheads="1"/>
          </p:cNvSpPr>
          <p:nvPr/>
        </p:nvSpPr>
        <p:spPr bwMode="auto">
          <a:xfrm>
            <a:off x="-1588" y="2759075"/>
            <a:ext cx="17541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2" name="Rectangle 220"/>
          <p:cNvSpPr>
            <a:spLocks noChangeArrowheads="1"/>
          </p:cNvSpPr>
          <p:nvPr/>
        </p:nvSpPr>
        <p:spPr bwMode="auto">
          <a:xfrm>
            <a:off x="1752600" y="2759075"/>
            <a:ext cx="12207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3" name="Rectangle 221"/>
          <p:cNvSpPr>
            <a:spLocks noChangeArrowheads="1"/>
          </p:cNvSpPr>
          <p:nvPr/>
        </p:nvSpPr>
        <p:spPr bwMode="auto">
          <a:xfrm>
            <a:off x="2973388" y="2759075"/>
            <a:ext cx="8366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4" name="Rectangle 222"/>
          <p:cNvSpPr>
            <a:spLocks noChangeArrowheads="1"/>
          </p:cNvSpPr>
          <p:nvPr/>
        </p:nvSpPr>
        <p:spPr bwMode="auto">
          <a:xfrm>
            <a:off x="3810000" y="2759075"/>
            <a:ext cx="141446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5" name="Rectangle 223"/>
          <p:cNvSpPr>
            <a:spLocks noChangeArrowheads="1"/>
          </p:cNvSpPr>
          <p:nvPr/>
        </p:nvSpPr>
        <p:spPr bwMode="auto">
          <a:xfrm>
            <a:off x="5224463" y="275907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0" name="Rectangle 224"/>
          <p:cNvSpPr>
            <a:spLocks noChangeArrowheads="1"/>
          </p:cNvSpPr>
          <p:nvPr/>
        </p:nvSpPr>
        <p:spPr bwMode="auto">
          <a:xfrm>
            <a:off x="6530975" y="275907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1" name="Rectangle 225"/>
          <p:cNvSpPr>
            <a:spLocks noChangeArrowheads="1"/>
          </p:cNvSpPr>
          <p:nvPr/>
        </p:nvSpPr>
        <p:spPr bwMode="auto">
          <a:xfrm>
            <a:off x="7837488" y="2759075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-1588" y="3128963"/>
            <a:ext cx="1754188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3" name="Rectangle 227"/>
          <p:cNvSpPr>
            <a:spLocks noChangeArrowheads="1"/>
          </p:cNvSpPr>
          <p:nvPr/>
        </p:nvSpPr>
        <p:spPr bwMode="auto">
          <a:xfrm>
            <a:off x="1752600" y="3128963"/>
            <a:ext cx="1220788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4" name="Rectangle 228"/>
          <p:cNvSpPr>
            <a:spLocks noChangeArrowheads="1"/>
          </p:cNvSpPr>
          <p:nvPr/>
        </p:nvSpPr>
        <p:spPr bwMode="auto">
          <a:xfrm>
            <a:off x="2973388" y="3128963"/>
            <a:ext cx="8366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5" name="Rectangle 229"/>
          <p:cNvSpPr>
            <a:spLocks noChangeArrowheads="1"/>
          </p:cNvSpPr>
          <p:nvPr/>
        </p:nvSpPr>
        <p:spPr bwMode="auto">
          <a:xfrm>
            <a:off x="3810000" y="3128963"/>
            <a:ext cx="141446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6" name="Rectangle 230"/>
          <p:cNvSpPr>
            <a:spLocks noChangeArrowheads="1"/>
          </p:cNvSpPr>
          <p:nvPr/>
        </p:nvSpPr>
        <p:spPr bwMode="auto">
          <a:xfrm>
            <a:off x="5224463" y="3128963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7" name="Rectangle 231"/>
          <p:cNvSpPr>
            <a:spLocks noChangeArrowheads="1"/>
          </p:cNvSpPr>
          <p:nvPr/>
        </p:nvSpPr>
        <p:spPr bwMode="auto">
          <a:xfrm>
            <a:off x="6530975" y="3128963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8" name="Rectangle 232"/>
          <p:cNvSpPr>
            <a:spLocks noChangeArrowheads="1"/>
          </p:cNvSpPr>
          <p:nvPr/>
        </p:nvSpPr>
        <p:spPr bwMode="auto">
          <a:xfrm>
            <a:off x="7837488" y="3128963"/>
            <a:ext cx="1306513" cy="369888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Rectangle 233"/>
          <p:cNvSpPr>
            <a:spLocks noChangeArrowheads="1"/>
          </p:cNvSpPr>
          <p:nvPr/>
        </p:nvSpPr>
        <p:spPr bwMode="auto">
          <a:xfrm>
            <a:off x="-1588" y="3498850"/>
            <a:ext cx="1754188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Rectangle 234"/>
          <p:cNvSpPr>
            <a:spLocks noChangeArrowheads="1"/>
          </p:cNvSpPr>
          <p:nvPr/>
        </p:nvSpPr>
        <p:spPr bwMode="auto">
          <a:xfrm>
            <a:off x="1752600" y="3498850"/>
            <a:ext cx="1220788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1" name="Rectangle 235"/>
          <p:cNvSpPr>
            <a:spLocks noChangeArrowheads="1"/>
          </p:cNvSpPr>
          <p:nvPr/>
        </p:nvSpPr>
        <p:spPr bwMode="auto">
          <a:xfrm>
            <a:off x="2973388" y="3498850"/>
            <a:ext cx="836613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2" name="Rectangle 236"/>
          <p:cNvSpPr>
            <a:spLocks noChangeArrowheads="1"/>
          </p:cNvSpPr>
          <p:nvPr/>
        </p:nvSpPr>
        <p:spPr bwMode="auto">
          <a:xfrm>
            <a:off x="3810000" y="3498850"/>
            <a:ext cx="1414463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3" name="Rectangle 237"/>
          <p:cNvSpPr>
            <a:spLocks noChangeArrowheads="1"/>
          </p:cNvSpPr>
          <p:nvPr/>
        </p:nvSpPr>
        <p:spPr bwMode="auto">
          <a:xfrm>
            <a:off x="5224463" y="3498850"/>
            <a:ext cx="1306513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4" name="Rectangle 238"/>
          <p:cNvSpPr>
            <a:spLocks noChangeArrowheads="1"/>
          </p:cNvSpPr>
          <p:nvPr/>
        </p:nvSpPr>
        <p:spPr bwMode="auto">
          <a:xfrm>
            <a:off x="6530975" y="3498850"/>
            <a:ext cx="1306513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5" name="Rectangle 239"/>
          <p:cNvSpPr>
            <a:spLocks noChangeArrowheads="1"/>
          </p:cNvSpPr>
          <p:nvPr/>
        </p:nvSpPr>
        <p:spPr bwMode="auto">
          <a:xfrm>
            <a:off x="7837488" y="3498850"/>
            <a:ext cx="1306513" cy="371475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6" name="Rectangle 240"/>
          <p:cNvSpPr>
            <a:spLocks noChangeArrowheads="1"/>
          </p:cNvSpPr>
          <p:nvPr/>
        </p:nvSpPr>
        <p:spPr bwMode="auto">
          <a:xfrm>
            <a:off x="-1588" y="3870325"/>
            <a:ext cx="1754188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7" name="Rectangle 241"/>
          <p:cNvSpPr>
            <a:spLocks noChangeArrowheads="1"/>
          </p:cNvSpPr>
          <p:nvPr/>
        </p:nvSpPr>
        <p:spPr bwMode="auto">
          <a:xfrm>
            <a:off x="1752600" y="3870325"/>
            <a:ext cx="1220788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8" name="Rectangle 242"/>
          <p:cNvSpPr>
            <a:spLocks noChangeArrowheads="1"/>
          </p:cNvSpPr>
          <p:nvPr/>
        </p:nvSpPr>
        <p:spPr bwMode="auto">
          <a:xfrm>
            <a:off x="2973388" y="3870325"/>
            <a:ext cx="8366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9" name="Rectangle 243"/>
          <p:cNvSpPr>
            <a:spLocks noChangeArrowheads="1"/>
          </p:cNvSpPr>
          <p:nvPr/>
        </p:nvSpPr>
        <p:spPr bwMode="auto">
          <a:xfrm>
            <a:off x="3810000" y="3870325"/>
            <a:ext cx="141446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0" name="Rectangle 244"/>
          <p:cNvSpPr>
            <a:spLocks noChangeArrowheads="1"/>
          </p:cNvSpPr>
          <p:nvPr/>
        </p:nvSpPr>
        <p:spPr bwMode="auto">
          <a:xfrm>
            <a:off x="5224463" y="3870325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1" name="Rectangle 245"/>
          <p:cNvSpPr>
            <a:spLocks noChangeArrowheads="1"/>
          </p:cNvSpPr>
          <p:nvPr/>
        </p:nvSpPr>
        <p:spPr bwMode="auto">
          <a:xfrm>
            <a:off x="6530975" y="3870325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2" name="Rectangle 246"/>
          <p:cNvSpPr>
            <a:spLocks noChangeArrowheads="1"/>
          </p:cNvSpPr>
          <p:nvPr/>
        </p:nvSpPr>
        <p:spPr bwMode="auto">
          <a:xfrm>
            <a:off x="7837488" y="3870325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3" name="Rectangle 247"/>
          <p:cNvSpPr>
            <a:spLocks noChangeArrowheads="1"/>
          </p:cNvSpPr>
          <p:nvPr/>
        </p:nvSpPr>
        <p:spPr bwMode="auto">
          <a:xfrm>
            <a:off x="-1588" y="4241800"/>
            <a:ext cx="17541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4" name="Rectangle 248"/>
          <p:cNvSpPr>
            <a:spLocks noChangeArrowheads="1"/>
          </p:cNvSpPr>
          <p:nvPr/>
        </p:nvSpPr>
        <p:spPr bwMode="auto">
          <a:xfrm>
            <a:off x="1752600" y="4241800"/>
            <a:ext cx="1220788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5" name="Rectangle 249"/>
          <p:cNvSpPr>
            <a:spLocks noChangeArrowheads="1"/>
          </p:cNvSpPr>
          <p:nvPr/>
        </p:nvSpPr>
        <p:spPr bwMode="auto">
          <a:xfrm>
            <a:off x="2973388" y="4241800"/>
            <a:ext cx="8366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6" name="Rectangle 250"/>
          <p:cNvSpPr>
            <a:spLocks noChangeArrowheads="1"/>
          </p:cNvSpPr>
          <p:nvPr/>
        </p:nvSpPr>
        <p:spPr bwMode="auto">
          <a:xfrm>
            <a:off x="3810000" y="4241800"/>
            <a:ext cx="141446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7" name="Rectangle 251"/>
          <p:cNvSpPr>
            <a:spLocks noChangeArrowheads="1"/>
          </p:cNvSpPr>
          <p:nvPr/>
        </p:nvSpPr>
        <p:spPr bwMode="auto">
          <a:xfrm>
            <a:off x="5224463" y="4241800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9" name="Rectangle 252"/>
          <p:cNvSpPr>
            <a:spLocks noChangeArrowheads="1"/>
          </p:cNvSpPr>
          <p:nvPr/>
        </p:nvSpPr>
        <p:spPr bwMode="auto">
          <a:xfrm>
            <a:off x="6530975" y="4241800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90" name="Rectangle 253"/>
          <p:cNvSpPr>
            <a:spLocks noChangeArrowheads="1"/>
          </p:cNvSpPr>
          <p:nvPr/>
        </p:nvSpPr>
        <p:spPr bwMode="auto">
          <a:xfrm>
            <a:off x="7837488" y="4241800"/>
            <a:ext cx="1306513" cy="369888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91" name="Rectangle 254"/>
          <p:cNvSpPr>
            <a:spLocks noChangeArrowheads="1"/>
          </p:cNvSpPr>
          <p:nvPr/>
        </p:nvSpPr>
        <p:spPr bwMode="auto">
          <a:xfrm>
            <a:off x="-1588" y="4611688"/>
            <a:ext cx="1754188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6" name="Rectangle 255"/>
          <p:cNvSpPr>
            <a:spLocks noChangeArrowheads="1"/>
          </p:cNvSpPr>
          <p:nvPr/>
        </p:nvSpPr>
        <p:spPr bwMode="auto">
          <a:xfrm>
            <a:off x="1752600" y="4611688"/>
            <a:ext cx="1220788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7" name="Rectangle 256"/>
          <p:cNvSpPr>
            <a:spLocks noChangeArrowheads="1"/>
          </p:cNvSpPr>
          <p:nvPr/>
        </p:nvSpPr>
        <p:spPr bwMode="auto">
          <a:xfrm>
            <a:off x="2973388" y="4611688"/>
            <a:ext cx="8366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8" name="Rectangle 257"/>
          <p:cNvSpPr>
            <a:spLocks noChangeArrowheads="1"/>
          </p:cNvSpPr>
          <p:nvPr/>
        </p:nvSpPr>
        <p:spPr bwMode="auto">
          <a:xfrm>
            <a:off x="3810000" y="4611688"/>
            <a:ext cx="141446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19" name="Rectangle 258"/>
          <p:cNvSpPr>
            <a:spLocks noChangeArrowheads="1"/>
          </p:cNvSpPr>
          <p:nvPr/>
        </p:nvSpPr>
        <p:spPr bwMode="auto">
          <a:xfrm>
            <a:off x="5224463" y="4611688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0" name="Rectangle 259"/>
          <p:cNvSpPr>
            <a:spLocks noChangeArrowheads="1"/>
          </p:cNvSpPr>
          <p:nvPr/>
        </p:nvSpPr>
        <p:spPr bwMode="auto">
          <a:xfrm>
            <a:off x="6530975" y="4611688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1" name="Rectangle 260"/>
          <p:cNvSpPr>
            <a:spLocks noChangeArrowheads="1"/>
          </p:cNvSpPr>
          <p:nvPr/>
        </p:nvSpPr>
        <p:spPr bwMode="auto">
          <a:xfrm>
            <a:off x="7837488" y="4611688"/>
            <a:ext cx="1306513" cy="371475"/>
          </a:xfrm>
          <a:prstGeom prst="rect">
            <a:avLst/>
          </a:prstGeom>
          <a:solidFill>
            <a:srgbClr val="E7F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2" name="Rectangle 261"/>
          <p:cNvSpPr>
            <a:spLocks noChangeArrowheads="1"/>
          </p:cNvSpPr>
          <p:nvPr/>
        </p:nvSpPr>
        <p:spPr bwMode="auto">
          <a:xfrm>
            <a:off x="-1588" y="4983163"/>
            <a:ext cx="1754188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3" name="Rectangle 262"/>
          <p:cNvSpPr>
            <a:spLocks noChangeArrowheads="1"/>
          </p:cNvSpPr>
          <p:nvPr/>
        </p:nvSpPr>
        <p:spPr bwMode="auto">
          <a:xfrm>
            <a:off x="1752600" y="4983163"/>
            <a:ext cx="1220788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4" name="Rectangle 263"/>
          <p:cNvSpPr>
            <a:spLocks noChangeArrowheads="1"/>
          </p:cNvSpPr>
          <p:nvPr/>
        </p:nvSpPr>
        <p:spPr bwMode="auto">
          <a:xfrm>
            <a:off x="2973388" y="4983163"/>
            <a:ext cx="836613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5" name="Rectangle 264"/>
          <p:cNvSpPr>
            <a:spLocks noChangeArrowheads="1"/>
          </p:cNvSpPr>
          <p:nvPr/>
        </p:nvSpPr>
        <p:spPr bwMode="auto">
          <a:xfrm>
            <a:off x="3810000" y="4983163"/>
            <a:ext cx="1414463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6" name="Rectangle 265"/>
          <p:cNvSpPr>
            <a:spLocks noChangeArrowheads="1"/>
          </p:cNvSpPr>
          <p:nvPr/>
        </p:nvSpPr>
        <p:spPr bwMode="auto">
          <a:xfrm>
            <a:off x="5224463" y="4983163"/>
            <a:ext cx="1306513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7" name="Rectangle 266"/>
          <p:cNvSpPr>
            <a:spLocks noChangeArrowheads="1"/>
          </p:cNvSpPr>
          <p:nvPr/>
        </p:nvSpPr>
        <p:spPr bwMode="auto">
          <a:xfrm>
            <a:off x="6530975" y="4983163"/>
            <a:ext cx="1306513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8" name="Rectangle 267"/>
          <p:cNvSpPr>
            <a:spLocks noChangeArrowheads="1"/>
          </p:cNvSpPr>
          <p:nvPr/>
        </p:nvSpPr>
        <p:spPr bwMode="auto">
          <a:xfrm>
            <a:off x="7837488" y="4983163"/>
            <a:ext cx="1306513" cy="457200"/>
          </a:xfrm>
          <a:prstGeom prst="rect">
            <a:avLst/>
          </a:prstGeom>
          <a:solidFill>
            <a:srgbClr val="F3F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29" name="Line 268"/>
          <p:cNvSpPr>
            <a:spLocks noChangeShapeType="1"/>
          </p:cNvSpPr>
          <p:nvPr/>
        </p:nvSpPr>
        <p:spPr bwMode="auto">
          <a:xfrm>
            <a:off x="1752600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0" name="Line 269"/>
          <p:cNvSpPr>
            <a:spLocks noChangeShapeType="1"/>
          </p:cNvSpPr>
          <p:nvPr/>
        </p:nvSpPr>
        <p:spPr bwMode="auto">
          <a:xfrm>
            <a:off x="2973388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1" name="Line 270"/>
          <p:cNvSpPr>
            <a:spLocks noChangeShapeType="1"/>
          </p:cNvSpPr>
          <p:nvPr/>
        </p:nvSpPr>
        <p:spPr bwMode="auto">
          <a:xfrm>
            <a:off x="3810000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2" name="Line 271"/>
          <p:cNvSpPr>
            <a:spLocks noChangeShapeType="1"/>
          </p:cNvSpPr>
          <p:nvPr/>
        </p:nvSpPr>
        <p:spPr bwMode="auto">
          <a:xfrm>
            <a:off x="5224463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3" name="Line 272"/>
          <p:cNvSpPr>
            <a:spLocks noChangeShapeType="1"/>
          </p:cNvSpPr>
          <p:nvPr/>
        </p:nvSpPr>
        <p:spPr bwMode="auto">
          <a:xfrm>
            <a:off x="6530975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4" name="Line 273"/>
          <p:cNvSpPr>
            <a:spLocks noChangeShapeType="1"/>
          </p:cNvSpPr>
          <p:nvPr/>
        </p:nvSpPr>
        <p:spPr bwMode="auto">
          <a:xfrm>
            <a:off x="7837488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5" name="Line 274"/>
          <p:cNvSpPr>
            <a:spLocks noChangeShapeType="1"/>
          </p:cNvSpPr>
          <p:nvPr/>
        </p:nvSpPr>
        <p:spPr bwMode="auto">
          <a:xfrm>
            <a:off x="-7938" y="1646238"/>
            <a:ext cx="9158288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6" name="Line 275"/>
          <p:cNvSpPr>
            <a:spLocks noChangeShapeType="1"/>
          </p:cNvSpPr>
          <p:nvPr/>
        </p:nvSpPr>
        <p:spPr bwMode="auto">
          <a:xfrm>
            <a:off x="-7938" y="2016125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7" name="Line 276"/>
          <p:cNvSpPr>
            <a:spLocks noChangeShapeType="1"/>
          </p:cNvSpPr>
          <p:nvPr/>
        </p:nvSpPr>
        <p:spPr bwMode="auto">
          <a:xfrm>
            <a:off x="-7938" y="2386013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8" name="Line 277"/>
          <p:cNvSpPr>
            <a:spLocks noChangeShapeType="1"/>
          </p:cNvSpPr>
          <p:nvPr/>
        </p:nvSpPr>
        <p:spPr bwMode="auto">
          <a:xfrm>
            <a:off x="-7938" y="2759075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9" name="Line 278"/>
          <p:cNvSpPr>
            <a:spLocks noChangeShapeType="1"/>
          </p:cNvSpPr>
          <p:nvPr/>
        </p:nvSpPr>
        <p:spPr bwMode="auto">
          <a:xfrm>
            <a:off x="-7938" y="3128963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0" name="Line 279"/>
          <p:cNvSpPr>
            <a:spLocks noChangeShapeType="1"/>
          </p:cNvSpPr>
          <p:nvPr/>
        </p:nvSpPr>
        <p:spPr bwMode="auto">
          <a:xfrm>
            <a:off x="-7938" y="3498850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1" name="Line 280"/>
          <p:cNvSpPr>
            <a:spLocks noChangeShapeType="1"/>
          </p:cNvSpPr>
          <p:nvPr/>
        </p:nvSpPr>
        <p:spPr bwMode="auto">
          <a:xfrm>
            <a:off x="-7938" y="3870325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2" name="Line 281"/>
          <p:cNvSpPr>
            <a:spLocks noChangeShapeType="1"/>
          </p:cNvSpPr>
          <p:nvPr/>
        </p:nvSpPr>
        <p:spPr bwMode="auto">
          <a:xfrm>
            <a:off x="-7938" y="4241800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3" name="Line 282"/>
          <p:cNvSpPr>
            <a:spLocks noChangeShapeType="1"/>
          </p:cNvSpPr>
          <p:nvPr/>
        </p:nvSpPr>
        <p:spPr bwMode="auto">
          <a:xfrm>
            <a:off x="-7938" y="4611688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4" name="Line 283"/>
          <p:cNvSpPr>
            <a:spLocks noChangeShapeType="1"/>
          </p:cNvSpPr>
          <p:nvPr/>
        </p:nvSpPr>
        <p:spPr bwMode="auto">
          <a:xfrm>
            <a:off x="-7938" y="4983163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5" name="Line 284"/>
          <p:cNvSpPr>
            <a:spLocks noChangeShapeType="1"/>
          </p:cNvSpPr>
          <p:nvPr/>
        </p:nvSpPr>
        <p:spPr bwMode="auto">
          <a:xfrm>
            <a:off x="-1588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6" name="Line 285"/>
          <p:cNvSpPr>
            <a:spLocks noChangeShapeType="1"/>
          </p:cNvSpPr>
          <p:nvPr/>
        </p:nvSpPr>
        <p:spPr bwMode="auto">
          <a:xfrm>
            <a:off x="9144000" y="1363662"/>
            <a:ext cx="0" cy="40830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7" name="Line 286"/>
          <p:cNvSpPr>
            <a:spLocks noChangeShapeType="1"/>
          </p:cNvSpPr>
          <p:nvPr/>
        </p:nvSpPr>
        <p:spPr bwMode="auto">
          <a:xfrm>
            <a:off x="-7938" y="1370012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8" name="Line 287"/>
          <p:cNvSpPr>
            <a:spLocks noChangeShapeType="1"/>
          </p:cNvSpPr>
          <p:nvPr/>
        </p:nvSpPr>
        <p:spPr bwMode="auto">
          <a:xfrm>
            <a:off x="-7938" y="5440363"/>
            <a:ext cx="915828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9" name="Rectangle 288"/>
          <p:cNvSpPr>
            <a:spLocks noChangeArrowheads="1"/>
          </p:cNvSpPr>
          <p:nvPr/>
        </p:nvSpPr>
        <p:spPr bwMode="auto">
          <a:xfrm>
            <a:off x="92075" y="1419225"/>
            <a:ext cx="4007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Task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0" name="Rectangle 289"/>
          <p:cNvSpPr>
            <a:spLocks noChangeArrowheads="1"/>
          </p:cNvSpPr>
          <p:nvPr/>
        </p:nvSpPr>
        <p:spPr bwMode="auto">
          <a:xfrm>
            <a:off x="541338" y="1419225"/>
            <a:ext cx="11044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Environment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1" name="Rectangle 290"/>
          <p:cNvSpPr>
            <a:spLocks noChangeArrowheads="1"/>
          </p:cNvSpPr>
          <p:nvPr/>
        </p:nvSpPr>
        <p:spPr bwMode="auto">
          <a:xfrm>
            <a:off x="1844675" y="1419225"/>
            <a:ext cx="9746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Observable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2" name="Rectangle 291"/>
          <p:cNvSpPr>
            <a:spLocks noChangeArrowheads="1"/>
          </p:cNvSpPr>
          <p:nvPr/>
        </p:nvSpPr>
        <p:spPr bwMode="auto">
          <a:xfrm>
            <a:off x="3065463" y="1419225"/>
            <a:ext cx="6011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Agents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3" name="Rectangle 292"/>
          <p:cNvSpPr>
            <a:spLocks noChangeArrowheads="1"/>
          </p:cNvSpPr>
          <p:nvPr/>
        </p:nvSpPr>
        <p:spPr bwMode="auto">
          <a:xfrm>
            <a:off x="3902075" y="1419225"/>
            <a:ext cx="11637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Deterministic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4" name="Rectangle 293"/>
          <p:cNvSpPr>
            <a:spLocks noChangeArrowheads="1"/>
          </p:cNvSpPr>
          <p:nvPr/>
        </p:nvSpPr>
        <p:spPr bwMode="auto">
          <a:xfrm>
            <a:off x="5316538" y="1419225"/>
            <a:ext cx="7133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Episodic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5" name="Rectangle 294"/>
          <p:cNvSpPr>
            <a:spLocks noChangeArrowheads="1"/>
          </p:cNvSpPr>
          <p:nvPr/>
        </p:nvSpPr>
        <p:spPr bwMode="auto">
          <a:xfrm>
            <a:off x="6623050" y="1419225"/>
            <a:ext cx="4953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Static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6" name="Rectangle 295"/>
          <p:cNvSpPr>
            <a:spLocks noChangeArrowheads="1"/>
          </p:cNvSpPr>
          <p:nvPr/>
        </p:nvSpPr>
        <p:spPr bwMode="auto">
          <a:xfrm>
            <a:off x="7929563" y="1419225"/>
            <a:ext cx="7149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57" name="Rectangle 296"/>
          <p:cNvSpPr>
            <a:spLocks noChangeArrowheads="1"/>
          </p:cNvSpPr>
          <p:nvPr/>
        </p:nvSpPr>
        <p:spPr bwMode="auto">
          <a:xfrm>
            <a:off x="92075" y="1693863"/>
            <a:ext cx="501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Cross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8" name="Rectangle 297"/>
          <p:cNvSpPr>
            <a:spLocks noChangeArrowheads="1"/>
          </p:cNvSpPr>
          <p:nvPr/>
        </p:nvSpPr>
        <p:spPr bwMode="auto">
          <a:xfrm>
            <a:off x="514350" y="1693863"/>
            <a:ext cx="990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word Puzzle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" name="Rectangle 298"/>
          <p:cNvSpPr>
            <a:spLocks noChangeArrowheads="1"/>
          </p:cNvSpPr>
          <p:nvPr/>
        </p:nvSpPr>
        <p:spPr bwMode="auto">
          <a:xfrm>
            <a:off x="1844675" y="1693863"/>
            <a:ext cx="433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0" name="Rectangle 299"/>
          <p:cNvSpPr>
            <a:spLocks noChangeArrowheads="1"/>
          </p:cNvSpPr>
          <p:nvPr/>
        </p:nvSpPr>
        <p:spPr bwMode="auto">
          <a:xfrm>
            <a:off x="3065463" y="1693863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Single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1" name="Rectangle 300"/>
          <p:cNvSpPr>
            <a:spLocks noChangeArrowheads="1"/>
          </p:cNvSpPr>
          <p:nvPr/>
        </p:nvSpPr>
        <p:spPr bwMode="auto">
          <a:xfrm>
            <a:off x="3902075" y="1689100"/>
            <a:ext cx="1087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Deterministic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2" name="Rectangle 301"/>
          <p:cNvSpPr>
            <a:spLocks noChangeArrowheads="1"/>
          </p:cNvSpPr>
          <p:nvPr/>
        </p:nvSpPr>
        <p:spPr bwMode="auto">
          <a:xfrm>
            <a:off x="5316538" y="1693863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3" name="Rectangle 302"/>
          <p:cNvSpPr>
            <a:spLocks noChangeArrowheads="1"/>
          </p:cNvSpPr>
          <p:nvPr/>
        </p:nvSpPr>
        <p:spPr bwMode="auto">
          <a:xfrm>
            <a:off x="6623050" y="1693863"/>
            <a:ext cx="512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Static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4" name="Rectangle 303"/>
          <p:cNvSpPr>
            <a:spLocks noChangeArrowheads="1"/>
          </p:cNvSpPr>
          <p:nvPr/>
        </p:nvSpPr>
        <p:spPr bwMode="auto">
          <a:xfrm>
            <a:off x="7929563" y="1693863"/>
            <a:ext cx="703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5" name="Rectangle 304"/>
          <p:cNvSpPr>
            <a:spLocks noChangeArrowheads="1"/>
          </p:cNvSpPr>
          <p:nvPr/>
        </p:nvSpPr>
        <p:spPr bwMode="auto">
          <a:xfrm>
            <a:off x="92075" y="2063750"/>
            <a:ext cx="148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Chess with a clock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6" name="Rectangle 305"/>
          <p:cNvSpPr>
            <a:spLocks noChangeArrowheads="1"/>
          </p:cNvSpPr>
          <p:nvPr/>
        </p:nvSpPr>
        <p:spPr bwMode="auto">
          <a:xfrm>
            <a:off x="1844675" y="2063750"/>
            <a:ext cx="433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7" name="Rectangle 306"/>
          <p:cNvSpPr>
            <a:spLocks noChangeArrowheads="1"/>
          </p:cNvSpPr>
          <p:nvPr/>
        </p:nvSpPr>
        <p:spPr bwMode="auto">
          <a:xfrm>
            <a:off x="3065463" y="2063750"/>
            <a:ext cx="442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8" name="Rectangle 307"/>
          <p:cNvSpPr>
            <a:spLocks noChangeArrowheads="1"/>
          </p:cNvSpPr>
          <p:nvPr/>
        </p:nvSpPr>
        <p:spPr bwMode="auto">
          <a:xfrm>
            <a:off x="3902075" y="2058988"/>
            <a:ext cx="1087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Deterministic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9" name="Rectangle 308"/>
          <p:cNvSpPr>
            <a:spLocks noChangeArrowheads="1"/>
          </p:cNvSpPr>
          <p:nvPr/>
        </p:nvSpPr>
        <p:spPr bwMode="auto">
          <a:xfrm>
            <a:off x="5316538" y="2058988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0" name="Rectangle 309"/>
          <p:cNvSpPr>
            <a:spLocks noChangeArrowheads="1"/>
          </p:cNvSpPr>
          <p:nvPr/>
        </p:nvSpPr>
        <p:spPr bwMode="auto">
          <a:xfrm>
            <a:off x="6623050" y="2063750"/>
            <a:ext cx="4619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Semi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1" name="Rectangle 310"/>
          <p:cNvSpPr>
            <a:spLocks noChangeArrowheads="1"/>
          </p:cNvSpPr>
          <p:nvPr/>
        </p:nvSpPr>
        <p:spPr bwMode="auto">
          <a:xfrm>
            <a:off x="7929563" y="2063750"/>
            <a:ext cx="703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2" name="Rectangle 311"/>
          <p:cNvSpPr>
            <a:spLocks noChangeArrowheads="1"/>
          </p:cNvSpPr>
          <p:nvPr/>
        </p:nvSpPr>
        <p:spPr bwMode="auto">
          <a:xfrm>
            <a:off x="92075" y="2435225"/>
            <a:ext cx="509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Poker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3" name="Rectangle 312"/>
          <p:cNvSpPr>
            <a:spLocks noChangeArrowheads="1"/>
          </p:cNvSpPr>
          <p:nvPr/>
        </p:nvSpPr>
        <p:spPr bwMode="auto">
          <a:xfrm>
            <a:off x="1844675" y="2435225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4" name="Rectangle 313"/>
          <p:cNvSpPr>
            <a:spLocks noChangeArrowheads="1"/>
          </p:cNvSpPr>
          <p:nvPr/>
        </p:nvSpPr>
        <p:spPr bwMode="auto">
          <a:xfrm>
            <a:off x="3065463" y="2435225"/>
            <a:ext cx="442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5" name="Rectangle 314"/>
          <p:cNvSpPr>
            <a:spLocks noChangeArrowheads="1"/>
          </p:cNvSpPr>
          <p:nvPr/>
        </p:nvSpPr>
        <p:spPr bwMode="auto">
          <a:xfrm>
            <a:off x="3902075" y="2430463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6" name="Rectangle 315"/>
          <p:cNvSpPr>
            <a:spLocks noChangeArrowheads="1"/>
          </p:cNvSpPr>
          <p:nvPr/>
        </p:nvSpPr>
        <p:spPr bwMode="auto">
          <a:xfrm>
            <a:off x="5316538" y="2430463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7" name="Rectangle 316"/>
          <p:cNvSpPr>
            <a:spLocks noChangeArrowheads="1"/>
          </p:cNvSpPr>
          <p:nvPr/>
        </p:nvSpPr>
        <p:spPr bwMode="auto">
          <a:xfrm>
            <a:off x="6623050" y="2435225"/>
            <a:ext cx="512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Static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8" name="Rectangle 317"/>
          <p:cNvSpPr>
            <a:spLocks noChangeArrowheads="1"/>
          </p:cNvSpPr>
          <p:nvPr/>
        </p:nvSpPr>
        <p:spPr bwMode="auto">
          <a:xfrm>
            <a:off x="7929563" y="2430463"/>
            <a:ext cx="703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9" name="Rectangle 318"/>
          <p:cNvSpPr>
            <a:spLocks noChangeArrowheads="1"/>
          </p:cNvSpPr>
          <p:nvPr/>
        </p:nvSpPr>
        <p:spPr bwMode="auto">
          <a:xfrm>
            <a:off x="92075" y="2805113"/>
            <a:ext cx="1114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Backgammon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0" name="Rectangle 319"/>
          <p:cNvSpPr>
            <a:spLocks noChangeArrowheads="1"/>
          </p:cNvSpPr>
          <p:nvPr/>
        </p:nvSpPr>
        <p:spPr bwMode="auto">
          <a:xfrm>
            <a:off x="1844675" y="2805113"/>
            <a:ext cx="433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1" name="Rectangle 320"/>
          <p:cNvSpPr>
            <a:spLocks noChangeArrowheads="1"/>
          </p:cNvSpPr>
          <p:nvPr/>
        </p:nvSpPr>
        <p:spPr bwMode="auto">
          <a:xfrm>
            <a:off x="3065463" y="2805113"/>
            <a:ext cx="442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2" name="Rectangle 321"/>
          <p:cNvSpPr>
            <a:spLocks noChangeArrowheads="1"/>
          </p:cNvSpPr>
          <p:nvPr/>
        </p:nvSpPr>
        <p:spPr bwMode="auto">
          <a:xfrm>
            <a:off x="3902075" y="2800350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3" name="Rectangle 322"/>
          <p:cNvSpPr>
            <a:spLocks noChangeArrowheads="1"/>
          </p:cNvSpPr>
          <p:nvPr/>
        </p:nvSpPr>
        <p:spPr bwMode="auto">
          <a:xfrm>
            <a:off x="5316538" y="2800350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4" name="Rectangle 323"/>
          <p:cNvSpPr>
            <a:spLocks noChangeArrowheads="1"/>
          </p:cNvSpPr>
          <p:nvPr/>
        </p:nvSpPr>
        <p:spPr bwMode="auto">
          <a:xfrm>
            <a:off x="6623050" y="2805113"/>
            <a:ext cx="512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Static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5" name="Rectangle 324"/>
          <p:cNvSpPr>
            <a:spLocks noChangeArrowheads="1"/>
          </p:cNvSpPr>
          <p:nvPr/>
        </p:nvSpPr>
        <p:spPr bwMode="auto">
          <a:xfrm>
            <a:off x="7929563" y="2800350"/>
            <a:ext cx="703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6" name="Rectangle 325"/>
          <p:cNvSpPr>
            <a:spLocks noChangeArrowheads="1"/>
          </p:cNvSpPr>
          <p:nvPr/>
        </p:nvSpPr>
        <p:spPr bwMode="auto">
          <a:xfrm>
            <a:off x="92075" y="3176588"/>
            <a:ext cx="993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Taxi Driving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7" name="Rectangle 326"/>
          <p:cNvSpPr>
            <a:spLocks noChangeArrowheads="1"/>
          </p:cNvSpPr>
          <p:nvPr/>
        </p:nvSpPr>
        <p:spPr bwMode="auto">
          <a:xfrm>
            <a:off x="1844675" y="3176588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8" name="Rectangle 327"/>
          <p:cNvSpPr>
            <a:spLocks noChangeArrowheads="1"/>
          </p:cNvSpPr>
          <p:nvPr/>
        </p:nvSpPr>
        <p:spPr bwMode="auto">
          <a:xfrm>
            <a:off x="3065463" y="3176588"/>
            <a:ext cx="442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9" name="Rectangle 328"/>
          <p:cNvSpPr>
            <a:spLocks noChangeArrowheads="1"/>
          </p:cNvSpPr>
          <p:nvPr/>
        </p:nvSpPr>
        <p:spPr bwMode="auto">
          <a:xfrm>
            <a:off x="3902075" y="3171825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" name="Rectangle 329"/>
          <p:cNvSpPr>
            <a:spLocks noChangeArrowheads="1"/>
          </p:cNvSpPr>
          <p:nvPr/>
        </p:nvSpPr>
        <p:spPr bwMode="auto">
          <a:xfrm>
            <a:off x="5316538" y="3171825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1" name="Rectangle 330"/>
          <p:cNvSpPr>
            <a:spLocks noChangeArrowheads="1"/>
          </p:cNvSpPr>
          <p:nvPr/>
        </p:nvSpPr>
        <p:spPr bwMode="auto">
          <a:xfrm>
            <a:off x="6623050" y="3176588"/>
            <a:ext cx="741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Dynamic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2" name="Rectangle 331"/>
          <p:cNvSpPr>
            <a:spLocks noChangeArrowheads="1"/>
          </p:cNvSpPr>
          <p:nvPr/>
        </p:nvSpPr>
        <p:spPr bwMode="auto">
          <a:xfrm>
            <a:off x="7929563" y="3176588"/>
            <a:ext cx="933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Continuous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3" name="Rectangle 332"/>
          <p:cNvSpPr>
            <a:spLocks noChangeArrowheads="1"/>
          </p:cNvSpPr>
          <p:nvPr/>
        </p:nvSpPr>
        <p:spPr bwMode="auto">
          <a:xfrm>
            <a:off x="92075" y="3548063"/>
            <a:ext cx="644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Medical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4" name="Rectangle 333"/>
          <p:cNvSpPr>
            <a:spLocks noChangeArrowheads="1"/>
          </p:cNvSpPr>
          <p:nvPr/>
        </p:nvSpPr>
        <p:spPr bwMode="auto">
          <a:xfrm>
            <a:off x="712788" y="3548063"/>
            <a:ext cx="8112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Diagnosis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5" name="Rectangle 334"/>
          <p:cNvSpPr>
            <a:spLocks noChangeArrowheads="1"/>
          </p:cNvSpPr>
          <p:nvPr/>
        </p:nvSpPr>
        <p:spPr bwMode="auto">
          <a:xfrm>
            <a:off x="1844675" y="3548063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6" name="Rectangle 335"/>
          <p:cNvSpPr>
            <a:spLocks noChangeArrowheads="1"/>
          </p:cNvSpPr>
          <p:nvPr/>
        </p:nvSpPr>
        <p:spPr bwMode="auto">
          <a:xfrm>
            <a:off x="3065463" y="3548063"/>
            <a:ext cx="54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Single/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7" name="Rectangle 336"/>
          <p:cNvSpPr>
            <a:spLocks noChangeArrowheads="1"/>
          </p:cNvSpPr>
          <p:nvPr/>
        </p:nvSpPr>
        <p:spPr bwMode="auto">
          <a:xfrm>
            <a:off x="3902075" y="3543300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8" name="Rectangle 337"/>
          <p:cNvSpPr>
            <a:spLocks noChangeArrowheads="1"/>
          </p:cNvSpPr>
          <p:nvPr/>
        </p:nvSpPr>
        <p:spPr bwMode="auto">
          <a:xfrm>
            <a:off x="5316538" y="3543300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9" name="Rectangle 338"/>
          <p:cNvSpPr>
            <a:spLocks noChangeArrowheads="1"/>
          </p:cNvSpPr>
          <p:nvPr/>
        </p:nvSpPr>
        <p:spPr bwMode="auto">
          <a:xfrm>
            <a:off x="6623050" y="3543300"/>
            <a:ext cx="741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Dynamic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" name="Rectangle 339"/>
          <p:cNvSpPr>
            <a:spLocks noChangeArrowheads="1"/>
          </p:cNvSpPr>
          <p:nvPr/>
        </p:nvSpPr>
        <p:spPr bwMode="auto">
          <a:xfrm>
            <a:off x="7929563" y="3543300"/>
            <a:ext cx="933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Continuous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1" name="Rectangle 340"/>
          <p:cNvSpPr>
            <a:spLocks noChangeArrowheads="1"/>
          </p:cNvSpPr>
          <p:nvPr/>
        </p:nvSpPr>
        <p:spPr bwMode="auto">
          <a:xfrm>
            <a:off x="92075" y="3917950"/>
            <a:ext cx="1241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Image Analysis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2" name="Rectangle 341"/>
          <p:cNvSpPr>
            <a:spLocks noChangeArrowheads="1"/>
          </p:cNvSpPr>
          <p:nvPr/>
        </p:nvSpPr>
        <p:spPr bwMode="auto">
          <a:xfrm>
            <a:off x="1844675" y="3917950"/>
            <a:ext cx="433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3" name="Rectangle 342"/>
          <p:cNvSpPr>
            <a:spLocks noChangeArrowheads="1"/>
          </p:cNvSpPr>
          <p:nvPr/>
        </p:nvSpPr>
        <p:spPr bwMode="auto">
          <a:xfrm>
            <a:off x="3065463" y="3917950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Single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4" name="Rectangle 343"/>
          <p:cNvSpPr>
            <a:spLocks noChangeArrowheads="1"/>
          </p:cNvSpPr>
          <p:nvPr/>
        </p:nvSpPr>
        <p:spPr bwMode="auto">
          <a:xfrm>
            <a:off x="3902075" y="3917950"/>
            <a:ext cx="1087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Deterministic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5" name="Rectangle 344"/>
          <p:cNvSpPr>
            <a:spLocks noChangeArrowheads="1"/>
          </p:cNvSpPr>
          <p:nvPr/>
        </p:nvSpPr>
        <p:spPr bwMode="auto">
          <a:xfrm>
            <a:off x="5316538" y="3917950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Episodic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6" name="Rectangle 345"/>
          <p:cNvSpPr>
            <a:spLocks noChangeArrowheads="1"/>
          </p:cNvSpPr>
          <p:nvPr/>
        </p:nvSpPr>
        <p:spPr bwMode="auto">
          <a:xfrm>
            <a:off x="6623050" y="3917950"/>
            <a:ext cx="4619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Semi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7" name="Rectangle 346"/>
          <p:cNvSpPr>
            <a:spLocks noChangeArrowheads="1"/>
          </p:cNvSpPr>
          <p:nvPr/>
        </p:nvSpPr>
        <p:spPr bwMode="auto">
          <a:xfrm>
            <a:off x="7929563" y="3913188"/>
            <a:ext cx="933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Continuous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8" name="Rectangle 347"/>
          <p:cNvSpPr>
            <a:spLocks noChangeArrowheads="1"/>
          </p:cNvSpPr>
          <p:nvPr/>
        </p:nvSpPr>
        <p:spPr bwMode="auto">
          <a:xfrm>
            <a:off x="92075" y="4287838"/>
            <a:ext cx="385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9" name="Rectangle 348"/>
          <p:cNvSpPr>
            <a:spLocks noChangeArrowheads="1"/>
          </p:cNvSpPr>
          <p:nvPr/>
        </p:nvSpPr>
        <p:spPr bwMode="auto">
          <a:xfrm>
            <a:off x="393700" y="4287838"/>
            <a:ext cx="146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0" name="Rectangle 349"/>
          <p:cNvSpPr>
            <a:spLocks noChangeArrowheads="1"/>
          </p:cNvSpPr>
          <p:nvPr/>
        </p:nvSpPr>
        <p:spPr bwMode="auto">
          <a:xfrm>
            <a:off x="461963" y="4287838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Picking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1" name="Rectangle 350"/>
          <p:cNvSpPr>
            <a:spLocks noChangeArrowheads="1"/>
          </p:cNvSpPr>
          <p:nvPr/>
        </p:nvSpPr>
        <p:spPr bwMode="auto">
          <a:xfrm>
            <a:off x="1054100" y="4287838"/>
            <a:ext cx="52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Robot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2" name="Rectangle 351"/>
          <p:cNvSpPr>
            <a:spLocks noChangeArrowheads="1"/>
          </p:cNvSpPr>
          <p:nvPr/>
        </p:nvSpPr>
        <p:spPr bwMode="auto">
          <a:xfrm>
            <a:off x="1844675" y="4287838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3" name="Rectangle 352"/>
          <p:cNvSpPr>
            <a:spLocks noChangeArrowheads="1"/>
          </p:cNvSpPr>
          <p:nvPr/>
        </p:nvSpPr>
        <p:spPr bwMode="auto">
          <a:xfrm>
            <a:off x="3065463" y="4287838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Single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4" name="Rectangle 353"/>
          <p:cNvSpPr>
            <a:spLocks noChangeArrowheads="1"/>
          </p:cNvSpPr>
          <p:nvPr/>
        </p:nvSpPr>
        <p:spPr bwMode="auto">
          <a:xfrm>
            <a:off x="3902075" y="4287838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5" name="Rectangle 354"/>
          <p:cNvSpPr>
            <a:spLocks noChangeArrowheads="1"/>
          </p:cNvSpPr>
          <p:nvPr/>
        </p:nvSpPr>
        <p:spPr bwMode="auto">
          <a:xfrm>
            <a:off x="5316538" y="4284663"/>
            <a:ext cx="696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Episodic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6" name="Rectangle 355"/>
          <p:cNvSpPr>
            <a:spLocks noChangeArrowheads="1"/>
          </p:cNvSpPr>
          <p:nvPr/>
        </p:nvSpPr>
        <p:spPr bwMode="auto">
          <a:xfrm>
            <a:off x="6623050" y="4287838"/>
            <a:ext cx="741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Dynamic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7" name="Rectangle 356"/>
          <p:cNvSpPr>
            <a:spLocks noChangeArrowheads="1"/>
          </p:cNvSpPr>
          <p:nvPr/>
        </p:nvSpPr>
        <p:spPr bwMode="auto">
          <a:xfrm>
            <a:off x="7929563" y="4284663"/>
            <a:ext cx="933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Continuous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8" name="Rectangle 357"/>
          <p:cNvSpPr>
            <a:spLocks noChangeArrowheads="1"/>
          </p:cNvSpPr>
          <p:nvPr/>
        </p:nvSpPr>
        <p:spPr bwMode="auto">
          <a:xfrm>
            <a:off x="92075" y="4660900"/>
            <a:ext cx="151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Refinery Controller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9" name="Rectangle 358"/>
          <p:cNvSpPr>
            <a:spLocks noChangeArrowheads="1"/>
          </p:cNvSpPr>
          <p:nvPr/>
        </p:nvSpPr>
        <p:spPr bwMode="auto">
          <a:xfrm>
            <a:off x="1844675" y="4660900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0" name="Rectangle 359"/>
          <p:cNvSpPr>
            <a:spLocks noChangeArrowheads="1"/>
          </p:cNvSpPr>
          <p:nvPr/>
        </p:nvSpPr>
        <p:spPr bwMode="auto">
          <a:xfrm>
            <a:off x="3065463" y="4660900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Single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1" name="Rectangle 360"/>
          <p:cNvSpPr>
            <a:spLocks noChangeArrowheads="1"/>
          </p:cNvSpPr>
          <p:nvPr/>
        </p:nvSpPr>
        <p:spPr bwMode="auto">
          <a:xfrm>
            <a:off x="3902075" y="4660900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2" name="Rectangle 361"/>
          <p:cNvSpPr>
            <a:spLocks noChangeArrowheads="1"/>
          </p:cNvSpPr>
          <p:nvPr/>
        </p:nvSpPr>
        <p:spPr bwMode="auto">
          <a:xfrm>
            <a:off x="5316538" y="4656138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3" name="Rectangle 362"/>
          <p:cNvSpPr>
            <a:spLocks noChangeArrowheads="1"/>
          </p:cNvSpPr>
          <p:nvPr/>
        </p:nvSpPr>
        <p:spPr bwMode="auto">
          <a:xfrm>
            <a:off x="6623050" y="4660900"/>
            <a:ext cx="741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Dynamic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4" name="Rectangle 363"/>
          <p:cNvSpPr>
            <a:spLocks noChangeArrowheads="1"/>
          </p:cNvSpPr>
          <p:nvPr/>
        </p:nvSpPr>
        <p:spPr bwMode="auto">
          <a:xfrm>
            <a:off x="7929563" y="4656138"/>
            <a:ext cx="933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Continuous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5" name="Rectangle 364"/>
          <p:cNvSpPr>
            <a:spLocks noChangeArrowheads="1"/>
          </p:cNvSpPr>
          <p:nvPr/>
        </p:nvSpPr>
        <p:spPr bwMode="auto">
          <a:xfrm>
            <a:off x="92075" y="5030788"/>
            <a:ext cx="155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Interactive English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6" name="Rectangle 365"/>
          <p:cNvSpPr>
            <a:spLocks noChangeArrowheads="1"/>
          </p:cNvSpPr>
          <p:nvPr/>
        </p:nvSpPr>
        <p:spPr bwMode="auto">
          <a:xfrm>
            <a:off x="92075" y="5213350"/>
            <a:ext cx="485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Tutor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7" name="Rectangle 366"/>
          <p:cNvSpPr>
            <a:spLocks noChangeArrowheads="1"/>
          </p:cNvSpPr>
          <p:nvPr/>
        </p:nvSpPr>
        <p:spPr bwMode="auto">
          <a:xfrm>
            <a:off x="1844675" y="5030788"/>
            <a:ext cx="690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Partially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8" name="Rectangle 367"/>
          <p:cNvSpPr>
            <a:spLocks noChangeArrowheads="1"/>
          </p:cNvSpPr>
          <p:nvPr/>
        </p:nvSpPr>
        <p:spPr bwMode="auto">
          <a:xfrm>
            <a:off x="3065463" y="5030788"/>
            <a:ext cx="4429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Multi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9" name="Rectangle 368"/>
          <p:cNvSpPr>
            <a:spLocks noChangeArrowheads="1"/>
          </p:cNvSpPr>
          <p:nvPr/>
        </p:nvSpPr>
        <p:spPr bwMode="auto">
          <a:xfrm>
            <a:off x="3902075" y="5026025"/>
            <a:ext cx="858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Stochastic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0" name="Rectangle 369"/>
          <p:cNvSpPr>
            <a:spLocks noChangeArrowheads="1"/>
          </p:cNvSpPr>
          <p:nvPr/>
        </p:nvSpPr>
        <p:spPr bwMode="auto">
          <a:xfrm>
            <a:off x="5316538" y="5026025"/>
            <a:ext cx="884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Sequential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" name="Rectangle 370"/>
          <p:cNvSpPr>
            <a:spLocks noChangeArrowheads="1"/>
          </p:cNvSpPr>
          <p:nvPr/>
        </p:nvSpPr>
        <p:spPr bwMode="auto">
          <a:xfrm>
            <a:off x="6623050" y="5030788"/>
            <a:ext cx="7413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Dynamic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" name="Rectangle 371"/>
          <p:cNvSpPr>
            <a:spLocks noChangeArrowheads="1"/>
          </p:cNvSpPr>
          <p:nvPr/>
        </p:nvSpPr>
        <p:spPr bwMode="auto">
          <a:xfrm>
            <a:off x="7929563" y="5030788"/>
            <a:ext cx="703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Discrete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/>
      <p:bldP spid="1261" grpId="0"/>
      <p:bldP spid="1262" grpId="0"/>
      <p:bldP spid="1263" grpId="0"/>
      <p:bldP spid="1264" grpId="0"/>
      <p:bldP spid="1266" grpId="0"/>
      <p:bldP spid="1267" grpId="0"/>
      <p:bldP spid="1268" grpId="0"/>
      <p:bldP spid="1269" grpId="0"/>
      <p:bldP spid="1270" grpId="0"/>
      <p:bldP spid="1271" grpId="0"/>
      <p:bldP spid="1273" grpId="0"/>
      <p:bldP spid="1274" grpId="0"/>
      <p:bldP spid="1275" grpId="0"/>
      <p:bldP spid="1276" grpId="0"/>
      <p:bldP spid="1277" grpId="0"/>
      <p:bldP spid="1278" grpId="0"/>
      <p:bldP spid="1280" grpId="0"/>
      <p:bldP spid="1281" grpId="0"/>
      <p:bldP spid="1282" grpId="0"/>
      <p:bldP spid="1283" grpId="0"/>
      <p:bldP spid="1284" grpId="0"/>
      <p:bldP spid="1285" grpId="0"/>
      <p:bldP spid="1287" grpId="0"/>
      <p:bldP spid="1288" grpId="0"/>
      <p:bldP spid="1289" grpId="0"/>
      <p:bldP spid="1290" grpId="0"/>
      <p:bldP spid="1291" grpId="0"/>
      <p:bldP spid="1292" grpId="0"/>
      <p:bldP spid="1295" grpId="0"/>
      <p:bldP spid="1296" grpId="0"/>
      <p:bldP spid="1297" grpId="0"/>
      <p:bldP spid="1298" grpId="0"/>
      <p:bldP spid="1299" grpId="0"/>
      <p:bldP spid="1300" grpId="0"/>
      <p:bldP spid="1302" grpId="0"/>
      <p:bldP spid="1303" grpId="0"/>
      <p:bldP spid="1304" grpId="0"/>
      <p:bldP spid="1305" grpId="0"/>
      <p:bldP spid="1306" grpId="0"/>
      <p:bldP spid="1307" grpId="0"/>
      <p:bldP spid="1312" grpId="0"/>
      <p:bldP spid="1313" grpId="0"/>
      <p:bldP spid="1314" grpId="0"/>
      <p:bldP spid="1315" grpId="0"/>
      <p:bldP spid="1316" grpId="0"/>
      <p:bldP spid="1317" grpId="0"/>
      <p:bldP spid="1319" grpId="0"/>
      <p:bldP spid="1320" grpId="0"/>
      <p:bldP spid="1321" grpId="0"/>
      <p:bldP spid="1322" grpId="0"/>
      <p:bldP spid="1323" grpId="0"/>
      <p:bldP spid="1324" grpId="0"/>
      <p:bldP spid="1327" grpId="0"/>
      <p:bldP spid="1328" grpId="0"/>
      <p:bldP spid="1329" grpId="0"/>
      <p:bldP spid="1330" grpId="0"/>
      <p:bldP spid="1331" grpId="0"/>
      <p:bldP spid="13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762000"/>
          </a:xfrm>
        </p:spPr>
        <p:txBody>
          <a:bodyPr/>
          <a:lstStyle/>
          <a:p>
            <a:r>
              <a:rPr lang="en-US" altLang="en-US" dirty="0" smtClean="0"/>
              <a:t>Exercise: Environment </a:t>
            </a:r>
            <a:r>
              <a:rPr lang="en-US" altLang="en-US" dirty="0"/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0583"/>
              </p:ext>
            </p:extLst>
          </p:nvPr>
        </p:nvGraphicFramePr>
        <p:xfrm>
          <a:off x="140970" y="1676400"/>
          <a:ext cx="883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300" dirty="0" err="1" smtClean="0"/>
                        <a:t>Task</a:t>
                      </a:r>
                      <a:r>
                        <a:rPr lang="nl-NL" sz="1300" baseline="0" dirty="0" smtClean="0"/>
                        <a:t> Environment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Observable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Agents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Deterministic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Episodic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Static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noProof="0" dirty="0" smtClean="0"/>
                        <a:t>Mars Exploration</a:t>
                      </a:r>
                      <a:r>
                        <a:rPr lang="en-GB" sz="1300" baseline="0" noProof="0" dirty="0" smtClean="0"/>
                        <a:t> Agent</a:t>
                      </a:r>
                      <a:endParaRPr lang="en-GB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noProof="0" dirty="0" smtClean="0"/>
                        <a:t>Chess without a clock</a:t>
                      </a:r>
                      <a:endParaRPr lang="en-GB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noProof="0" dirty="0" smtClean="0"/>
                        <a:t>Internet Shopping</a:t>
                      </a:r>
                      <a:endParaRPr lang="en-GB" sz="13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noProof="0" dirty="0" smtClean="0"/>
                        <a:t>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00272"/>
            <a:ext cx="318897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2895600" cy="214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3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762000"/>
          </a:xfrm>
        </p:spPr>
        <p:txBody>
          <a:bodyPr/>
          <a:lstStyle/>
          <a:p>
            <a:r>
              <a:rPr lang="en-US" altLang="en-US" dirty="0"/>
              <a:t>Environment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691"/>
              </p:ext>
            </p:extLst>
          </p:nvPr>
        </p:nvGraphicFramePr>
        <p:xfrm>
          <a:off x="152400" y="2133600"/>
          <a:ext cx="8839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</a:t>
                      </a:r>
                      <a:r>
                        <a:rPr lang="nl-NL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Environment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Observable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Agents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Deterministic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Episodic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Static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Discrete</a:t>
                      </a:r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Mars Exploration</a:t>
                      </a:r>
                      <a:r>
                        <a:rPr lang="en-GB" sz="1200" baseline="0" noProof="0" dirty="0" smtClean="0"/>
                        <a:t> Agent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Partially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Single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Dynamic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Continuous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Chess without a clock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Fully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Multi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Static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Discrete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Internet Shopping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Partially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Single</a:t>
                      </a:r>
                    </a:p>
                    <a:p>
                      <a:r>
                        <a:rPr lang="en-GB" sz="1200" noProof="0" dirty="0" smtClean="0"/>
                        <a:t>(except</a:t>
                      </a:r>
                      <a:r>
                        <a:rPr lang="en-GB" sz="1200" baseline="0" noProof="0" dirty="0" smtClean="0"/>
                        <a:t> for auctions)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Partly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Dynamic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Discrete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Partially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Multi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/>
                        <a:t>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Sequential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Dynamic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Continuous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133600" y="2552700"/>
            <a:ext cx="6705600" cy="2667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33600" y="2893384"/>
            <a:ext cx="6705600" cy="3832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599" y="3276600"/>
            <a:ext cx="6705601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3886200"/>
            <a:ext cx="6705600" cy="2667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1C3D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762000"/>
            <a:ext cx="8458200" cy="762000"/>
          </a:xfrm>
        </p:spPr>
        <p:txBody>
          <a:bodyPr/>
          <a:lstStyle/>
          <a:p>
            <a:r>
              <a:rPr lang="en-US" altLang="en-US" dirty="0"/>
              <a:t>Environment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458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environment type largely determines the agent </a:t>
            </a:r>
            <a:r>
              <a:rPr lang="en-US" altLang="en-US" sz="2800" dirty="0" smtClean="0"/>
              <a:t>design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real world is (of course) partially observable, stochastic, sequential, dynamic, continuous, </a:t>
            </a:r>
            <a:r>
              <a:rPr lang="en-US" altLang="en-US" sz="2800" dirty="0" smtClean="0"/>
              <a:t>multi-agent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AutoShape 2" descr="data:image/jpeg;base64,/9j/4AAQSkZJRgABAQAAAQABAAD/2wCEAAkGBxQTEhQUExQUFhUXFxUVGBQVGBwXGxUcFxcXGBcYFRcYHCggGB0lHBQXITEhJSksLi4uFx8zODMsNygtLisBCgoKDg0OGxAQGywmHyQsLC8sLCwsLC0sLCwsLCwsLCwsLywsLCwsLCwsLCwsLCwsLCwsLCwsLCwsLDQsLCwsLP/AABEIAOEA4QMBIgACEQEDEQH/xAAcAAABBQEBAQAAAAAAAAAAAAAFAAECBAYDBwj/xABHEAABAwEEBggCCAMGBQUAAAABAgMRAAQSITEFBkFRYXETIjKBkaGx8MHRBxQjQlJicuGSotIVM4KywvEWJENTYxc0dJOz/8QAGgEAAwEBAQEAAAAAAAAAAAAAAAECAwQFBv/EAC4RAAICAQMCBAYBBQEAAAAAAAABAhEDBBIhMUEFE1FxIjJhgZGhIxRCUrHBFf/aAAwDAQACEQMRAD8AHTQ14faK4pHkaJBwUOtR+1TxSoVqa7jK2sQ6rnURRPSNjBUVbaHKaIrlnB2ehi1kIxSdl6x6XU20tkk9GshUDYoZGDhVt7Qz99L6QgYghs9YRGapwNAVIJp7yxktY5KPzq4yklTMM7xTlui6Zv8AV6zqSlV8zgQPWsNpLB1fOuabW6MnnB/iPzrhzM8TRlk5KqHpZQxztyHp6jeG+lfrm2s9JanE/wC5Eq1OoOnfqrzgKbyHkdGsRORkH18ayqTNE9C2gtuIcRBKDIBy5GqhcZJ0LLLHkg47l+TTWtxFnautFKx0uCfvKlIAORwiRXawWstOSFB5SyhTi7uawCbkn7qThxidsDg9rAVWhp0sI+wQohtOAK3MAtWGYBSRxRVd3WxIM/VoPBX7V2rLFM8TyZsPOBvoF2ZxKUrWb6HYEns3kTzTPfWSt1suJQ0MAQReJmbysSNxwjlVp7XBpYhbCiN0g+HGtg19H7rjaVfVm0X0g3VrAWmdisMDwmluUugnCUephrLpBTDTk9aAsIxJTMFKScYOKppaA1DtdpYDwuobIlAXIKx+KAMAd5zzr0vVv6PIVFpbHRJybKkrCzMwYJhOGM55b63FqwzEDyHhlVpXwQ+p8xWzRrtndLbibjmYE9VfI5d/jXB+1AKCm5Ei6vZn6EHbXoX0xlopQUxeCxdO/wDFHCPSvNUYpu71A8sAT50pRp0I9Fe0gXUMPHtLSL/FQF1R7yknvolYLYZInOD5R/prP6OebU2hPXASIEx3nxJrpbbc20UypV6JAgwoEwRIGBw9N9dqnFRuTHGLk6SNmi3kXTOSknxMfGrVqtEgiccPnWdes6kYLStJImJScOYJFd7C4om6BjvyHPCqpdRMNochE8B51Vq5Z2YTBzIx2+FUyKzZIxqJpzUSaBCmmqM0qQGXUqqVrBJBBgifOi40A9HbQe4/Gq72gH+fIiuVpmtgB5Cj97yqm4wd5o4/oZ4Zoc9fShz9iUM0qHMGoaAHlkbz41zLaasLbG6uLyYMYVm3RrjxSn8pyITUcN3lTmd9dtGtpU8hK5uk44x50k7dGj004q2V54Ur3Ct4nU+zLGBcHJdcXfo7aPZecHMA1exmNIxIc4ir2jXEjMij5+jNf3H0/wCJJ+Bq3ZPoztUghTShnmR6ik4S9AqPqAlWtI6Q71wOSRI/z0LtFvSTtovonV+0WtlbjDd9KV3VYgEEttqGBO41rPo6+jNa3frNuRdbbVLbKo+1UMby4/6YOz7x4DE2tsPhonqbq+iyNDSNsTjnZmDmTscUN+1I2DrZxHZH0m2q8QQzn+E/1V6hbrGy9HSttuRMX0hUTnEjDKhdo1MsCsTZWwfy3k/5SK6IpRVGT5BeqOt1ptjhT0TYbTi44LwicgJJlR3bseZTS2kL8oScBgYOMxvGWBrmpDdnbDFnRcRJmDMTiSoqMnKNpy2VUIraEe4mzyL6QrOr66ekJKAEFtIwAQcxzvBQngN1X06GYUElCQEqR1Y3xIKtpO8ndUfpZtqOlaQgjpUpN+MYCoKQrcczG5XKaWpWkekQtlR6yOsnkT8Ff5qzi15jiy9vw2X7LZiAMMsPCo6VsJcDcDrJWnwJF74HuokowTxx78iPfGo2NJUqdmytJxTVMUZOMrRqdOqSpKSCCQSMDOB3+Aobo5wJcTxw8aZIwqqRB4irj0oRr4qhbEwo8cauWZ0KQFcJNDX3JJNDJIE1zUqmUquSnhv8MaQjpNPXHphuPhSoGExTioJOFTFYFD0iJzpUqAKekbA2ptcoTN1UGBMwa8ik7a9pWJBHA14w8IUobiR51zajqj0tC/hkvYganYDDzf6q5mns5+0R+oVjHqdOX5GemWWOrgMjsoq00nlyJFBbGrsd/pRlk12o8pl+zs44KV4z60bUC3Z3VlWAbXsG1JAxHOhVjzFdtfdIfVtFuLCAorW23BMReJM4DHLLjTk6TJjt3Ld0MT9D2ilWnpip1bdnbLbjqEKKekN1V1Ju7OridwjbI1utGuLklLUNoGAwEkDLPAch415PqlrY/YEvIbDakvXL4WknsTEEKEdo1ttVLMnSyHitXROIUAEIxvJKZvY4jGR3UY0lz3Icm0kdNA602lVpbQlZcvKAKCAZE9YzEiBJnZFejaRtl0QntHyrI6qaBRY3nSVXlwlAKhF0HrGI3wnwosqSSSSZPhyrZRt8k2QE7c9vPbWe111iTY2JBBeXg2niM1KH4R5yBy0DzoTxMEgb4/3HjXkWsGrNvfeW8tCVFRwCVSEjYlM7PUknbRlk0uBwSb5MbanlLUpayVKUSpSjmScya7aItxZeQ4MgesN6TgoeHnFW7Tq3akZsOdwmhztkcT2kLHNJFcPKdnRwz1NbYWM8FQoEeccwR4mrLTqUYXT3V51orWJ5tKUyFJRgkKAwEREjHbWs0Bpr6xeBSEqTBgHMHCRO4+orsWSM+O5g1RoBbEHeO6uDhxwqMUprWKoQW0S4pSLg3/CuSm1HMnuwolq+0A2d94g8MsPSq2kkrS4QkJAOIJknHPDDbO2hksqCyjnzpLCU5kDnTFontKUeA6o8sfOklpIyAHvfQIb6wjf5H5U1dKVIYIGn1IwcSsRtuyD3irlm1haVkpPKYPgYrUL0ClYlCwocQFA/4hQi3apz2mkK4pj4wa5N0l1RdIZu3JO2u6HwciDWetGq4QeqXWjzIHgcKrq0daU9l1KxuWkHzFNZEG1mtCq8f0oiHnBuWv1NbIaQtLfaZJ4tr/0qrGaWS4p5ag251lEiUnbyrLNUkqOzSZFBtPuVpqCVQpJ/MPWrbGhrQvJtQ4qwogzqe8YKloTtjE1ilydGTNGqNTYlAhOO3YeBohaHFITKVHPIwaDsaPcRsSrkYNWi7hCg4PP511xaPObDejtLLBEhJ8RVr6Srb0uiF9WCl1g5zmqPjQSxFJODg5EUe09ohy1aOeabLd77NYkwDcWFEZZkTHHdVy6EK26R4tZ2rxI4KPOATHlXoP0NtPI0kEpktrZK3bqZSBC+ivqI6vWmMRM7a89s1oukKicDGYzBG7ZM17N9D9lcRftChKXW2UpS2CYSi+QVk/ePSZDKKiKtCL+tz3QPlWSVRjmARlNTslvStu+IOfVSROGwzEGu2tt5d660onMXoSMN8mhjZJAJACoxjGN4nbXVdIktPO3jwqANQBp5qCic0ykA5gHmJqM1IGgCo/olhfaabP8AhHwqmnVyzoVfbbCFwRKTnOwjwovNWdHs31jhj8vOigM0ECmLIrvb4DiynEFRMTlviqv1kbQod3yq7AMaBVCiPxT/ABJE+Yn+GrWlGQSBIBJABx27IAJPcNtBrFaxOB62CkjeU7Md4kd9GtFtl1xTmxJKUc/vK87v8VFktHA6AtET0c8lJPoqqFqsy2zC0lJ4it5Y0mQDO3YYwjM7M6C6yKS8SEjFAPW3kbB6TUqTbCjLUqjfpqoRgrPa3WjKCpJ3tqKT5Gjlh18tTeBcCxudSD/MIV510segGEEmFqBySpxV1PERie80Kc0HaL90BpaCcFFV0pH5xd9Kqekyx7fjko2Nk+kdJEOsd7Sgf5Vx611a09Y3D2wg7lgo8+z5155payps6glwgTktMlB3gFSRiOIqukz2VhXf8q52qdNDTo9ZTY0rEoVI3ghQ8RXB3RqtkHyrzBp1aDIvJO9Bg+IxovY9bbSj/qXhucAV59rzqXCLKUjXOWdQzSR3SPEVxmqdj17/AO4yDxbV/pV86PWbWWxOgBagk/8AkRH8wkDxqfKQ95RpGtC1oth0S0oEb21hQ+NcndXVfdWk8FCPMTS8sW9AVptJOKQa0LdlSLLaCiUqDLpTB2hCiJGWYoedEOpzQTxSQryGNUtZdIrZs3VUpBKghUZlKkqSoEHga5dRKcNqj3Zrjp2/Q81VpcFEFiz3vx3OtvrV6m6yLZKXHCro1pcHRt3glJvmLrd4DZGO+sidFPAYBBEZh1Akd5kd4rXNavqaYZEXuoFEpM4rlZAmJAvR3V0SnNK4mMUn1FpHWgdK4tXSKBUIQs9UJG7rLIJ4RWhsOnLO7AQ82VEdi8Ar+EwfKs+x0QwWI4LBjxyq26ghlQsxSkGTDd0X94Ch865Vr8ilWRfo3eFNfCaW9TzWN1Tt7yR0a23CgDqrjBP5b2XdNaQW5O2R+oEeeVehiyeZGzCUaZemnmq6HwciDyM1MLrUk7TVmxW3orxEZbeEmqQVVbSHZJnIHvwoYBpTLC8VtAmACpJUkmABsPCuK9D2dWSnUd4UPMTWcsulryQQQZAOBq4jSppUirL72ggkKUm0AAAk3kkGAJMQc4rQ6CsAbZbTIKroKsc1K6yv5iax2kNKAsuje2seKTRIaTG+k033A0L9tKb4TxSOeU1SDYSnummQ4CBFStw+zX+hXoatKiGec/XUfiX77qVEfqw4UqNz9Ao5xT016mKq98odaQRBAI3HHyqLlh6VroQk9H+FAuhMY3sBCSM52VBbwFWRb7QysNSlGF4BYTIChPVOYJOMTOO6axzbap1f1ADWPUdy9PTqLYkkENqVhiYUVpAHH1oLpqwLZcUA0txuSAoC8pMZhaU7RvGHKtRpTTryYlaCTO0qKe5Rgc4rlZn3HGnrS65IC0YrkFV4JADeEZjIVwLTQfzUr6VbAyLVkUpsuBt4IGbhbWEJ5rIujxqNxWwg1sg/eG2Ds58KCO6tNTLanG+CFSO4KBiifh2RfK7/AEFAlu0LQZAKSPvJJBHeKOaP10tTcQ8pQ3OgL8z1vOlpXRiQ2PqwWVpzDq0npORSlISfL1oCCoqCF2d0LJgAIKrx/LdGPdXJkw5MfzIQQtuttqdJDjqlC8SAkluMcIuEZcZotp+1lejm1KJJV0ZJUSSeZOJrO27RJbUEuJW0si8EuApJG8AwaMaYTGjUDcEj+c15mrT+F/U2xd/Yr2WwFSGlleC0BUAYjZEnlXsDugQEJS24qEpCQFgKwSIEkRu3V4wLa2mz2eVpkNwRMkEKOECr+jtcrSiLr6yNznXB/jBI8RWmlnKTluFkSVUarXTQy0WR5RCCABik71JGR50F1OR/ySP1O/8A6Kq8zrwp9PQPstOJchBIJGZwJSbwMGDsypaHaShhSUiEpdtAA3AOrrDxGXCX1L06dtmeat1otdpU048u7dN1IN1KYgiEpgThnnV/+yrW32HlEblCap6mNhWkCCJFxeHcK9GVo8bCRXZpZNwtkZI88GBNstSO2yhfFOBro3rKlOC0PN/zD+YGtm5YFflPMRVV/RwPaR4Y11GVAey6wtq7LzZ4KBSfEE+lXF2y8CMMs0qChu4HyqvatXGF5hPeIqtZdXQwoqQTBF2JkZg4eFNrgRlVuFs9UkDds86v2XSSj94d+HpRxjVZtaQVmV7YVlwioPamx2VnkRPmKx5KOALq0GEBYIIN1QJxEZHGjxSLgkYwJ2YxjQG06AUnECDvSaNBeEcKtAH2nyFAHHhv5UWeH2av0q9DSaTlMTGcelPaVgIVP4T6VZBj7tKulymrTaOwNfpr1c5pTXv0WM62FCCJHHGo2kuLACnXFAYALhyO9wE+dSmmmk4KXVAVXLLMYgR+FKU+Jj0ipJsyQbxkq/EolR7icq7k1qNA22zNtgJXDih9qpzqFEEdVpQCo247ZxukCMcko4Y3GP4DoZpTZGYI5gio3q1CtamE4IBKdpWtx0KnehUJUNsE1ndM6WYWsJZbCUomXCkIK5ugXkpJSIgmREleQ2zi1MpOpRr6gmcSqlerlepTXWMhpGzJfTdclQmQZMg7wdlUNKoCbKmzIKlHCAesYCicYHGiV6oExPua8/W+HQ1Kj2ad3XvwVF7bMK7YXZu9GslIjBJ2VZYtTUBK5SoAA3gRkK9fsmibGUgh3pCYxKgqMpUWUFKgO0IKiQRiDVpzR9lIN9lL4Te7Vk6JIMdX7RJwAJ2Anga8qeHHDiLf3RmzyKyrQhSHAq8EqSqAQZhQmK2eibUF2VTgkBS7QQDni65n40+vhv8ASWdtxlxCbpaCMmpg3QYwUBIwmRumAO0WSzYkNrgHr7d7ilehrzvFNNKMITrrX/eDfA2mzM9JDjp4D/Miidj1ltDfYeXG5RvjwVMU+iNXXXL5T0IwxLjoBVkeqmCo5ZwBxoXaG0pWW1i4sZpOB5g5EcRW2HHLHGpGU5WzYWTXx0f3jaFjeklB78x5CjNl13syu30jZ/Mm8PFEnyrzT6v+E1EhQ2T51rbFZ7LZrew92HG18AQT4ZimtljSUnYRjXjPSDaKv2fTdoQIQ85H4Sbw/hVIHdT3BZr16SuquqQ4BleiUnvBog1bYEhRA8BWGa1ieB2ek8xkfCiVn1qB7baeYEHxT8qdok1310nODzHyqsGccDQBWkG19hS0H8q/gRVywNvE4PmPzNpJpgb61W9LaSpRgAThiTwA2mq9g0kHm1KKFJiRdVEkRIJj0oZYLCnNaluHes0RW8mShIGXZGwHfHfWyIB9ynq50Y3Uqu0BjJpqyx0sthakPELukiU4KwMYjI+VG9H6VZdwQsE/hOCvA591eth1OPL0fPobF6aiaelXQB10XaWEPIVab3RCSUpSpRVhgOoMpgmYkTyMdI9EXnCy8ypClKKUg3CkEkxdViInIxXMiuamQcxWM8G6W5Saf6FRXXaUpgAMpyxW4lX+1EtXtNJsrrruFocWlSbjZSGgSUkX1Y4SNmOGW2qYYG4VMIrL+kT+aTYUcGknMxJkmMBJMmO+usVOKY12DIGiGrDVnctARalhtEG7KriXFbE3/uHht2HZVIiua2wRjUZIb4uN17AWfqYaUpLqHiQT1kAKBAJgyJih1tWL0IDkYSCk4GY3cBsFTaaKCOjUpEfhOGP5DKT3iuamFHErWY2zd8bkeJrl8jMn8y+4qYY0Kwwlq1rtZCDdR0QvddS7quqlsTenCd0bM6EtY4kGcutmOQkwKZuzJBkDE5qOJPM5mu4Fa48G13J2/wDXsNcCqtbdHNu/3iAo7DiCORGNWqVbShGSqSsAEvVsAy26tPAwod27zotbNEshpPQuPKdA6xeCEoPABElPMk12mmK65J6DDLoq9goyK7ekG64lSFblCpShWKSO6vYtH6FszVnCn/q75cBUCR0qGxIA6sSodokx1TGyTVDS2rdmObdnVejrobuKiIEKznKvFyY0pNRd/Yk8summk7q2Fu1YbhcKU3d+8EgxMRKRAIkgbOGysa8l5vttEgfeR1gePAc6jy5VdOgJhyrdl0g432FqHAGR4HChzdtbVtjnXcNg5HwqU/QRp7Brg8jtBCxx6p8Rh5UVsOslnU/0zodQq6kYQtPVM7CD5VhOjVT3iMxVqbQUeqf8XWLev+E/KlXlfTU9PzBUUHtHLQq8Uh1MyR1uttIUEkKx4GvRNDW1i1WdaWWWGWx1XG0oSFAxgVLPWPBRM4bxWYCqg4yDOYkQSMJ3Tv76Ubi7QytaNLKYcUgOdKlKiBJk4H8X+9F9HaxMOQCq4rcvAdysqytr0QsYp643DA+G2t5qTp1go6BphmzvBHXVclTkdohbhUrmknbhhXTh1uSEqb4+o7O0018Vm9YrWLO8egclJxKBikGTMD7o5UtHaztGA4Cg780/MV6ePXYpurr3KNJNKoNOpULySFDYQZB7+FSKq7QFTGlPyqJPpQAiaYHKualelJjSKmVX0xIBTChIIUIIPcaUnS4Ga21aHs1gsyLRpC+pThhFmQbuMXoWRjIGcEATGNAW9enFKCbLY7O2EkLSLiVqBGAWSoEhUYTOG+iSdabHbbOmyW9q6lBltxrq9GRgCiAbpgxBEHadlCn9QLM5CrNpFuBODiLx71MqInuFfPaiWfc/Mv8A4Q7LNo1stCQVv2KyuJGJlDafO4T4UU1c+o6UKm20myWkAqCQSpCwImEE5CRkQaDf+mhKkIdt7QSQVyhhxQARibyiQE8JONEdEaS0Zoq85Zyu02kpKOlVEAYSEXeqlJgYyVc6nHLNf8dgrB2mNFrsy7jhTexwBBIAiCQCbszIx37qoTVa0aTU84t1ZlS1FSjxPyGHKppXX0OPdtW7qWdFGtFqfoRL7docWFHo0dRIwvKIXjPC6MBvx2TnYqCEKQoLbWtCxMKQoiJwOGWO0RU58cpw2xdCatCsVteZcFxa2zJkAxPdkedEXFWlRKipUnGY344FIocp9wql1KHufUO7EgEeAFRCkTP1c8ukKhu+9FcjhmT5ivfgmmWrQ+s9RTkjqkgHAZRejbOGONcFSlRSYwAMg7wD8fKrKtJJ6IttWctqKgb6ykiMZwSZmYwnfyNRtsySTJOZ9MuXvEVpp45d1y4XoNX3Iu2NtZlSEkjaUifGiFlW2ElDjDbiTh1pBH6TsPEY8arin9+/fjs3ngxz+aKGAdK6NcQsmzyto4hKyL6fyzMKG45+FDVaQKMHW1IPEEeE51sffv386SkyIIBG4+/fnXFk8Ng/kbX7FRkf7Ub3+VNWn/s9r/tN/wD1p/pp6w/8zJ/kvwLaCFI7ve2o3iM/EfKpIVNSrzxEQqouMpUQSBIyO0ftwp1I7ve2o3iM/Ee8KABmlbA4tRWFXydhgEAZAbI8KnqsbGh4/Xm3FJAwF4pSD+dKU3iORHfRIKqD7CViFAH4cjsqXHmwNTrGiz9GFMhphUSjoAAFDMXowWCNqqyNm1mgw6J2XkepHyqK7LdZUhAKlT1SpXYTtSkZEk7TvNZ15tQMKBSePvGto6rLj7/bsVZ6JY7a24JQoKyw2iN4zFdz8T5/Og2pGqTFoSXnbVdCDi00D0vepQhI4i9VjSluDKz0V5bQj+8UCvcTfSIPmeNeph8RhJfycMaZbc+FUbUj1qVi0q07gFAGOyrA57tvdVxxv4++dd8ZRmri7GZm0IUMQcatM6QRdheB5H4URdsoPvd8Krq0eD731m8Tu0wK39ppCSlK1XTiUC8Ek8RlVFKlrOPcN1FRo8bvewV1bsgHvzqfJk3bYUcbI2RRJpNM2zFWEp9+/fMVulQCSKnFID36d597qce/fp8MqoBrvv36fCmj37986kffv33VGffv3ypgKKUe/fvnnT+/fv50gffP37zoAUe/fv1p49+/fPOnHv377zS9+/ficKQhgPfv360vfv3y30/v55+9+6l79++cCgBsOHl/VSp7/H+b9qVIDHWW1pX2TjuOdXUO76z9o0cU9ZEkcMxUrLpQjBeI3jPv318kpV1INEFU8VSYfBEpMirCXK0sBy3uw97RTXiM/H3lXQGlFAhgai62FCFAEbjTFG7D08Ka/Gfjs/agZQc0YUm8yspO4n4/OaKaZt7YsaAEhLzhhY/DcMkzuVhA3E7qiDTLSCIIBG40lFJ3QWZJR3Ub1ftVrWsNMhTxOTcXsNsHMDyprVodJxQbp3HEfMV20dpl6yoW0tJUy5F5E3QuMpUnEp/IcDupQyZMcri69hpmiNoKQS6m5CigqBC0XtqekQSkkbpwNdSRmDviOcZ/GrtldbtVmK5vJCCCmAkNQMUhAwTHpFebWa3uNmUKgZwcR4V68PEmkt66+g9xvQmffd4etTDfvyHfw9azuj9aE5OJKfzJxGW0Zj3lR9i0oWJQoKHA+u7accfWvQxZ8eVfA7KOoHv3x2/7U8e/eyfYpT798NnrlSPv3vA2bJ2VsAp98/ifTfUSqmWffrHpOWedc7KkqdQkHMniIAJOG3AHyyqZy2RcvQA/qzY0OX1KKSpJTdQcjgcSNoEACjTlmSU9ZKCoApJuxBBwuj8JGOZ3csq/orGW1YpggKPWxJgggCMsJ3cpK6I02oFSbQbqkDBZSSTvCwAZ5xXj5pPJ/In9vQzfJeaZSPuJneMK7HQKHipMpbUEJcBCYi9eH2mN0iUKxjxjGqdKNKN4PIg/hISOcZz4Vz07pVLrXQWdfWWftCQeskCe3tGAnPAbpnOHmJ7la+ouTOLkEg5gkYGecEZ89vAUwV79PfhGdPabA40E30mCkKB2EGMQfDAxG2uaVe+fvma9zHOM42nZouSfv37wqQHvzy8/M1Ee+733c6mB8P2EfDbmaoYukG/+c/Kmqcnj/GmlQBkG1dx3VwtNiSvgd4+O+vRdP6oJXKmoQrOPuq/pPLCsRa7MtpRQ4kgjf6jeOIr5H3MzOuMLaMjDiMjz+Rq5ZdKA4L6p37P2oicRvFDrVowHFGB3bO7dU010GE0Od9dUrrNNvLaMbPwnL3xFFLJb0rwyVuPwO2qU7EFAaUVwS5XVKquwGKN2Hp4VG/GeHHZ+1daY0AQmmUNnlTKb3YenhUCqM8OOzxpAO1eQ26hpVxLoCVgYgwZw3bRhsJrP2yyrTmMN4xH7d9aKaek1aoDL2Zm8QLyUztUYA4k1vbLq1ZrOkS8p59YBT9XV9mgHapcHpT+VOGGJFZ60aNQrEdU7xl3io2K32mykFJKkA9nNJG0RmnmKmFwdr8jNBpG0OWa6XE3m1E4jtJ4KjA4boNdbBpFt3sKBO7I8o5nLhtpa2aSadsLS0KBLq5Cdqbk37w2QSBxmvP1Kg4GDvFeqvEJ46vlfsakekue/e3lxxNcmnS2tLgExmnaQcDB3jCNmBG2sdYNYnUYK66dys/H4ZVorDppp2BN1R2K+B2/vXdi1mDOtt9ezK6mvKekAdZVHVACthEqJSoHDaQQcN8RVHSgdKQpSI+7KZIVIzx2bMz8KG/apgIXASSpKSJAJMnIiRM4HDOrbOmrQkGUtLB3Xmj4pMEZZisHo8kHcOSNj7Ay9GEHwo1oBhwKvpAyPaGWIIMZbJxwwxmqZ0qrM2fHgsfFE1Za0+8BDbLaeK1FfgBdA55c6pw1E1taBqTNXrQjo9HIS5i51EggTjHWicxAOdYhr385+NdH7daXCsuOpIcAvC7hAwBCSYRhhIAJnDOklMe8f9/SunS4ZYotMcY0iQ+Wzww37k7NtSHz/AHx9VfCmHv48hvOZypfsfkY2DcO/dXQUS8P4DSpXD+FfvvpUUB6FFD9J6IbeTdWkEbN44g7KICpV8mZnlmnNVXGSVNytHmP1DbzHlQEKr25bQNZXWDVJDsqRCF8B1VfqAy5jzqaroB5y8yFCFCfeyhNr0YRinEeY+daC3WFxlV1xJG7jxSdorgDNKlIAJZtIqRgrrDzHfRez2lKxKT3bRzFcrTYkr4HePjvoS/ZVtmcRuUPnspcxGaNLldAaBWXSuxz+IfEfKirbgIkGRvFWpJiLFRIqIVUppgcy3uw9KjfjPD08a7UxFAEQaeagW92HDZ+1NfjPD08aAOb9iSrgd4+I20ItWjFpx7Q3j4ij01IGk42Bl2kCcTFenavaH0cmzpUn/nH14EXVpQydxSbpJ4qw25Z5G0WJC8xj+IYH96pCzvMm80tXNBKVeAzqY3AZuNK6IU02VsGCkSWu0ggZgTiDmZETjgMqBWLWNCsFgoO/MTvnfnnRzVPWhDrLybQQHWmlrxw6UARgPxSQCNsyNsecPedelHWzgk4u19Qi2eiNqChIII3g4e/MxXQI9+k/LPOvNrJbXGzLain0PMZGtFo/WnIOp/xJ+W8899duHxTFPiXD/X5Ks1MevfP9Xp3Uh7jzichvJxOFV7HbEOCUKCuAOXCMwN5w241Yn3lMbcMkjhxxwr0E01aGL/f9zuG7ae+n8d/ETt/Ud+ymB+c/HnuA+FKfe6d35j3kYbqYD9D+QeKqVN0X/jH83zpUAeguGAYzgxQmxaZKVBD4CSeysdhXyPA0Yis7pJ9AgLT1FEJO0JwzUScMQcdlfLQjuTMmzSpNORWXstpWx2Zca3ZqQPyn7wrQ2O2IdSFIII951Di11GmVNKaMQ4khSQobj6jdWB01qqtuVNSpO77w/qFeo1Vfs9S1YHi16M6civQ9O6utuyR1V/iG39Q2886wukNGuMKhQw2HYeRpcrqAGtWjAcU4Hds7t1DkKW0rCQdo38xtrQBU1B5oKEKE/DlScU+UMq2TSaVYK6p8j37KIA0EtWjiMU4jzHzrlZratvDMbj8N1JSa6gaIGnmqVmtiV5GDuOf71ZC99aJiOtMRSSqaegDkW4y8Nn7Ur+/D08a60xFADA04Nc7kZeGz9qQXvw97DQAz1mSvtDHft8aF2vRSs0m8N2R+RowDT0NJgZW4QYIg7jV7RmjVPLCEASd5A7yTkKMvMJWIUAfhyOyhdp0QRigz+VWfcay2U76js3Oh9RUSLy1YAFS0kp/h3zsnPPKJWm7I5ZgVpJeaGcwFjcVbFgVldDa1Wiyjo80Z9GucP0nZ6V6Rqrb2re0uMCEkONnNIIOPFOePpXoabVOPCdCbaMpY9LNudlYncrA8VKG3lzwq95R5A7TxPdtwxrze0jrEjYTBHwq/ozTTyCBN5IxhWMHeDnXXj8UjdZF90XZuOj/8a/4h/TSrPf8AEX5P5v2p66/6/T/5f7C0ez0B1i7Dn+GnpV4UO5BW0V/dN8k/Cm1b/v3/ANR9TSpVpl7Eo1YpLpUq5ygfattZnWb+5X3etNSpMDAntCpKpUqmIyCc6DaQ7audKlSn0ArNdpP6hWlVSpUsYDNZ1YFPSrVCGpGlSpgNUH+yeVKlSYDN5DkK6UqVCAekaVKmAN032Bzoz9Ff/u3f/iWn/KKVKs/70HYyC8hUrPlSpVM+ownSpUqY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AutoShape 4" descr="data:image/jpeg;base64,/9j/4AAQSkZJRgABAQAAAQABAAD/2wCEAAkGBxQTEhQUExQUFhUXFxUVGBQVGBwXGxUcFxcXGBcYFRcYHCggGB0lHBQXITEhJSksLi4uFx8zODMsNygtLisBCgoKDg0OGxAQGywmHyQsLC8sLCwsLC0sLCwsLCwsLCwsLywsLCwsLCwsLCwsLCwsLCwsLCwsLCwsLDQsLCwsLP/AABEIAOEA4QMBIgACEQEDEQH/xAAcAAABBQEBAQAAAAAAAAAAAAAFAAECBAYDBwj/xABHEAABAwEEBggCCAMGBQUAAAABAgMRAAQSITEFBkFRYXETIjKBkaGx8MHRBxQjQlJicuGSotIVM4KywvEWJENTYxc0dJOz/8QAGgEAAwEBAQEAAAAAAAAAAAAAAAECAwQFBv/EAC4RAAICAQMCBAYBBQEAAAAAAAABAhEDBBIhMUEFE1FxIjJhgZGhIxRCUrHBFf/aAAwDAQACEQMRAD8AHTQ14faK4pHkaJBwUOtR+1TxSoVqa7jK2sQ6rnURRPSNjBUVbaHKaIrlnB2ehi1kIxSdl6x6XU20tkk9GshUDYoZGDhVt7Qz99L6QgYghs9YRGapwNAVIJp7yxktY5KPzq4yklTMM7xTlui6Zv8AV6zqSlV8zgQPWsNpLB1fOuabW6MnnB/iPzrhzM8TRlk5KqHpZQxztyHp6jeG+lfrm2s9JanE/wC5Eq1OoOnfqrzgKbyHkdGsRORkH18ayqTNE9C2gtuIcRBKDIBy5GqhcZJ0LLLHkg47l+TTWtxFnautFKx0uCfvKlIAORwiRXawWstOSFB5SyhTi7uawCbkn7qThxidsDg9rAVWhp0sI+wQohtOAK3MAtWGYBSRxRVd3WxIM/VoPBX7V2rLFM8TyZsPOBvoF2ZxKUrWb6HYEns3kTzTPfWSt1suJQ0MAQReJmbysSNxwjlVp7XBpYhbCiN0g+HGtg19H7rjaVfVm0X0g3VrAWmdisMDwmluUugnCUephrLpBTDTk9aAsIxJTMFKScYOKppaA1DtdpYDwuobIlAXIKx+KAMAd5zzr0vVv6PIVFpbHRJybKkrCzMwYJhOGM55b63FqwzEDyHhlVpXwQ+p8xWzRrtndLbibjmYE9VfI5d/jXB+1AKCm5Ei6vZn6EHbXoX0xlopQUxeCxdO/wDFHCPSvNUYpu71A8sAT50pRp0I9Fe0gXUMPHtLSL/FQF1R7yknvolYLYZInOD5R/prP6OebU2hPXASIEx3nxJrpbbc20UypV6JAgwoEwRIGBw9N9dqnFRuTHGLk6SNmi3kXTOSknxMfGrVqtEgiccPnWdes6kYLStJImJScOYJFd7C4om6BjvyHPCqpdRMNochE8B51Vq5Z2YTBzIx2+FUyKzZIxqJpzUSaBCmmqM0qQGXUqqVrBJBBgifOi40A9HbQe4/Gq72gH+fIiuVpmtgB5Cj97yqm4wd5o4/oZ4Zoc9fShz9iUM0qHMGoaAHlkbz41zLaasLbG6uLyYMYVm3RrjxSn8pyITUcN3lTmd9dtGtpU8hK5uk44x50k7dGj004q2V54Ur3Ct4nU+zLGBcHJdcXfo7aPZecHMA1exmNIxIc4ir2jXEjMij5+jNf3H0/wCJJ+Bq3ZPoztUghTShnmR6ik4S9AqPqAlWtI6Q71wOSRI/z0LtFvSTtovonV+0WtlbjDd9KV3VYgEEttqGBO41rPo6+jNa3frNuRdbbVLbKo+1UMby4/6YOz7x4DE2tsPhonqbq+iyNDSNsTjnZmDmTscUN+1I2DrZxHZH0m2q8QQzn+E/1V6hbrGy9HSttuRMX0hUTnEjDKhdo1MsCsTZWwfy3k/5SK6IpRVGT5BeqOt1ptjhT0TYbTi44LwicgJJlR3bseZTS2kL8oScBgYOMxvGWBrmpDdnbDFnRcRJmDMTiSoqMnKNpy2VUIraEe4mzyL6QrOr66ekJKAEFtIwAQcxzvBQngN1X06GYUElCQEqR1Y3xIKtpO8ndUfpZtqOlaQgjpUpN+MYCoKQrcczG5XKaWpWkekQtlR6yOsnkT8Ff5qzi15jiy9vw2X7LZiAMMsPCo6VsJcDcDrJWnwJF74HuokowTxx78iPfGo2NJUqdmytJxTVMUZOMrRqdOqSpKSCCQSMDOB3+Aobo5wJcTxw8aZIwqqRB4irj0oRr4qhbEwo8cauWZ0KQFcJNDX3JJNDJIE1zUqmUquSnhv8MaQjpNPXHphuPhSoGExTioJOFTFYFD0iJzpUqAKekbA2ptcoTN1UGBMwa8ik7a9pWJBHA14w8IUobiR51zajqj0tC/hkvYganYDDzf6q5mns5+0R+oVjHqdOX5GemWWOrgMjsoq00nlyJFBbGrsd/pRlk12o8pl+zs44KV4z60bUC3Z3VlWAbXsG1JAxHOhVjzFdtfdIfVtFuLCAorW23BMReJM4DHLLjTk6TJjt3Ld0MT9D2ilWnpip1bdnbLbjqEKKekN1V1Ju7OridwjbI1utGuLklLUNoGAwEkDLPAch415PqlrY/YEvIbDakvXL4WknsTEEKEdo1ttVLMnSyHitXROIUAEIxvJKZvY4jGR3UY0lz3Icm0kdNA602lVpbQlZcvKAKCAZE9YzEiBJnZFejaRtl0QntHyrI6qaBRY3nSVXlwlAKhF0HrGI3wnwosqSSSSZPhyrZRt8k2QE7c9vPbWe111iTY2JBBeXg2niM1KH4R5yBy0DzoTxMEgb4/3HjXkWsGrNvfeW8tCVFRwCVSEjYlM7PUknbRlk0uBwSb5MbanlLUpayVKUSpSjmScya7aItxZeQ4MgesN6TgoeHnFW7Tq3akZsOdwmhztkcT2kLHNJFcPKdnRwz1NbYWM8FQoEeccwR4mrLTqUYXT3V51orWJ5tKUyFJRgkKAwEREjHbWs0Bpr6xeBSEqTBgHMHCRO4+orsWSM+O5g1RoBbEHeO6uDhxwqMUprWKoQW0S4pSLg3/CuSm1HMnuwolq+0A2d94g8MsPSq2kkrS4QkJAOIJknHPDDbO2hksqCyjnzpLCU5kDnTFontKUeA6o8sfOklpIyAHvfQIb6wjf5H5U1dKVIYIGn1IwcSsRtuyD3irlm1haVkpPKYPgYrUL0ClYlCwocQFA/4hQi3apz2mkK4pj4wa5N0l1RdIZu3JO2u6HwciDWetGq4QeqXWjzIHgcKrq0daU9l1KxuWkHzFNZEG1mtCq8f0oiHnBuWv1NbIaQtLfaZJ4tr/0qrGaWS4p5ag251lEiUnbyrLNUkqOzSZFBtPuVpqCVQpJ/MPWrbGhrQvJtQ4qwogzqe8YKloTtjE1ilydGTNGqNTYlAhOO3YeBohaHFITKVHPIwaDsaPcRsSrkYNWi7hCg4PP511xaPObDejtLLBEhJ8RVr6Srb0uiF9WCl1g5zmqPjQSxFJODg5EUe09ohy1aOeabLd77NYkwDcWFEZZkTHHdVy6EK26R4tZ2rxI4KPOATHlXoP0NtPI0kEpktrZK3bqZSBC+ivqI6vWmMRM7a89s1oukKicDGYzBG7ZM17N9D9lcRftChKXW2UpS2CYSi+QVk/ePSZDKKiKtCL+tz3QPlWSVRjmARlNTslvStu+IOfVSROGwzEGu2tt5d660onMXoSMN8mhjZJAJACoxjGN4nbXVdIktPO3jwqANQBp5qCic0ykA5gHmJqM1IGgCo/olhfaabP8AhHwqmnVyzoVfbbCFwRKTnOwjwovNWdHs31jhj8vOigM0ECmLIrvb4DiynEFRMTlviqv1kbQod3yq7AMaBVCiPxT/ABJE+Yn+GrWlGQSBIBJABx27IAJPcNtBrFaxOB62CkjeU7Md4kd9GtFtl1xTmxJKUc/vK87v8VFktHA6AtET0c8lJPoqqFqsy2zC0lJ4it5Y0mQDO3YYwjM7M6C6yKS8SEjFAPW3kbB6TUqTbCjLUqjfpqoRgrPa3WjKCpJ3tqKT5Gjlh18tTeBcCxudSD/MIV510segGEEmFqBySpxV1PERie80Kc0HaL90BpaCcFFV0pH5xd9Kqekyx7fjko2Nk+kdJEOsd7Sgf5Vx611a09Y3D2wg7lgo8+z5155payps6glwgTktMlB3gFSRiOIqukz2VhXf8q52qdNDTo9ZTY0rEoVI3ghQ8RXB3RqtkHyrzBp1aDIvJO9Bg+IxovY9bbSj/qXhucAV59rzqXCLKUjXOWdQzSR3SPEVxmqdj17/AO4yDxbV/pV86PWbWWxOgBagk/8AkRH8wkDxqfKQ95RpGtC1oth0S0oEb21hQ+NcndXVfdWk8FCPMTS8sW9AVptJOKQa0LdlSLLaCiUqDLpTB2hCiJGWYoedEOpzQTxSQryGNUtZdIrZs3VUpBKghUZlKkqSoEHga5dRKcNqj3Zrjp2/Q81VpcFEFiz3vx3OtvrV6m6yLZKXHCro1pcHRt3glJvmLrd4DZGO+sidFPAYBBEZh1Akd5kd4rXNavqaYZEXuoFEpM4rlZAmJAvR3V0SnNK4mMUn1FpHWgdK4tXSKBUIQs9UJG7rLIJ4RWhsOnLO7AQ82VEdi8Ar+EwfKs+x0QwWI4LBjxyq26ghlQsxSkGTDd0X94Ch865Vr8ilWRfo3eFNfCaW9TzWN1Tt7yR0a23CgDqrjBP5b2XdNaQW5O2R+oEeeVehiyeZGzCUaZemnmq6HwciDyM1MLrUk7TVmxW3orxEZbeEmqQVVbSHZJnIHvwoYBpTLC8VtAmACpJUkmABsPCuK9D2dWSnUd4UPMTWcsulryQQQZAOBq4jSppUirL72ggkKUm0AAAk3kkGAJMQc4rQ6CsAbZbTIKroKsc1K6yv5iax2kNKAsuje2seKTRIaTG+k033A0L9tKb4TxSOeU1SDYSnummQ4CBFStw+zX+hXoatKiGec/XUfiX77qVEfqw4UqNz9Ao5xT016mKq98odaQRBAI3HHyqLlh6VroQk9H+FAuhMY3sBCSM52VBbwFWRb7QysNSlGF4BYTIChPVOYJOMTOO6axzbap1f1ADWPUdy9PTqLYkkENqVhiYUVpAHH1oLpqwLZcUA0txuSAoC8pMZhaU7RvGHKtRpTTryYlaCTO0qKe5Rgc4rlZn3HGnrS65IC0YrkFV4JADeEZjIVwLTQfzUr6VbAyLVkUpsuBt4IGbhbWEJ5rIujxqNxWwg1sg/eG2Ds58KCO6tNTLanG+CFSO4KBiifh2RfK7/AEFAlu0LQZAKSPvJJBHeKOaP10tTcQ8pQ3OgL8z1vOlpXRiQ2PqwWVpzDq0npORSlISfL1oCCoqCF2d0LJgAIKrx/LdGPdXJkw5MfzIQQtuttqdJDjqlC8SAkluMcIuEZcZotp+1lejm1KJJV0ZJUSSeZOJrO27RJbUEuJW0si8EuApJG8AwaMaYTGjUDcEj+c15mrT+F/U2xd/Yr2WwFSGlleC0BUAYjZEnlXsDugQEJS24qEpCQFgKwSIEkRu3V4wLa2mz2eVpkNwRMkEKOECr+jtcrSiLr6yNznXB/jBI8RWmlnKTluFkSVUarXTQy0WR5RCCABik71JGR50F1OR/ySP1O/8A6Kq8zrwp9PQPstOJchBIJGZwJSbwMGDsypaHaShhSUiEpdtAA3AOrrDxGXCX1L06dtmeat1otdpU048u7dN1IN1KYgiEpgThnnV/+yrW32HlEblCap6mNhWkCCJFxeHcK9GVo8bCRXZpZNwtkZI88GBNstSO2yhfFOBro3rKlOC0PN/zD+YGtm5YFflPMRVV/RwPaR4Y11GVAey6wtq7LzZ4KBSfEE+lXF2y8CMMs0qChu4HyqvatXGF5hPeIqtZdXQwoqQTBF2JkZg4eFNrgRlVuFs9UkDds86v2XSSj94d+HpRxjVZtaQVmV7YVlwioPamx2VnkRPmKx5KOALq0GEBYIIN1QJxEZHGjxSLgkYwJ2YxjQG06AUnECDvSaNBeEcKtAH2nyFAHHhv5UWeH2av0q9DSaTlMTGcelPaVgIVP4T6VZBj7tKulymrTaOwNfpr1c5pTXv0WM62FCCJHHGo2kuLACnXFAYALhyO9wE+dSmmmk4KXVAVXLLMYgR+FKU+Jj0ipJsyQbxkq/EolR7icq7k1qNA22zNtgJXDih9qpzqFEEdVpQCo247ZxukCMcko4Y3GP4DoZpTZGYI5gio3q1CtamE4IBKdpWtx0KnehUJUNsE1ndM6WYWsJZbCUomXCkIK5ugXkpJSIgmREleQ2zi1MpOpRr6gmcSqlerlepTXWMhpGzJfTdclQmQZMg7wdlUNKoCbKmzIKlHCAesYCicYHGiV6oExPua8/W+HQ1Kj2ad3XvwVF7bMK7YXZu9GslIjBJ2VZYtTUBK5SoAA3gRkK9fsmibGUgh3pCYxKgqMpUWUFKgO0IKiQRiDVpzR9lIN9lL4Te7Vk6JIMdX7RJwAJ2Anga8qeHHDiLf3RmzyKyrQhSHAq8EqSqAQZhQmK2eibUF2VTgkBS7QQDni65n40+vhv8ASWdtxlxCbpaCMmpg3QYwUBIwmRumAO0WSzYkNrgHr7d7ilehrzvFNNKMITrrX/eDfA2mzM9JDjp4D/Miidj1ltDfYeXG5RvjwVMU+iNXXXL5T0IwxLjoBVkeqmCo5ZwBxoXaG0pWW1i4sZpOB5g5EcRW2HHLHGpGU5WzYWTXx0f3jaFjeklB78x5CjNl13syu30jZ/Mm8PFEnyrzT6v+E1EhQ2T51rbFZ7LZrew92HG18AQT4ZimtljSUnYRjXjPSDaKv2fTdoQIQ85H4Sbw/hVIHdT3BZr16SuquqQ4BleiUnvBog1bYEhRA8BWGa1ieB2ek8xkfCiVn1qB7baeYEHxT8qdok1310nODzHyqsGccDQBWkG19hS0H8q/gRVywNvE4PmPzNpJpgb61W9LaSpRgAThiTwA2mq9g0kHm1KKFJiRdVEkRIJj0oZYLCnNaluHes0RW8mShIGXZGwHfHfWyIB9ynq50Y3Uqu0BjJpqyx0sthakPELukiU4KwMYjI+VG9H6VZdwQsE/hOCvA591eth1OPL0fPobF6aiaelXQB10XaWEPIVab3RCSUpSpRVhgOoMpgmYkTyMdI9EXnCy8ypClKKUg3CkEkxdViInIxXMiuamQcxWM8G6W5Saf6FRXXaUpgAMpyxW4lX+1EtXtNJsrrruFocWlSbjZSGgSUkX1Y4SNmOGW2qYYG4VMIrL+kT+aTYUcGknMxJkmMBJMmO+usVOKY12DIGiGrDVnctARalhtEG7KriXFbE3/uHht2HZVIiua2wRjUZIb4uN17AWfqYaUpLqHiQT1kAKBAJgyJih1tWL0IDkYSCk4GY3cBsFTaaKCOjUpEfhOGP5DKT3iuamFHErWY2zd8bkeJrl8jMn8y+4qYY0Kwwlq1rtZCDdR0QvddS7quqlsTenCd0bM6EtY4kGcutmOQkwKZuzJBkDE5qOJPM5mu4Fa48G13J2/wDXsNcCqtbdHNu/3iAo7DiCORGNWqVbShGSqSsAEvVsAy26tPAwod27zotbNEshpPQuPKdA6xeCEoPABElPMk12mmK65J6DDLoq9goyK7ekG64lSFblCpShWKSO6vYtH6FszVnCn/q75cBUCR0qGxIA6sSodokx1TGyTVDS2rdmObdnVejrobuKiIEKznKvFyY0pNRd/Yk8summk7q2Fu1YbhcKU3d+8EgxMRKRAIkgbOGysa8l5vttEgfeR1gePAc6jy5VdOgJhyrdl0g432FqHAGR4HChzdtbVtjnXcNg5HwqU/QRp7Brg8jtBCxx6p8Rh5UVsOslnU/0zodQq6kYQtPVM7CD5VhOjVT3iMxVqbQUeqf8XWLev+E/KlXlfTU9PzBUUHtHLQq8Uh1MyR1uttIUEkKx4GvRNDW1i1WdaWWWGWx1XG0oSFAxgVLPWPBRM4bxWYCqg4yDOYkQSMJ3Tv76Ubi7QytaNLKYcUgOdKlKiBJk4H8X+9F9HaxMOQCq4rcvAdysqytr0QsYp643DA+G2t5qTp1go6BphmzvBHXVclTkdohbhUrmknbhhXTh1uSEqb4+o7O0018Vm9YrWLO8egclJxKBikGTMD7o5UtHaztGA4Cg780/MV6ePXYpurr3KNJNKoNOpULySFDYQZB7+FSKq7QFTGlPyqJPpQAiaYHKualelJjSKmVX0xIBTChIIUIIPcaUnS4Ga21aHs1gsyLRpC+pThhFmQbuMXoWRjIGcEATGNAW9enFKCbLY7O2EkLSLiVqBGAWSoEhUYTOG+iSdabHbbOmyW9q6lBltxrq9GRgCiAbpgxBEHadlCn9QLM5CrNpFuBODiLx71MqInuFfPaiWfc/Mv8A4Q7LNo1stCQVv2KyuJGJlDafO4T4UU1c+o6UKm20myWkAqCQSpCwImEE5CRkQaDf+mhKkIdt7QSQVyhhxQARibyiQE8JONEdEaS0Zoq85Zyu02kpKOlVEAYSEXeqlJgYyVc6nHLNf8dgrB2mNFrsy7jhTexwBBIAiCQCbszIx37qoTVa0aTU84t1ZlS1FSjxPyGHKppXX0OPdtW7qWdFGtFqfoRL7docWFHo0dRIwvKIXjPC6MBvx2TnYqCEKQoLbWtCxMKQoiJwOGWO0RU58cpw2xdCatCsVteZcFxa2zJkAxPdkedEXFWlRKipUnGY344FIocp9wql1KHufUO7EgEeAFRCkTP1c8ukKhu+9FcjhmT5ivfgmmWrQ+s9RTkjqkgHAZRejbOGONcFSlRSYwAMg7wD8fKrKtJJ6IttWctqKgb6ykiMZwSZmYwnfyNRtsySTJOZ9MuXvEVpp45d1y4XoNX3Iu2NtZlSEkjaUifGiFlW2ElDjDbiTh1pBH6TsPEY8arin9+/fjs3ngxz+aKGAdK6NcQsmzyto4hKyL6fyzMKG45+FDVaQKMHW1IPEEeE51sffv386SkyIIBG4+/fnXFk8Ng/kbX7FRkf7Ub3+VNWn/s9r/tN/wD1p/pp6w/8zJ/kvwLaCFI7ve2o3iM/EfKpIVNSrzxEQqouMpUQSBIyO0ftwp1I7ve2o3iM/Ee8KABmlbA4tRWFXydhgEAZAbI8KnqsbGh4/Xm3FJAwF4pSD+dKU3iORHfRIKqD7CViFAH4cjsqXHmwNTrGiz9GFMhphUSjoAAFDMXowWCNqqyNm1mgw6J2XkepHyqK7LdZUhAKlT1SpXYTtSkZEk7TvNZ15tQMKBSePvGto6rLj7/bsVZ6JY7a24JQoKyw2iN4zFdz8T5/Og2pGqTFoSXnbVdCDi00D0vepQhI4i9VjSluDKz0V5bQj+8UCvcTfSIPmeNeph8RhJfycMaZbc+FUbUj1qVi0q07gFAGOyrA57tvdVxxv4++dd8ZRmri7GZm0IUMQcatM6QRdheB5H4URdsoPvd8Krq0eD731m8Tu0wK39ppCSlK1XTiUC8Ek8RlVFKlrOPcN1FRo8bvewV1bsgHvzqfJk3bYUcbI2RRJpNM2zFWEp9+/fMVulQCSKnFID36d597qce/fp8MqoBrvv36fCmj37986kffv33VGffv3ypgKKUe/fvnnT+/fv50gffP37zoAUe/fv1p49+/fPOnHv377zS9+/ficKQhgPfv360vfv3y30/v55+9+6l79++cCgBsOHl/VSp7/H+b9qVIDHWW1pX2TjuOdXUO76z9o0cU9ZEkcMxUrLpQjBeI3jPv318kpV1INEFU8VSYfBEpMirCXK0sBy3uw97RTXiM/H3lXQGlFAhgai62FCFAEbjTFG7D08Ka/Gfjs/agZQc0YUm8yspO4n4/OaKaZt7YsaAEhLzhhY/DcMkzuVhA3E7qiDTLSCIIBG40lFJ3QWZJR3Ub1ftVrWsNMhTxOTcXsNsHMDyprVodJxQbp3HEfMV20dpl6yoW0tJUy5F5E3QuMpUnEp/IcDupQyZMcri69hpmiNoKQS6m5CigqBC0XtqekQSkkbpwNdSRmDviOcZ/GrtldbtVmK5vJCCCmAkNQMUhAwTHpFebWa3uNmUKgZwcR4V68PEmkt66+g9xvQmffd4etTDfvyHfw9azuj9aE5OJKfzJxGW0Zj3lR9i0oWJQoKHA+u7accfWvQxZ8eVfA7KOoHv3x2/7U8e/eyfYpT798NnrlSPv3vA2bJ2VsAp98/ifTfUSqmWffrHpOWedc7KkqdQkHMniIAJOG3AHyyqZy2RcvQA/qzY0OX1KKSpJTdQcjgcSNoEACjTlmSU9ZKCoApJuxBBwuj8JGOZ3csq/orGW1YpggKPWxJgggCMsJ3cpK6I02oFSbQbqkDBZSSTvCwAZ5xXj5pPJ/In9vQzfJeaZSPuJneMK7HQKHipMpbUEJcBCYi9eH2mN0iUKxjxjGqdKNKN4PIg/hISOcZz4Vz07pVLrXQWdfWWftCQeskCe3tGAnPAbpnOHmJ7la+ouTOLkEg5gkYGecEZ89vAUwV79PfhGdPabA40E30mCkKB2EGMQfDAxG2uaVe+fvma9zHOM42nZouSfv37wqQHvzy8/M1Ee+733c6mB8P2EfDbmaoYukG/+c/Kmqcnj/GmlQBkG1dx3VwtNiSvgd4+O+vRdP6oJXKmoQrOPuq/pPLCsRa7MtpRQ4kgjf6jeOIr5H3MzOuMLaMjDiMjz+Rq5ZdKA4L6p37P2oicRvFDrVowHFGB3bO7dU010GE0Od9dUrrNNvLaMbPwnL3xFFLJb0rwyVuPwO2qU7EFAaUVwS5XVKquwGKN2Hp4VG/GeHHZ+1daY0AQmmUNnlTKb3YenhUCqM8OOzxpAO1eQ26hpVxLoCVgYgwZw3bRhsJrP2yyrTmMN4xH7d9aKaek1aoDL2Zm8QLyUztUYA4k1vbLq1ZrOkS8p59YBT9XV9mgHapcHpT+VOGGJFZ60aNQrEdU7xl3io2K32mykFJKkA9nNJG0RmnmKmFwdr8jNBpG0OWa6XE3m1E4jtJ4KjA4boNdbBpFt3sKBO7I8o5nLhtpa2aSadsLS0KBLq5Cdqbk37w2QSBxmvP1Kg4GDvFeqvEJ46vlfsakekue/e3lxxNcmnS2tLgExmnaQcDB3jCNmBG2sdYNYnUYK66dys/H4ZVorDppp2BN1R2K+B2/vXdi1mDOtt9ezK6mvKekAdZVHVACthEqJSoHDaQQcN8RVHSgdKQpSI+7KZIVIzx2bMz8KG/apgIXASSpKSJAJMnIiRM4HDOrbOmrQkGUtLB3Xmj4pMEZZisHo8kHcOSNj7Ay9GEHwo1oBhwKvpAyPaGWIIMZbJxwwxmqZ0qrM2fHgsfFE1Za0+8BDbLaeK1FfgBdA55c6pw1E1taBqTNXrQjo9HIS5i51EggTjHWicxAOdYhr385+NdH7daXCsuOpIcAvC7hAwBCSYRhhIAJnDOklMe8f9/SunS4ZYotMcY0iQ+Wzww37k7NtSHz/AHx9VfCmHv48hvOZypfsfkY2DcO/dXQUS8P4DSpXD+FfvvpUUB6FFD9J6IbeTdWkEbN44g7KICpV8mZnlmnNVXGSVNytHmP1DbzHlQEKr25bQNZXWDVJDsqRCF8B1VfqAy5jzqaroB5y8yFCFCfeyhNr0YRinEeY+daC3WFxlV1xJG7jxSdorgDNKlIAJZtIqRgrrDzHfRez2lKxKT3bRzFcrTYkr4HePjvoS/ZVtmcRuUPnspcxGaNLldAaBWXSuxz+IfEfKirbgIkGRvFWpJiLFRIqIVUppgcy3uw9KjfjPD08a7UxFAEQaeagW92HDZ+1NfjPD08aAOb9iSrgd4+I20ItWjFpx7Q3j4ij01IGk42Bl2kCcTFenavaH0cmzpUn/nH14EXVpQydxSbpJ4qw25Z5G0WJC8xj+IYH96pCzvMm80tXNBKVeAzqY3AZuNK6IU02VsGCkSWu0ggZgTiDmZETjgMqBWLWNCsFgoO/MTvnfnnRzVPWhDrLybQQHWmlrxw6UARgPxSQCNsyNsecPedelHWzgk4u19Qi2eiNqChIII3g4e/MxXQI9+k/LPOvNrJbXGzLain0PMZGtFo/WnIOp/xJ+W8899duHxTFPiXD/X5Ks1MevfP9Xp3Uh7jzichvJxOFV7HbEOCUKCuAOXCMwN5w241Yn3lMbcMkjhxxwr0E01aGL/f9zuG7ae+n8d/ETt/Ud+ymB+c/HnuA+FKfe6d35j3kYbqYD9D+QeKqVN0X/jH83zpUAeguGAYzgxQmxaZKVBD4CSeysdhXyPA0Yis7pJ9AgLT1FEJO0JwzUScMQcdlfLQjuTMmzSpNORWXstpWx2Zca3ZqQPyn7wrQ2O2IdSFIII951Di11GmVNKaMQ4khSQobj6jdWB01qqtuVNSpO77w/qFeo1Vfs9S1YHi16M6civQ9O6utuyR1V/iG39Q2886wukNGuMKhQw2HYeRpcrqAGtWjAcU4Hds7t1DkKW0rCQdo38xtrQBU1B5oKEKE/DlScU+UMq2TSaVYK6p8j37KIA0EtWjiMU4jzHzrlZratvDMbj8N1JSa6gaIGnmqVmtiV5GDuOf71ZC99aJiOtMRSSqaegDkW4y8Nn7Ur+/D08a60xFADA04Nc7kZeGz9qQXvw97DQAz1mSvtDHft8aF2vRSs0m8N2R+RowDT0NJgZW4QYIg7jV7RmjVPLCEASd5A7yTkKMvMJWIUAfhyOyhdp0QRigz+VWfcay2U76js3Oh9RUSLy1YAFS0kp/h3zsnPPKJWm7I5ZgVpJeaGcwFjcVbFgVldDa1Wiyjo80Z9GucP0nZ6V6Rqrb2re0uMCEkONnNIIOPFOePpXoabVOPCdCbaMpY9LNudlYncrA8VKG3lzwq95R5A7TxPdtwxrze0jrEjYTBHwq/ozTTyCBN5IxhWMHeDnXXj8UjdZF90XZuOj/8a/4h/TSrPf8AEX5P5v2p66/6/T/5f7C0ez0B1i7Dn+GnpV4UO5BW0V/dN8k/Cm1b/v3/ANR9TSpVpl7Eo1YpLpUq5ygfattZnWb+5X3etNSpMDAntCpKpUqmIyCc6DaQ7audKlSn0ArNdpP6hWlVSpUsYDNZ1YFPSrVCGpGlSpgNUH+yeVKlSYDN5DkK6UqVCAekaVKmAN032Bzoz9Ff/u3f/iWn/KKVKs/70HYyC8hUrPlSpVM+ownSpUqY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462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60055"/>
            <a:ext cx="3590397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1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467"/>
            <a:ext cx="8458200" cy="762000"/>
          </a:xfrm>
        </p:spPr>
        <p:txBody>
          <a:bodyPr/>
          <a:lstStyle/>
          <a:p>
            <a:r>
              <a:rPr lang="nl-NL" dirty="0" smtClean="0"/>
              <a:t>Environment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Known </a:t>
            </a:r>
            <a:r>
              <a:rPr lang="en-US" altLang="en-US" sz="2800" dirty="0" smtClean="0"/>
              <a:t>(vs unknown) state of knowledge of the “law of physics” of the environment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Poker games are </a:t>
            </a:r>
            <a:r>
              <a:rPr lang="en-US" altLang="en-US" sz="2400" i="1" dirty="0" smtClean="0"/>
              <a:t>partially</a:t>
            </a:r>
            <a:r>
              <a:rPr lang="en-US" altLang="en-US" sz="2400" dirty="0" smtClean="0"/>
              <a:t> observable, but the environment is known (i.e., the rules)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 video game can be </a:t>
            </a:r>
            <a:r>
              <a:rPr lang="en-US" altLang="en-US" sz="2400" i="1" dirty="0" smtClean="0"/>
              <a:t>fully </a:t>
            </a:r>
            <a:r>
              <a:rPr lang="en-US" altLang="en-US" sz="2400" dirty="0" smtClean="0"/>
              <a:t>observable, but you may have no idea what the result of the action until you try</a:t>
            </a:r>
          </a:p>
          <a:p>
            <a:endParaRPr lang="en-GB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539478" cy="22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1539"/>
            <a:ext cx="28194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534400" cy="1362075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structure</a:t>
            </a:r>
            <a:r>
              <a:rPr lang="nl-NL" dirty="0" smtClean="0"/>
              <a:t> of </a:t>
            </a:r>
            <a:r>
              <a:rPr lang="nl-NL" dirty="0" err="1" smtClean="0"/>
              <a:t>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 functions and programs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agent is completely specified by the </a:t>
            </a:r>
            <a:r>
              <a:rPr lang="en-US" altLang="en-US" u="sng" dirty="0"/>
              <a:t>agent function</a:t>
            </a:r>
            <a:r>
              <a:rPr lang="en-US" altLang="en-US" dirty="0"/>
              <a:t> mapping percept sequences to actions</a:t>
            </a:r>
          </a:p>
          <a:p>
            <a:r>
              <a:rPr lang="en-US" altLang="en-US" dirty="0"/>
              <a:t>One agent function </a:t>
            </a:r>
            <a:r>
              <a:rPr lang="en-US" altLang="en-US" dirty="0" smtClean="0"/>
              <a:t>(for </a:t>
            </a:r>
            <a:r>
              <a:rPr lang="en-US" altLang="en-US" dirty="0"/>
              <a:t>a small equivalence class) is </a:t>
            </a:r>
            <a:r>
              <a:rPr lang="en-US" altLang="en-US" u="sng" dirty="0" smtClean="0"/>
              <a:t>rational</a:t>
            </a:r>
            <a:endParaRPr lang="en-US" altLang="en-US" dirty="0"/>
          </a:p>
          <a:p>
            <a:r>
              <a:rPr lang="en-US" altLang="en-US" dirty="0"/>
              <a:t>Aim: find a way to implement the rational agent function </a:t>
            </a:r>
            <a:r>
              <a:rPr lang="en-US" altLang="en-US" dirty="0" smtClean="0"/>
              <a:t>concisely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685800"/>
            <a:ext cx="8458200" cy="762000"/>
          </a:xfrm>
        </p:spPr>
        <p:txBody>
          <a:bodyPr/>
          <a:lstStyle/>
          <a:p>
            <a:r>
              <a:rPr lang="en-US" altLang="en-US" dirty="0"/>
              <a:t>Table-lookup agent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074" y="1828800"/>
            <a:ext cx="8458200" cy="41148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2800" dirty="0" smtClean="0"/>
              <a:t>Drawbacks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/>
              <a:t>Huge table</a:t>
            </a:r>
          </a:p>
          <a:p>
            <a:pPr lvl="1"/>
            <a:r>
              <a:rPr lang="en-US" altLang="en-US" sz="2400" dirty="0"/>
              <a:t>Take a long time to build the table</a:t>
            </a:r>
          </a:p>
          <a:p>
            <a:pPr lvl="1"/>
            <a:r>
              <a:rPr lang="en-US" altLang="en-US" sz="2400" dirty="0"/>
              <a:t>No autonomy</a:t>
            </a:r>
          </a:p>
          <a:p>
            <a:pPr lvl="1"/>
            <a:r>
              <a:rPr lang="en-US" altLang="en-US" sz="2400" dirty="0"/>
              <a:t>Even with learning, need a long time to learn the table entries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137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85936"/>
              </p:ext>
            </p:extLst>
          </p:nvPr>
        </p:nvGraphicFramePr>
        <p:xfrm>
          <a:off x="6553200" y="2819400"/>
          <a:ext cx="2743200" cy="25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Percept</a:t>
                      </a:r>
                      <a:r>
                        <a:rPr lang="nl-NL" sz="1200" baseline="0" dirty="0" smtClean="0"/>
                        <a:t> </a:t>
                      </a:r>
                      <a:r>
                        <a:rPr lang="nl-NL" sz="1200" baseline="0" dirty="0" err="1" smtClean="0"/>
                        <a:t>Sequence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Action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[A, Clean]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Right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smtClean="0"/>
                        <a:t>[A, Dirty]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Suck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[B, Clean]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 smtClean="0"/>
                        <a:t>Left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0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[B, Dirty]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Suck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smtClean="0"/>
                        <a:t>[A, Clean]</a:t>
                      </a:r>
                      <a:r>
                        <a:rPr lang="en-GB" sz="1200" dirty="0" smtClean="0"/>
                        <a:t>,</a:t>
                      </a:r>
                      <a:r>
                        <a:rPr lang="nl-NL" sz="1200" dirty="0" smtClean="0"/>
                        <a:t> [A, Clean]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Right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smtClean="0"/>
                        <a:t>[A, Clean]</a:t>
                      </a:r>
                      <a:r>
                        <a:rPr lang="en-GB" sz="1200" dirty="0" smtClean="0"/>
                        <a:t>,</a:t>
                      </a:r>
                      <a:r>
                        <a:rPr lang="nl-NL" sz="1200" dirty="0" smtClean="0"/>
                        <a:t> [A, Dirty]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Suck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an agent?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rgbClr val="FF0000"/>
                </a:solidFill>
              </a:rPr>
              <a:t>agent</a:t>
            </a:r>
            <a:r>
              <a:rPr lang="en-US" altLang="en-US" sz="2800" dirty="0"/>
              <a:t> is anything that can be viewed as </a:t>
            </a:r>
            <a:r>
              <a:rPr lang="en-US" altLang="en-US" sz="2800" dirty="0">
                <a:solidFill>
                  <a:srgbClr val="FF0000"/>
                </a:solidFill>
              </a:rPr>
              <a:t>perceiving</a:t>
            </a:r>
            <a:r>
              <a:rPr lang="en-US" altLang="en-US" sz="2800" dirty="0"/>
              <a:t> its </a:t>
            </a:r>
            <a:r>
              <a:rPr lang="en-US" altLang="en-US" sz="2800" dirty="0">
                <a:solidFill>
                  <a:srgbClr val="FF0000"/>
                </a:solidFill>
              </a:rPr>
              <a:t>environment</a:t>
            </a:r>
            <a:r>
              <a:rPr lang="en-US" altLang="en-US" sz="2800" dirty="0"/>
              <a:t> through </a:t>
            </a:r>
            <a:r>
              <a:rPr lang="en-US" altLang="en-US" sz="2800" dirty="0">
                <a:solidFill>
                  <a:srgbClr val="FF0000"/>
                </a:solidFill>
              </a:rPr>
              <a:t>sensors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FF0000"/>
                </a:solidFill>
              </a:rPr>
              <a:t>acting</a:t>
            </a:r>
            <a:r>
              <a:rPr lang="en-US" altLang="en-US" sz="2800" dirty="0"/>
              <a:t> upon that environment through </a:t>
            </a:r>
            <a:r>
              <a:rPr lang="en-US" altLang="en-US" sz="2800" dirty="0" smtClean="0">
                <a:solidFill>
                  <a:srgbClr val="FF0000"/>
                </a:solidFill>
              </a:rPr>
              <a:t>actuators</a:t>
            </a: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i="1" dirty="0" smtClean="0"/>
              <a:t>agent</a:t>
            </a:r>
            <a:r>
              <a:rPr lang="en-US" sz="2800" dirty="0" smtClean="0"/>
              <a:t> operates </a:t>
            </a:r>
            <a:r>
              <a:rPr lang="en-US" sz="2800" i="1" dirty="0" smtClean="0"/>
              <a:t>autonomously</a:t>
            </a:r>
          </a:p>
          <a:p>
            <a:pPr>
              <a:lnSpc>
                <a:spcPct val="90000"/>
              </a:lnSpc>
            </a:pPr>
            <a:r>
              <a:rPr lang="en-GB" sz="2800" i="1" dirty="0" smtClean="0"/>
              <a:t>Examples?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Agents include humans, robots, </a:t>
            </a:r>
            <a:r>
              <a:rPr lang="en-GB" sz="2800" dirty="0" err="1" smtClean="0"/>
              <a:t>softbots</a:t>
            </a:r>
            <a:r>
              <a:rPr lang="en-GB" sz="2800" dirty="0" smtClean="0"/>
              <a:t>, thermostats, etc.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6488" r="12902" b="4132"/>
          <a:stretch/>
        </p:blipFill>
        <p:spPr bwMode="auto">
          <a:xfrm>
            <a:off x="7315200" y="4600353"/>
            <a:ext cx="1066978" cy="177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Afbeeldingsresultaat voor human silhouet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8788" r="14218" b="8788"/>
          <a:stretch/>
        </p:blipFill>
        <p:spPr bwMode="auto">
          <a:xfrm>
            <a:off x="3962400" y="4591953"/>
            <a:ext cx="1828800" cy="15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49" y="4727499"/>
            <a:ext cx="135572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092090"/>
            <a:ext cx="822079" cy="10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0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r>
              <a:rPr lang="en-US" altLang="en-US" dirty="0"/>
              <a:t>Four basic types in order of increasing generality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Simple reflex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Model-based reflex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Goal-based agents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/>
              <a:t>Utility-based </a:t>
            </a:r>
            <a:r>
              <a:rPr lang="en-US" altLang="en-US" dirty="0" smtClean="0"/>
              <a:t>agents</a:t>
            </a:r>
          </a:p>
          <a:p>
            <a:r>
              <a:rPr lang="en-US" altLang="en-US" dirty="0" smtClean="0"/>
              <a:t>All can be turned into learning agents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46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dirty="0" smtClean="0"/>
              <a:t>A </a:t>
            </a:r>
            <a:r>
              <a:rPr lang="en-US" altLang="en-US" dirty="0"/>
              <a:t>vacuum-cleaner agent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1C3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1C3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1C3D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C3D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9pPr>
          </a:lstStyle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1323"/>
            <a:ext cx="7924800" cy="168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3823"/>
            <a:ext cx="54864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9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 reflex </a:t>
            </a:r>
            <a:r>
              <a:rPr lang="nl-NL" dirty="0" err="1" smtClean="0"/>
              <a:t>agents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action </a:t>
            </a:r>
            <a:r>
              <a:rPr lang="en-US" dirty="0"/>
              <a:t>on the basis </a:t>
            </a:r>
            <a:r>
              <a:rPr lang="en-US" dirty="0" smtClean="0"/>
              <a:t>of only </a:t>
            </a:r>
            <a:r>
              <a:rPr lang="en-US" dirty="0"/>
              <a:t>the current </a:t>
            </a:r>
            <a:r>
              <a:rPr lang="en-US" dirty="0" smtClean="0"/>
              <a:t>percept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E.g. the vacuum‐agent</a:t>
            </a:r>
          </a:p>
          <a:p>
            <a:r>
              <a:rPr lang="en-US" dirty="0"/>
              <a:t>Large </a:t>
            </a:r>
            <a:r>
              <a:rPr lang="en-US" dirty="0" smtClean="0"/>
              <a:t>reduction </a:t>
            </a:r>
            <a:r>
              <a:rPr lang="en-US" dirty="0"/>
              <a:t>in </a:t>
            </a:r>
            <a:r>
              <a:rPr lang="en-US" dirty="0" smtClean="0"/>
              <a:t>possible percept/action situations</a:t>
            </a:r>
          </a:p>
          <a:p>
            <a:r>
              <a:rPr lang="en-US" dirty="0" smtClean="0"/>
              <a:t>Implemented through </a:t>
            </a:r>
            <a:r>
              <a:rPr lang="en-US" i="1" dirty="0" smtClean="0"/>
              <a:t>condition‐action</a:t>
            </a:r>
            <a:r>
              <a:rPr lang="en-US" dirty="0" smtClean="0"/>
              <a:t> (</a:t>
            </a:r>
            <a:r>
              <a:rPr lang="en-US" i="1" dirty="0" smtClean="0"/>
              <a:t>if-then</a:t>
            </a:r>
            <a:r>
              <a:rPr lang="en-US" dirty="0" smtClean="0"/>
              <a:t>) rules</a:t>
            </a:r>
          </a:p>
          <a:p>
            <a:pPr lvl="1"/>
            <a:r>
              <a:rPr lang="en-US" dirty="0" smtClean="0"/>
              <a:t>If dirty then suck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90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reflex agents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1600200"/>
            <a:ext cx="6400800" cy="416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 reflex </a:t>
            </a:r>
            <a:r>
              <a:rPr lang="nl-NL" dirty="0" err="1" smtClean="0"/>
              <a:t>agents</a:t>
            </a:r>
            <a:endParaRPr lang="en-GB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71061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316061" y="4672013"/>
            <a:ext cx="8458200" cy="1219200"/>
          </a:xfrm>
        </p:spPr>
        <p:txBody>
          <a:bodyPr/>
          <a:lstStyle/>
          <a:p>
            <a:r>
              <a:rPr lang="en-US" sz="2400" dirty="0" smtClean="0"/>
              <a:t>Will only work if the environment is </a:t>
            </a:r>
            <a:r>
              <a:rPr lang="en-US" sz="2400" i="1" dirty="0" smtClean="0"/>
              <a:t>fully observable </a:t>
            </a:r>
            <a:r>
              <a:rPr lang="en-US" sz="2400" dirty="0" smtClean="0"/>
              <a:t>otherwise infinite loops may occur</a:t>
            </a:r>
          </a:p>
          <a:p>
            <a:pPr lvl="1"/>
            <a:r>
              <a:rPr lang="en-US" sz="2000" dirty="0" smtClean="0"/>
              <a:t>Randomization may help</a:t>
            </a:r>
            <a:endParaRPr lang="en-US" sz="2000" dirty="0"/>
          </a:p>
        </p:txBody>
      </p:sp>
      <p:sp>
        <p:nvSpPr>
          <p:cNvPr id="3" name="AutoShape 2" descr="Afbeeldingsresultaat voor labyr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21275"/>
            <a:ext cx="26289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3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Model-based reflex agents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tackle </a:t>
            </a:r>
            <a:r>
              <a:rPr lang="en-US" sz="2800" i="1" dirty="0" smtClean="0"/>
              <a:t>partially observable </a:t>
            </a:r>
            <a:r>
              <a:rPr lang="en-US" sz="2800" dirty="0" smtClean="0"/>
              <a:t>environments</a:t>
            </a:r>
          </a:p>
          <a:p>
            <a:pPr lvl="1"/>
            <a:r>
              <a:rPr lang="en-US" sz="2400" dirty="0" smtClean="0"/>
              <a:t>Maintain </a:t>
            </a:r>
            <a:r>
              <a:rPr lang="en-US" sz="2400" dirty="0"/>
              <a:t>internal state</a:t>
            </a:r>
          </a:p>
          <a:p>
            <a:r>
              <a:rPr lang="en-US" sz="2800" dirty="0"/>
              <a:t>Over </a:t>
            </a:r>
            <a:r>
              <a:rPr lang="en-US" sz="2800" dirty="0" smtClean="0"/>
              <a:t>time </a:t>
            </a:r>
            <a:r>
              <a:rPr lang="en-US" sz="2800" dirty="0"/>
              <a:t>update state </a:t>
            </a:r>
            <a:r>
              <a:rPr lang="en-US" sz="2800" dirty="0" smtClean="0"/>
              <a:t>using world </a:t>
            </a:r>
            <a:r>
              <a:rPr lang="en-US" sz="2800" dirty="0"/>
              <a:t>knowledge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does the world </a:t>
            </a:r>
            <a:r>
              <a:rPr lang="en-US" sz="2400" dirty="0" smtClean="0"/>
              <a:t>change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do </a:t>
            </a:r>
            <a:r>
              <a:rPr lang="en-US" sz="2400" dirty="0" smtClean="0"/>
              <a:t>actions </a:t>
            </a:r>
            <a:r>
              <a:rPr lang="en-US" sz="2400" dirty="0"/>
              <a:t>affect </a:t>
            </a:r>
            <a:r>
              <a:rPr lang="en-US" sz="2400" dirty="0" smtClean="0"/>
              <a:t>world</a:t>
            </a:r>
          </a:p>
          <a:p>
            <a:pPr lvl="1"/>
            <a:r>
              <a:rPr lang="en-US" dirty="0" smtClean="0"/>
              <a:t>⇒ </a:t>
            </a:r>
            <a:r>
              <a:rPr lang="en-US" sz="2400" dirty="0"/>
              <a:t>Model of </a:t>
            </a:r>
            <a:r>
              <a:rPr lang="en-US" sz="2400" dirty="0" smtClean="0"/>
              <a:t>the World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505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Model-based reflex agents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391400" cy="461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reflex agents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1693"/>
            <a:ext cx="8368948" cy="32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3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Goal-based agents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114800"/>
          </a:xfrm>
        </p:spPr>
        <p:txBody>
          <a:bodyPr/>
          <a:lstStyle/>
          <a:p>
            <a:r>
              <a:rPr lang="en-US" sz="2400" dirty="0"/>
              <a:t>The agent needs a goal to </a:t>
            </a:r>
            <a:r>
              <a:rPr lang="en-US" sz="2400" dirty="0" smtClean="0"/>
              <a:t>know which situations </a:t>
            </a:r>
            <a:r>
              <a:rPr lang="en-US" sz="2400" dirty="0"/>
              <a:t>are </a:t>
            </a:r>
            <a:r>
              <a:rPr lang="en-US" sz="2400" dirty="0" smtClean="0"/>
              <a:t>desirable</a:t>
            </a:r>
            <a:endParaRPr lang="en-US" sz="2400" dirty="0"/>
          </a:p>
          <a:p>
            <a:pPr lvl="1"/>
            <a:r>
              <a:rPr lang="en-US" sz="2200" dirty="0" smtClean="0"/>
              <a:t>More tricky when </a:t>
            </a:r>
            <a:r>
              <a:rPr lang="en-US" sz="2200" dirty="0"/>
              <a:t>long </a:t>
            </a:r>
            <a:r>
              <a:rPr lang="en-US" sz="2200" dirty="0" smtClean="0"/>
              <a:t>sequences of actions </a:t>
            </a:r>
            <a:r>
              <a:rPr lang="en-US" sz="2200" dirty="0"/>
              <a:t>are required to find the </a:t>
            </a:r>
            <a:r>
              <a:rPr lang="en-US" sz="2200" dirty="0" smtClean="0"/>
              <a:t>goal</a:t>
            </a:r>
            <a:endParaRPr lang="en-US" sz="2200" dirty="0"/>
          </a:p>
          <a:p>
            <a:r>
              <a:rPr lang="en-US" sz="2400" dirty="0"/>
              <a:t>Typically </a:t>
            </a:r>
            <a:r>
              <a:rPr lang="en-US" sz="2400" dirty="0" smtClean="0"/>
              <a:t>investigated </a:t>
            </a:r>
            <a:r>
              <a:rPr lang="en-US" sz="2400" dirty="0"/>
              <a:t>in search </a:t>
            </a:r>
            <a:r>
              <a:rPr lang="en-US" sz="2400" dirty="0" smtClean="0"/>
              <a:t>and planning research</a:t>
            </a:r>
            <a:endParaRPr lang="en-US" sz="2400" dirty="0"/>
          </a:p>
          <a:p>
            <a:r>
              <a:rPr lang="en-US" sz="2400" dirty="0"/>
              <a:t>Major difference: future is taken </a:t>
            </a:r>
            <a:r>
              <a:rPr lang="en-US" sz="2400" dirty="0" smtClean="0"/>
              <a:t>into account 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more flexible since </a:t>
            </a:r>
            <a:r>
              <a:rPr lang="en-US" sz="2400" dirty="0" smtClean="0"/>
              <a:t>goals are represented </a:t>
            </a:r>
            <a:r>
              <a:rPr lang="en-US" sz="2400" dirty="0"/>
              <a:t>explicitly and can </a:t>
            </a:r>
            <a:r>
              <a:rPr lang="en-US" sz="2400" dirty="0" smtClean="0"/>
              <a:t>be changed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319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Goal-based agents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
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4" y="1371600"/>
            <a:ext cx="7239000" cy="463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/>
          <a:lstStyle/>
          <a:p>
            <a:r>
              <a:rPr lang="en-US" altLang="nl-NL" dirty="0" smtClean="0"/>
              <a:t>Agents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nl-NL" sz="2800" dirty="0" smtClean="0"/>
          </a:p>
          <a:p>
            <a:pPr>
              <a:lnSpc>
                <a:spcPct val="80000"/>
              </a:lnSpc>
            </a:pPr>
            <a:endParaRPr lang="en-US" altLang="nl-NL" sz="2800" dirty="0"/>
          </a:p>
          <a:p>
            <a:pPr>
              <a:lnSpc>
                <a:spcPct val="80000"/>
              </a:lnSpc>
            </a:pPr>
            <a:endParaRPr lang="en-US" altLang="nl-NL" sz="2800" dirty="0" smtClean="0"/>
          </a:p>
          <a:p>
            <a:pPr>
              <a:lnSpc>
                <a:spcPct val="80000"/>
              </a:lnSpc>
            </a:pPr>
            <a:endParaRPr lang="en-US" altLang="nl-NL" sz="2800" dirty="0"/>
          </a:p>
          <a:p>
            <a:pPr>
              <a:lnSpc>
                <a:spcPct val="80000"/>
              </a:lnSpc>
            </a:pPr>
            <a:endParaRPr lang="en-US" altLang="nl-NL" sz="2800" dirty="0" smtClean="0"/>
          </a:p>
          <a:p>
            <a:pPr>
              <a:lnSpc>
                <a:spcPct val="80000"/>
              </a:lnSpc>
            </a:pPr>
            <a:r>
              <a:rPr lang="en-US" altLang="nl-NL" sz="2800" dirty="0" smtClean="0"/>
              <a:t>An </a:t>
            </a:r>
            <a:r>
              <a:rPr lang="en-US" altLang="nl-NL" sz="2800" dirty="0" smtClean="0">
                <a:solidFill>
                  <a:srgbClr val="FF0000"/>
                </a:solidFill>
              </a:rPr>
              <a:t>agent</a:t>
            </a:r>
            <a:r>
              <a:rPr lang="en-US" altLang="nl-NL" sz="2800" dirty="0" smtClean="0"/>
              <a:t> is an entity that perceives and acts
We focus on designing rational agents
Abstractly, an agent is a function from perception history to an action:</a:t>
            </a:r>
          </a:p>
          <a:p>
            <a:pPr>
              <a:lnSpc>
                <a:spcPct val="80000"/>
              </a:lnSpc>
            </a:pPr>
            <a:endParaRPr lang="en-US" altLang="nl-NL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nl-NL" sz="2800" dirty="0" smtClean="0"/>
              <a:t>[</a:t>
            </a:r>
            <a:r>
              <a:rPr lang="en-US" altLang="nl-NL" sz="2800" i="1" dirty="0" smtClean="0"/>
              <a:t>f</a:t>
            </a:r>
            <a:r>
              <a:rPr lang="en-US" altLang="nl-NL" sz="2800" dirty="0" smtClean="0"/>
              <a:t>: </a:t>
            </a:r>
            <a:r>
              <a:rPr lang="en-US" altLang="nl-NL" sz="2800" dirty="0" smtClean="0">
                <a:latin typeface="Monotype Corsiva" pitchFamily="66" charset="0"/>
              </a:rPr>
              <a:t>P*</a:t>
            </a:r>
            <a:r>
              <a:rPr lang="en-US" altLang="nl-NL" sz="2800" dirty="0" smtClean="0"/>
              <a:t> </a:t>
            </a:r>
            <a:r>
              <a:rPr lang="en-US" altLang="nl-NL" sz="2800" dirty="0" smtClean="0">
                <a:sym typeface="Wingdings" pitchFamily="2" charset="2"/>
              </a:rPr>
              <a:t></a:t>
            </a:r>
            <a:r>
              <a:rPr lang="en-US" altLang="nl-NL" sz="2800" dirty="0" smtClean="0"/>
              <a:t> </a:t>
            </a:r>
            <a:r>
              <a:rPr lang="en-US" altLang="nl-NL" sz="2800" dirty="0" smtClean="0">
                <a:latin typeface="Monotype Corsiva" pitchFamily="66" charset="0"/>
              </a:rPr>
              <a:t>A</a:t>
            </a:r>
            <a:r>
              <a:rPr lang="en-US" altLang="nl-NL" sz="2800" dirty="0" smtClean="0"/>
              <a:t>]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nl-NL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3962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1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/>
          <a:lstStyle/>
          <a:p>
            <a:r>
              <a:rPr lang="nl-NL" dirty="0" err="1" smtClean="0"/>
              <a:t>Utility-based</a:t>
            </a:r>
            <a:r>
              <a:rPr lang="nl-NL" dirty="0" smtClean="0"/>
              <a:t> </a:t>
            </a:r>
            <a:r>
              <a:rPr lang="nl-NL" dirty="0" err="1"/>
              <a:t>a</a:t>
            </a:r>
            <a:r>
              <a:rPr lang="nl-NL" dirty="0" err="1" smtClean="0"/>
              <a:t>gents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114800"/>
          </a:xfrm>
        </p:spPr>
        <p:txBody>
          <a:bodyPr/>
          <a:lstStyle/>
          <a:p>
            <a:r>
              <a:rPr lang="en-GB" dirty="0" smtClean="0"/>
              <a:t>Certain goals can be reached in different ways</a:t>
            </a:r>
          </a:p>
          <a:p>
            <a:pPr lvl="1"/>
            <a:r>
              <a:rPr lang="en-GB" dirty="0" smtClean="0"/>
              <a:t>Some are better, have a higher utility</a:t>
            </a:r>
          </a:p>
          <a:p>
            <a:r>
              <a:rPr lang="en-GB" dirty="0" smtClean="0"/>
              <a:t>Utility function maps a (sequence of) state(s) onto a real number</a:t>
            </a:r>
          </a:p>
          <a:p>
            <a:r>
              <a:rPr lang="en-GB" dirty="0" smtClean="0"/>
              <a:t>Improves on goals:</a:t>
            </a:r>
          </a:p>
          <a:p>
            <a:pPr lvl="1"/>
            <a:r>
              <a:rPr lang="en-GB" dirty="0" smtClean="0"/>
              <a:t>Selecting between conflicting goals</a:t>
            </a:r>
          </a:p>
          <a:p>
            <a:pPr lvl="1"/>
            <a:r>
              <a:rPr lang="en-GB" dirty="0" smtClean="0"/>
              <a:t>Select appropriately between several goals based on likelihood of success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7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Utility-based agents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553200" cy="422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What is an agent?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When is it rational? autonomous?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PEAS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Describing environments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 observable</a:t>
            </a:r>
            <a:r>
              <a:rPr lang="en-US" sz="2400" dirty="0"/>
              <a:t>? deterministic? episodic? static? discrete? single-agent?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Basic </a:t>
            </a:r>
            <a:r>
              <a:rPr lang="en-US" dirty="0"/>
              <a:t>agent </a:t>
            </a:r>
            <a:r>
              <a:rPr lang="en-US" dirty="0" smtClean="0"/>
              <a:t>architectures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 reflex</a:t>
            </a:r>
            <a:r>
              <a:rPr lang="en-US" sz="2400" dirty="0"/>
              <a:t>, model-based reflex, goal-based, utility-based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9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Agents</a:t>
            </a:r>
            <a:r>
              <a:rPr lang="nl-NL" dirty="0" smtClean="0"/>
              <a:t> at DKE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Reasoning</a:t>
            </a:r>
            <a:r>
              <a:rPr lang="nl-NL" dirty="0" smtClean="0"/>
              <a:t> </a:t>
            </a:r>
            <a:r>
              <a:rPr lang="nl-NL" dirty="0" err="1" smtClean="0"/>
              <a:t>Techniques</a:t>
            </a:r>
            <a:endParaRPr lang="nl-NL" dirty="0" smtClean="0"/>
          </a:p>
          <a:p>
            <a:r>
              <a:rPr lang="nl-NL" dirty="0" smtClean="0"/>
              <a:t>Intelligent Systems</a:t>
            </a:r>
          </a:p>
          <a:p>
            <a:r>
              <a:rPr lang="nl-NL" dirty="0" err="1" smtClean="0"/>
              <a:t>Autonomous</a:t>
            </a:r>
            <a:r>
              <a:rPr lang="nl-NL" dirty="0" smtClean="0"/>
              <a:t> </a:t>
            </a:r>
            <a:r>
              <a:rPr lang="nl-NL" dirty="0" err="1" smtClean="0"/>
              <a:t>Robotic</a:t>
            </a:r>
            <a:r>
              <a:rPr lang="nl-NL" dirty="0" smtClean="0"/>
              <a:t> Systems</a:t>
            </a:r>
          </a:p>
          <a:p>
            <a:r>
              <a:rPr lang="nl-NL" dirty="0" smtClean="0"/>
              <a:t>Foundations of </a:t>
            </a:r>
            <a:r>
              <a:rPr lang="nl-NL" dirty="0" err="1" smtClean="0"/>
              <a:t>Agents</a:t>
            </a:r>
            <a:endParaRPr lang="nl-NL" dirty="0" smtClean="0"/>
          </a:p>
          <a:p>
            <a:r>
              <a:rPr lang="nl-NL" dirty="0" smtClean="0"/>
              <a:t>Multi-agent 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2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Read </a:t>
            </a:r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 smtClean="0"/>
              <a:t>2 (</a:t>
            </a:r>
            <a:r>
              <a:rPr lang="nl-NL" dirty="0" err="1" smtClean="0"/>
              <a:t>except</a:t>
            </a:r>
            <a:r>
              <a:rPr lang="nl-NL" dirty="0" smtClean="0"/>
              <a:t> 2.4.7</a:t>
            </a:r>
            <a:r>
              <a:rPr lang="nl-NL" dirty="0" smtClean="0"/>
              <a:t>)</a:t>
            </a:r>
          </a:p>
          <a:p>
            <a:r>
              <a:rPr lang="nl-NL" dirty="0" smtClean="0"/>
              <a:t>Watch </a:t>
            </a:r>
            <a:r>
              <a:rPr lang="en-US" dirty="0">
                <a:hlinkClick r:id="rId2"/>
              </a:rPr>
              <a:t>https://www.youtube.com/watch?v=vF_-</a:t>
            </a:r>
            <a:r>
              <a:rPr lang="en-US" dirty="0" smtClean="0">
                <a:hlinkClick r:id="rId2"/>
              </a:rPr>
              <a:t>ob9vseM</a:t>
            </a:r>
            <a:endParaRPr lang="en-US" dirty="0" smtClean="0"/>
          </a:p>
          <a:p>
            <a:r>
              <a:rPr lang="en-GB" dirty="0" smtClean="0"/>
              <a:t>Questions:</a:t>
            </a:r>
          </a:p>
          <a:p>
            <a:pPr lvl="1"/>
            <a:r>
              <a:rPr lang="en-GB" dirty="0" smtClean="0"/>
              <a:t>If you were designing a successful mouse agent, what sensors and action functions would it need?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95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agents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Human agent: </a:t>
            </a:r>
          </a:p>
          <a:p>
            <a:pPr lvl="1"/>
            <a:r>
              <a:rPr lang="en-US" altLang="en-US" sz="2400" dirty="0" smtClean="0"/>
              <a:t>Sensors?</a:t>
            </a:r>
          </a:p>
          <a:p>
            <a:pPr lvl="2"/>
            <a:r>
              <a:rPr lang="en-US" altLang="en-US" sz="2000" dirty="0" smtClean="0"/>
              <a:t>eyes, ears, and other organs</a:t>
            </a:r>
          </a:p>
          <a:p>
            <a:pPr lvl="1"/>
            <a:r>
              <a:rPr lang="en-GB" altLang="en-US" sz="2400" dirty="0" smtClean="0"/>
              <a:t>Actuators?</a:t>
            </a:r>
            <a:endParaRPr lang="en-US" altLang="en-US" sz="2400" dirty="0"/>
          </a:p>
          <a:p>
            <a:pPr lvl="2"/>
            <a:r>
              <a:rPr lang="en-US" altLang="en-US" sz="2000" dirty="0" smtClean="0"/>
              <a:t>hands, legs, mouth, and other body parts for actuators</a:t>
            </a:r>
            <a:endParaRPr lang="en-US" altLang="en-US" sz="3600" dirty="0"/>
          </a:p>
          <a:p>
            <a:pPr marL="114300" indent="0">
              <a:buNone/>
            </a:pPr>
            <a:r>
              <a:rPr lang="en-US" altLang="en-US" sz="2800" dirty="0" smtClean="0"/>
              <a:t>Robotic agent: </a:t>
            </a:r>
          </a:p>
          <a:p>
            <a:pPr lvl="1"/>
            <a:r>
              <a:rPr lang="en-US" altLang="en-US" sz="2400" dirty="0" smtClean="0"/>
              <a:t>Sensors?</a:t>
            </a:r>
          </a:p>
          <a:p>
            <a:pPr lvl="2"/>
            <a:r>
              <a:rPr lang="en-US" altLang="en-US" sz="2000" dirty="0" smtClean="0"/>
              <a:t>cameras and infrared range finders; </a:t>
            </a:r>
          </a:p>
          <a:p>
            <a:pPr lvl="1"/>
            <a:r>
              <a:rPr lang="en-US" altLang="en-US" sz="2400" dirty="0" smtClean="0"/>
              <a:t>Actuators</a:t>
            </a:r>
          </a:p>
          <a:p>
            <a:pPr lvl="2"/>
            <a:r>
              <a:rPr lang="en-US" altLang="en-US" sz="2000" dirty="0" smtClean="0"/>
              <a:t>various motors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71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458200" cy="7620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Mars Exploration Rover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3505200"/>
            <a:ext cx="8458200" cy="2514600"/>
          </a:xfrm>
        </p:spPr>
        <p:txBody>
          <a:bodyPr/>
          <a:lstStyle/>
          <a:p>
            <a:r>
              <a:rPr lang="en-US" sz="2600" dirty="0"/>
              <a:t>Direct remote control is not </a:t>
            </a:r>
            <a:r>
              <a:rPr lang="en-US" sz="2600" dirty="0" smtClean="0"/>
              <a:t>possible</a:t>
            </a:r>
          </a:p>
          <a:p>
            <a:pPr lvl="1"/>
            <a:r>
              <a:rPr lang="en-US" sz="2400" dirty="0"/>
              <a:t>It t</a:t>
            </a:r>
            <a:r>
              <a:rPr lang="en-US" sz="2400" dirty="0" smtClean="0"/>
              <a:t>akes </a:t>
            </a:r>
            <a:r>
              <a:rPr lang="en-US" sz="2400" dirty="0"/>
              <a:t>10 minutes to send a message from </a:t>
            </a:r>
            <a:r>
              <a:rPr lang="en-US" sz="2400" dirty="0" smtClean="0"/>
              <a:t>Earth </a:t>
            </a:r>
            <a:r>
              <a:rPr lang="en-US" sz="2400" dirty="0"/>
              <a:t>to </a:t>
            </a:r>
            <a:r>
              <a:rPr lang="en-US" sz="2400" dirty="0" smtClean="0"/>
              <a:t>Mars</a:t>
            </a:r>
          </a:p>
          <a:p>
            <a:r>
              <a:rPr lang="en-US" sz="2600" dirty="0" smtClean="0"/>
              <a:t>Not possible </a:t>
            </a:r>
            <a:r>
              <a:rPr lang="en-US" sz="2600" dirty="0"/>
              <a:t>to predict with sufficient accuracy </a:t>
            </a:r>
            <a:r>
              <a:rPr lang="en-US" sz="2600" dirty="0" smtClean="0"/>
              <a:t>what the </a:t>
            </a:r>
            <a:r>
              <a:rPr lang="en-US" sz="2600" dirty="0"/>
              <a:t>robot will encounter in </a:t>
            </a:r>
            <a:r>
              <a:rPr lang="en-US" sz="2600" dirty="0" smtClean="0"/>
              <a:t>its environment</a:t>
            </a:r>
            <a:endParaRPr lang="en-US" sz="26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robot needs to operate autonomously!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3866"/>
            <a:ext cx="2667419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50430"/>
            <a:ext cx="2782713" cy="208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7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Air Traffic 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3276600"/>
            <a:ext cx="8458200" cy="2743200"/>
          </a:xfrm>
        </p:spPr>
        <p:txBody>
          <a:bodyPr/>
          <a:lstStyle/>
          <a:p>
            <a:r>
              <a:rPr lang="en-US" sz="2400" dirty="0"/>
              <a:t>Air traffic Control: </a:t>
            </a:r>
            <a:r>
              <a:rPr lang="en-US" sz="2400" dirty="0" smtClean="0"/>
              <a:t>e.g., OASIS</a:t>
            </a:r>
            <a:endParaRPr lang="en-US" sz="2400" dirty="0"/>
          </a:p>
          <a:p>
            <a:pPr lvl="1"/>
            <a:r>
              <a:rPr lang="en-US" sz="2200" dirty="0" smtClean="0"/>
              <a:t>Optimal Aircraft </a:t>
            </a:r>
            <a:r>
              <a:rPr lang="en-US" sz="2200" dirty="0"/>
              <a:t>Sequencing using Intelligent </a:t>
            </a:r>
            <a:r>
              <a:rPr lang="en-US" sz="2200" dirty="0" smtClean="0"/>
              <a:t>Scheduling</a:t>
            </a:r>
            <a:endParaRPr lang="en-US" sz="2200" dirty="0"/>
          </a:p>
          <a:p>
            <a:r>
              <a:rPr lang="en-US" sz="2400" dirty="0" smtClean="0"/>
              <a:t>Aids </a:t>
            </a:r>
            <a:r>
              <a:rPr lang="en-US" sz="2400" dirty="0"/>
              <a:t>traffic control for incoming flights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plane represented by an agent</a:t>
            </a:r>
          </a:p>
          <a:p>
            <a:r>
              <a:rPr lang="en-US" sz="2400" dirty="0" smtClean="0"/>
              <a:t>Negotiation </a:t>
            </a:r>
            <a:r>
              <a:rPr lang="en-US" sz="2400" dirty="0"/>
              <a:t>among the agents determines the order </a:t>
            </a:r>
            <a:r>
              <a:rPr lang="en-US" sz="2400" dirty="0" smtClean="0"/>
              <a:t>of </a:t>
            </a:r>
            <a:r>
              <a:rPr lang="nl-NL" sz="2400" dirty="0" smtClean="0"/>
              <a:t>landing</a:t>
            </a:r>
            <a:endParaRPr lang="nl-NL" sz="2400" dirty="0"/>
          </a:p>
        </p:txBody>
      </p:sp>
      <p:sp>
        <p:nvSpPr>
          <p:cNvPr id="4" name="AutoShape 2" descr="data:image/jpeg;base64,/9j/4AAQSkZJRgABAQAAAQABAAD/2wCEAAkGBhQSEBQUExQWFBQWFBUVFxcXFhUXFBQWFBcVFBQUFhcXHCYfFxkjGhQUHy8gJCcpLCwsFR4xNTAqNSYrLCkBCQoKDgwOGg8PGiwkHyQsKSwpLCkpLCwsLCksLCwpLCksLCwpLCksLCwsLCksLCwsLCkpKSksKSwpKSkpLCwpLP/AABEIALcBEwMBIgACEQEDEQH/xAAcAAABBQEBAQAAAAAAAAAAAAAEAAIDBQYBBwj/xABIEAACAQICBgcECAQEBQMFAAABAgADEQQhBQYSMUFREyJhcYGRoTJSsdEHFEJiksHh8BUjcqJDU2PxM4KDstIWNMJEVHOTo//EABkBAAMBAQEAAAAAAAAAAAAAAAECAwAEBf/EACgRAAICAgICAQMEAwAAAAAAAAABAhEDIRIxE1FBBCIyFGGh8IGRsf/aAAwDAQACEQMRAD8AyaYeSjDDlCEpydaU9LiclgP1JfdHkIhgBwFu7KWIpRwpwcV6DZXrhiNxPn848I3PzA+UO6OdFKDxx9B5P2V7USeXlIXwR7PKXHRThpTeKPo3NlBU0a/AjyglXRlX7h8xNM1KRPQiPDEZZGYvSOj6oUsVWy9a4a+4HhaDpq9XfrWXMA+12ZTW6Rw16Tj7jfAx+jKV6NM80X4CS8Suh+ejKrqrX+5+I/KSrqjW95PNvlNmmH7JIMPKLBETyMxq6n1P8xPJpIup7/5i/hPzmxGHi+rx1ggK8sjJrqeeNT+39ZKuqP8Aqf2/rNMaE6Kcb9PAHlkZxdUx/mH8I+ckGq6++3kJoRTjhSg8EfQfIzPjVtR9pvScOglHFvSaHoIxsPFeKIebM+2igOcrKuhabVCCuQAORtmSd9u6ayphZVtR/mv3J/8AKScFY6kwOhoikNyDxz+MNp4UDcAO4AQhKUISlKKIrYKtCPFCFhI7ZEdISwPoIughwE4VhpmATRjejh3QTow8zMAGlGNRlkaEY1CIMVZoxSwNCcmMWqaPHKSfw4SwRJIVlOQvEq10aI/+GiWCiOgbZqRWjRkeNGQ0LHrNbNSARowdseuix2w28kV7TNsNIrW0YJAcAJbvUHZBzWERtjJIBqaHUq2W8EeYkGreCDYOgbD/AIS+mX5S5XErzErdVMQPqlMe6ai/hqOJFt2PosE0cOU62CHKTriRE2JEZcgOgM4MRpwwhDVxzjbyu/knoFaiJMmGB4CS9HeTJSmckZIHbBjlGrgxDzTMZsGJy/cegf6oINVw0sGvzg1UHmJlfswBUwkoqlD+dU7Nkel/zmjqt3TPrV/m1T9+3kqzNOwJokTDyZcPH0qkKSqIbaNSYKMHJVwULWoOyTKwh5yBxQCMJGtQlkR3SJqcdSfyBoA2ZwiFNQPKIUjyhdCqwQrOFBDGpHlInpGJoYFKCKSmkYpqRgpKnbJ0f7xkKof2JKKXf5GUdC7JQ3bFtdvpItmK44keYi0GyXa7fSK/bITXQfaX8Sxhx9Mf4i+YmtL5NsLDdscTeBjS9If4g9flGtrDQ9/0Mm8i9jKLCnHf5QepB6mstHgx8AYM+sVPk58P1g8sfYeLDdswHVesRSqL7uIrj++/5wd9Y14I3molXonT+w1cbBN67tv3bQXLdJynBjqMjbrX5geYjtocvWZca0f6R/F+kkXW3/TP4v0g8kF8m4yNFce76x4c9kzZ1w/0/wC79Iw65H/LH4j8o3mh7BwZqErk3sQbG27jJVdjx9P0mTGt/wDpep+Ub/6xfggH4j+cV5Yf1B4yNhd+f78pwg85jm1xq8h5H5mdXW+r7qeRvB5oI3BmsYdvqflIXUdnrMyNb6nuL6yN9canuL/d84fPEXgzRuvZM5hc2qn/AFn9LD8pCdbanup5N85UYTTlQBrKpBqO3HixJh80bNwZqFtzhCpM3T1ifii+Zky60c08j+kfzx9g8bNIikcPQQmk3Z8JlRrUeFO3rJ11ob3R5H5zPPD2ZQZrUHYPSOZe7zEzNPWV/cXzt+ckbWfmi+DH5RPJH2NxZdux7PMSJnaUp1pXin936Rf+qKXunzEdZIexXGRbM7SM35/CV41hpHg3p84v41SPFh/yn8o/kh7QOMg0p2/CKV/8Vpcz+Fp2HnH2gU/RS/xSof8AEb8RnDi3O9z6mCouRnUYZ3nm2zpomNc+/GF/vH1kZftnDV7JjD798QWMFSTrSPKAJGE/d5IluUkGH7h6x4odsFjEY7uE6r7pIU7R5RvR9voIDHOqW37NzzNhIMFgAa1cbQyZCM/eQHiRyj6lVVyLARiYYCq7h0ZXVbdcXutwbi+W8Rr0aiwGDTjU9P1hOG0erXClmJH3Ru37xAaGFLHeoy+0bflCDgXU2DKD91wPlnBs1k9TQ2dtioot7Vibc7gb/SRHRlMGxqOp7aHqOvnHVtKZ3L1l4ZOLC3lf0lbi8exI65YDdtW3eRmo12F0KRRiRUyzsVXZY55Xve2XCMqULn2x+EE+cr2x18rC/M/HdBquII3m553PpDxAWv1Me96AesLp6Cc7kPeTbx3zNLicxtOwFuFyb35XENXrf49QX95H+O1NxMWVfRbITtfO3ZvkDYftHl+sathbZqBubEMLeFrmPZx76DttUtx39WZRsDIHw/aPL9ZXYFLoDzLH+4yyq1FCmxud9wDa2fOxldos/wApe79YaowR0JjThjy+EnDRbUzRiDoD2/vxkiIe3yMeGkivFoNDNr95zuZ3ehkq1Y8VR2TGoCqhuIMhZTylkzg5RhpLyEAKK4zu1yMPNBeXrI2wg4E+cJqAtuchRwg5mcmNRDtTu1HphiReSHB24xzEF4i0mNEc5Di0Gwe7nAajgrC1+3Pu+c0ehdEGuoCMAwByJ37JsSvZx8ZkTiB0dgb9k3+o+OU7KqQWV2seYAB4ZHI5jnFfRWCTZQYhSjsjCxUkEHfeR9JNlrMtPpwzUQ20g6zA5lTYgWYbgVlYpo//AG9Pyb/zlI43JWJOSi2igDSkxGlb1rEnZGVhxtv/ADnpeidHUq7FRRpLa17q3E296eOaSBSvUByKu6m24WYg2hljcexVNMscOu25G7ee4ZbJHwlth8H1QeBtc99xn3n4TMUMZssj8uqw5j/Y+kvtGO9RlpC9zlu9pcrMOeQBv2GTktDxey5XRZUHjYZjlvz+EEqtZjZbDhe1/OavSOiHoUDUdGK7QV7XGypHVF7Z57NzzIHGZ1hhm+1Wp/hdfQAwQTasM6i6YLv4gHmMz5jdIalHPK5Pdfxh9PQ9NiBTxCFjkAyOpN+HV2pFp7Q9fB1jRrABwA2RDAhswQRKdCFbskbgfG8aVY8/32mLpTz8/wAojiCbAAk/u0xjtPEsmQAt95QfUiFLpk8UTxHyggpPe1iTllY8e6W9PVWrtBXRkJAIF1uQeQve/Z2QNpdhpshpaXF8qaX78vI3vDk0va/8pN1rCwPde0t9EaEwZJSqHXcnSK5Gy7ZKKilbpc5dYAHgTA9YtTHoU+lU7dMMQbb1tlnzHbE5xeg8WVOK0n1H/lKps28bsu6V2Bb+UnYi/ARrdKyuE226rXC7RytncRlPFOihTbcBYgcBHFCjWzAnTUg5x2VtkeF4z60JmYMDxCpBBil5yRaoO4iYATtzjVJCagE50w5iYARtxy17Qbbi2pjBnSAxlR7C/wDvBtuJ3DAhjbttu9RMkYI6Q85ycSnl/wAQHtt+sUPE3IlNRhvAFuBPHfa0i+sE8ZFc8ZE+LRd7geMATX6m4SnW6UOiOw2Cu0u1YG4It4Sy0jpShhVbbagjBWsiJTNTasdkWsSM7Zm08ux2nXUFKLsqsLOQSpYb9nnb4ynBg4u+/wCAPYdhNoG5X1+E3Wq+lUp00VWYlDfZZclJuDYpnmCM7Nu3TC4Qjtv3mGhr8bdojygmh4zcWenaZ0iapQ3ITZuFJuAwYqSLd1rwGmt1J3W4c5VaK0hTOHpqaiqaSOG2yRe7lgV37W/dvgOJ1tRfYUt2kgDyzMpGlFKyU7lKz0HVA/zX/pH/AHfrPFtYXLYuuxFia1QkHeLu2Rl7Q+kPE0ixpbCEi19jaIG/LaNr+EytauzszMSzMSWJzJJzJPbeack+gxVEuBwxdxYXAIJ5ZcDPSNCaUNQI1l26QZF6wU7FQC9wRbIjKxA3zE6DvaxyHjnLmngQCGDsLnPcw4ZZ98hKLZaEkje64afqmhSVSVD0itRG2DtoSLMtrgqTxBvdV3bzirrxS3cSPjeEaU0o9WzVCXYWpoDuAJJsctwGe68mXDDoiQbuWAHvWALE999keEtjioqn2c+aXOVlv9H+ixWx1BRcqrGoQQv2OsMx22ExmvOmTi9KYioGOy1YolifYS1JDl2KD4z0rVyp9WwePxiizJS6GnuzqHK+W/rMmc8ew2BqdIpKm20udxzEnkkk+x8cXRs6/wBFoQ2fHop5FHBz3fbhWjtVqGDDVKldMUSLAAEBSLG/tE3O7zno2Kw5YIbXyPhw8J5zrbiCGC3YldoMtrBWvYgfvhOaeRO4q7/gbHK5tejQaI02lcrSWmgK5jq7V75FTci3nlM1p+r9XxdVabbKhurmzGxANrj2rXtfsjND1SoLMxtmDwPWGRB58RwNrcYBrbVK1gzn21BDLbZa2W0LZfreQjH7qOpvRFidLsHWoxFT7LoS/Xpn2kz3X4cjYz1pK6aSo7NLqh6XVUn7Wzaxy5+O+eHriCx2SdpL5lriwGZJtfda+XKeo/RVtHrol6QqP0Z2czmCQpOe9jv5zoa+2icezI/RrhXbGVF23VrbBKsQyksS1iP/AMZnpulMBVpgBq5qBr2FRFqjK17h++VmG1UGisWSrCo1XaqHaBFrl1ANj948pZ6R0iapW4CkA5XPE3vnOyDjGP3V/k5pvZS1tEUn9uhhH/6JpnzpAfGB1dUcK+/CAdtLFOvpVZvhLzYnNmV4wfSFt+zLYj6PMMbf+8o3IALLRqrcmwFwE+Mp8f8ARnWWo60a2HrBWYD+aKdQgEgErVsAcuDHvM9Q0j1MHQ5tWDdtl2j/AOMz9LVuvUonEJURVPSMVZAckZrttZHNV5yLiuVL+/8ABnKo2zz7Gak41B1sNVI5opqL509oSir4dkNmBU8mBU+RznvmG1cQojBqlNyisdls7sAdxBtH19GV/ZGI6RbX2ayB1z4dbaHPhBxZlNHgaVSBaTLi7j2T4Zz1zGaqA+3gsJU7aY6Fv/5mn8JntLas4CnbpqWIwha4UisrKSN9hVU3tcfa4wU0FNMwgxY3Zjwj2qrYZg9nEd4Ms9atXqeGFNqNWpVWpt5PTCMuwVH2WYMDfs3TNt6wDUWOz2ekUqTFCCifR+hq2Izz2feYnZ8OfhNPgNU6SWJ6zcza3gOEq/47iNkEUz3ZXHgBePGnHbIuQeVhcc75Tmk5vorFRRlsQ5LsTvJN++8YI6tTKsQd4NoydJEMwrSc1bQOivEG0nGI4P4GOYbXxR3cJEahjajdY98bEYR22eckWuRxPkJDeICYxZ4PG25+n5Wl9gsZyymPDDvllo/HFQbnITGNgW6TZ2t6m4PG9rZ8xnDFwrABuie1/apnpU8bZ+EpcDitpAeJHxm20LoGoy7ZIpq6oVVeOWbtbIE5GRzTcFyTK44KbpovqGjkq6Ko0rsdtzUqe0rbQJsGuLj7P4ZSVtSKSgsGcWztcHdnxEfisJiCww9EBmFi9Qmy0weB5tbhmd2XGXL6sKE2DWqdpBGfmDYdgnBkm5PlZ1wgkqotxWHRixG0Bxva/bYTyfWGnevUtfZ227r8QL+PKenDRrD/AOob/wDXSsP7Z5VpzT9CpWYU3LDbyZgFDndtBV58Ja1J3FEeHDsFpYp0Xq3zN77wACDkD2/E85JrVgGPQEW2WpBhs3C3JJYAEmxHESV6yCkzDbDbJJyFrAFiLnhl6gSPBaW6dFphgwDbVrktc5cdwzMG+0H9gM4IGiaeYvyG7he09H+jTDVkVFobDdGCx22ZQ266i3sFge0Ai8GwOojEKzX2WXI8jxE0er2r+IobZpK1t1xba3Kx8N24cIYzd0M4KrB9O07Y2tmTezkG3VNQBimRINt15CM98ixqV1qu70i20b3LNtZCwzbf6yH+K0x7YqU+8XHnlO7HlxyjUv5OSeKXosK9fa4DK/AA9xI3zgOUGpYim3s1FPebfHL1hmGwxZlAzBIFxmMzbeJ0Lj2iNUP1wrBFw6e5RZz4gf8AgZ5tg9B4ym16dZijG7olV02lY3ddlrKbgkb+M3evFXaxTryFOl+KxPozQPDiwAk47k2bI6SRf09dqH+LTr0O16RZB/z0toWlDpr6VqdHEstOmuIpbKfzEqbJuRdgMiMr9md4WatgLsOyB4zBU6mVSmj/ANSgnwO+PSJp+wjBfS3gn9sVaR+8gZfNCT6TMa/abpY3GYRKDipTUXJFwLs92BuAbhUHnCq+ouFZHfrUgqljsNcWUFjk1+RmS1KwvSYoHgqnwLEKPQtEn9qKY6b0QfSBpA/WlQG3RUkU/wBT3qt/3geEzf15uOcn1gx3TYqtU4NUYj+m9l9AJXyaKsJ+udkUGihAaajpDmLyww2kqZybLv3ekztOpaTgzglAuaTG6r0a9LaXqVCLhlzU8tpRv8M+/ccPi8E9JyjixHkRwIPEHnNNonTTUTY5pxHLtHymkrYaliqYuA6nMcGU8Sp3qeYsQeIO+LDNLE6ltGcFLoyuH1fp7IDE7VsyDbPkMjl4R9TVUkdVrjkQD6qb/wBsM0jo5qFiHLKeJFmHYw3eIuD6SCnpNhGWafaZuCKSvq7VU7ge5gD5NY+kBxGFembOrKe0EX7r75uKWnQRZr/ES1oBK1BlZVcNfI2HdYjce3heH9TKP5IHjT6PLbxWh+l9Fmg9syjXKE5EgZFWHB1ORH5ESvvO1NNWiPR2dVo2KExe6BxlwUN7ghh3ZAj4TY4/XuouHXDU2KuNpWYWBCqSqqG4GwG7PPfMJoBf5kKxf/uGPNjb0k8kVJbHhJro1mj9J4ijRDUariy7exkyknNiAwPbLfRX0hYiou1UpKw3bjTY9o3gjttKfRZbo6ZXgLeG6C6Tx7CpzBA3+U85vbjR1bSTTNrpTXSnUwtZArpVajUVQQLFmUgAN48RPFcXRdGs6sp5MCPjNth9NDcw/MQ9KlJxYHZvwHsnvU9U+UbHkeP4En955z9cfZ2No7PK+X+05Rq2N5v8RqxQfeoB4Mo2D/b1f7TKqvqCx/4Dhz7rWB8G3eYWdMfqcb/YnwaDNV9b69Fw6VHysCrMWQgbgVJtbf8AlPXdBfSVhagPSsaDlgbEMyeyoydRcezxHKfPCO1FyrAqQbMpyII4GWA0uAb3y4SvXQHvs+o8JpGnWW9OpTqqN5Vg1t++xuN43wdtHYWs1ii7VrnZIB7ctxGYnz1obWbZbqkqeYy75rsLpmmVL1K1SnU98IagseQDAqb8cx3RJyfoaEF7N3pL6PEY3put9+zUUDw2gJR4nVWrRa70nA96kxt3/aA8hLrVPT4ZDbEpXtYKHbo6lrtfaXrC+61zxztbPWYartXJutuNxa3MMCb+yMr3sR3QKCkrWjSk4uns8hx6WcFS72NyXA2toArY2PWFjvuD2Ti6UG5lt++TW9CZ6LprRCVqjPYC/ZyFrzOYzVXfbdy4SUc8oOux5YYz2UQxanLaHc2Xx3whWyvfO+628SDEatMt7AjuNh5boEujXQ5NsnxW/wCG481nTD6qL7OaX0sl0Sa2Yno8DWIyLKEH/UIU+hMymqa9HhcTW3GxA71U2/uqDyl5p/B1q1IU3NgGDX2AwJAIAJQ5b/dlxqbqrSr4d6NYkoB1ihI6xYMDe3DI5jhHnNS6NCDgtnjT6MPA+cs8DqNiK+yKPRVHI9jpqaVB2bNUrtH+m83mtn0Y08LSNenXLIrKNioBtEsRYBlyO/ioyBmTZosHL5GaXwQv9FekwbHB1f7D6hopf4TWfHqgFPFVggyA2ybAHdnOxuSFpmHBj0a0beJpDsqTkSfBaQei10PeOB74PTqA5cbTpEk18MJqf4/Tq09llzO9TwPNZRVqJU9h3QfBVV2xmL35iWGlBtMGB3ZbI3m/fkJLhxdIN2BQzRukjSbmp3j8xBCJyHsJqMRQp16ZuAwb1tkDcZqw4N4EEZTGaY1dejcrdkG826yX3bYHD7wup58JZ4LSDUzlu4j98ZpsNikqKCM/iCd/d8DBGcsXXQHFSPLo4IbE8Bb1v8pqNaNW1RempZL9pfdvxA4Ds3Z3GVwM1RpXnoY5qatEHFp0WurVIs5sMwL9wHGW+g6n1irVIuKVOmSObMxspbw2jbhaAaP0otBaiKBfoqgLXz22RkAHYNr4w3QuDqJo6tUWyhiSWPEJ1QBzz2pVOMdyEdvSIMLjyXKg5C/E23x9SqGJI/fC8pMJVK3tvItfvtf0vC6eIIK8ibHsvu9Zy5opvReDdbDYtrwiMU5CgVQ0k67jl2y20Tp49KuX7/YmejqdTZYEcIHFMN0E694faqNUtmrbJPNHG1SJ7rOn/KomR256Ri0StSO1uK2YjfsGxJA4lSFcDjsEcZ53isI1OoyN7SkjLMHtHMEZg8jOr6aVx4v4JZNOxtKuQbiabQmmTlnYg5G+4iUwwNN0GwxDgZ3zU+WY8oNsPTN7eIzHmJdpMVNo9owOutGqoXGUErEfbCqKlufae0Eec0+rumcANoUa/AOUq1H6gBK5Crlkct5tPn3D6cYb4/DaZIcN2n1CKf8Atv4SDw+ivlPo2trrhVy6UMfuhm9QLespdI/SSgI6OkWHEudkkfdC3t3nynkVLWC+XKW+B0Li8WAaNJip+23Up/ibf4XiOCj2Nyb6PVTrfRNFayMBtZWYdZSN65Xv/tAF12RtracAG2ZdUB7PZYm45Sv0Z9GzpQUNXYses6KVCBsh1WZTfIDeB4Tjal0kP8164z3Oyqrdl1WzeBvHx41PqSBPLwW4mrwHRVFVuqLi4GdrcLFlUnLshLaKUG6bVInjTOzfvX2T5SkAI43HAWAsOWUbT0oymwJXK9t4tzI3CdUvofmDOaP1V/kgPXrQOLxFFEptTqBGLnIU6jZWH3WtduW+eV6QwVWg2zVpsh7Rke47j4T26jp331B7V+NjDGRKyXsGU8CuWXAgznksuL8lotF48n4s8dw9EqoHID9Yp6i+rOGJv0K+BYDyBsIpLyIfgfO5YCNJ539L/pHbIHziJEqIQVcXYWUW/fqZD07jiYR0fZInqjcM5W7+BKo5RxNjc7+YAvJ/4ha9rknnAyDytGETOCYLaL3BV9tAeIyP5SUyhoVypuP95ajGjZDHceWYBnNPG09DxlfZOZJhcS1Nrjx5GDriVO5h52+MgGMb3Mv6hFUGxrRrcdjh0DX+2lgO/wDZmDrUmRrcuIltpHSQsFBuQLZbhKylQYm9jl4+crgjwi7Em7eiJDckW37vOa3WjTAp4elgqZ9hFFQjcG3svftEkzLiqadQMMmBuMtxvykS1Tcnib3J3575VwU2m/gS6tBODzvCt0DwZtfw/OFNuiZPyKw6LImciBvOTkHOmcJiM4TMYuND47IqeGYlZpHCA1kO7ZNrjeU+yP8Al3d1uUjp1CpB5R+IrXa/dDD7ZWgPaBMVhQb5WdTa4y7j3GV4xjrv6w55g+Yzlq3XrEDcbA9gGZPh+cn0lRpKuWVhPQ7Wzn6eipAWopOzutc2tYnddgLZ2O+QJhOsd4HD/eNwmKZWLKxU/dJHhlvEsVxYYddR/UlkPivsnyHfJybXRRU+x+hdKfVqqvsISPfRaiHvDfEZz1zQP0rUagC116I7tpbtT8R7Ses8jGEB9hg/3T1X8jk3gTIxQsciUP79ZGUFMpGTifS2FxqVED03V1O5lIIPiJMWyscweB3Hv4GfPejNL1aDbVKoyNxKm1/6hubxE3ehfpV3LiU/6lP4tTP5HwkHBxKqSZuq+iEPs3pn7vs/gOXlaV2J0ZUGWyKi813+KNn5FpY6N0vSrrtUai1Bx2TmOxlOa+IhoIl8f1GSHT/2SnhhLdGe0fozbNtkqoPWJDKf6RtDf8JoQoAAAsBkBwEes4wjZcksr2LCCxrRETFO2ikuJSz5fDRFo1Z0CWJjKgNst8HpqYaVjeisIylQK+QSrlGrSMcg2jeSpHugJXshFO0ftWUgbjw7eYkvhGVFguw0CwjC4faEgIiViNxju2tElot8PhVG8X9JZvpRaacN2QGV+yZr609vaMj2iTncyDxOT+5j818Dq7lmLHeSTIxJxhjss17AZZ8TyEgnQtCMssDQXZux8BJcMAxOfhxMCwoJuL5cpJXpm9wbGSdXsorrRZdIBu3Dhy745KoO4/OV+BfZuDxkekE2SCMt/wCUi4Jyoa6RbxtpU0tKON/W79/nJamkAwABZDz3weKSNzRYSPEVNlSeQ9YJhqrbQ/mXHKxv8JLUpGobHJQfE983Gns16BsFiCLm/WMZj6xNge+MxtIKwAkG0TvnWnasiS0hC6Zg1JIQqxGOghRCEqkZbxybMeHEeBEFRiO2T06gPfEoayYEd3qPmPKPRuPDmN0jCxDI33HmP3n4zUaw3B4t0fbpuUYHqlWINu8Zjum30H9KdRLLik6Rf8xLCoO0r7LeFvGefivnuF+a2B8RuPpHq9yM+Jy4m/Aqc/ESbgmMpNH0LoXTNDFLtUKivzG51/qU5rLJqU+ZaOkXpVFamzI20dllJVlt2iejatfTI6WTGJ0q7ulQAVB/UuSv4WPfCtdmZ6YyRQCjrhgHUMMXQAOfWcIw7CrWIPeIo9C2fM15IgiiisI4CMxaEiwiiip7MD0sOQDeTU6WUUUZybDVCKwKuetFFHxiT6EVjDFFKoEjhiWKKEmG0cPtAXJIHDlzhSYVRwiinLOTui8eh6UQu4WnGSKKJYwwpBMbuHfFFKw7Fl0Bw/C4YFRORSmR0icOyypbKiyix7R+cW1lFFOUqUuMqXY9kiEUU7VpEfkejWhVLFc/OKKBj/AWFiI55xRRAIehI3G/Yfn84+niQctxiimCPZBGVN2ecUUBhga9QXzst88984yF2yNiBfzMUUV6GQwlxlbd3fOciii6M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430867"/>
            <a:ext cx="2498725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400" dirty="0"/>
              <a:t>Percepts: location and contents, e.g., [</a:t>
            </a:r>
            <a:r>
              <a:rPr lang="en-US" altLang="en-US" sz="2400" dirty="0" err="1"/>
              <a:t>A,Dirty</a:t>
            </a:r>
            <a:r>
              <a:rPr lang="en-US" altLang="en-US" sz="2400" dirty="0" smtClean="0"/>
              <a:t>]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Actions</a:t>
            </a:r>
            <a:r>
              <a:rPr lang="en-US" altLang="en-US" sz="2400" dirty="0"/>
              <a:t>: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,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, </a:t>
            </a:r>
            <a:r>
              <a:rPr lang="en-US" altLang="en-US" sz="2400" i="1" dirty="0"/>
              <a:t>Suck</a:t>
            </a:r>
            <a:r>
              <a:rPr lang="en-US" altLang="en-US" sz="2400" dirty="0"/>
              <a:t>, </a:t>
            </a:r>
            <a:r>
              <a:rPr lang="en-US" altLang="en-US" sz="2400" i="1" dirty="0" err="1" smtClean="0"/>
              <a:t>NoOp</a:t>
            </a:r>
            <a:endParaRPr lang="en-US" altLang="en-US" sz="24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23" y="1371600"/>
            <a:ext cx="54864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Afbeeldingsresultaat voor vacuum cleaner intellig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/>
          <a:lstStyle/>
          <a:p>
            <a:r>
              <a:rPr lang="en-US" altLang="en-US" dirty="0"/>
              <a:t>A vacuum-cleaner agent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1C3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1C3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1C3D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C3D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</a:defRPr>
            </a:lvl9pPr>
          </a:lstStyle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  <a:p>
            <a:endParaRPr lang="en-US" altLang="en-US" kern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68374"/>
              </p:ext>
            </p:extLst>
          </p:nvPr>
        </p:nvGraphicFramePr>
        <p:xfrm>
          <a:off x="990600" y="1275080"/>
          <a:ext cx="66294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Percept</a:t>
                      </a: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nl-NL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Sequence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  <a:endParaRPr lang="en-GB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[A, Clean]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[A, Dirty]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Suck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nl-NL" dirty="0" smtClean="0"/>
                        <a:t>[B, Clean]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Left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[B, Dirty]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Suck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[A, Clean]</a:t>
                      </a:r>
                      <a:r>
                        <a:rPr lang="en-GB" dirty="0" smtClean="0"/>
                        <a:t>,</a:t>
                      </a:r>
                      <a:r>
                        <a:rPr lang="nl-NL" dirty="0" smtClean="0"/>
                        <a:t> [A, Clean]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[A, Clean]</a:t>
                      </a:r>
                      <a:r>
                        <a:rPr lang="en-GB" dirty="0" smtClean="0"/>
                        <a:t>,</a:t>
                      </a:r>
                      <a:r>
                        <a:rPr lang="nl-NL" dirty="0" smtClean="0"/>
                        <a:t> [A, Dirty]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Suck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1323"/>
            <a:ext cx="7924800" cy="168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1C3D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1705</Words>
  <Application>Microsoft Office PowerPoint</Application>
  <PresentationFormat>On-screen Show (4:3)</PresentationFormat>
  <Paragraphs>418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Monotype Corsiva</vt:lpstr>
      <vt:lpstr>Verdana</vt:lpstr>
      <vt:lpstr>Wingdings</vt:lpstr>
      <vt:lpstr>Blank Presentation</vt:lpstr>
      <vt:lpstr>PowerPoint Presentation</vt:lpstr>
      <vt:lpstr>Who read chapter 1 of Russell and Norvig?</vt:lpstr>
      <vt:lpstr>What is an agent?</vt:lpstr>
      <vt:lpstr>Agents</vt:lpstr>
      <vt:lpstr>Example of agents</vt:lpstr>
      <vt:lpstr>Example: Mars Exploration Rover</vt:lpstr>
      <vt:lpstr>Example: Air Traffic Control</vt:lpstr>
      <vt:lpstr>Vacuum-cleaner world</vt:lpstr>
      <vt:lpstr>A vacuum-cleaner agent</vt:lpstr>
      <vt:lpstr>A vacuum-cleaner agent</vt:lpstr>
      <vt:lpstr>Rational agents</vt:lpstr>
      <vt:lpstr>Rational agents</vt:lpstr>
      <vt:lpstr>Rational agents</vt:lpstr>
      <vt:lpstr>PEAS</vt:lpstr>
      <vt:lpstr>PEAS</vt:lpstr>
      <vt:lpstr>PEAS</vt:lpstr>
      <vt:lpstr>PEAS</vt:lpstr>
      <vt:lpstr>Environment types</vt:lpstr>
      <vt:lpstr>Environment types</vt:lpstr>
      <vt:lpstr>Environment Types</vt:lpstr>
      <vt:lpstr>Environment types</vt:lpstr>
      <vt:lpstr>Environment types</vt:lpstr>
      <vt:lpstr>Exercise: Environment types</vt:lpstr>
      <vt:lpstr>Environment types</vt:lpstr>
      <vt:lpstr>Environment types</vt:lpstr>
      <vt:lpstr>Environment types</vt:lpstr>
      <vt:lpstr>The structure of Agents</vt:lpstr>
      <vt:lpstr>Agent functions and programs</vt:lpstr>
      <vt:lpstr>Table-lookup agent</vt:lpstr>
      <vt:lpstr>Agent types</vt:lpstr>
      <vt:lpstr>Example: A vacuum-cleaner agent</vt:lpstr>
      <vt:lpstr>Simple reflex agents </vt:lpstr>
      <vt:lpstr>Simple reflex agents</vt:lpstr>
      <vt:lpstr>Simple reflex agents</vt:lpstr>
      <vt:lpstr>Model-based reflex agents</vt:lpstr>
      <vt:lpstr>Model-based reflex agents</vt:lpstr>
      <vt:lpstr>Model-based reflex agents</vt:lpstr>
      <vt:lpstr>Goal-based agents</vt:lpstr>
      <vt:lpstr>Goal-based agents</vt:lpstr>
      <vt:lpstr>Utility-based agents</vt:lpstr>
      <vt:lpstr>Utility-based agents</vt:lpstr>
      <vt:lpstr>Exam check list</vt:lpstr>
      <vt:lpstr>Agents at DKE</vt:lpstr>
      <vt:lpstr>Homework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Vormgeversassociatie / Sjoerd Kulsdom</dc:creator>
  <cp:lastModifiedBy>Cavill Rachel (DKE)</cp:lastModifiedBy>
  <cp:revision>324</cp:revision>
  <dcterms:created xsi:type="dcterms:W3CDTF">2007-05-08T09:02:05Z</dcterms:created>
  <dcterms:modified xsi:type="dcterms:W3CDTF">2019-09-05T14:41:30Z</dcterms:modified>
</cp:coreProperties>
</file>