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8" r:id="rId5"/>
    <p:sldId id="393" r:id="rId6"/>
    <p:sldId id="347" r:id="rId7"/>
    <p:sldId id="348" r:id="rId8"/>
    <p:sldId id="394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95" r:id="rId21"/>
    <p:sldId id="396" r:id="rId22"/>
    <p:sldId id="364" r:id="rId23"/>
    <p:sldId id="365" r:id="rId24"/>
    <p:sldId id="366" r:id="rId25"/>
    <p:sldId id="367" r:id="rId26"/>
    <p:sldId id="368" r:id="rId27"/>
    <p:sldId id="397" r:id="rId28"/>
    <p:sldId id="369" r:id="rId29"/>
    <p:sldId id="370" r:id="rId30"/>
    <p:sldId id="371" r:id="rId31"/>
    <p:sldId id="372" r:id="rId32"/>
    <p:sldId id="398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3B"/>
    <a:srgbClr val="001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79188" autoAdjust="0"/>
  </p:normalViewPr>
  <p:slideViewPr>
    <p:cSldViewPr snapToGrid="0" snapToObjects="1">
      <p:cViewPr varScale="1">
        <p:scale>
          <a:sx n="72" d="100"/>
          <a:sy n="72" d="100"/>
        </p:scale>
        <p:origin x="100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2" charset="0"/>
              <a:ea typeface="ＭＳ Ｐゴシック" pitchFamily="-102" charset="-128"/>
              <a:cs typeface="ＭＳ Ｐゴシック" pitchFamily="-102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777413" y="9429323"/>
            <a:ext cx="2890228" cy="495675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fld id="{F68923EF-F82C-DF4F-B12A-8AF15CE27889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58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D2AE9B-E021-4FC4-BA70-10D807C64DE7}" type="datetime5">
              <a:rPr lang="en-GB" altLang="nl-NL"/>
              <a:pPr/>
              <a:t>19-Sep-22</a:t>
            </a:fld>
            <a:endParaRPr lang="en-GB" altLang="nl-NL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B6B58-4DF9-4563-A5C6-98015DF2417A}" type="slidenum">
              <a:rPr lang="en-GB" altLang="nl-NL"/>
              <a:pPr/>
              <a:t>30</a:t>
            </a:fld>
            <a:endParaRPr lang="en-GB" altLang="nl-NL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70465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z="1200" dirty="0" smtClean="0"/>
              <a:t>Some nodes in the search can be </a:t>
            </a:r>
            <a:r>
              <a:rPr lang="en-US" altLang="nl-NL" sz="1200" i="1" dirty="0" smtClean="0"/>
              <a:t>proven</a:t>
            </a:r>
            <a:r>
              <a:rPr lang="en-US" altLang="nl-NL" sz="1200" dirty="0" smtClean="0"/>
              <a:t> to be irrelevant to the outcome of the search</a:t>
            </a:r>
          </a:p>
          <a:p>
            <a:pPr eaLnBrk="1" hangingPunct="1"/>
            <a:r>
              <a:rPr lang="en-US" altLang="nl-NL" sz="1200" dirty="0" smtClean="0"/>
              <a:t>Assume we traverse the tree from left to right in a depth-first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nl-NL" sz="1200" dirty="0" smtClean="0"/>
              <a:t>In practice it is </a:t>
            </a:r>
            <a:r>
              <a:rPr lang="en-GB" altLang="nl-NL" sz="1200" i="1" u="sng" dirty="0" smtClean="0"/>
              <a:t>intractable</a:t>
            </a:r>
            <a:r>
              <a:rPr lang="en-GB" altLang="nl-NL" sz="1200" dirty="0" smtClean="0"/>
              <a:t> to find a solution with minimax: so use </a:t>
            </a:r>
            <a:r>
              <a:rPr lang="en-GB" altLang="nl-NL" sz="1200" i="1" dirty="0" smtClean="0"/>
              <a:t>heuristic</a:t>
            </a:r>
            <a:r>
              <a:rPr lang="en-GB" altLang="nl-NL" sz="1200" dirty="0" smtClean="0"/>
              <a:t>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2" charset="0"/>
              <a:ea typeface="ＭＳ Ｐゴシック" pitchFamily="-102" charset="-128"/>
              <a:cs typeface="ＭＳ Ｐゴシック" pitchFamily="-102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777413" y="9429323"/>
            <a:ext cx="2890228" cy="495675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fld id="{F68923EF-F82C-DF4F-B12A-8AF15CE27889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55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 Depth first search makes sense if you (or a robot) are exploring a maze, less travelling between points you want to search</a:t>
            </a:r>
          </a:p>
          <a:p>
            <a:r>
              <a:rPr lang="en-GB" sz="1200" dirty="0" smtClean="0"/>
              <a:t> If there are multiple routes to the exit, then breadth first will find the shortest first (least junctions passed)</a:t>
            </a:r>
          </a:p>
          <a:p>
            <a:r>
              <a:rPr lang="en-GB" sz="1200" dirty="0" smtClean="0"/>
              <a:t> </a:t>
            </a:r>
            <a:r>
              <a:rPr lang="en-GB" sz="1200" b="1" dirty="0" smtClean="0"/>
              <a:t>Node ordering </a:t>
            </a:r>
            <a:r>
              <a:rPr lang="en-GB" sz="1200" dirty="0" smtClean="0"/>
              <a:t>will be important with both methods – if you have extra information which might suggest which child is more likely to lead to a solution – put that child first.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turn taken by one of the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dirty="0" smtClean="0"/>
              <a:t>Path from root to leaf node of optimal (=rational) play by each side</a:t>
            </a:r>
          </a:p>
          <a:p>
            <a:r>
              <a:rPr lang="nl-NL" altLang="nl-NL" dirty="0" err="1" smtClean="0"/>
              <a:t>This</a:t>
            </a:r>
            <a:r>
              <a:rPr lang="nl-NL" altLang="nl-NL" dirty="0" smtClean="0"/>
              <a:t> is </a:t>
            </a:r>
            <a:r>
              <a:rPr lang="nl-NL" altLang="nl-NL" dirty="0" err="1" smtClean="0"/>
              <a:t>an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optimal</a:t>
            </a:r>
            <a:r>
              <a:rPr lang="nl-NL" altLang="nl-NL" dirty="0" smtClean="0"/>
              <a:t> action </a:t>
            </a:r>
            <a:r>
              <a:rPr lang="nl-NL" altLang="nl-NL" i="1" dirty="0" err="1" smtClean="0"/>
              <a:t>sequence</a:t>
            </a:r>
            <a:r>
              <a:rPr lang="nl-NL" altLang="nl-NL" dirty="0" smtClean="0"/>
              <a:t> </a:t>
            </a:r>
            <a:endParaRPr lang="en-US" altLang="nl-NL" dirty="0" smtClean="0"/>
          </a:p>
          <a:p>
            <a:pPr eaLnBrk="1" hangingPunct="1"/>
            <a:r>
              <a:rPr lang="en-US" altLang="nl-NL" dirty="0" smtClean="0"/>
              <a:t>Also known as the </a:t>
            </a:r>
            <a:r>
              <a:rPr lang="en-US" altLang="nl-NL" i="1" dirty="0" smtClean="0"/>
              <a:t>main line, </a:t>
            </a:r>
            <a:r>
              <a:rPr lang="en-US" altLang="nl-NL" dirty="0" smtClean="0"/>
              <a:t>or </a:t>
            </a:r>
            <a:r>
              <a:rPr lang="en-US" altLang="nl-NL" i="1" dirty="0" smtClean="0"/>
              <a:t>optimal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4B42F-F5B8-4F9A-B165-15C4B3E42E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4" cy="30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4738971"/>
            <a:ext cx="550734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5C5AF04-DC40-0847-A150-8AD1FF135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00" y="4686937"/>
            <a:ext cx="1533600" cy="2333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573881"/>
            <a:ext cx="8453438" cy="567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304801" y="1168004"/>
            <a:ext cx="8453438" cy="3343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nl-NL" noProof="0" smtClean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7380290" y="4692254"/>
            <a:ext cx="1506537" cy="61793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29E6E8-81DE-468C-81E1-B2EF634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4" cy="30152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8" y="1884997"/>
            <a:ext cx="3532883" cy="3261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ligh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001A3B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001A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photo Randwij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001A3B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001A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3" cy="30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1" r:id="rId3"/>
    <p:sldLayoutId id="2147483674" r:id="rId4"/>
    <p:sldLayoutId id="2147483672" r:id="rId5"/>
    <p:sldLayoutId id="2147483675" r:id="rId6"/>
    <p:sldLayoutId id="2147483660" r:id="rId7"/>
    <p:sldLayoutId id="2147483677" r:id="rId8"/>
    <p:sldLayoutId id="2147483661" r:id="rId9"/>
    <p:sldLayoutId id="2147483678" r:id="rId10"/>
    <p:sldLayoutId id="2147483650" r:id="rId11"/>
    <p:sldLayoutId id="2147483655" r:id="rId12"/>
    <p:sldLayoutId id="2147483656" r:id="rId13"/>
    <p:sldLayoutId id="2147483663" r:id="rId14"/>
    <p:sldLayoutId id="2147483659" r:id="rId15"/>
    <p:sldLayoutId id="2147483654" r:id="rId16"/>
    <p:sldLayoutId id="214748367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ep%20Blue%20beat%20G.%20Kasparov%20in%201997%20-%20YouTube.mp4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IDA – Search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rof. Anna Wilbik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/>
          <p:cNvSpPr>
            <a:spLocks noChangeArrowheads="1"/>
          </p:cNvSpPr>
          <p:nvPr/>
        </p:nvSpPr>
        <p:spPr bwMode="auto">
          <a:xfrm>
            <a:off x="7038143" y="1415654"/>
            <a:ext cx="1485900" cy="1371600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1988820" bIns="0" anchor="b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1800" dirty="0"/>
              <a:t>subtree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Tree Terminology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4161" y="896684"/>
            <a:ext cx="4872096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Root</a:t>
            </a:r>
            <a:r>
              <a:rPr lang="en-US" altLang="en-US" sz="2000" dirty="0"/>
              <a:t>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Descendant</a:t>
            </a:r>
            <a:r>
              <a:rPr lang="en-US" altLang="en-US" sz="2000" dirty="0"/>
              <a:t> of a node: child, grandchild, grand-grandchild,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Internal node</a:t>
            </a:r>
            <a:r>
              <a:rPr lang="en-US" altLang="en-US" sz="2000" dirty="0"/>
              <a:t>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Leaf node</a:t>
            </a:r>
            <a:r>
              <a:rPr lang="en-US" altLang="en-US" sz="2000" dirty="0"/>
              <a:t> (a.k.a. leaf ): node without children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Ancestors</a:t>
            </a:r>
            <a:r>
              <a:rPr lang="en-US" altLang="en-US" sz="2000" dirty="0"/>
              <a:t>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err="1"/>
              <a:t>Subtree</a:t>
            </a:r>
            <a:r>
              <a:rPr lang="en-US" altLang="en-US" sz="2000" dirty="0"/>
              <a:t>: tree consisting of a node and its descendants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grpSp>
        <p:nvGrpSpPr>
          <p:cNvPr id="6151" name="Group 5"/>
          <p:cNvGrpSpPr>
            <a:grpSpLocks/>
          </p:cNvGrpSpPr>
          <p:nvPr/>
        </p:nvGrpSpPr>
        <p:grpSpPr bwMode="auto">
          <a:xfrm>
            <a:off x="5703451" y="1010842"/>
            <a:ext cx="2834879" cy="2365772"/>
            <a:chOff x="3112" y="1240"/>
            <a:chExt cx="2381" cy="1987"/>
          </a:xfrm>
        </p:grpSpPr>
        <p:sp>
          <p:nvSpPr>
            <p:cNvPr id="6153" name="AutoShape 6"/>
            <p:cNvSpPr>
              <a:spLocks noChangeAspect="1" noChangeArrowheads="1"/>
            </p:cNvSpPr>
            <p:nvPr/>
          </p:nvSpPr>
          <p:spPr bwMode="auto">
            <a:xfrm>
              <a:off x="4195" y="1240"/>
              <a:ext cx="258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</a:t>
              </a:r>
            </a:p>
          </p:txBody>
        </p:sp>
        <p:sp>
          <p:nvSpPr>
            <p:cNvPr id="6154" name="AutoShape 7"/>
            <p:cNvSpPr>
              <a:spLocks noChangeAspect="1" noChangeArrowheads="1"/>
            </p:cNvSpPr>
            <p:nvPr/>
          </p:nvSpPr>
          <p:spPr bwMode="auto">
            <a:xfrm>
              <a:off x="3362" y="1816"/>
              <a:ext cx="257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</a:t>
              </a:r>
            </a:p>
          </p:txBody>
        </p:sp>
        <p:sp>
          <p:nvSpPr>
            <p:cNvPr id="6155" name="AutoShape 8"/>
            <p:cNvSpPr>
              <a:spLocks noChangeAspect="1" noChangeArrowheads="1"/>
            </p:cNvSpPr>
            <p:nvPr/>
          </p:nvSpPr>
          <p:spPr bwMode="auto">
            <a:xfrm>
              <a:off x="5227" y="1816"/>
              <a:ext cx="266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</a:t>
              </a:r>
            </a:p>
          </p:txBody>
        </p:sp>
        <p:sp>
          <p:nvSpPr>
            <p:cNvPr id="6156" name="AutoShape 9"/>
            <p:cNvSpPr>
              <a:spLocks noChangeAspect="1" noChangeArrowheads="1"/>
            </p:cNvSpPr>
            <p:nvPr/>
          </p:nvSpPr>
          <p:spPr bwMode="auto">
            <a:xfrm>
              <a:off x="4733" y="1816"/>
              <a:ext cx="258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</a:t>
              </a:r>
            </a:p>
          </p:txBody>
        </p:sp>
        <p:sp>
          <p:nvSpPr>
            <p:cNvPr id="6157" name="AutoShape 10"/>
            <p:cNvSpPr>
              <a:spLocks noChangeAspect="1" noChangeArrowheads="1"/>
            </p:cNvSpPr>
            <p:nvPr/>
          </p:nvSpPr>
          <p:spPr bwMode="auto">
            <a:xfrm>
              <a:off x="4473" y="2392"/>
              <a:ext cx="265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G</a:t>
              </a:r>
            </a:p>
          </p:txBody>
        </p:sp>
        <p:sp>
          <p:nvSpPr>
            <p:cNvPr id="6158" name="AutoShape 11"/>
            <p:cNvSpPr>
              <a:spLocks noChangeAspect="1" noChangeArrowheads="1"/>
            </p:cNvSpPr>
            <p:nvPr/>
          </p:nvSpPr>
          <p:spPr bwMode="auto">
            <a:xfrm>
              <a:off x="4986" y="2392"/>
              <a:ext cx="266" cy="2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H</a:t>
              </a:r>
            </a:p>
          </p:txBody>
        </p:sp>
        <p:sp>
          <p:nvSpPr>
            <p:cNvPr id="6159" name="AutoShape 12"/>
            <p:cNvSpPr>
              <a:spLocks noChangeAspect="1" noChangeArrowheads="1"/>
            </p:cNvSpPr>
            <p:nvPr/>
          </p:nvSpPr>
          <p:spPr bwMode="auto">
            <a:xfrm>
              <a:off x="3112" y="2392"/>
              <a:ext cx="252" cy="25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E</a:t>
              </a:r>
            </a:p>
          </p:txBody>
        </p:sp>
        <p:sp>
          <p:nvSpPr>
            <p:cNvPr id="6160" name="AutoShape 13"/>
            <p:cNvSpPr>
              <a:spLocks noChangeAspect="1" noChangeArrowheads="1"/>
            </p:cNvSpPr>
            <p:nvPr/>
          </p:nvSpPr>
          <p:spPr bwMode="auto">
            <a:xfrm>
              <a:off x="3617" y="2393"/>
              <a:ext cx="246" cy="25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</a:t>
              </a:r>
            </a:p>
          </p:txBody>
        </p:sp>
        <p:cxnSp>
          <p:nvCxnSpPr>
            <p:cNvPr id="6161" name="AutoShape 14"/>
            <p:cNvCxnSpPr>
              <a:cxnSpLocks noChangeShapeType="1"/>
              <a:stCxn id="6153" idx="2"/>
              <a:endCxn id="6154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AutoShape 15"/>
            <p:cNvCxnSpPr>
              <a:cxnSpLocks noChangeShapeType="1"/>
              <a:stCxn id="6153" idx="2"/>
              <a:endCxn id="6156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16"/>
            <p:cNvCxnSpPr>
              <a:cxnSpLocks noChangeShapeType="1"/>
              <a:stCxn id="6153" idx="2"/>
              <a:endCxn id="6155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17"/>
            <p:cNvCxnSpPr>
              <a:cxnSpLocks noChangeShapeType="1"/>
              <a:stCxn id="6156" idx="2"/>
              <a:endCxn id="6158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18"/>
            <p:cNvCxnSpPr>
              <a:cxnSpLocks noChangeShapeType="1"/>
              <a:stCxn id="6156" idx="2"/>
              <a:endCxn id="6157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19"/>
            <p:cNvCxnSpPr>
              <a:cxnSpLocks noChangeShapeType="1"/>
              <a:stCxn id="6154" idx="2"/>
              <a:endCxn id="6160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20"/>
            <p:cNvCxnSpPr>
              <a:cxnSpLocks noChangeShapeType="1"/>
              <a:stCxn id="6154" idx="2"/>
              <a:endCxn id="6159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AutoShape 21"/>
            <p:cNvSpPr>
              <a:spLocks noChangeAspect="1" noChangeArrowheads="1"/>
            </p:cNvSpPr>
            <p:nvPr/>
          </p:nvSpPr>
          <p:spPr bwMode="auto">
            <a:xfrm>
              <a:off x="3268" y="2974"/>
              <a:ext cx="225" cy="2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I</a:t>
              </a:r>
            </a:p>
          </p:txBody>
        </p:sp>
        <p:sp>
          <p:nvSpPr>
            <p:cNvPr id="6169" name="AutoShape 22"/>
            <p:cNvSpPr>
              <a:spLocks noChangeAspect="1" noChangeArrowheads="1"/>
            </p:cNvSpPr>
            <p:nvPr/>
          </p:nvSpPr>
          <p:spPr bwMode="auto">
            <a:xfrm>
              <a:off x="3633" y="2974"/>
              <a:ext cx="231" cy="2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J</a:t>
              </a:r>
            </a:p>
          </p:txBody>
        </p:sp>
        <p:cxnSp>
          <p:nvCxnSpPr>
            <p:cNvPr id="6170" name="AutoShape 23"/>
            <p:cNvCxnSpPr>
              <a:cxnSpLocks noChangeShapeType="1"/>
              <a:stCxn id="6160" idx="2"/>
              <a:endCxn id="6169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1" name="AutoShape 24"/>
            <p:cNvCxnSpPr>
              <a:cxnSpLocks noChangeShapeType="1"/>
              <a:stCxn id="6160" idx="2"/>
              <a:endCxn id="6168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2" name="AutoShape 25"/>
            <p:cNvSpPr>
              <a:spLocks noChangeAspect="1" noChangeArrowheads="1"/>
            </p:cNvSpPr>
            <p:nvPr/>
          </p:nvSpPr>
          <p:spPr bwMode="auto">
            <a:xfrm>
              <a:off x="4005" y="2972"/>
              <a:ext cx="255" cy="25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K</a:t>
              </a:r>
            </a:p>
          </p:txBody>
        </p:sp>
        <p:cxnSp>
          <p:nvCxnSpPr>
            <p:cNvPr id="6173" name="AutoShape 26"/>
            <p:cNvCxnSpPr>
              <a:cxnSpLocks noChangeShapeType="1"/>
              <a:stCxn id="6160" idx="2"/>
              <a:endCxn id="6172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06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Tree terminology practice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 Which nodes are the ancestors of L?</a:t>
            </a:r>
          </a:p>
          <a:p>
            <a:pPr marL="152400" indent="0">
              <a:lnSpc>
                <a:spcPct val="90000"/>
              </a:lnSpc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A, H, I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 Which nodes are internal nodes?</a:t>
            </a:r>
          </a:p>
          <a:p>
            <a:pPr marL="152400" indent="0">
              <a:lnSpc>
                <a:spcPct val="90000"/>
              </a:lnSpc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A, H, I, F, C, K, 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 Is N a leaf?</a:t>
            </a:r>
          </a:p>
          <a:p>
            <a:pPr marL="152400" indent="0">
              <a:lnSpc>
                <a:spcPct val="90000"/>
              </a:lnSpc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No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 Is A the root?</a:t>
            </a:r>
          </a:p>
          <a:p>
            <a:pPr marL="152400" indent="0">
              <a:lnSpc>
                <a:spcPct val="90000"/>
              </a:lnSpc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Yes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 How many grandchildren does I have?</a:t>
            </a:r>
          </a:p>
          <a:p>
            <a:pPr marL="152400" indent="0">
              <a:lnSpc>
                <a:spcPct val="90000"/>
              </a:lnSpc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2 (C and J)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63851" y="949034"/>
            <a:ext cx="2615157" cy="3503292"/>
            <a:chOff x="5227801" y="1265379"/>
            <a:chExt cx="3486876" cy="4671056"/>
          </a:xfrm>
        </p:grpSpPr>
        <p:sp>
          <p:nvSpPr>
            <p:cNvPr id="28" name="Oval 27"/>
            <p:cNvSpPr/>
            <p:nvPr/>
          </p:nvSpPr>
          <p:spPr>
            <a:xfrm>
              <a:off x="6763481" y="126537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243462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94063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H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3"/>
              <a:endCxn id="29" idx="7"/>
            </p:cNvCxnSpPr>
            <p:nvPr/>
          </p:nvCxnSpPr>
          <p:spPr>
            <a:xfrm flipH="1">
              <a:off x="6519392" y="1572844"/>
              <a:ext cx="291431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5"/>
              <a:endCxn id="30" idx="1"/>
            </p:cNvCxnSpPr>
            <p:nvPr/>
          </p:nvCxnSpPr>
          <p:spPr>
            <a:xfrm>
              <a:off x="7039411" y="1572844"/>
              <a:ext cx="301994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6089600" y="218571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27801" y="2330670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867136" y="246149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756101" y="250425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I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0" idx="3"/>
              <a:endCxn id="35" idx="7"/>
            </p:cNvCxnSpPr>
            <p:nvPr/>
          </p:nvCxnSpPr>
          <p:spPr>
            <a:xfrm flipH="1">
              <a:off x="7143066" y="2199464"/>
              <a:ext cx="198339" cy="314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5"/>
              <a:endCxn id="36" idx="1"/>
            </p:cNvCxnSpPr>
            <p:nvPr/>
          </p:nvCxnSpPr>
          <p:spPr>
            <a:xfrm>
              <a:off x="7569993" y="2199464"/>
              <a:ext cx="233450" cy="357545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ultiply 38"/>
            <p:cNvSpPr/>
            <p:nvPr/>
          </p:nvSpPr>
          <p:spPr>
            <a:xfrm>
              <a:off x="6689309" y="282065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8764" y="2972219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296017" y="30007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84982" y="3010048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L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6" idx="3"/>
              <a:endCxn id="41" idx="7"/>
            </p:cNvCxnSpPr>
            <p:nvPr/>
          </p:nvCxnSpPr>
          <p:spPr>
            <a:xfrm flipH="1">
              <a:off x="7571947" y="2811721"/>
              <a:ext cx="231496" cy="241804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5"/>
              <a:endCxn id="42" idx="1"/>
            </p:cNvCxnSpPr>
            <p:nvPr/>
          </p:nvCxnSpPr>
          <p:spPr>
            <a:xfrm>
              <a:off x="8032031" y="2811721"/>
              <a:ext cx="200293" cy="2510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861839" y="37074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779344" y="3694995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J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1" idx="3"/>
              <a:endCxn id="45" idx="7"/>
            </p:cNvCxnSpPr>
            <p:nvPr/>
          </p:nvCxnSpPr>
          <p:spPr>
            <a:xfrm flipH="1">
              <a:off x="7137769" y="3308237"/>
              <a:ext cx="205590" cy="45198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5"/>
              <a:endCxn id="46" idx="1"/>
            </p:cNvCxnSpPr>
            <p:nvPr/>
          </p:nvCxnSpPr>
          <p:spPr>
            <a:xfrm>
              <a:off x="7571947" y="3308237"/>
              <a:ext cx="254739" cy="439511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271170" y="43341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323110" y="43459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K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5" idx="3"/>
              <a:endCxn id="49" idx="7"/>
            </p:cNvCxnSpPr>
            <p:nvPr/>
          </p:nvCxnSpPr>
          <p:spPr>
            <a:xfrm flipH="1">
              <a:off x="6547100" y="4014937"/>
              <a:ext cx="362081" cy="3719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5"/>
              <a:endCxn id="50" idx="1"/>
            </p:cNvCxnSpPr>
            <p:nvPr/>
          </p:nvCxnSpPr>
          <p:spPr>
            <a:xfrm>
              <a:off x="7137769" y="4014937"/>
              <a:ext cx="232683" cy="383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Multiply 52"/>
            <p:cNvSpPr/>
            <p:nvPr/>
          </p:nvSpPr>
          <p:spPr>
            <a:xfrm>
              <a:off x="8102616" y="3325090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7634949" y="4036393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6091244" y="463269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/>
            <p:cNvSpPr/>
            <p:nvPr/>
          </p:nvSpPr>
          <p:spPr>
            <a:xfrm>
              <a:off x="7759710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N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854708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G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0" idx="3"/>
              <a:endCxn id="57" idx="7"/>
            </p:cNvCxnSpPr>
            <p:nvPr/>
          </p:nvCxnSpPr>
          <p:spPr>
            <a:xfrm flipH="1">
              <a:off x="7130638" y="4653429"/>
              <a:ext cx="239814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0" idx="5"/>
              <a:endCxn id="56" idx="1"/>
            </p:cNvCxnSpPr>
            <p:nvPr/>
          </p:nvCxnSpPr>
          <p:spPr>
            <a:xfrm>
              <a:off x="7599040" y="4653429"/>
              <a:ext cx="208012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ultiply 59"/>
            <p:cNvSpPr/>
            <p:nvPr/>
          </p:nvSpPr>
          <p:spPr>
            <a:xfrm>
              <a:off x="6689308" y="527076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/>
            <p:cNvSpPr/>
            <p:nvPr/>
          </p:nvSpPr>
          <p:spPr>
            <a:xfrm>
              <a:off x="7336420" y="5576217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M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1" idx="7"/>
            </p:cNvCxnSpPr>
            <p:nvPr/>
          </p:nvCxnSpPr>
          <p:spPr>
            <a:xfrm flipH="1">
              <a:off x="7612350" y="5279647"/>
              <a:ext cx="194702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5"/>
            </p:cNvCxnSpPr>
            <p:nvPr/>
          </p:nvCxnSpPr>
          <p:spPr>
            <a:xfrm>
              <a:off x="8035640" y="5279647"/>
              <a:ext cx="211370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167023" y="4106139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 Now we have a strategy to build a search tree from any simple maze.</a:t>
            </a:r>
          </a:p>
          <a:p>
            <a:endParaRPr lang="en-GB" sz="2000" dirty="0"/>
          </a:p>
          <a:p>
            <a:r>
              <a:rPr lang="en-GB" sz="2000" dirty="0"/>
              <a:t> We need an algorithm to search this tree for the solution. </a:t>
            </a:r>
          </a:p>
          <a:p>
            <a:endParaRPr lang="en-GB" sz="2000" dirty="0"/>
          </a:p>
          <a:p>
            <a:r>
              <a:rPr lang="en-GB" sz="2000" dirty="0"/>
              <a:t> We will look at two of the simplest </a:t>
            </a:r>
            <a:r>
              <a:rPr lang="en-GB" sz="2000" dirty="0" smtClean="0"/>
              <a:t>algorithms:</a:t>
            </a:r>
            <a:endParaRPr lang="en-GB" sz="2000" dirty="0"/>
          </a:p>
          <a:p>
            <a:pPr lvl="1"/>
            <a:r>
              <a:rPr lang="en-GB" sz="2000" dirty="0"/>
              <a:t>Breadth first search</a:t>
            </a:r>
          </a:p>
          <a:p>
            <a:pPr lvl="1"/>
            <a:r>
              <a:rPr lang="en-GB" sz="2000" dirty="0"/>
              <a:t>Depth first search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7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Breadth first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311" y="1059661"/>
            <a:ext cx="2615157" cy="3503292"/>
            <a:chOff x="5227801" y="1265379"/>
            <a:chExt cx="3486876" cy="4671056"/>
          </a:xfrm>
        </p:grpSpPr>
        <p:sp>
          <p:nvSpPr>
            <p:cNvPr id="5" name="Oval 4"/>
            <p:cNvSpPr/>
            <p:nvPr/>
          </p:nvSpPr>
          <p:spPr>
            <a:xfrm>
              <a:off x="6763481" y="126537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43462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4063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H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7"/>
            </p:cNvCxnSpPr>
            <p:nvPr/>
          </p:nvCxnSpPr>
          <p:spPr>
            <a:xfrm flipH="1">
              <a:off x="6519392" y="1572844"/>
              <a:ext cx="291431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5"/>
              <a:endCxn id="7" idx="1"/>
            </p:cNvCxnSpPr>
            <p:nvPr/>
          </p:nvCxnSpPr>
          <p:spPr>
            <a:xfrm>
              <a:off x="7039411" y="1572844"/>
              <a:ext cx="301994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ultiply 9"/>
            <p:cNvSpPr/>
            <p:nvPr/>
          </p:nvSpPr>
          <p:spPr>
            <a:xfrm>
              <a:off x="6089600" y="218571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7801" y="2330670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867136" y="246149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56101" y="250425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I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3"/>
              <a:endCxn id="12" idx="7"/>
            </p:cNvCxnSpPr>
            <p:nvPr/>
          </p:nvCxnSpPr>
          <p:spPr>
            <a:xfrm flipH="1">
              <a:off x="7143066" y="2199464"/>
              <a:ext cx="198339" cy="314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3" idx="1"/>
            </p:cNvCxnSpPr>
            <p:nvPr/>
          </p:nvCxnSpPr>
          <p:spPr>
            <a:xfrm>
              <a:off x="7569993" y="2199464"/>
              <a:ext cx="233450" cy="357545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/>
            <p:cNvSpPr/>
            <p:nvPr/>
          </p:nvSpPr>
          <p:spPr>
            <a:xfrm>
              <a:off x="6689309" y="282065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8764" y="2972219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96017" y="30007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184982" y="3010048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L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3" idx="3"/>
              <a:endCxn id="18" idx="7"/>
            </p:cNvCxnSpPr>
            <p:nvPr/>
          </p:nvCxnSpPr>
          <p:spPr>
            <a:xfrm flipH="1">
              <a:off x="7571947" y="2811721"/>
              <a:ext cx="231496" cy="241804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5"/>
              <a:endCxn id="19" idx="1"/>
            </p:cNvCxnSpPr>
            <p:nvPr/>
          </p:nvCxnSpPr>
          <p:spPr>
            <a:xfrm>
              <a:off x="8032031" y="2811721"/>
              <a:ext cx="200293" cy="2510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861839" y="37074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79344" y="3694995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J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3"/>
              <a:endCxn id="22" idx="7"/>
            </p:cNvCxnSpPr>
            <p:nvPr/>
          </p:nvCxnSpPr>
          <p:spPr>
            <a:xfrm flipH="1">
              <a:off x="7137769" y="3308237"/>
              <a:ext cx="205590" cy="45198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5"/>
              <a:endCxn id="23" idx="1"/>
            </p:cNvCxnSpPr>
            <p:nvPr/>
          </p:nvCxnSpPr>
          <p:spPr>
            <a:xfrm>
              <a:off x="7571947" y="3308237"/>
              <a:ext cx="254739" cy="439511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271170" y="43341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323110" y="43459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K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2" idx="3"/>
              <a:endCxn id="26" idx="7"/>
            </p:cNvCxnSpPr>
            <p:nvPr/>
          </p:nvCxnSpPr>
          <p:spPr>
            <a:xfrm flipH="1">
              <a:off x="6547100" y="4014937"/>
              <a:ext cx="362081" cy="3719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5"/>
              <a:endCxn id="27" idx="1"/>
            </p:cNvCxnSpPr>
            <p:nvPr/>
          </p:nvCxnSpPr>
          <p:spPr>
            <a:xfrm>
              <a:off x="7137769" y="4014937"/>
              <a:ext cx="232683" cy="383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ultiply 29"/>
            <p:cNvSpPr/>
            <p:nvPr/>
          </p:nvSpPr>
          <p:spPr>
            <a:xfrm>
              <a:off x="8102616" y="3325090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7634949" y="4036393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6091244" y="463269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7759710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N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854708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G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7130638" y="4653429"/>
              <a:ext cx="239814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5"/>
              <a:endCxn id="33" idx="1"/>
            </p:cNvCxnSpPr>
            <p:nvPr/>
          </p:nvCxnSpPr>
          <p:spPr>
            <a:xfrm>
              <a:off x="7599040" y="4653429"/>
              <a:ext cx="208012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6689308" y="527076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/>
            <p:cNvSpPr/>
            <p:nvPr/>
          </p:nvSpPr>
          <p:spPr>
            <a:xfrm>
              <a:off x="7336420" y="5576217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M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3" idx="3"/>
              <a:endCxn id="38" idx="7"/>
            </p:cNvCxnSpPr>
            <p:nvPr/>
          </p:nvCxnSpPr>
          <p:spPr>
            <a:xfrm flipH="1">
              <a:off x="7612350" y="5279647"/>
              <a:ext cx="194702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5"/>
            </p:cNvCxnSpPr>
            <p:nvPr/>
          </p:nvCxnSpPr>
          <p:spPr>
            <a:xfrm>
              <a:off x="8035640" y="5279647"/>
              <a:ext cx="211370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Placeholder 4"/>
          <p:cNvSpPr txBox="1">
            <a:spLocks/>
          </p:cNvSpPr>
          <p:nvPr/>
        </p:nvSpPr>
        <p:spPr>
          <a:xfrm>
            <a:off x="3679204" y="809301"/>
            <a:ext cx="3520229" cy="229488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•"/>
              <a:defRPr sz="32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•"/>
              <a:defRPr sz="24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562100" marR="0" lvl="3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981200" marR="0" lvl="4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438400" marR="0" lvl="5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95600" marR="0" lvl="6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352800" marR="0" lvl="7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00" marR="0" lvl="8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GB" sz="2000" dirty="0">
                <a:latin typeface="+mn-lt"/>
              </a:rPr>
              <a:t> Look at the root, if it isn’t a solution…</a:t>
            </a:r>
          </a:p>
          <a:p>
            <a:r>
              <a:rPr lang="en-GB" sz="2000" dirty="0">
                <a:latin typeface="+mn-lt"/>
              </a:rPr>
              <a:t> Look at all children of the root, if no solution…</a:t>
            </a:r>
          </a:p>
          <a:p>
            <a:r>
              <a:rPr lang="en-GB" sz="2000" dirty="0">
                <a:latin typeface="+mn-lt"/>
              </a:rPr>
              <a:t> Look at all grandchildren of the root, if no solution…</a:t>
            </a:r>
          </a:p>
          <a:p>
            <a:r>
              <a:rPr lang="en-GB" sz="2000" dirty="0">
                <a:latin typeface="+mn-lt"/>
              </a:rPr>
              <a:t> Etc.</a:t>
            </a:r>
          </a:p>
          <a:p>
            <a:endParaRPr lang="en-GB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 Search order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5869" y="4027332"/>
            <a:ext cx="42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A, B, H, E, I, F, L, C, J, D, K, G, N, M, Exit</a:t>
            </a:r>
          </a:p>
          <a:p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09649" y="421110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Depth first search</a:t>
            </a:r>
            <a:endParaRPr lang="en-US" dirty="0"/>
          </a:p>
        </p:txBody>
      </p:sp>
      <p:sp>
        <p:nvSpPr>
          <p:cNvPr id="41" name="Text Placeholder 4"/>
          <p:cNvSpPr txBox="1">
            <a:spLocks/>
          </p:cNvSpPr>
          <p:nvPr/>
        </p:nvSpPr>
        <p:spPr>
          <a:xfrm>
            <a:off x="3671140" y="1136376"/>
            <a:ext cx="3315988" cy="2733737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•"/>
              <a:defRPr sz="32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•"/>
              <a:defRPr sz="24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562100" marR="0" lvl="3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981200" marR="0" lvl="4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438400" marR="0" lvl="5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95600" marR="0" lvl="6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352800" marR="0" lvl="7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00" marR="0" lvl="8" indent="-101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1C3D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rgbClr val="001C3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GB" sz="2000" dirty="0">
                <a:latin typeface="+mn-lt"/>
              </a:rPr>
              <a:t> In depth first search we go as deep as we can with each path, until we reach a leaf, then we backtrack up the tree</a:t>
            </a:r>
          </a:p>
          <a:p>
            <a:endParaRPr lang="en-GB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 Search order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5222" y="3544664"/>
            <a:ext cx="387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A, B, H, E, I, F, C, D, K, G, N, M, exit 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rgbClr val="FF0000"/>
                </a:solidFill>
              </a:rPr>
              <a:t>Never visit J and L)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51359" y="4192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53311" y="1059661"/>
            <a:ext cx="2615157" cy="3503292"/>
            <a:chOff x="5227801" y="1265379"/>
            <a:chExt cx="3486876" cy="4671056"/>
          </a:xfrm>
        </p:grpSpPr>
        <p:sp>
          <p:nvSpPr>
            <p:cNvPr id="46" name="Oval 45"/>
            <p:cNvSpPr/>
            <p:nvPr/>
          </p:nvSpPr>
          <p:spPr>
            <a:xfrm>
              <a:off x="6763481" y="126537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243462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94063" y="189199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H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7" idx="7"/>
            </p:cNvCxnSpPr>
            <p:nvPr/>
          </p:nvCxnSpPr>
          <p:spPr>
            <a:xfrm flipH="1">
              <a:off x="6519392" y="1572844"/>
              <a:ext cx="291431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8" idx="1"/>
            </p:cNvCxnSpPr>
            <p:nvPr/>
          </p:nvCxnSpPr>
          <p:spPr>
            <a:xfrm>
              <a:off x="7039411" y="1572844"/>
              <a:ext cx="301994" cy="37190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ultiply 50"/>
            <p:cNvSpPr/>
            <p:nvPr/>
          </p:nvSpPr>
          <p:spPr>
            <a:xfrm>
              <a:off x="6089600" y="218571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27801" y="2330670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867136" y="246149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756101" y="250425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I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8" idx="3"/>
              <a:endCxn id="53" idx="7"/>
            </p:cNvCxnSpPr>
            <p:nvPr/>
          </p:nvCxnSpPr>
          <p:spPr>
            <a:xfrm flipH="1">
              <a:off x="7143066" y="2199464"/>
              <a:ext cx="198339" cy="314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8" idx="5"/>
              <a:endCxn id="54" idx="1"/>
            </p:cNvCxnSpPr>
            <p:nvPr/>
          </p:nvCxnSpPr>
          <p:spPr>
            <a:xfrm>
              <a:off x="7569993" y="2199464"/>
              <a:ext cx="233450" cy="357545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6689309" y="2820655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78764" y="2972219"/>
              <a:ext cx="11460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solidFill>
                    <a:srgbClr val="FF0000"/>
                  </a:solidFill>
                </a:rPr>
                <a:t>Dead end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296017" y="30007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8184982" y="3010048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L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4" idx="3"/>
              <a:endCxn id="59" idx="7"/>
            </p:cNvCxnSpPr>
            <p:nvPr/>
          </p:nvCxnSpPr>
          <p:spPr>
            <a:xfrm flipH="1">
              <a:off x="7571947" y="2811721"/>
              <a:ext cx="231496" cy="241804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5"/>
              <a:endCxn id="60" idx="1"/>
            </p:cNvCxnSpPr>
            <p:nvPr/>
          </p:nvCxnSpPr>
          <p:spPr>
            <a:xfrm>
              <a:off x="8032031" y="2811721"/>
              <a:ext cx="200293" cy="2510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861839" y="370747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779344" y="3694995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J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59" idx="3"/>
              <a:endCxn id="63" idx="7"/>
            </p:cNvCxnSpPr>
            <p:nvPr/>
          </p:nvCxnSpPr>
          <p:spPr>
            <a:xfrm flipH="1">
              <a:off x="7137769" y="3308237"/>
              <a:ext cx="205590" cy="451988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9" idx="5"/>
              <a:endCxn id="64" idx="1"/>
            </p:cNvCxnSpPr>
            <p:nvPr/>
          </p:nvCxnSpPr>
          <p:spPr>
            <a:xfrm>
              <a:off x="7571947" y="3308237"/>
              <a:ext cx="254739" cy="439511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6271170" y="43341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323110" y="434596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K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3" idx="3"/>
              <a:endCxn id="67" idx="7"/>
            </p:cNvCxnSpPr>
            <p:nvPr/>
          </p:nvCxnSpPr>
          <p:spPr>
            <a:xfrm flipH="1">
              <a:off x="6547100" y="4014937"/>
              <a:ext cx="362081" cy="3719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5"/>
              <a:endCxn id="68" idx="1"/>
            </p:cNvCxnSpPr>
            <p:nvPr/>
          </p:nvCxnSpPr>
          <p:spPr>
            <a:xfrm>
              <a:off x="7137769" y="4014937"/>
              <a:ext cx="232683" cy="383780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Multiply 70"/>
            <p:cNvSpPr/>
            <p:nvPr/>
          </p:nvSpPr>
          <p:spPr>
            <a:xfrm>
              <a:off x="8102616" y="3325090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7634949" y="4036393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6091244" y="463269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/>
            <p:cNvSpPr/>
            <p:nvPr/>
          </p:nvSpPr>
          <p:spPr>
            <a:xfrm>
              <a:off x="7759710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N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854708" y="4972182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G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68" idx="3"/>
              <a:endCxn id="75" idx="7"/>
            </p:cNvCxnSpPr>
            <p:nvPr/>
          </p:nvCxnSpPr>
          <p:spPr>
            <a:xfrm flipH="1">
              <a:off x="7130638" y="4653429"/>
              <a:ext cx="239814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5"/>
              <a:endCxn id="74" idx="1"/>
            </p:cNvCxnSpPr>
            <p:nvPr/>
          </p:nvCxnSpPr>
          <p:spPr>
            <a:xfrm>
              <a:off x="7599040" y="4653429"/>
              <a:ext cx="208012" cy="371506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Multiply 77"/>
            <p:cNvSpPr/>
            <p:nvPr/>
          </p:nvSpPr>
          <p:spPr>
            <a:xfrm>
              <a:off x="6689308" y="5270764"/>
              <a:ext cx="612061" cy="61090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Oval 78"/>
            <p:cNvSpPr/>
            <p:nvPr/>
          </p:nvSpPr>
          <p:spPr>
            <a:xfrm>
              <a:off x="7336420" y="5576217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M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4" idx="3"/>
              <a:endCxn id="79" idx="7"/>
            </p:cNvCxnSpPr>
            <p:nvPr/>
          </p:nvCxnSpPr>
          <p:spPr>
            <a:xfrm flipH="1">
              <a:off x="7612350" y="5279647"/>
              <a:ext cx="194702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5"/>
            </p:cNvCxnSpPr>
            <p:nvPr/>
          </p:nvCxnSpPr>
          <p:spPr>
            <a:xfrm>
              <a:off x="8035640" y="5279647"/>
              <a:ext cx="211370" cy="349323"/>
            </a:xfrm>
            <a:prstGeom prst="straightConnector1">
              <a:avLst/>
            </a:prstGeom>
            <a:ln>
              <a:solidFill>
                <a:schemeClr val="accent1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8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Breadth first vs Depth first</a:t>
            </a:r>
            <a:endParaRPr lang="en-US" dirty="0"/>
          </a:p>
        </p:txBody>
      </p:sp>
      <p:pic>
        <p:nvPicPr>
          <p:cNvPr id="2050" name="Picture 2" descr="https://camo.githubusercontent.com/81237833eeedea03b1f124ef97a2834f07e81e53/687474703a2f2f7777772e6373652e756e73772e6564752e61752f7e62696c6c772f4a757374736561726368312e676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7"/>
          <a:stretch/>
        </p:blipFill>
        <p:spPr bwMode="auto">
          <a:xfrm>
            <a:off x="4524347" y="1165210"/>
            <a:ext cx="2906019" cy="27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amo.githubusercontent.com/81237833eeedea03b1f124ef97a2834f07e81e53/687474703a2f2f7777772e6373652e756e73772e6564752e61752f7e62696c6c772f4a757374736561726368312e676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5"/>
          <a:stretch/>
        </p:blipFill>
        <p:spPr bwMode="auto">
          <a:xfrm>
            <a:off x="1584383" y="1165210"/>
            <a:ext cx="2775668" cy="27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Maze search,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AutoNum type="arabicPeriod"/>
            </a:pPr>
            <a:r>
              <a:rPr lang="en-GB" sz="2000" dirty="0" smtClean="0"/>
              <a:t>Draw </a:t>
            </a:r>
            <a:r>
              <a:rPr lang="en-GB" sz="2000" dirty="0"/>
              <a:t>the tree associated with this </a:t>
            </a:r>
            <a:r>
              <a:rPr lang="en-GB" sz="2000" dirty="0" smtClean="0"/>
              <a:t>maze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Which </a:t>
            </a:r>
            <a:r>
              <a:rPr lang="en-GB" sz="2000" dirty="0"/>
              <a:t>search method will visit the least number of nodes in its search for the exit?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AutoShape 2" descr="Image result for maze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246" name="Picture 6" descr="http://www.ratbehavior.org/images/ClassicMa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91" y="1010330"/>
            <a:ext cx="1735931" cy="186452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0" name="Oval 9"/>
          <p:cNvSpPr/>
          <p:nvPr/>
        </p:nvSpPr>
        <p:spPr>
          <a:xfrm>
            <a:off x="3585677" y="1084691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A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41640" y="1428133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B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55494" y="1999091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C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90477" y="2382257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45292" y="2374574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89207" y="2374574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Maze search,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Draw </a:t>
            </a:r>
            <a:r>
              <a:rPr lang="en-GB" sz="2000" dirty="0">
                <a:solidFill>
                  <a:schemeClr val="tx2"/>
                </a:solidFill>
              </a:rPr>
              <a:t>the tree associated with this </a:t>
            </a:r>
            <a:r>
              <a:rPr lang="en-GB" sz="2000" dirty="0" smtClean="0">
                <a:solidFill>
                  <a:schemeClr val="tx2"/>
                </a:solidFill>
              </a:rPr>
              <a:t>maze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Which search method will visit the least number of nodes in its search for the exit?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AutoShape 2" descr="Image result for maze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6" name="Group 5"/>
          <p:cNvGrpSpPr/>
          <p:nvPr/>
        </p:nvGrpSpPr>
        <p:grpSpPr>
          <a:xfrm>
            <a:off x="2154546" y="1092052"/>
            <a:ext cx="1735931" cy="1864520"/>
            <a:chOff x="3497191" y="1010330"/>
            <a:chExt cx="1735931" cy="1864520"/>
          </a:xfrm>
        </p:grpSpPr>
        <p:pic>
          <p:nvPicPr>
            <p:cNvPr id="10246" name="Picture 6" descr="http://www.ratbehavior.org/images/ClassicMaz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191" y="1010330"/>
              <a:ext cx="1735931" cy="1864520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sp>
          <p:nvSpPr>
            <p:cNvPr id="10" name="Oval 9"/>
            <p:cNvSpPr/>
            <p:nvPr/>
          </p:nvSpPr>
          <p:spPr>
            <a:xfrm>
              <a:off x="3585677" y="1084691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41640" y="142813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55494" y="1999091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90477" y="2382257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45292" y="237457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889207" y="237457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23986" y="1069277"/>
            <a:ext cx="1348046" cy="1910070"/>
            <a:chOff x="5403483" y="1103277"/>
            <a:chExt cx="1348046" cy="1910070"/>
          </a:xfrm>
        </p:grpSpPr>
        <p:sp>
          <p:nvSpPr>
            <p:cNvPr id="16" name="Oval 15"/>
            <p:cNvSpPr/>
            <p:nvPr/>
          </p:nvSpPr>
          <p:spPr>
            <a:xfrm>
              <a:off x="5749847" y="1103277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483" y="1645228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082355" y="1645228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3"/>
              <a:endCxn id="17" idx="7"/>
            </p:cNvCxnSpPr>
            <p:nvPr/>
          </p:nvCxnSpPr>
          <p:spPr>
            <a:xfrm flipH="1">
              <a:off x="5610430" y="1333876"/>
              <a:ext cx="174923" cy="350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>
              <a:stCxn id="16" idx="5"/>
              <a:endCxn id="18" idx="1"/>
            </p:cNvCxnSpPr>
            <p:nvPr/>
          </p:nvCxnSpPr>
          <p:spPr>
            <a:xfrm>
              <a:off x="5956794" y="1333876"/>
              <a:ext cx="161067" cy="350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749847" y="217040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4809" y="208619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403483" y="274318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82355" y="274318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8" idx="3"/>
              <a:endCxn id="21" idx="7"/>
            </p:cNvCxnSpPr>
            <p:nvPr/>
          </p:nvCxnSpPr>
          <p:spPr>
            <a:xfrm flipH="1">
              <a:off x="5956794" y="1875827"/>
              <a:ext cx="161067" cy="334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Straight Arrow Connector 25"/>
            <p:cNvCxnSpPr>
              <a:stCxn id="21" idx="3"/>
              <a:endCxn id="23" idx="7"/>
            </p:cNvCxnSpPr>
            <p:nvPr/>
          </p:nvCxnSpPr>
          <p:spPr>
            <a:xfrm flipH="1">
              <a:off x="5610430" y="2401003"/>
              <a:ext cx="174923" cy="38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7" name="Straight Arrow Connector 26"/>
            <p:cNvCxnSpPr>
              <a:stCxn id="21" idx="5"/>
              <a:endCxn id="24" idx="1"/>
            </p:cNvCxnSpPr>
            <p:nvPr/>
          </p:nvCxnSpPr>
          <p:spPr>
            <a:xfrm>
              <a:off x="5956794" y="2401003"/>
              <a:ext cx="161067" cy="38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8" name="Straight Arrow Connector 27"/>
            <p:cNvCxnSpPr>
              <a:stCxn id="18" idx="5"/>
            </p:cNvCxnSpPr>
            <p:nvPr/>
          </p:nvCxnSpPr>
          <p:spPr>
            <a:xfrm>
              <a:off x="6289302" y="1875827"/>
              <a:ext cx="159386" cy="334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32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Maze search,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AutoNum type="arabicPeriod"/>
            </a:pPr>
            <a:r>
              <a:rPr lang="en-GB" sz="2000" dirty="0" smtClean="0"/>
              <a:t>Draw </a:t>
            </a:r>
            <a:r>
              <a:rPr lang="en-GB" sz="2000" dirty="0"/>
              <a:t>the tree associated with this </a:t>
            </a:r>
            <a:r>
              <a:rPr lang="en-GB" sz="2000" dirty="0" smtClean="0"/>
              <a:t>maze</a:t>
            </a: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Which search method will visit the least number of nodes in its search for the exit?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</a:rPr>
              <a:t>	</a:t>
            </a:r>
            <a:r>
              <a:rPr lang="en-GB" sz="2000" dirty="0" smtClean="0"/>
              <a:t>Breadth </a:t>
            </a:r>
            <a:r>
              <a:rPr lang="en-GB" sz="2000" dirty="0"/>
              <a:t>first – B, A, C, E, </a:t>
            </a:r>
            <a:r>
              <a:rPr lang="en-GB" sz="2000" dirty="0" smtClean="0"/>
              <a:t>exit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Depth </a:t>
            </a:r>
            <a:r>
              <a:rPr lang="en-GB" sz="2000" dirty="0"/>
              <a:t>first – B, A, C, E, D, F, exit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AutoShape 2" descr="Image result for maze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6" name="Group 5"/>
          <p:cNvGrpSpPr/>
          <p:nvPr/>
        </p:nvGrpSpPr>
        <p:grpSpPr>
          <a:xfrm>
            <a:off x="2154546" y="1092052"/>
            <a:ext cx="1735931" cy="1864520"/>
            <a:chOff x="3497191" y="1010330"/>
            <a:chExt cx="1735931" cy="1864520"/>
          </a:xfrm>
        </p:grpSpPr>
        <p:pic>
          <p:nvPicPr>
            <p:cNvPr id="10246" name="Picture 6" descr="http://www.ratbehavior.org/images/ClassicMaz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191" y="1010330"/>
              <a:ext cx="1735931" cy="1864520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sp>
          <p:nvSpPr>
            <p:cNvPr id="10" name="Oval 9"/>
            <p:cNvSpPr/>
            <p:nvPr/>
          </p:nvSpPr>
          <p:spPr>
            <a:xfrm>
              <a:off x="3585677" y="1084691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41640" y="142813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55494" y="1999091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90477" y="2382257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45292" y="237457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889207" y="237457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23986" y="1069277"/>
            <a:ext cx="1348046" cy="1910070"/>
            <a:chOff x="5403483" y="1103277"/>
            <a:chExt cx="1348046" cy="1910070"/>
          </a:xfrm>
        </p:grpSpPr>
        <p:sp>
          <p:nvSpPr>
            <p:cNvPr id="16" name="Oval 15"/>
            <p:cNvSpPr/>
            <p:nvPr/>
          </p:nvSpPr>
          <p:spPr>
            <a:xfrm>
              <a:off x="5749847" y="1103277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483" y="1645228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082355" y="1645228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3"/>
              <a:endCxn id="17" idx="7"/>
            </p:cNvCxnSpPr>
            <p:nvPr/>
          </p:nvCxnSpPr>
          <p:spPr>
            <a:xfrm flipH="1">
              <a:off x="5610430" y="1333876"/>
              <a:ext cx="174923" cy="350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>
              <a:stCxn id="16" idx="5"/>
              <a:endCxn id="18" idx="1"/>
            </p:cNvCxnSpPr>
            <p:nvPr/>
          </p:nvCxnSpPr>
          <p:spPr>
            <a:xfrm>
              <a:off x="5956794" y="1333876"/>
              <a:ext cx="161067" cy="350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749847" y="2170404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4809" y="208619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403483" y="274318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82355" y="2743183"/>
              <a:ext cx="242454" cy="2701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8" idx="3"/>
              <a:endCxn id="21" idx="7"/>
            </p:cNvCxnSpPr>
            <p:nvPr/>
          </p:nvCxnSpPr>
          <p:spPr>
            <a:xfrm flipH="1">
              <a:off x="5956794" y="1875827"/>
              <a:ext cx="161067" cy="334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Straight Arrow Connector 25"/>
            <p:cNvCxnSpPr>
              <a:stCxn id="21" idx="3"/>
              <a:endCxn id="23" idx="7"/>
            </p:cNvCxnSpPr>
            <p:nvPr/>
          </p:nvCxnSpPr>
          <p:spPr>
            <a:xfrm flipH="1">
              <a:off x="5610430" y="2401003"/>
              <a:ext cx="174923" cy="38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7" name="Straight Arrow Connector 26"/>
            <p:cNvCxnSpPr>
              <a:stCxn id="21" idx="5"/>
              <a:endCxn id="24" idx="1"/>
            </p:cNvCxnSpPr>
            <p:nvPr/>
          </p:nvCxnSpPr>
          <p:spPr>
            <a:xfrm>
              <a:off x="5956794" y="2401003"/>
              <a:ext cx="161067" cy="38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8" name="Straight Arrow Connector 27"/>
            <p:cNvCxnSpPr>
              <a:stCxn id="18" idx="5"/>
            </p:cNvCxnSpPr>
            <p:nvPr/>
          </p:nvCxnSpPr>
          <p:spPr>
            <a:xfrm>
              <a:off x="6289302" y="1875827"/>
              <a:ext cx="159386" cy="334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433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application: </a:t>
            </a:r>
            <a:r>
              <a:rPr lang="en-GB" dirty="0" smtClean="0"/>
              <a:t>Planning </a:t>
            </a:r>
            <a:r>
              <a:rPr lang="en-GB" dirty="0"/>
              <a:t>a route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74776" y="3348454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Maastricht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474776" y="2305900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Eindhoven</a:t>
            </a:r>
            <a:endParaRPr lang="en-US" sz="1600" dirty="0"/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2956221" y="2673045"/>
            <a:ext cx="1" cy="675409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3905" y="2895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76050" y="2305900"/>
            <a:ext cx="1213372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Rotterdam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5" idx="1"/>
            <a:endCxn id="9" idx="3"/>
          </p:cNvCxnSpPr>
          <p:nvPr/>
        </p:nvCxnSpPr>
        <p:spPr>
          <a:xfrm flipH="1">
            <a:off x="1889421" y="2489472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3263" y="24894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676050" y="1484422"/>
            <a:ext cx="1213371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Den Haag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13" idx="2"/>
            <a:endCxn id="9" idx="0"/>
          </p:cNvCxnSpPr>
          <p:nvPr/>
        </p:nvCxnSpPr>
        <p:spPr>
          <a:xfrm>
            <a:off x="1407976" y="1851567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7975" y="193875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0.4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2474776" y="1484422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Utrecht</a:t>
            </a:r>
            <a:endParaRPr lang="en-US" sz="1600" dirty="0"/>
          </a:p>
        </p:txBody>
      </p:sp>
      <p:cxnSp>
        <p:nvCxnSpPr>
          <p:cNvPr id="19" name="Straight Connector 18"/>
          <p:cNvCxnSpPr>
            <a:stCxn id="17" idx="2"/>
            <a:endCxn id="5" idx="0"/>
          </p:cNvCxnSpPr>
          <p:nvPr/>
        </p:nvCxnSpPr>
        <p:spPr>
          <a:xfrm>
            <a:off x="2956221" y="1851567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56953" y="1938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889421" y="1851567"/>
            <a:ext cx="640773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5934" y="200690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13" idx="3"/>
            <a:endCxn id="17" idx="1"/>
          </p:cNvCxnSpPr>
          <p:nvPr/>
        </p:nvCxnSpPr>
        <p:spPr>
          <a:xfrm>
            <a:off x="1889421" y="1667994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7631" y="14072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61046" y="1448428"/>
            <a:ext cx="3937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want to build a search tree to plan a route from Maastricht to Den Haag, taking into account journey times to find the quickest route.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ea typeface="ＭＳ Ｐゴシック" pitchFamily="-102" charset="-128"/>
              </a:rPr>
              <a:t>Course</a:t>
            </a:r>
            <a:r>
              <a:rPr lang="nl-NL" dirty="0" smtClean="0">
                <a:ea typeface="ＭＳ Ｐゴシック" pitchFamily="-102" charset="-128"/>
              </a:rPr>
              <a:t> </a:t>
            </a:r>
            <a:r>
              <a:rPr lang="en-US" dirty="0" smtClean="0">
                <a:ea typeface="ＭＳ Ｐゴシック" pitchFamily="-102" charset="-128"/>
              </a:rPr>
              <a:t>overview</a:t>
            </a:r>
            <a:endParaRPr lang="en-US" dirty="0">
              <a:ea typeface="ＭＳ Ｐゴシック" pitchFamily="-10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878" y="98128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514881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Introduction to DS &amp; AI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9425" y="98128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739426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What is AI?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14877" y="1447739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1514880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9425" y="1447739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4739425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Agents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14876" y="191005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1514877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Data Mining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39424" y="191005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739425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4875" y="237650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14876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Modeling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9423" y="237650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4739424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Logic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14879" y="2838820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514880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Simulations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39427" y="2838820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739428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14878" y="330527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14879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Game Theory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39426" y="330527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739427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Information Retrieval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45666" y="3783587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145667" y="3819553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Computer Class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5666" y="4245254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145666" y="4281220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Ethics in AI</a:t>
            </a:r>
          </a:p>
        </p:txBody>
      </p:sp>
      <p:sp>
        <p:nvSpPr>
          <p:cNvPr id="5" name="Oval 4"/>
          <p:cNvSpPr/>
          <p:nvPr/>
        </p:nvSpPr>
        <p:spPr>
          <a:xfrm>
            <a:off x="4739423" y="1862135"/>
            <a:ext cx="2588654" cy="487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232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 a route – breadth first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071982" y="935459"/>
            <a:ext cx="4218782" cy="2450427"/>
            <a:chOff x="3551749" y="1343892"/>
            <a:chExt cx="5625042" cy="3267236"/>
          </a:xfrm>
        </p:grpSpPr>
        <p:sp>
          <p:nvSpPr>
            <p:cNvPr id="28" name="Rounded Rectangle 27"/>
            <p:cNvSpPr/>
            <p:nvPr/>
          </p:nvSpPr>
          <p:spPr>
            <a:xfrm>
              <a:off x="5795831" y="1343892"/>
              <a:ext cx="1387412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Maastricht: 0</a:t>
              </a:r>
              <a:endParaRPr lang="en-US" sz="135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95831" y="2203568"/>
              <a:ext cx="1387412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Eindhoven:1</a:t>
              </a:r>
              <a:endParaRPr lang="en-US" sz="135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02241" y="3027887"/>
              <a:ext cx="1368487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Rotterdam:2</a:t>
              </a:r>
              <a:endParaRPr lang="en-US" sz="135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928" y="3027888"/>
              <a:ext cx="1394056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Utrecht:2</a:t>
              </a:r>
              <a:endParaRPr lang="en-US" sz="135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51749" y="4121601"/>
              <a:ext cx="1428974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Rotterdam: 2.5</a:t>
              </a:r>
              <a:endParaRPr lang="en-US" sz="135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76995" y="4121601"/>
              <a:ext cx="1283855" cy="48952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Den Haag: 2.5</a:t>
              </a:r>
              <a:endParaRPr lang="en-US" sz="1350" dirty="0"/>
            </a:p>
          </p:txBody>
        </p:sp>
        <p:cxnSp>
          <p:nvCxnSpPr>
            <p:cNvPr id="6" name="Straight Arrow Connector 5"/>
            <p:cNvCxnSpPr>
              <a:stCxn id="28" idx="2"/>
              <a:endCxn id="31" idx="0"/>
            </p:cNvCxnSpPr>
            <p:nvPr/>
          </p:nvCxnSpPr>
          <p:spPr>
            <a:xfrm flipH="1">
              <a:off x="6437759" y="1833419"/>
              <a:ext cx="1" cy="370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31" idx="2"/>
              <a:endCxn id="36" idx="0"/>
            </p:cNvCxnSpPr>
            <p:nvPr/>
          </p:nvCxnSpPr>
          <p:spPr>
            <a:xfrm flipH="1">
              <a:off x="5440056" y="2693095"/>
              <a:ext cx="997703" cy="33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31" idx="2"/>
              <a:endCxn id="33" idx="0"/>
            </p:cNvCxnSpPr>
            <p:nvPr/>
          </p:nvCxnSpPr>
          <p:spPr>
            <a:xfrm>
              <a:off x="6437759" y="2693095"/>
              <a:ext cx="1006409" cy="33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>
            <a:xfrm flipH="1">
              <a:off x="4338797" y="3517415"/>
              <a:ext cx="1101259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36" idx="2"/>
              <a:endCxn id="38" idx="0"/>
            </p:cNvCxnSpPr>
            <p:nvPr/>
          </p:nvCxnSpPr>
          <p:spPr>
            <a:xfrm>
              <a:off x="5440056" y="3517415"/>
              <a:ext cx="378867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6541315" y="4121600"/>
              <a:ext cx="128385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Utrecht: 2.5</a:t>
              </a:r>
              <a:endParaRPr lang="en-US" sz="135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892936" y="4121599"/>
              <a:ext cx="1283855" cy="4895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Den Haag: 2.4</a:t>
              </a:r>
              <a:endParaRPr lang="en-US" sz="1350" dirty="0"/>
            </a:p>
          </p:txBody>
        </p:sp>
        <p:cxnSp>
          <p:nvCxnSpPr>
            <p:cNvPr id="46" name="Straight Arrow Connector 45"/>
            <p:cNvCxnSpPr>
              <a:stCxn id="33" idx="2"/>
              <a:endCxn id="43" idx="0"/>
            </p:cNvCxnSpPr>
            <p:nvPr/>
          </p:nvCxnSpPr>
          <p:spPr>
            <a:xfrm flipH="1">
              <a:off x="7183243" y="3517414"/>
              <a:ext cx="260925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>
              <a:stCxn id="33" idx="2"/>
              <a:endCxn id="44" idx="0"/>
            </p:cNvCxnSpPr>
            <p:nvPr/>
          </p:nvCxnSpPr>
          <p:spPr>
            <a:xfrm>
              <a:off x="7444168" y="3517414"/>
              <a:ext cx="1090696" cy="604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60347" y="3784061"/>
            <a:ext cx="84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can stop now, as we have found a way to get to Den Haag in 2.4 hours, and the rest of the search paths in our tree have already clocked up 2.5 hours.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2027208" y="2864721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Maastricht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2027208" y="1822167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Eindhoven</a:t>
            </a:r>
            <a:endParaRPr lang="en-US" sz="1600" dirty="0"/>
          </a:p>
        </p:txBody>
      </p:sp>
      <p:cxnSp>
        <p:nvCxnSpPr>
          <p:cNvPr id="45" name="Straight Connector 44"/>
          <p:cNvCxnSpPr>
            <a:stCxn id="42" idx="2"/>
            <a:endCxn id="40" idx="0"/>
          </p:cNvCxnSpPr>
          <p:nvPr/>
        </p:nvCxnSpPr>
        <p:spPr>
          <a:xfrm>
            <a:off x="2508653" y="2189312"/>
            <a:ext cx="1" cy="675409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36337" y="2411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228482" y="1822167"/>
            <a:ext cx="1213372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Rotterdam</a:t>
            </a:r>
            <a:endParaRPr lang="en-US" sz="1600" dirty="0"/>
          </a:p>
        </p:txBody>
      </p:sp>
      <p:cxnSp>
        <p:nvCxnSpPr>
          <p:cNvPr id="51" name="Straight Connector 50"/>
          <p:cNvCxnSpPr>
            <a:stCxn id="42" idx="1"/>
            <a:endCxn id="50" idx="3"/>
          </p:cNvCxnSpPr>
          <p:nvPr/>
        </p:nvCxnSpPr>
        <p:spPr>
          <a:xfrm flipH="1">
            <a:off x="1441853" y="2005739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55695" y="20057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228482" y="1000689"/>
            <a:ext cx="1213371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Den Haag</a:t>
            </a:r>
            <a:endParaRPr lang="en-US" sz="1600" dirty="0"/>
          </a:p>
        </p:txBody>
      </p:sp>
      <p:cxnSp>
        <p:nvCxnSpPr>
          <p:cNvPr id="54" name="Straight Connector 53"/>
          <p:cNvCxnSpPr>
            <a:stCxn id="53" idx="2"/>
            <a:endCxn id="50" idx="0"/>
          </p:cNvCxnSpPr>
          <p:nvPr/>
        </p:nvCxnSpPr>
        <p:spPr>
          <a:xfrm>
            <a:off x="960408" y="1367834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60407" y="14550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0.4</a:t>
            </a:r>
            <a:endParaRPr 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27208" y="1000689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Utrecht</a:t>
            </a:r>
            <a:endParaRPr lang="en-US" sz="1600" dirty="0"/>
          </a:p>
        </p:txBody>
      </p:sp>
      <p:cxnSp>
        <p:nvCxnSpPr>
          <p:cNvPr id="57" name="Straight Connector 56"/>
          <p:cNvCxnSpPr>
            <a:stCxn id="56" idx="2"/>
            <a:endCxn id="42" idx="0"/>
          </p:cNvCxnSpPr>
          <p:nvPr/>
        </p:nvCxnSpPr>
        <p:spPr>
          <a:xfrm>
            <a:off x="2508653" y="1367834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09385" y="14550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441853" y="1367834"/>
            <a:ext cx="640773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08366" y="15231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  <p:cxnSp>
        <p:nvCxnSpPr>
          <p:cNvPr id="61" name="Straight Connector 60"/>
          <p:cNvCxnSpPr>
            <a:stCxn id="53" idx="3"/>
            <a:endCxn id="56" idx="1"/>
          </p:cNvCxnSpPr>
          <p:nvPr/>
        </p:nvCxnSpPr>
        <p:spPr>
          <a:xfrm>
            <a:off x="1441853" y="1184261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0063" y="92355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7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 a route – depth first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1811" y="3952298"/>
            <a:ext cx="46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Prune cycle, as we’ve already seen Eindhoven in this search path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975221" y="877695"/>
            <a:ext cx="4446845" cy="3222582"/>
            <a:chOff x="3247665" y="1343892"/>
            <a:chExt cx="5929126" cy="4296776"/>
          </a:xfrm>
        </p:grpSpPr>
        <p:sp>
          <p:nvSpPr>
            <p:cNvPr id="28" name="Rounded Rectangle 27"/>
            <p:cNvSpPr/>
            <p:nvPr/>
          </p:nvSpPr>
          <p:spPr>
            <a:xfrm>
              <a:off x="5795831" y="1343892"/>
              <a:ext cx="139549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Maastricht: 0</a:t>
              </a:r>
              <a:endParaRPr lang="en-US" sz="135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95831" y="2203568"/>
              <a:ext cx="139549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Eindhoven:1</a:t>
              </a:r>
              <a:endParaRPr lang="en-US" sz="135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02241" y="3027887"/>
              <a:ext cx="136098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Rotterdam:2</a:t>
              </a:r>
              <a:endParaRPr lang="en-US" sz="135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98128" y="3027888"/>
              <a:ext cx="128385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Utrecht:2</a:t>
              </a:r>
              <a:endParaRPr lang="en-US" sz="135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16405" y="4121601"/>
              <a:ext cx="1364320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Rotterdam: 2.5</a:t>
              </a:r>
              <a:endParaRPr lang="en-US" sz="135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76995" y="4121601"/>
              <a:ext cx="1283855" cy="48952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Den Haag: 2.5</a:t>
              </a:r>
              <a:endParaRPr lang="en-US" sz="1350" dirty="0"/>
            </a:p>
          </p:txBody>
        </p:sp>
        <p:cxnSp>
          <p:nvCxnSpPr>
            <p:cNvPr id="6" name="Straight Arrow Connector 5"/>
            <p:cNvCxnSpPr>
              <a:stCxn id="28" idx="2"/>
              <a:endCxn id="31" idx="0"/>
            </p:cNvCxnSpPr>
            <p:nvPr/>
          </p:nvCxnSpPr>
          <p:spPr>
            <a:xfrm flipH="1">
              <a:off x="6437759" y="1833419"/>
              <a:ext cx="1" cy="370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31" idx="2"/>
              <a:endCxn id="36" idx="0"/>
            </p:cNvCxnSpPr>
            <p:nvPr/>
          </p:nvCxnSpPr>
          <p:spPr>
            <a:xfrm flipH="1">
              <a:off x="5440056" y="2693095"/>
              <a:ext cx="997703" cy="33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31" idx="2"/>
              <a:endCxn id="33" idx="0"/>
            </p:cNvCxnSpPr>
            <p:nvPr/>
          </p:nvCxnSpPr>
          <p:spPr>
            <a:xfrm>
              <a:off x="6437759" y="2693095"/>
              <a:ext cx="1006409" cy="33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>
            <a:xfrm flipH="1">
              <a:off x="4338797" y="3517415"/>
              <a:ext cx="1101259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36" idx="2"/>
              <a:endCxn id="38" idx="0"/>
            </p:cNvCxnSpPr>
            <p:nvPr/>
          </p:nvCxnSpPr>
          <p:spPr>
            <a:xfrm>
              <a:off x="5440056" y="3517415"/>
              <a:ext cx="378867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6541315" y="4121600"/>
              <a:ext cx="128385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Utrecht: 2.5</a:t>
              </a:r>
              <a:endParaRPr lang="en-US" sz="135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892936" y="4121599"/>
              <a:ext cx="1283855" cy="4895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Den Haag: 2.4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3" idx="2"/>
              <a:endCxn id="43" idx="0"/>
            </p:cNvCxnSpPr>
            <p:nvPr/>
          </p:nvCxnSpPr>
          <p:spPr>
            <a:xfrm flipH="1">
              <a:off x="7183243" y="3517414"/>
              <a:ext cx="260925" cy="6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>
              <a:stCxn id="33" idx="2"/>
              <a:endCxn id="44" idx="0"/>
            </p:cNvCxnSpPr>
            <p:nvPr/>
          </p:nvCxnSpPr>
          <p:spPr>
            <a:xfrm>
              <a:off x="7444168" y="3517414"/>
              <a:ext cx="1090696" cy="604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247665" y="4970550"/>
              <a:ext cx="128385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Eindhoven: 3.5</a:t>
              </a:r>
              <a:endParaRPr lang="en-US" sz="135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647963" y="4966518"/>
              <a:ext cx="1283855" cy="48952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Den Haag: 2.9</a:t>
              </a:r>
              <a:endParaRPr lang="en-US" sz="1350" dirty="0"/>
            </a:p>
          </p:txBody>
        </p:sp>
        <p:cxnSp>
          <p:nvCxnSpPr>
            <p:cNvPr id="10" name="Straight Arrow Connector 9"/>
            <p:cNvCxnSpPr>
              <a:stCxn id="37" idx="2"/>
              <a:endCxn id="42" idx="0"/>
            </p:cNvCxnSpPr>
            <p:nvPr/>
          </p:nvCxnSpPr>
          <p:spPr>
            <a:xfrm flipH="1">
              <a:off x="3889593" y="4611128"/>
              <a:ext cx="449204" cy="35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37" idx="2"/>
              <a:endCxn id="45" idx="0"/>
            </p:cNvCxnSpPr>
            <p:nvPr/>
          </p:nvCxnSpPr>
          <p:spPr>
            <a:xfrm>
              <a:off x="4338797" y="4611128"/>
              <a:ext cx="951094" cy="35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3514906" y="4788823"/>
              <a:ext cx="753105" cy="81951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170980" y="5002882"/>
              <a:ext cx="1283855" cy="4895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Eindhoven: 3.5</a:t>
              </a:r>
              <a:endParaRPr lang="en-US" sz="135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571278" y="4998850"/>
              <a:ext cx="1283855" cy="48952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Den Haag: 2.9</a:t>
              </a:r>
              <a:endParaRPr lang="en-US" sz="1350" dirty="0"/>
            </a:p>
          </p:txBody>
        </p:sp>
        <p:cxnSp>
          <p:nvCxnSpPr>
            <p:cNvPr id="52" name="Straight Arrow Connector 51"/>
            <p:cNvCxnSpPr>
              <a:endCxn id="50" idx="0"/>
            </p:cNvCxnSpPr>
            <p:nvPr/>
          </p:nvCxnSpPr>
          <p:spPr>
            <a:xfrm flipH="1">
              <a:off x="6812908" y="4643460"/>
              <a:ext cx="449204" cy="35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>
              <a:endCxn id="51" idx="0"/>
            </p:cNvCxnSpPr>
            <p:nvPr/>
          </p:nvCxnSpPr>
          <p:spPr>
            <a:xfrm>
              <a:off x="7262112" y="4643460"/>
              <a:ext cx="951094" cy="35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6438221" y="4821155"/>
              <a:ext cx="753105" cy="81951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2027208" y="2864721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Maastricht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027208" y="1822167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Eindhoven</a:t>
            </a:r>
            <a:endParaRPr lang="en-US" sz="1600" dirty="0"/>
          </a:p>
        </p:txBody>
      </p:sp>
      <p:cxnSp>
        <p:nvCxnSpPr>
          <p:cNvPr id="56" name="Straight Connector 55"/>
          <p:cNvCxnSpPr>
            <a:stCxn id="54" idx="2"/>
            <a:endCxn id="49" idx="0"/>
          </p:cNvCxnSpPr>
          <p:nvPr/>
        </p:nvCxnSpPr>
        <p:spPr>
          <a:xfrm>
            <a:off x="2508653" y="2189312"/>
            <a:ext cx="1" cy="675409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36337" y="2411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228482" y="1822167"/>
            <a:ext cx="1213372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Rotterdam</a:t>
            </a:r>
            <a:endParaRPr lang="en-US" sz="1600" dirty="0"/>
          </a:p>
        </p:txBody>
      </p:sp>
      <p:cxnSp>
        <p:nvCxnSpPr>
          <p:cNvPr id="59" name="Straight Connector 58"/>
          <p:cNvCxnSpPr>
            <a:stCxn id="54" idx="1"/>
            <a:endCxn id="58" idx="3"/>
          </p:cNvCxnSpPr>
          <p:nvPr/>
        </p:nvCxnSpPr>
        <p:spPr>
          <a:xfrm flipH="1">
            <a:off x="1441853" y="2005739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5695" y="20057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28482" y="1000689"/>
            <a:ext cx="1213371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Den Haag</a:t>
            </a:r>
            <a:endParaRPr lang="en-US" sz="1600" dirty="0"/>
          </a:p>
        </p:txBody>
      </p:sp>
      <p:cxnSp>
        <p:nvCxnSpPr>
          <p:cNvPr id="62" name="Straight Connector 61"/>
          <p:cNvCxnSpPr>
            <a:stCxn id="61" idx="2"/>
            <a:endCxn id="58" idx="0"/>
          </p:cNvCxnSpPr>
          <p:nvPr/>
        </p:nvCxnSpPr>
        <p:spPr>
          <a:xfrm>
            <a:off x="960408" y="1367834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0407" y="14550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0.4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2027208" y="1000689"/>
            <a:ext cx="1268789" cy="3671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Utrecht</a:t>
            </a:r>
            <a:endParaRPr lang="en-US" sz="1600" dirty="0"/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>
            <a:off x="2508653" y="1367834"/>
            <a:ext cx="0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9385" y="14550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</a:t>
            </a:r>
            <a:endParaRPr lang="en-US" sz="16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441853" y="1367834"/>
            <a:ext cx="640773" cy="454333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08366" y="15231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  <p:cxnSp>
        <p:nvCxnSpPr>
          <p:cNvPr id="69" name="Straight Connector 68"/>
          <p:cNvCxnSpPr>
            <a:stCxn id="61" idx="3"/>
            <a:endCxn id="64" idx="1"/>
          </p:cNvCxnSpPr>
          <p:nvPr/>
        </p:nvCxnSpPr>
        <p:spPr>
          <a:xfrm>
            <a:off x="1441853" y="1184261"/>
            <a:ext cx="585354" cy="0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40063" y="92355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0.5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26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Search in games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9" y="1178211"/>
            <a:ext cx="4343399" cy="29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NL" dirty="0"/>
              <a:t>Game Tree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z="2000" dirty="0"/>
              <a:t>Search depth </a:t>
            </a:r>
            <a:r>
              <a:rPr lang="en-US" altLang="nl-NL" sz="2000" i="1" dirty="0"/>
              <a:t>d</a:t>
            </a:r>
          </a:p>
          <a:p>
            <a:pPr lvl="1" eaLnBrk="1" hangingPunct="1"/>
            <a:r>
              <a:rPr lang="en-US" altLang="nl-NL" sz="2000" dirty="0"/>
              <a:t>Number of state transitions (moves) from the root of the search to the </a:t>
            </a:r>
            <a:r>
              <a:rPr lang="en-US" altLang="nl-NL" sz="2000" dirty="0" smtClean="0"/>
              <a:t>considered </a:t>
            </a:r>
            <a:r>
              <a:rPr lang="en-US" altLang="nl-NL" sz="2000" dirty="0"/>
              <a:t>state position (measured in </a:t>
            </a:r>
            <a:r>
              <a:rPr lang="en-US" altLang="nl-NL" sz="2000" i="1" dirty="0"/>
              <a:t>ply</a:t>
            </a:r>
            <a:r>
              <a:rPr lang="en-US" altLang="nl-NL" sz="2000" dirty="0"/>
              <a:t>)</a:t>
            </a:r>
          </a:p>
          <a:p>
            <a:pPr eaLnBrk="1" hangingPunct="1"/>
            <a:r>
              <a:rPr lang="en-US" altLang="nl-NL" sz="2000" dirty="0"/>
              <a:t>Branching factor </a:t>
            </a:r>
            <a:r>
              <a:rPr lang="en-US" altLang="nl-NL" sz="2000" i="1" dirty="0"/>
              <a:t>b</a:t>
            </a:r>
          </a:p>
          <a:p>
            <a:pPr lvl="1" eaLnBrk="1" hangingPunct="1"/>
            <a:r>
              <a:rPr lang="en-US" altLang="nl-NL" sz="2000" dirty="0"/>
              <a:t>Average number of successor nodes (moves)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08397" y="2727080"/>
            <a:ext cx="4833572" cy="1544701"/>
            <a:chOff x="1797958" y="1007109"/>
            <a:chExt cx="5998089" cy="5031228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2387600" y="3752850"/>
              <a:ext cx="1106488" cy="135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5328" y="4519563"/>
              <a:ext cx="590719" cy="1503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17956" y="4534653"/>
              <a:ext cx="590719" cy="1503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48642" y="4519570"/>
              <a:ext cx="590719" cy="1503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797958" y="4519566"/>
              <a:ext cx="590719" cy="1503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579813" y="3783013"/>
              <a:ext cx="466725" cy="127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5908675" y="3798888"/>
              <a:ext cx="495300" cy="1246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489700" y="3814763"/>
              <a:ext cx="714375" cy="1214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754438" y="2033588"/>
              <a:ext cx="1265237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108575" y="2033588"/>
              <a:ext cx="1295400" cy="1119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nl-NL" sz="135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105525" y="2420190"/>
              <a:ext cx="641348" cy="21144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44850" y="2405107"/>
              <a:ext cx="639766" cy="21144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95836" y="1007109"/>
              <a:ext cx="590719" cy="15036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</p:spTree>
    <p:extLst>
      <p:ext uri="{BB962C8B-B14F-4D97-AF65-F5344CB8AC3E}">
        <p14:creationId xmlns:p14="http://schemas.microsoft.com/office/powerpoint/2010/main" val="32641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Sudoku 4x4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12 cells to fill</a:t>
            </a:r>
          </a:p>
          <a:p>
            <a:r>
              <a:rPr lang="en-US" sz="2000" dirty="0" smtClean="0"/>
              <a:t>Consider that we fill cells one-by-one (fixed order)</a:t>
            </a:r>
          </a:p>
          <a:p>
            <a:r>
              <a:rPr lang="en-US" sz="2000" dirty="0" smtClean="0"/>
              <a:t>Each node has 4 </a:t>
            </a:r>
            <a:r>
              <a:rPr lang="en-US" sz="2000" dirty="0"/>
              <a:t>children </a:t>
            </a:r>
            <a:r>
              <a:rPr lang="en-US" sz="2000" dirty="0" smtClean="0"/>
              <a:t>(1,2,3,4)</a:t>
            </a:r>
          </a:p>
          <a:p>
            <a:pPr lvl="1"/>
            <a:r>
              <a:rPr lang="en-US" sz="1600" dirty="0" smtClean="0"/>
              <a:t> some children will be discarded</a:t>
            </a:r>
          </a:p>
          <a:p>
            <a:r>
              <a:rPr lang="en-US" sz="2000" dirty="0" smtClean="0"/>
              <a:t>Max tree depth: </a:t>
            </a:r>
          </a:p>
          <a:p>
            <a:r>
              <a:rPr lang="en-US" sz="2000" dirty="0" smtClean="0"/>
              <a:t>12</a:t>
            </a:r>
          </a:p>
          <a:p>
            <a:r>
              <a:rPr lang="en-US" sz="2000" dirty="0" smtClean="0"/>
              <a:t>Branching factor: </a:t>
            </a:r>
          </a:p>
          <a:p>
            <a:r>
              <a:rPr lang="en-US" sz="2000" dirty="0" smtClean="0"/>
              <a:t>4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589" r="23016"/>
          <a:stretch/>
        </p:blipFill>
        <p:spPr>
          <a:xfrm>
            <a:off x="6738825" y="135019"/>
            <a:ext cx="1880804" cy="19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5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NL" dirty="0"/>
              <a:t>Adversary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z="2000" dirty="0"/>
              <a:t>Two (or more) opponents, </a:t>
            </a:r>
            <a:r>
              <a:rPr lang="en-US" altLang="nl-NL" sz="2000" dirty="0" smtClean="0"/>
              <a:t/>
            </a:r>
            <a:br>
              <a:rPr lang="en-US" altLang="nl-NL" sz="2000" dirty="0" smtClean="0"/>
            </a:br>
            <a:r>
              <a:rPr lang="en-US" altLang="nl-NL" sz="2000" dirty="0" smtClean="0"/>
              <a:t>each </a:t>
            </a:r>
            <a:r>
              <a:rPr lang="en-US" altLang="nl-NL" sz="2000" dirty="0"/>
              <a:t>trying to maximize their expectations</a:t>
            </a:r>
          </a:p>
          <a:p>
            <a:pPr eaLnBrk="1" hangingPunct="1"/>
            <a:r>
              <a:rPr lang="en-US" altLang="nl-NL" sz="2000" dirty="0"/>
              <a:t>Player 1 is called MAX</a:t>
            </a:r>
          </a:p>
          <a:p>
            <a:pPr lvl="1" eaLnBrk="1" hangingPunct="1"/>
            <a:r>
              <a:rPr lang="en-US" altLang="nl-NL" sz="2000" dirty="0"/>
              <a:t>Obtain the maximum result</a:t>
            </a:r>
          </a:p>
          <a:p>
            <a:pPr lvl="1" eaLnBrk="1" hangingPunct="1"/>
            <a:r>
              <a:rPr lang="en-US" altLang="nl-NL" sz="2000" dirty="0"/>
              <a:t>Minimize that of the opponent</a:t>
            </a:r>
          </a:p>
          <a:p>
            <a:pPr eaLnBrk="1" hangingPunct="1"/>
            <a:r>
              <a:rPr lang="en-US" altLang="nl-NL" sz="2000" dirty="0"/>
              <a:t>Player 2 is called MIN</a:t>
            </a:r>
          </a:p>
          <a:p>
            <a:pPr lvl="1" eaLnBrk="1" hangingPunct="1"/>
            <a:r>
              <a:rPr lang="en-US" altLang="nl-NL" sz="2000" dirty="0"/>
              <a:t>Obtain the minimum result</a:t>
            </a:r>
          </a:p>
          <a:p>
            <a:pPr lvl="1" eaLnBrk="1" hangingPunct="1"/>
            <a:r>
              <a:rPr lang="en-US" altLang="nl-NL" sz="2000" dirty="0"/>
              <a:t>Maximize that of the opponent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20" y="2347765"/>
            <a:ext cx="3297517" cy="22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NL" dirty="0"/>
              <a:t>Game tree (2-player, deterministic, turn-taking)</a:t>
            </a:r>
          </a:p>
        </p:txBody>
      </p:sp>
      <p:pic>
        <p:nvPicPr>
          <p:cNvPr id="7171" name="Picture 3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91" y="1245111"/>
            <a:ext cx="4536281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5552" y="1130811"/>
            <a:ext cx="1771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root node</a:t>
            </a:r>
            <a:endParaRPr lang="en-US" sz="1500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109752" y="1280853"/>
            <a:ext cx="685800" cy="78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109751" y="2673861"/>
            <a:ext cx="1878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 err="1"/>
              <a:t>internal</a:t>
            </a:r>
            <a:r>
              <a:rPr lang="nl-NL" sz="1500" dirty="0"/>
              <a:t> node</a:t>
            </a:r>
            <a:endParaRPr lang="en-US" sz="15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302508" y="2867580"/>
            <a:ext cx="807243" cy="2634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109752" y="3988311"/>
            <a:ext cx="1878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 err="1"/>
              <a:t>leaf</a:t>
            </a:r>
            <a:r>
              <a:rPr lang="nl-NL" sz="1500" dirty="0"/>
              <a:t> node</a:t>
            </a:r>
            <a:endParaRPr lang="en-US" sz="15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3166777" y="4138352"/>
            <a:ext cx="942975" cy="23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645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flipH="1">
            <a:off x="2933700" y="2814638"/>
            <a:ext cx="829866" cy="1016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NL" sz="135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nl-NL" dirty="0" err="1"/>
              <a:t>MiniMax</a:t>
            </a:r>
            <a:r>
              <a:rPr lang="en-GB" altLang="nl-NL" dirty="0"/>
              <a:t> Search (Von Neumann, 1928)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306742" y="3764906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67338" y="3778002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65973" y="3797052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707482" y="3817293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736056" y="4305300"/>
            <a:ext cx="2726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3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031456" y="4300538"/>
            <a:ext cx="2726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4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436394" y="4274344"/>
            <a:ext cx="2726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2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371035" y="4257675"/>
            <a:ext cx="2726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7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827860" y="2837260"/>
            <a:ext cx="350044" cy="958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NL" sz="1350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5574506" y="2849167"/>
            <a:ext cx="371475" cy="934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010276" y="2861073"/>
            <a:ext cx="535781" cy="910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3958829" y="1525191"/>
            <a:ext cx="948928" cy="851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974431" y="1525192"/>
            <a:ext cx="971550" cy="839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5722144" y="2283471"/>
            <a:ext cx="481013" cy="649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3543897" y="2255490"/>
            <a:ext cx="479822" cy="649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739879" y="1088381"/>
            <a:ext cx="4536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3621882" y="2373109"/>
            <a:ext cx="303610" cy="4544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3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624388" y="1143000"/>
            <a:ext cx="56911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nl-NL" sz="1500" dirty="0">
                <a:solidFill>
                  <a:schemeClr val="tx1"/>
                </a:solidFill>
              </a:rPr>
              <a:t> 3</a:t>
            </a:r>
            <a:endParaRPr lang="en-GB" altLang="nl-NL" sz="1500" dirty="0">
              <a:solidFill>
                <a:schemeClr val="tx1"/>
              </a:solidFill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7220182" y="962369"/>
            <a:ext cx="57579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7248028" y="2276819"/>
            <a:ext cx="5212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7217801" y="3816297"/>
            <a:ext cx="57579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5785247" y="2369537"/>
            <a:ext cx="303609" cy="4544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nl-NL" sz="1500">
                <a:solidFill>
                  <a:schemeClr val="tx1"/>
                </a:solidFill>
              </a:rPr>
              <a:t>2</a:t>
            </a:r>
            <a:endParaRPr lang="en-GB" altLang="nl-NL" sz="1500">
              <a:solidFill>
                <a:schemeClr val="tx1"/>
              </a:solidFill>
            </a:endParaRP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3992167" y="1543050"/>
            <a:ext cx="896540" cy="8001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l-NL" sz="1350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2989660" y="2857500"/>
            <a:ext cx="738188" cy="914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l-NL" sz="1350"/>
          </a:p>
        </p:txBody>
      </p:sp>
    </p:spTree>
    <p:extLst>
      <p:ext uri="{BB962C8B-B14F-4D97-AF65-F5344CB8AC3E}">
        <p14:creationId xmlns:p14="http://schemas.microsoft.com/office/powerpoint/2010/main" val="37803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/>
      <p:bldP spid="10261" grpId="0"/>
      <p:bldP spid="10265" grpId="0"/>
      <p:bldP spid="10266" grpId="0" animBg="1"/>
      <p:bldP spid="10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NL" dirty="0"/>
              <a:t>Principal Variation</a:t>
            </a:r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 flipH="1">
            <a:off x="2933700" y="2814638"/>
            <a:ext cx="829866" cy="1016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NL" sz="135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306742" y="3764906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367338" y="3778002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5973" y="3797052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707482" y="3817293"/>
            <a:ext cx="490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3827860" y="2837260"/>
            <a:ext cx="350044" cy="958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NL" sz="135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574506" y="2849167"/>
            <a:ext cx="371475" cy="934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6010276" y="2861073"/>
            <a:ext cx="535781" cy="910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>
            <a:off x="3958829" y="1525191"/>
            <a:ext cx="948928" cy="851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4974431" y="1525192"/>
            <a:ext cx="971550" cy="839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NL" sz="1350"/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5722144" y="2283471"/>
            <a:ext cx="481013" cy="649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3543897" y="2255490"/>
            <a:ext cx="479822" cy="649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4739879" y="1088381"/>
            <a:ext cx="4536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H="1">
            <a:off x="3992167" y="1543050"/>
            <a:ext cx="896540" cy="8001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l-NL" sz="1350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H="1">
            <a:off x="2989660" y="2857500"/>
            <a:ext cx="738188" cy="914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l-NL" sz="1350"/>
          </a:p>
        </p:txBody>
      </p:sp>
    </p:spTree>
    <p:extLst>
      <p:ext uri="{BB962C8B-B14F-4D97-AF65-F5344CB8AC3E}">
        <p14:creationId xmlns:p14="http://schemas.microsoft.com/office/powerpoint/2010/main" val="3745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MiniMax</a:t>
            </a:r>
            <a:r>
              <a:rPr lang="en-US" dirty="0" smtClean="0"/>
              <a:t> Search 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589298" y="877695"/>
            <a:ext cx="5868202" cy="3708513"/>
            <a:chOff x="1638434" y="1438023"/>
            <a:chExt cx="5868202" cy="3708513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479351" y="3570555"/>
              <a:ext cx="422289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889579" y="3570555"/>
              <a:ext cx="422290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406978" y="3600423"/>
              <a:ext cx="422289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986709" y="3600423"/>
              <a:ext cx="421080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3304835" y="3013252"/>
              <a:ext cx="280617" cy="58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>
              <a:off x="5127812" y="2978768"/>
              <a:ext cx="476740" cy="59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5979100" y="3013252"/>
              <a:ext cx="705905" cy="557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4781807" y="1883966"/>
              <a:ext cx="871410" cy="748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5524745" y="2595033"/>
              <a:ext cx="48884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87282" y="2595032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543436" y="1438023"/>
              <a:ext cx="422289" cy="4656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3227755" y="1911067"/>
              <a:ext cx="1461633" cy="713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H="1">
              <a:off x="2199503" y="3058298"/>
              <a:ext cx="778476" cy="54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564990" y="4568105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H="1">
              <a:off x="4905463" y="4036208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5360737" y="4568105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5188386" y="4036209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179627" y="4568105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>
              <a:off x="6520100" y="4036208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6975374" y="4568105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6803023" y="4036209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3062035" y="4597973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3402508" y="4066076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3857782" y="4597973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3685431" y="4066077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38434" y="4608201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>
              <a:off x="1978907" y="4076304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434181" y="4608201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2261830" y="4076305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68751" y="4738263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40247" y="4728035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43850" y="4728035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47552" y="4713251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3529" y="4704608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87064" y="4708205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71761" y="4683383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43257" y="4683383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3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The </a:t>
            </a:r>
            <a:r>
              <a:rPr lang="en-GB" sz="2000" dirty="0"/>
              <a:t>video had a mouse trying to escape out of a pool of </a:t>
            </a:r>
            <a:r>
              <a:rPr lang="en-GB" sz="2000" dirty="0" smtClean="0"/>
              <a:t>water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You </a:t>
            </a:r>
            <a:r>
              <a:rPr lang="en-GB" sz="2000" dirty="0"/>
              <a:t>were asked; “If you were designing a successful mouse agent, what sensors and action functions would it need?</a:t>
            </a:r>
            <a:r>
              <a:rPr lang="en-US" sz="2000" dirty="0"/>
              <a:t>”</a:t>
            </a:r>
          </a:p>
          <a:p>
            <a:endParaRPr lang="en-GB" sz="2000" dirty="0"/>
          </a:p>
          <a:p>
            <a:endParaRPr lang="nl-NL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725"/>
          <a:stretch/>
        </p:blipFill>
        <p:spPr>
          <a:xfrm>
            <a:off x="3485174" y="1311268"/>
            <a:ext cx="2076450" cy="20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nl-NL" dirty="0"/>
              <a:t>Exercise: </a:t>
            </a:r>
            <a:r>
              <a:rPr lang="en-GB" altLang="nl-NL" dirty="0" err="1"/>
              <a:t>Minimax</a:t>
            </a:r>
            <a:r>
              <a:rPr lang="en-GB" altLang="nl-NL" dirty="0"/>
              <a:t> Search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025718"/>
            <a:ext cx="2150819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47018" y="3029724"/>
            <a:ext cx="68573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altLang="nl-NL" sz="2000" dirty="0">
                <a:latin typeface="Times New Roman" pitchFamily="18" charset="0"/>
              </a:rPr>
              <a:t>Players remove on turn 1, 2, or 3 matches. </a:t>
            </a:r>
            <a:br>
              <a:rPr lang="en-GB" altLang="nl-NL" sz="2000" dirty="0">
                <a:latin typeface="Times New Roman" pitchFamily="18" charset="0"/>
              </a:rPr>
            </a:br>
            <a:r>
              <a:rPr lang="en-GB" altLang="nl-NL" sz="2000" dirty="0">
                <a:latin typeface="Times New Roman" pitchFamily="18" charset="0"/>
              </a:rPr>
              <a:t>The player </a:t>
            </a:r>
            <a:r>
              <a:rPr lang="en-US" altLang="nl-NL" sz="2000" dirty="0">
                <a:latin typeface="Times New Roman" pitchFamily="18" charset="0"/>
              </a:rPr>
              <a:t>who</a:t>
            </a:r>
            <a:r>
              <a:rPr lang="en-GB" altLang="nl-NL" sz="2000" dirty="0">
                <a:latin typeface="Times New Roman" pitchFamily="18" charset="0"/>
              </a:rPr>
              <a:t> takes the last match wins the game.</a:t>
            </a:r>
          </a:p>
          <a:p>
            <a:pPr algn="l"/>
            <a:endParaRPr lang="nl-NL" altLang="nl-NL" sz="2000" dirty="0">
              <a:latin typeface="Times New Roman" pitchFamily="18" charset="0"/>
            </a:endParaRPr>
          </a:p>
          <a:p>
            <a:pPr algn="l"/>
            <a:r>
              <a:rPr lang="nl-NL" altLang="nl-NL" sz="2000" dirty="0">
                <a:latin typeface="Times New Roman" pitchFamily="18" charset="0"/>
              </a:rPr>
              <a:t>Draw the game tree, </a:t>
            </a:r>
            <a:r>
              <a:rPr lang="nl-NL" altLang="nl-NL" sz="2000" dirty="0" err="1">
                <a:latin typeface="Times New Roman" pitchFamily="18" charset="0"/>
              </a:rPr>
              <a:t>including</a:t>
            </a:r>
            <a:r>
              <a:rPr lang="nl-NL" altLang="nl-NL" sz="2000" dirty="0">
                <a:latin typeface="Times New Roman" pitchFamily="18" charset="0"/>
              </a:rPr>
              <a:t> the minimax </a:t>
            </a:r>
            <a:r>
              <a:rPr lang="nl-NL" altLang="nl-NL" sz="2000" dirty="0" err="1">
                <a:latin typeface="Times New Roman" pitchFamily="18" charset="0"/>
              </a:rPr>
              <a:t>values</a:t>
            </a:r>
            <a:endParaRPr lang="en-GB" altLang="nl-NL" sz="2000" dirty="0">
              <a:latin typeface="Times New Roman" pitchFamily="18" charset="0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974483" y="1614598"/>
            <a:ext cx="1771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3600" b="1" dirty="0">
                <a:latin typeface="Verdana" panose="020B0604030504040204" pitchFamily="34" charset="0"/>
                <a:ea typeface="Verdana" panose="020B0604030504040204" pitchFamily="34" charset="0"/>
              </a:rPr>
              <a:t>Nim-5</a:t>
            </a:r>
          </a:p>
        </p:txBody>
      </p:sp>
    </p:spTree>
    <p:extLst>
      <p:ext uri="{BB962C8B-B14F-4D97-AF65-F5344CB8AC3E}">
        <p14:creationId xmlns:p14="http://schemas.microsoft.com/office/powerpoint/2010/main" val="27805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Game Tree: First Steps</a:t>
            </a:r>
            <a:endParaRPr lang="en-US" dirty="0"/>
          </a:p>
        </p:txBody>
      </p:sp>
      <p:cxnSp>
        <p:nvCxnSpPr>
          <p:cNvPr id="6" name="AutoShape 125"/>
          <p:cNvCxnSpPr>
            <a:cxnSpLocks noChangeShapeType="1"/>
            <a:stCxn id="28" idx="2"/>
          </p:cNvCxnSpPr>
          <p:nvPr/>
        </p:nvCxnSpPr>
        <p:spPr bwMode="auto">
          <a:xfrm>
            <a:off x="5495192" y="14547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126"/>
          <p:cNvCxnSpPr>
            <a:cxnSpLocks noChangeShapeType="1"/>
            <a:stCxn id="28" idx="1"/>
            <a:endCxn id="3" idx="7"/>
          </p:cNvCxnSpPr>
          <p:nvPr/>
        </p:nvCxnSpPr>
        <p:spPr bwMode="auto">
          <a:xfrm flipH="1">
            <a:off x="4251081" y="1340427"/>
            <a:ext cx="1138604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7"/>
          <p:cNvCxnSpPr>
            <a:cxnSpLocks noChangeShapeType="1"/>
            <a:stCxn id="28" idx="3"/>
          </p:cNvCxnSpPr>
          <p:nvPr/>
        </p:nvCxnSpPr>
        <p:spPr bwMode="auto">
          <a:xfrm>
            <a:off x="5600700" y="1340427"/>
            <a:ext cx="6858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56"/>
          <p:cNvSpPr txBox="1">
            <a:spLocks noChangeArrowheads="1"/>
          </p:cNvSpPr>
          <p:nvPr/>
        </p:nvSpPr>
        <p:spPr bwMode="auto">
          <a:xfrm>
            <a:off x="4809392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21" name="Text Box 169"/>
          <p:cNvSpPr txBox="1">
            <a:spLocks noChangeArrowheads="1"/>
          </p:cNvSpPr>
          <p:nvPr/>
        </p:nvSpPr>
        <p:spPr bwMode="auto">
          <a:xfrm>
            <a:off x="5495192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177"/>
          <p:cNvSpPr txBox="1">
            <a:spLocks noChangeArrowheads="1"/>
          </p:cNvSpPr>
          <p:nvPr/>
        </p:nvSpPr>
        <p:spPr bwMode="auto">
          <a:xfrm>
            <a:off x="6128239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385039" y="1740476"/>
            <a:ext cx="1359822" cy="539666"/>
            <a:chOff x="2989385" y="2320636"/>
            <a:chExt cx="1813096" cy="719555"/>
          </a:xfrm>
        </p:grpSpPr>
        <p:sp>
          <p:nvSpPr>
            <p:cNvPr id="3" name="Oval 115"/>
            <p:cNvSpPr>
              <a:spLocks noChangeArrowheads="1"/>
            </p:cNvSpPr>
            <p:nvPr/>
          </p:nvSpPr>
          <p:spPr bwMode="auto">
            <a:xfrm>
              <a:off x="3903785" y="2320636"/>
              <a:ext cx="28135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dirty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4" name="AutoShape 133"/>
            <p:cNvCxnSpPr>
              <a:cxnSpLocks noChangeShapeType="1"/>
              <a:stCxn id="3" idx="3"/>
              <a:endCxn id="30" idx="0"/>
            </p:cNvCxnSpPr>
            <p:nvPr/>
          </p:nvCxnSpPr>
          <p:spPr bwMode="auto">
            <a:xfrm flipH="1">
              <a:off x="2989385" y="2580986"/>
              <a:ext cx="955431" cy="425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4"/>
            <p:cNvCxnSpPr>
              <a:cxnSpLocks noChangeShapeType="1"/>
              <a:stCxn id="3" idx="4"/>
            </p:cNvCxnSpPr>
            <p:nvPr/>
          </p:nvCxnSpPr>
          <p:spPr bwMode="auto">
            <a:xfrm>
              <a:off x="4044462" y="2625436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5"/>
            <p:cNvCxnSpPr>
              <a:cxnSpLocks noChangeShapeType="1"/>
              <a:stCxn id="3" idx="5"/>
            </p:cNvCxnSpPr>
            <p:nvPr/>
          </p:nvCxnSpPr>
          <p:spPr bwMode="auto">
            <a:xfrm>
              <a:off x="4144108" y="2580986"/>
              <a:ext cx="463062" cy="425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57"/>
            <p:cNvSpPr txBox="1">
              <a:spLocks noChangeArrowheads="1"/>
            </p:cNvSpPr>
            <p:nvPr/>
          </p:nvSpPr>
          <p:spPr bwMode="auto">
            <a:xfrm>
              <a:off x="3552092" y="2701636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" name="Text Box 176"/>
            <p:cNvSpPr txBox="1">
              <a:spLocks noChangeArrowheads="1"/>
            </p:cNvSpPr>
            <p:nvPr/>
          </p:nvSpPr>
          <p:spPr bwMode="auto">
            <a:xfrm>
              <a:off x="4044463" y="2701636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" name="Text Box 180"/>
            <p:cNvSpPr txBox="1">
              <a:spLocks noChangeArrowheads="1"/>
            </p:cNvSpPr>
            <p:nvPr/>
          </p:nvSpPr>
          <p:spPr bwMode="auto">
            <a:xfrm>
              <a:off x="4466492" y="2701636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8" name="Rectangle 183"/>
          <p:cNvSpPr>
            <a:spLocks noChangeArrowheads="1"/>
          </p:cNvSpPr>
          <p:nvPr/>
        </p:nvSpPr>
        <p:spPr bwMode="auto">
          <a:xfrm>
            <a:off x="5389684" y="12261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 dirty="0">
                <a:latin typeface="Times New Roman" pitchFamily="18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6636" y="1073113"/>
            <a:ext cx="11473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 err="1"/>
              <a:t>Number</a:t>
            </a:r>
            <a:r>
              <a:rPr lang="nl-NL" sz="1350" dirty="0"/>
              <a:t>  of matches</a:t>
            </a:r>
            <a:endParaRPr lang="en-GB" sz="1350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2699017" y="1133750"/>
            <a:ext cx="527981" cy="3634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1C3D"/>
              </a:solidFill>
              <a:latin typeface="Verdana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751994" y="3454977"/>
            <a:ext cx="357500" cy="457200"/>
            <a:chOff x="2145323" y="4606636"/>
            <a:chExt cx="476666" cy="609600"/>
          </a:xfrm>
        </p:grpSpPr>
        <p:sp>
          <p:nvSpPr>
            <p:cNvPr id="42" name="Oval 124"/>
            <p:cNvSpPr>
              <a:spLocks noChangeArrowheads="1"/>
            </p:cNvSpPr>
            <p:nvPr/>
          </p:nvSpPr>
          <p:spPr bwMode="auto">
            <a:xfrm>
              <a:off x="2145323" y="4911436"/>
              <a:ext cx="28135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dirty="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49" name="AutoShape 145"/>
            <p:cNvCxnSpPr>
              <a:cxnSpLocks noChangeShapeType="1"/>
              <a:stCxn id="56" idx="2"/>
              <a:endCxn id="42" idx="0"/>
            </p:cNvCxnSpPr>
            <p:nvPr/>
          </p:nvCxnSpPr>
          <p:spPr bwMode="auto">
            <a:xfrm>
              <a:off x="2286000" y="4606636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160"/>
            <p:cNvSpPr txBox="1">
              <a:spLocks noChangeArrowheads="1"/>
            </p:cNvSpPr>
            <p:nvPr/>
          </p:nvSpPr>
          <p:spPr bwMode="auto">
            <a:xfrm>
              <a:off x="2286000" y="4606636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51994" y="2964439"/>
            <a:ext cx="621269" cy="490538"/>
            <a:chOff x="2145323" y="3952586"/>
            <a:chExt cx="828358" cy="654050"/>
          </a:xfrm>
        </p:grpSpPr>
        <p:cxnSp>
          <p:nvCxnSpPr>
            <p:cNvPr id="46" name="AutoShape 142"/>
            <p:cNvCxnSpPr>
              <a:cxnSpLocks noChangeShapeType="1"/>
              <a:stCxn id="39" idx="3"/>
              <a:endCxn id="56" idx="0"/>
            </p:cNvCxnSpPr>
            <p:nvPr/>
          </p:nvCxnSpPr>
          <p:spPr bwMode="auto">
            <a:xfrm flipH="1">
              <a:off x="2286000" y="3952586"/>
              <a:ext cx="111369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3"/>
            <p:cNvCxnSpPr>
              <a:cxnSpLocks noChangeShapeType="1"/>
              <a:stCxn id="39" idx="5"/>
              <a:endCxn id="57" idx="0"/>
            </p:cNvCxnSpPr>
            <p:nvPr/>
          </p:nvCxnSpPr>
          <p:spPr bwMode="auto">
            <a:xfrm>
              <a:off x="2596662" y="3952586"/>
              <a:ext cx="41031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159"/>
            <p:cNvSpPr txBox="1">
              <a:spLocks noChangeArrowheads="1"/>
            </p:cNvSpPr>
            <p:nvPr/>
          </p:nvSpPr>
          <p:spPr bwMode="auto">
            <a:xfrm>
              <a:off x="2356339" y="3997037"/>
              <a:ext cx="33598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" name="Text Box 175"/>
            <p:cNvSpPr txBox="1">
              <a:spLocks noChangeArrowheads="1"/>
            </p:cNvSpPr>
            <p:nvPr/>
          </p:nvSpPr>
          <p:spPr bwMode="auto">
            <a:xfrm>
              <a:off x="2637692" y="3997037"/>
              <a:ext cx="33598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" name="Rectangle 186"/>
            <p:cNvSpPr>
              <a:spLocks noChangeArrowheads="1"/>
            </p:cNvSpPr>
            <p:nvPr/>
          </p:nvSpPr>
          <p:spPr bwMode="auto">
            <a:xfrm>
              <a:off x="2145323" y="4301836"/>
              <a:ext cx="281354" cy="304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Rectangle 187"/>
            <p:cNvSpPr>
              <a:spLocks noChangeArrowheads="1"/>
            </p:cNvSpPr>
            <p:nvPr/>
          </p:nvSpPr>
          <p:spPr bwMode="auto">
            <a:xfrm>
              <a:off x="2497015" y="4301836"/>
              <a:ext cx="281354" cy="304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dirty="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79532" y="2997777"/>
            <a:ext cx="357500" cy="457200"/>
            <a:chOff x="2848708" y="3997036"/>
            <a:chExt cx="476666" cy="609600"/>
          </a:xfrm>
        </p:grpSpPr>
        <p:cxnSp>
          <p:nvCxnSpPr>
            <p:cNvPr id="48" name="AutoShape 144"/>
            <p:cNvCxnSpPr>
              <a:cxnSpLocks noChangeShapeType="1"/>
              <a:stCxn id="40" idx="4"/>
              <a:endCxn id="58" idx="0"/>
            </p:cNvCxnSpPr>
            <p:nvPr/>
          </p:nvCxnSpPr>
          <p:spPr bwMode="auto">
            <a:xfrm>
              <a:off x="2989385" y="3997036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 Box 162"/>
            <p:cNvSpPr txBox="1">
              <a:spLocks noChangeArrowheads="1"/>
            </p:cNvSpPr>
            <p:nvPr/>
          </p:nvSpPr>
          <p:spPr bwMode="auto">
            <a:xfrm>
              <a:off x="2989385" y="3997036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2848708" y="4301836"/>
              <a:ext cx="281354" cy="304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dirty="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3" name="Rectangle 102"/>
          <p:cNvSpPr>
            <a:spLocks noChangeArrowheads="1"/>
          </p:cNvSpPr>
          <p:nvPr/>
        </p:nvSpPr>
        <p:spPr bwMode="auto">
          <a:xfrm>
            <a:off x="3596052" y="3969327"/>
            <a:ext cx="211016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+1</a:t>
            </a:r>
          </a:p>
        </p:txBody>
      </p:sp>
      <p:sp>
        <p:nvSpPr>
          <p:cNvPr id="69" name="Rectangle 108"/>
          <p:cNvSpPr>
            <a:spLocks noChangeArrowheads="1"/>
          </p:cNvSpPr>
          <p:nvPr/>
        </p:nvSpPr>
        <p:spPr bwMode="auto">
          <a:xfrm>
            <a:off x="3015760" y="3969327"/>
            <a:ext cx="211016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70" name="Rectangle 109"/>
          <p:cNvSpPr>
            <a:spLocks noChangeArrowheads="1"/>
          </p:cNvSpPr>
          <p:nvPr/>
        </p:nvSpPr>
        <p:spPr bwMode="auto">
          <a:xfrm>
            <a:off x="3279529" y="3969327"/>
            <a:ext cx="211016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181901" y="3920931"/>
            <a:ext cx="1781106" cy="300082"/>
            <a:chOff x="51868" y="5227904"/>
            <a:chExt cx="2374808" cy="400109"/>
          </a:xfrm>
        </p:grpSpPr>
        <p:sp>
          <p:nvSpPr>
            <p:cNvPr id="62" name="Rectangle 101"/>
            <p:cNvSpPr>
              <a:spLocks noChangeArrowheads="1"/>
            </p:cNvSpPr>
            <p:nvPr/>
          </p:nvSpPr>
          <p:spPr bwMode="auto">
            <a:xfrm>
              <a:off x="2145322" y="5292436"/>
              <a:ext cx="281354" cy="304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68" y="5227904"/>
              <a:ext cx="19958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 dirty="0" err="1"/>
                <a:t>Utility</a:t>
              </a:r>
              <a:endParaRPr lang="en-GB" sz="13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10254" y="2254827"/>
            <a:ext cx="994943" cy="742950"/>
            <a:chOff x="2356338" y="3006436"/>
            <a:chExt cx="1326590" cy="990600"/>
          </a:xfrm>
        </p:grpSpPr>
        <p:grpSp>
          <p:nvGrpSpPr>
            <p:cNvPr id="76" name="Group 75"/>
            <p:cNvGrpSpPr/>
            <p:nvPr/>
          </p:nvGrpSpPr>
          <p:grpSpPr>
            <a:xfrm>
              <a:off x="2356338" y="3006436"/>
              <a:ext cx="1195754" cy="990600"/>
              <a:chOff x="2356338" y="3006436"/>
              <a:chExt cx="1195754" cy="990600"/>
            </a:xfrm>
          </p:grpSpPr>
          <p:sp>
            <p:nvSpPr>
              <p:cNvPr id="30" name="Rectangle 185"/>
              <p:cNvSpPr>
                <a:spLocks noChangeArrowheads="1"/>
              </p:cNvSpPr>
              <p:nvPr/>
            </p:nvSpPr>
            <p:spPr bwMode="auto">
              <a:xfrm>
                <a:off x="2848708" y="3006436"/>
                <a:ext cx="281354" cy="3048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GB" altLang="nl-NL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9" name="Oval 118"/>
              <p:cNvSpPr>
                <a:spLocks noChangeArrowheads="1"/>
              </p:cNvSpPr>
              <p:nvPr/>
            </p:nvSpPr>
            <p:spPr bwMode="auto">
              <a:xfrm>
                <a:off x="2356338" y="3692236"/>
                <a:ext cx="28135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0" name="Oval 119"/>
              <p:cNvSpPr>
                <a:spLocks noChangeArrowheads="1"/>
              </p:cNvSpPr>
              <p:nvPr/>
            </p:nvSpPr>
            <p:spPr bwMode="auto">
              <a:xfrm>
                <a:off x="2848708" y="3692236"/>
                <a:ext cx="28135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GB" altLang="nl-NL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" name="Oval 120"/>
              <p:cNvSpPr>
                <a:spLocks noChangeArrowheads="1"/>
              </p:cNvSpPr>
              <p:nvPr/>
            </p:nvSpPr>
            <p:spPr bwMode="auto">
              <a:xfrm>
                <a:off x="3270738" y="3692236"/>
                <a:ext cx="28135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GB" altLang="nl-NL">
                    <a:latin typeface="Times New Roman" pitchFamily="18" charset="0"/>
                  </a:rPr>
                  <a:t>0</a:t>
                </a:r>
              </a:p>
            </p:txBody>
          </p:sp>
          <p:cxnSp>
            <p:nvCxnSpPr>
              <p:cNvPr id="43" name="AutoShape 136"/>
              <p:cNvCxnSpPr>
                <a:cxnSpLocks noChangeShapeType="1"/>
                <a:endCxn id="39" idx="0"/>
              </p:cNvCxnSpPr>
              <p:nvPr/>
            </p:nvCxnSpPr>
            <p:spPr bwMode="auto">
              <a:xfrm flipH="1">
                <a:off x="2497016" y="3311236"/>
                <a:ext cx="492369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7"/>
              <p:cNvCxnSpPr>
                <a:cxnSpLocks noChangeShapeType="1"/>
                <a:endCxn id="40" idx="0"/>
              </p:cNvCxnSpPr>
              <p:nvPr/>
            </p:nvCxnSpPr>
            <p:spPr bwMode="auto">
              <a:xfrm>
                <a:off x="2989385" y="3311236"/>
                <a:ext cx="0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38"/>
              <p:cNvCxnSpPr>
                <a:cxnSpLocks noChangeShapeType="1"/>
                <a:endCxn id="41" idx="0"/>
              </p:cNvCxnSpPr>
              <p:nvPr/>
            </p:nvCxnSpPr>
            <p:spPr bwMode="auto">
              <a:xfrm>
                <a:off x="2989385" y="3311236"/>
                <a:ext cx="422031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Text Box 158"/>
              <p:cNvSpPr txBox="1">
                <a:spLocks noChangeArrowheads="1"/>
              </p:cNvSpPr>
              <p:nvPr/>
            </p:nvSpPr>
            <p:spPr bwMode="auto">
              <a:xfrm>
                <a:off x="2672862" y="3449349"/>
                <a:ext cx="335989" cy="338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nl-NL" sz="105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4" name="Text Box 170"/>
              <p:cNvSpPr txBox="1">
                <a:spLocks noChangeArrowheads="1"/>
              </p:cNvSpPr>
              <p:nvPr/>
            </p:nvSpPr>
            <p:spPr bwMode="auto">
              <a:xfrm>
                <a:off x="2970335" y="3438236"/>
                <a:ext cx="335989" cy="338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nl-NL" sz="105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64" name="Text Box 178"/>
            <p:cNvSpPr txBox="1">
              <a:spLocks noChangeArrowheads="1"/>
            </p:cNvSpPr>
            <p:nvPr/>
          </p:nvSpPr>
          <p:spPr bwMode="auto">
            <a:xfrm>
              <a:off x="3346939" y="3447761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 dirty="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71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9" grpId="0" animBg="1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nl-NL" dirty="0" err="1"/>
              <a:t>Minimax</a:t>
            </a:r>
            <a:r>
              <a:rPr lang="en-GB" altLang="nl-NL" dirty="0"/>
              <a:t>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947" name="Oval 115"/>
          <p:cNvSpPr>
            <a:spLocks noChangeArrowheads="1"/>
          </p:cNvSpPr>
          <p:nvPr/>
        </p:nvSpPr>
        <p:spPr bwMode="auto">
          <a:xfrm>
            <a:off x="4070839" y="17404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 dirty="0">
                <a:latin typeface="Times New Roman" pitchFamily="18" charset="0"/>
              </a:rPr>
              <a:t>4</a:t>
            </a:r>
          </a:p>
        </p:txBody>
      </p:sp>
      <p:sp>
        <p:nvSpPr>
          <p:cNvPr id="120948" name="Oval 116"/>
          <p:cNvSpPr>
            <a:spLocks noChangeArrowheads="1"/>
          </p:cNvSpPr>
          <p:nvPr/>
        </p:nvSpPr>
        <p:spPr bwMode="auto">
          <a:xfrm>
            <a:off x="5389684" y="17404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3</a:t>
            </a:r>
          </a:p>
        </p:txBody>
      </p:sp>
      <p:sp>
        <p:nvSpPr>
          <p:cNvPr id="120949" name="Oval 117"/>
          <p:cNvSpPr>
            <a:spLocks noChangeArrowheads="1"/>
          </p:cNvSpPr>
          <p:nvPr/>
        </p:nvSpPr>
        <p:spPr bwMode="auto">
          <a:xfrm>
            <a:off x="6180992" y="17404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2</a:t>
            </a:r>
          </a:p>
        </p:txBody>
      </p:sp>
      <p:sp>
        <p:nvSpPr>
          <p:cNvPr id="120950" name="Oval 118"/>
          <p:cNvSpPr>
            <a:spLocks noChangeArrowheads="1"/>
          </p:cNvSpPr>
          <p:nvPr/>
        </p:nvSpPr>
        <p:spPr bwMode="auto">
          <a:xfrm>
            <a:off x="2910253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dirty="0">
                <a:latin typeface="Times New Roman" pitchFamily="18" charset="0"/>
              </a:rPr>
              <a:t>2</a:t>
            </a:r>
          </a:p>
        </p:txBody>
      </p:sp>
      <p:sp>
        <p:nvSpPr>
          <p:cNvPr id="120951" name="Oval 119"/>
          <p:cNvSpPr>
            <a:spLocks noChangeArrowheads="1"/>
          </p:cNvSpPr>
          <p:nvPr/>
        </p:nvSpPr>
        <p:spPr bwMode="auto">
          <a:xfrm>
            <a:off x="3279531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3596053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0953" name="Oval 121"/>
          <p:cNvSpPr>
            <a:spLocks noChangeArrowheads="1"/>
          </p:cNvSpPr>
          <p:nvPr/>
        </p:nvSpPr>
        <p:spPr bwMode="auto">
          <a:xfrm>
            <a:off x="3912577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sp>
        <p:nvSpPr>
          <p:cNvPr id="120954" name="Oval 122"/>
          <p:cNvSpPr>
            <a:spLocks noChangeArrowheads="1"/>
          </p:cNvSpPr>
          <p:nvPr/>
        </p:nvSpPr>
        <p:spPr bwMode="auto">
          <a:xfrm>
            <a:off x="4229100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0955" name="Oval 123"/>
          <p:cNvSpPr>
            <a:spLocks noChangeArrowheads="1"/>
          </p:cNvSpPr>
          <p:nvPr/>
        </p:nvSpPr>
        <p:spPr bwMode="auto">
          <a:xfrm>
            <a:off x="4492869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0956" name="Oval 124"/>
          <p:cNvSpPr>
            <a:spLocks noChangeArrowheads="1"/>
          </p:cNvSpPr>
          <p:nvPr/>
        </p:nvSpPr>
        <p:spPr bwMode="auto">
          <a:xfrm>
            <a:off x="2751992" y="36835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 dirty="0">
                <a:latin typeface="Times New Roman" pitchFamily="18" charset="0"/>
              </a:rPr>
              <a:t>0</a:t>
            </a:r>
          </a:p>
        </p:txBody>
      </p:sp>
      <p:cxnSp>
        <p:nvCxnSpPr>
          <p:cNvPr id="120957" name="AutoShape 125"/>
          <p:cNvCxnSpPr>
            <a:cxnSpLocks noChangeShapeType="1"/>
            <a:stCxn id="121015" idx="2"/>
            <a:endCxn id="120948" idx="0"/>
          </p:cNvCxnSpPr>
          <p:nvPr/>
        </p:nvCxnSpPr>
        <p:spPr bwMode="auto">
          <a:xfrm>
            <a:off x="5495192" y="14547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58" name="AutoShape 126"/>
          <p:cNvCxnSpPr>
            <a:cxnSpLocks noChangeShapeType="1"/>
            <a:stCxn id="121015" idx="1"/>
            <a:endCxn id="120947" idx="7"/>
          </p:cNvCxnSpPr>
          <p:nvPr/>
        </p:nvCxnSpPr>
        <p:spPr bwMode="auto">
          <a:xfrm flipH="1">
            <a:off x="4251081" y="1340427"/>
            <a:ext cx="1138604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59" name="AutoShape 127"/>
          <p:cNvCxnSpPr>
            <a:cxnSpLocks noChangeShapeType="1"/>
            <a:stCxn id="121015" idx="3"/>
            <a:endCxn id="120949" idx="0"/>
          </p:cNvCxnSpPr>
          <p:nvPr/>
        </p:nvCxnSpPr>
        <p:spPr bwMode="auto">
          <a:xfrm>
            <a:off x="5600700" y="1340427"/>
            <a:ext cx="6858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0" name="AutoShape 128"/>
          <p:cNvCxnSpPr>
            <a:cxnSpLocks noChangeShapeType="1"/>
            <a:stCxn id="120949" idx="3"/>
            <a:endCxn id="121028" idx="0"/>
          </p:cNvCxnSpPr>
          <p:nvPr/>
        </p:nvCxnSpPr>
        <p:spPr bwMode="auto">
          <a:xfrm flipH="1">
            <a:off x="6128239" y="1935739"/>
            <a:ext cx="8352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1" name="AutoShape 129"/>
          <p:cNvCxnSpPr>
            <a:cxnSpLocks noChangeShapeType="1"/>
            <a:stCxn id="120949" idx="5"/>
            <a:endCxn id="121016" idx="0"/>
          </p:cNvCxnSpPr>
          <p:nvPr/>
        </p:nvCxnSpPr>
        <p:spPr bwMode="auto">
          <a:xfrm>
            <a:off x="6361235" y="1935739"/>
            <a:ext cx="8352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2" name="AutoShape 130"/>
          <p:cNvCxnSpPr>
            <a:cxnSpLocks noChangeShapeType="1"/>
            <a:stCxn id="120948" idx="3"/>
            <a:endCxn id="121025" idx="0"/>
          </p:cNvCxnSpPr>
          <p:nvPr/>
        </p:nvCxnSpPr>
        <p:spPr bwMode="auto">
          <a:xfrm flipH="1">
            <a:off x="5073161" y="1935739"/>
            <a:ext cx="34729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3" name="AutoShape 131"/>
          <p:cNvCxnSpPr>
            <a:cxnSpLocks noChangeShapeType="1"/>
            <a:stCxn id="120948" idx="4"/>
            <a:endCxn id="121026" idx="0"/>
          </p:cNvCxnSpPr>
          <p:nvPr/>
        </p:nvCxnSpPr>
        <p:spPr bwMode="auto">
          <a:xfrm>
            <a:off x="5495192" y="196907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4" name="AutoShape 132"/>
          <p:cNvCxnSpPr>
            <a:cxnSpLocks noChangeShapeType="1"/>
            <a:stCxn id="120948" idx="5"/>
            <a:endCxn id="121027" idx="0"/>
          </p:cNvCxnSpPr>
          <p:nvPr/>
        </p:nvCxnSpPr>
        <p:spPr bwMode="auto">
          <a:xfrm>
            <a:off x="5569927" y="1935739"/>
            <a:ext cx="241789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5" name="AutoShape 133"/>
          <p:cNvCxnSpPr>
            <a:cxnSpLocks noChangeShapeType="1"/>
            <a:stCxn id="120947" idx="3"/>
            <a:endCxn id="121017" idx="0"/>
          </p:cNvCxnSpPr>
          <p:nvPr/>
        </p:nvCxnSpPr>
        <p:spPr bwMode="auto">
          <a:xfrm flipH="1">
            <a:off x="3385039" y="1935739"/>
            <a:ext cx="716573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6" name="AutoShape 134"/>
          <p:cNvCxnSpPr>
            <a:cxnSpLocks noChangeShapeType="1"/>
            <a:stCxn id="120947" idx="4"/>
            <a:endCxn id="121023" idx="0"/>
          </p:cNvCxnSpPr>
          <p:nvPr/>
        </p:nvCxnSpPr>
        <p:spPr bwMode="auto">
          <a:xfrm>
            <a:off x="4176347" y="196907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7" name="AutoShape 135"/>
          <p:cNvCxnSpPr>
            <a:cxnSpLocks noChangeShapeType="1"/>
            <a:stCxn id="120947" idx="5"/>
            <a:endCxn id="121024" idx="0"/>
          </p:cNvCxnSpPr>
          <p:nvPr/>
        </p:nvCxnSpPr>
        <p:spPr bwMode="auto">
          <a:xfrm>
            <a:off x="4251081" y="1935739"/>
            <a:ext cx="34729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8" name="AutoShape 136"/>
          <p:cNvCxnSpPr>
            <a:cxnSpLocks noChangeShapeType="1"/>
            <a:stCxn id="121017" idx="2"/>
            <a:endCxn id="120950" idx="0"/>
          </p:cNvCxnSpPr>
          <p:nvPr/>
        </p:nvCxnSpPr>
        <p:spPr bwMode="auto">
          <a:xfrm flipH="1">
            <a:off x="3015762" y="2483427"/>
            <a:ext cx="36927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69" name="AutoShape 137"/>
          <p:cNvCxnSpPr>
            <a:cxnSpLocks noChangeShapeType="1"/>
            <a:stCxn id="121017" idx="2"/>
            <a:endCxn id="120951" idx="0"/>
          </p:cNvCxnSpPr>
          <p:nvPr/>
        </p:nvCxnSpPr>
        <p:spPr bwMode="auto">
          <a:xfrm>
            <a:off x="3385039" y="24834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0" name="AutoShape 138"/>
          <p:cNvCxnSpPr>
            <a:cxnSpLocks noChangeShapeType="1"/>
            <a:stCxn id="121017" idx="2"/>
            <a:endCxn id="120952" idx="0"/>
          </p:cNvCxnSpPr>
          <p:nvPr/>
        </p:nvCxnSpPr>
        <p:spPr bwMode="auto">
          <a:xfrm>
            <a:off x="3385039" y="2483427"/>
            <a:ext cx="316523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1" name="AutoShape 139"/>
          <p:cNvCxnSpPr>
            <a:cxnSpLocks noChangeShapeType="1"/>
            <a:stCxn id="121023" idx="2"/>
            <a:endCxn id="120953" idx="0"/>
          </p:cNvCxnSpPr>
          <p:nvPr/>
        </p:nvCxnSpPr>
        <p:spPr bwMode="auto">
          <a:xfrm flipH="1">
            <a:off x="4018085" y="2483427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2" name="AutoShape 140"/>
          <p:cNvCxnSpPr>
            <a:cxnSpLocks noChangeShapeType="1"/>
            <a:stCxn id="121023" idx="2"/>
            <a:endCxn id="120954" idx="0"/>
          </p:cNvCxnSpPr>
          <p:nvPr/>
        </p:nvCxnSpPr>
        <p:spPr bwMode="auto">
          <a:xfrm>
            <a:off x="4176347" y="2483427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3" name="AutoShape 141"/>
          <p:cNvCxnSpPr>
            <a:cxnSpLocks noChangeShapeType="1"/>
            <a:stCxn id="121024" idx="2"/>
            <a:endCxn id="120955" idx="0"/>
          </p:cNvCxnSpPr>
          <p:nvPr/>
        </p:nvCxnSpPr>
        <p:spPr bwMode="auto">
          <a:xfrm>
            <a:off x="4598377" y="24834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4" name="AutoShape 142"/>
          <p:cNvCxnSpPr>
            <a:cxnSpLocks noChangeShapeType="1"/>
            <a:stCxn id="120950" idx="3"/>
            <a:endCxn id="121018" idx="0"/>
          </p:cNvCxnSpPr>
          <p:nvPr/>
        </p:nvCxnSpPr>
        <p:spPr bwMode="auto">
          <a:xfrm flipH="1">
            <a:off x="2857500" y="2964439"/>
            <a:ext cx="83527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5" name="AutoShape 143"/>
          <p:cNvCxnSpPr>
            <a:cxnSpLocks noChangeShapeType="1"/>
            <a:stCxn id="120950" idx="5"/>
            <a:endCxn id="121019" idx="0"/>
          </p:cNvCxnSpPr>
          <p:nvPr/>
        </p:nvCxnSpPr>
        <p:spPr bwMode="auto">
          <a:xfrm>
            <a:off x="3090497" y="2964439"/>
            <a:ext cx="30773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6" name="AutoShape 144"/>
          <p:cNvCxnSpPr>
            <a:cxnSpLocks noChangeShapeType="1"/>
            <a:stCxn id="120951" idx="4"/>
            <a:endCxn id="121020" idx="0"/>
          </p:cNvCxnSpPr>
          <p:nvPr/>
        </p:nvCxnSpPr>
        <p:spPr bwMode="auto">
          <a:xfrm>
            <a:off x="3385039" y="2997777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7" name="AutoShape 145"/>
          <p:cNvCxnSpPr>
            <a:cxnSpLocks noChangeShapeType="1"/>
            <a:stCxn id="121018" idx="2"/>
            <a:endCxn id="120956" idx="0"/>
          </p:cNvCxnSpPr>
          <p:nvPr/>
        </p:nvCxnSpPr>
        <p:spPr bwMode="auto">
          <a:xfrm>
            <a:off x="2857500" y="3454977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78" name="AutoShape 146"/>
          <p:cNvCxnSpPr>
            <a:cxnSpLocks noChangeShapeType="1"/>
            <a:stCxn id="120953" idx="4"/>
            <a:endCxn id="121021" idx="0"/>
          </p:cNvCxnSpPr>
          <p:nvPr/>
        </p:nvCxnSpPr>
        <p:spPr bwMode="auto">
          <a:xfrm>
            <a:off x="4018085" y="2997777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979" name="Oval 147"/>
          <p:cNvSpPr>
            <a:spLocks noChangeArrowheads="1"/>
          </p:cNvSpPr>
          <p:nvPr/>
        </p:nvSpPr>
        <p:spPr bwMode="auto">
          <a:xfrm>
            <a:off x="4809392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sp>
        <p:nvSpPr>
          <p:cNvPr id="120980" name="Oval 148"/>
          <p:cNvSpPr>
            <a:spLocks noChangeArrowheads="1"/>
          </p:cNvSpPr>
          <p:nvPr/>
        </p:nvSpPr>
        <p:spPr bwMode="auto">
          <a:xfrm>
            <a:off x="5125915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cxnSp>
        <p:nvCxnSpPr>
          <p:cNvPr id="120981" name="AutoShape 149"/>
          <p:cNvCxnSpPr>
            <a:cxnSpLocks noChangeShapeType="1"/>
            <a:stCxn id="120979" idx="4"/>
            <a:endCxn id="121022" idx="0"/>
          </p:cNvCxnSpPr>
          <p:nvPr/>
        </p:nvCxnSpPr>
        <p:spPr bwMode="auto">
          <a:xfrm>
            <a:off x="4914900" y="2997777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82" name="AutoShape 150"/>
          <p:cNvCxnSpPr>
            <a:cxnSpLocks noChangeShapeType="1"/>
            <a:stCxn id="121025" idx="2"/>
            <a:endCxn id="120979" idx="0"/>
          </p:cNvCxnSpPr>
          <p:nvPr/>
        </p:nvCxnSpPr>
        <p:spPr bwMode="auto">
          <a:xfrm flipH="1">
            <a:off x="4914901" y="2483427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983" name="AutoShape 151"/>
          <p:cNvCxnSpPr>
            <a:cxnSpLocks noChangeShapeType="1"/>
            <a:stCxn id="121025" idx="2"/>
            <a:endCxn id="120980" idx="0"/>
          </p:cNvCxnSpPr>
          <p:nvPr/>
        </p:nvCxnSpPr>
        <p:spPr bwMode="auto">
          <a:xfrm>
            <a:off x="5073163" y="2483427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984" name="Oval 152"/>
          <p:cNvSpPr>
            <a:spLocks noChangeArrowheads="1"/>
          </p:cNvSpPr>
          <p:nvPr/>
        </p:nvSpPr>
        <p:spPr bwMode="auto">
          <a:xfrm>
            <a:off x="5389684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cxnSp>
        <p:nvCxnSpPr>
          <p:cNvPr id="120985" name="AutoShape 153"/>
          <p:cNvCxnSpPr>
            <a:cxnSpLocks noChangeShapeType="1"/>
            <a:stCxn id="121026" idx="2"/>
            <a:endCxn id="120984" idx="0"/>
          </p:cNvCxnSpPr>
          <p:nvPr/>
        </p:nvCxnSpPr>
        <p:spPr bwMode="auto">
          <a:xfrm>
            <a:off x="5495192" y="24834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986" name="Oval 154"/>
          <p:cNvSpPr>
            <a:spLocks noChangeArrowheads="1"/>
          </p:cNvSpPr>
          <p:nvPr/>
        </p:nvSpPr>
        <p:spPr bwMode="auto">
          <a:xfrm>
            <a:off x="6022731" y="2769177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cxnSp>
        <p:nvCxnSpPr>
          <p:cNvPr id="120987" name="AutoShape 155"/>
          <p:cNvCxnSpPr>
            <a:cxnSpLocks noChangeShapeType="1"/>
            <a:stCxn id="121028" idx="2"/>
            <a:endCxn id="120986" idx="0"/>
          </p:cNvCxnSpPr>
          <p:nvPr/>
        </p:nvCxnSpPr>
        <p:spPr bwMode="auto">
          <a:xfrm>
            <a:off x="6128239" y="2483427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988" name="Text Box 156"/>
          <p:cNvSpPr txBox="1">
            <a:spLocks noChangeArrowheads="1"/>
          </p:cNvSpPr>
          <p:nvPr/>
        </p:nvSpPr>
        <p:spPr bwMode="auto">
          <a:xfrm>
            <a:off x="4809392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89" name="Text Box 157"/>
          <p:cNvSpPr txBox="1">
            <a:spLocks noChangeArrowheads="1"/>
          </p:cNvSpPr>
          <p:nvPr/>
        </p:nvSpPr>
        <p:spPr bwMode="auto">
          <a:xfrm>
            <a:off x="3807069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0" name="Text Box 158"/>
          <p:cNvSpPr txBox="1">
            <a:spLocks noChangeArrowheads="1"/>
          </p:cNvSpPr>
          <p:nvPr/>
        </p:nvSpPr>
        <p:spPr bwMode="auto">
          <a:xfrm>
            <a:off x="3147647" y="2587012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1" name="Text Box 159"/>
          <p:cNvSpPr txBox="1">
            <a:spLocks noChangeArrowheads="1"/>
          </p:cNvSpPr>
          <p:nvPr/>
        </p:nvSpPr>
        <p:spPr bwMode="auto">
          <a:xfrm>
            <a:off x="2910254" y="29977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2" name="Text Box 160"/>
          <p:cNvSpPr txBox="1">
            <a:spLocks noChangeArrowheads="1"/>
          </p:cNvSpPr>
          <p:nvPr/>
        </p:nvSpPr>
        <p:spPr bwMode="auto">
          <a:xfrm>
            <a:off x="2857500" y="34549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3" name="Text Box 161"/>
          <p:cNvSpPr txBox="1">
            <a:spLocks noChangeArrowheads="1"/>
          </p:cNvSpPr>
          <p:nvPr/>
        </p:nvSpPr>
        <p:spPr bwMode="auto">
          <a:xfrm>
            <a:off x="4070839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4" name="Text Box 162"/>
          <p:cNvSpPr txBox="1">
            <a:spLocks noChangeArrowheads="1"/>
          </p:cNvSpPr>
          <p:nvPr/>
        </p:nvSpPr>
        <p:spPr bwMode="auto">
          <a:xfrm>
            <a:off x="3385039" y="29977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5" name="Text Box 163"/>
          <p:cNvSpPr txBox="1">
            <a:spLocks noChangeArrowheads="1"/>
          </p:cNvSpPr>
          <p:nvPr/>
        </p:nvSpPr>
        <p:spPr bwMode="auto">
          <a:xfrm>
            <a:off x="4598377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6" name="Text Box 164"/>
          <p:cNvSpPr txBox="1">
            <a:spLocks noChangeArrowheads="1"/>
          </p:cNvSpPr>
          <p:nvPr/>
        </p:nvSpPr>
        <p:spPr bwMode="auto">
          <a:xfrm>
            <a:off x="4967654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5495192" y="2540577"/>
            <a:ext cx="18903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6128239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6128239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5178669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001" name="Text Box 169"/>
          <p:cNvSpPr txBox="1">
            <a:spLocks noChangeArrowheads="1"/>
          </p:cNvSpPr>
          <p:nvPr/>
        </p:nvSpPr>
        <p:spPr bwMode="auto">
          <a:xfrm>
            <a:off x="5495192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3370751" y="25786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4281854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4" name="Text Box 172"/>
          <p:cNvSpPr txBox="1">
            <a:spLocks noChangeArrowheads="1"/>
          </p:cNvSpPr>
          <p:nvPr/>
        </p:nvSpPr>
        <p:spPr bwMode="auto">
          <a:xfrm>
            <a:off x="5178669" y="25405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5" name="Text Box 173"/>
          <p:cNvSpPr txBox="1">
            <a:spLocks noChangeArrowheads="1"/>
          </p:cNvSpPr>
          <p:nvPr/>
        </p:nvSpPr>
        <p:spPr bwMode="auto">
          <a:xfrm>
            <a:off x="5495192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6" name="Text Box 174"/>
          <p:cNvSpPr txBox="1">
            <a:spLocks noChangeArrowheads="1"/>
          </p:cNvSpPr>
          <p:nvPr/>
        </p:nvSpPr>
        <p:spPr bwMode="auto">
          <a:xfrm>
            <a:off x="6392008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7" name="Text Box 175"/>
          <p:cNvSpPr txBox="1">
            <a:spLocks noChangeArrowheads="1"/>
          </p:cNvSpPr>
          <p:nvPr/>
        </p:nvSpPr>
        <p:spPr bwMode="auto">
          <a:xfrm>
            <a:off x="3121269" y="29977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8" name="Text Box 176"/>
          <p:cNvSpPr txBox="1">
            <a:spLocks noChangeArrowheads="1"/>
          </p:cNvSpPr>
          <p:nvPr/>
        </p:nvSpPr>
        <p:spPr bwMode="auto">
          <a:xfrm>
            <a:off x="4176347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1009" name="Text Box 177"/>
          <p:cNvSpPr txBox="1">
            <a:spLocks noChangeArrowheads="1"/>
          </p:cNvSpPr>
          <p:nvPr/>
        </p:nvSpPr>
        <p:spPr bwMode="auto">
          <a:xfrm>
            <a:off x="6128239" y="15118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1010" name="Text Box 178"/>
          <p:cNvSpPr txBox="1">
            <a:spLocks noChangeArrowheads="1"/>
          </p:cNvSpPr>
          <p:nvPr/>
        </p:nvSpPr>
        <p:spPr bwMode="auto">
          <a:xfrm>
            <a:off x="3653204" y="2585821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 dirty="0">
                <a:latin typeface="Times New Roman" pitchFamily="18" charset="0"/>
              </a:rPr>
              <a:t>3</a:t>
            </a:r>
          </a:p>
        </p:txBody>
      </p:sp>
      <p:sp>
        <p:nvSpPr>
          <p:cNvPr id="121011" name="Text Box 179"/>
          <p:cNvSpPr txBox="1">
            <a:spLocks noChangeArrowheads="1"/>
          </p:cNvSpPr>
          <p:nvPr/>
        </p:nvSpPr>
        <p:spPr bwMode="auto">
          <a:xfrm>
            <a:off x="5758962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1012" name="Text Box 180"/>
          <p:cNvSpPr txBox="1">
            <a:spLocks noChangeArrowheads="1"/>
          </p:cNvSpPr>
          <p:nvPr/>
        </p:nvSpPr>
        <p:spPr bwMode="auto">
          <a:xfrm>
            <a:off x="4492869" y="202622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1013" name="Text Box 181"/>
          <p:cNvSpPr txBox="1">
            <a:spLocks noChangeArrowheads="1"/>
          </p:cNvSpPr>
          <p:nvPr/>
        </p:nvSpPr>
        <p:spPr bwMode="auto">
          <a:xfrm>
            <a:off x="4018085" y="29977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014" name="Text Box 182"/>
          <p:cNvSpPr txBox="1">
            <a:spLocks noChangeArrowheads="1"/>
          </p:cNvSpPr>
          <p:nvPr/>
        </p:nvSpPr>
        <p:spPr bwMode="auto">
          <a:xfrm>
            <a:off x="4914900" y="2997777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015" name="Rectangle 183"/>
          <p:cNvSpPr>
            <a:spLocks noChangeArrowheads="1"/>
          </p:cNvSpPr>
          <p:nvPr/>
        </p:nvSpPr>
        <p:spPr bwMode="auto">
          <a:xfrm>
            <a:off x="5389684" y="12261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 dirty="0">
                <a:latin typeface="Times New Roman" pitchFamily="18" charset="0"/>
              </a:rPr>
              <a:t>5</a:t>
            </a:r>
          </a:p>
        </p:txBody>
      </p:sp>
      <p:sp>
        <p:nvSpPr>
          <p:cNvPr id="121016" name="Rectangle 184"/>
          <p:cNvSpPr>
            <a:spLocks noChangeArrowheads="1"/>
          </p:cNvSpPr>
          <p:nvPr/>
        </p:nvSpPr>
        <p:spPr bwMode="auto">
          <a:xfrm>
            <a:off x="6339253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17" name="Rectangle 185"/>
          <p:cNvSpPr>
            <a:spLocks noChangeArrowheads="1"/>
          </p:cNvSpPr>
          <p:nvPr/>
        </p:nvSpPr>
        <p:spPr bwMode="auto">
          <a:xfrm>
            <a:off x="3279531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3</a:t>
            </a:r>
          </a:p>
        </p:txBody>
      </p:sp>
      <p:sp>
        <p:nvSpPr>
          <p:cNvPr id="121018" name="Rectangle 186"/>
          <p:cNvSpPr>
            <a:spLocks noChangeArrowheads="1"/>
          </p:cNvSpPr>
          <p:nvPr/>
        </p:nvSpPr>
        <p:spPr bwMode="auto">
          <a:xfrm>
            <a:off x="2751992" y="322637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 dirty="0">
                <a:latin typeface="Times New Roman" pitchFamily="18" charset="0"/>
              </a:rPr>
              <a:t>1</a:t>
            </a:r>
          </a:p>
        </p:txBody>
      </p:sp>
      <p:sp>
        <p:nvSpPr>
          <p:cNvPr id="121019" name="Rectangle 187"/>
          <p:cNvSpPr>
            <a:spLocks noChangeArrowheads="1"/>
          </p:cNvSpPr>
          <p:nvPr/>
        </p:nvSpPr>
        <p:spPr bwMode="auto">
          <a:xfrm>
            <a:off x="3015761" y="322637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20" name="Rectangle 188"/>
          <p:cNvSpPr>
            <a:spLocks noChangeArrowheads="1"/>
          </p:cNvSpPr>
          <p:nvPr/>
        </p:nvSpPr>
        <p:spPr bwMode="auto">
          <a:xfrm>
            <a:off x="3279531" y="322637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21" name="Rectangle 189"/>
          <p:cNvSpPr>
            <a:spLocks noChangeArrowheads="1"/>
          </p:cNvSpPr>
          <p:nvPr/>
        </p:nvSpPr>
        <p:spPr bwMode="auto">
          <a:xfrm>
            <a:off x="3912577" y="322637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22" name="Rectangle 190"/>
          <p:cNvSpPr>
            <a:spLocks noChangeArrowheads="1"/>
          </p:cNvSpPr>
          <p:nvPr/>
        </p:nvSpPr>
        <p:spPr bwMode="auto">
          <a:xfrm>
            <a:off x="4809392" y="322637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23" name="Rectangle 191"/>
          <p:cNvSpPr>
            <a:spLocks noChangeArrowheads="1"/>
          </p:cNvSpPr>
          <p:nvPr/>
        </p:nvSpPr>
        <p:spPr bwMode="auto">
          <a:xfrm>
            <a:off x="4070839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2</a:t>
            </a:r>
          </a:p>
        </p:txBody>
      </p:sp>
      <p:sp>
        <p:nvSpPr>
          <p:cNvPr id="121024" name="Rectangle 192"/>
          <p:cNvSpPr>
            <a:spLocks noChangeArrowheads="1"/>
          </p:cNvSpPr>
          <p:nvPr/>
        </p:nvSpPr>
        <p:spPr bwMode="auto">
          <a:xfrm>
            <a:off x="4492869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sp>
        <p:nvSpPr>
          <p:cNvPr id="121025" name="Rectangle 193"/>
          <p:cNvSpPr>
            <a:spLocks noChangeArrowheads="1"/>
          </p:cNvSpPr>
          <p:nvPr/>
        </p:nvSpPr>
        <p:spPr bwMode="auto">
          <a:xfrm>
            <a:off x="4967653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2</a:t>
            </a:r>
          </a:p>
        </p:txBody>
      </p:sp>
      <p:sp>
        <p:nvSpPr>
          <p:cNvPr id="121026" name="Rectangle 194"/>
          <p:cNvSpPr>
            <a:spLocks noChangeArrowheads="1"/>
          </p:cNvSpPr>
          <p:nvPr/>
        </p:nvSpPr>
        <p:spPr bwMode="auto">
          <a:xfrm>
            <a:off x="5389684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sp>
        <p:nvSpPr>
          <p:cNvPr id="121027" name="Rectangle 195"/>
          <p:cNvSpPr>
            <a:spLocks noChangeArrowheads="1"/>
          </p:cNvSpPr>
          <p:nvPr/>
        </p:nvSpPr>
        <p:spPr bwMode="auto">
          <a:xfrm>
            <a:off x="5706208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0</a:t>
            </a:r>
          </a:p>
        </p:txBody>
      </p:sp>
      <p:sp>
        <p:nvSpPr>
          <p:cNvPr id="121028" name="Rectangle 196"/>
          <p:cNvSpPr>
            <a:spLocks noChangeArrowheads="1"/>
          </p:cNvSpPr>
          <p:nvPr/>
        </p:nvSpPr>
        <p:spPr bwMode="auto">
          <a:xfrm>
            <a:off x="6022731" y="2254827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NL">
                <a:latin typeface="Times New Roman" pitchFamily="18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1901" y="3920931"/>
            <a:ext cx="5368368" cy="300082"/>
            <a:chOff x="51868" y="5227904"/>
            <a:chExt cx="7157824" cy="400109"/>
          </a:xfrm>
        </p:grpSpPr>
        <p:grpSp>
          <p:nvGrpSpPr>
            <p:cNvPr id="120932" name="Group 100"/>
            <p:cNvGrpSpPr>
              <a:grpSpLocks/>
            </p:cNvGrpSpPr>
            <p:nvPr/>
          </p:nvGrpSpPr>
          <p:grpSpPr bwMode="auto">
            <a:xfrm>
              <a:off x="2145323" y="5292436"/>
              <a:ext cx="5064369" cy="304800"/>
              <a:chOff x="1056" y="3408"/>
              <a:chExt cx="3456" cy="192"/>
            </a:xfrm>
          </p:grpSpPr>
          <p:sp>
            <p:nvSpPr>
              <p:cNvPr id="120933" name="Rectangle 101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4" name="Rectangle 10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5" name="Rectangle 103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6" name="Rectangle 104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7" name="Rectangle 105"/>
              <p:cNvSpPr>
                <a:spLocks noChangeArrowheads="1"/>
              </p:cNvSpPr>
              <p:nvPr/>
            </p:nvSpPr>
            <p:spPr bwMode="auto">
              <a:xfrm>
                <a:off x="3216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8" name="Rectangle 106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39" name="Rectangle 107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120940" name="Rectangle 108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–1</a:t>
                </a:r>
              </a:p>
            </p:txBody>
          </p:sp>
          <p:sp>
            <p:nvSpPr>
              <p:cNvPr id="120941" name="Rectangle 109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–1</a:t>
                </a:r>
              </a:p>
            </p:txBody>
          </p:sp>
          <p:sp>
            <p:nvSpPr>
              <p:cNvPr id="120942" name="Rectangle 110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>
                    <a:latin typeface="Times New Roman" pitchFamily="18" charset="0"/>
                  </a:rPr>
                  <a:t>–1</a:t>
                </a:r>
              </a:p>
            </p:txBody>
          </p:sp>
          <p:sp>
            <p:nvSpPr>
              <p:cNvPr id="120943" name="Rectangle 111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–1</a:t>
                </a:r>
              </a:p>
            </p:txBody>
          </p:sp>
          <p:sp>
            <p:nvSpPr>
              <p:cNvPr id="120944" name="Rectangle 112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–1</a:t>
                </a:r>
              </a:p>
            </p:txBody>
          </p:sp>
          <p:sp>
            <p:nvSpPr>
              <p:cNvPr id="120945" name="Rectangle 113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000" anchor="ctr"/>
              <a:lstStyle/>
              <a:p>
                <a:r>
                  <a:rPr lang="en-GB" altLang="nl-NL" sz="1350" dirty="0">
                    <a:latin typeface="Times New Roman" pitchFamily="18" charset="0"/>
                  </a:rPr>
                  <a:t>–1</a:t>
                </a: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1868" y="5227904"/>
              <a:ext cx="19958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 dirty="0" err="1"/>
                <a:t>Utility</a:t>
              </a:r>
              <a:r>
                <a:rPr lang="nl-NL" sz="1350" dirty="0"/>
                <a:t>/</a:t>
              </a:r>
              <a:r>
                <a:rPr lang="nl-NL" sz="1350" dirty="0" err="1"/>
                <a:t>payoff</a:t>
              </a:r>
              <a:endParaRPr lang="en-GB" sz="13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4550" y="2771410"/>
            <a:ext cx="742950" cy="228600"/>
            <a:chOff x="1295400" y="3695213"/>
            <a:chExt cx="990600" cy="304800"/>
          </a:xfrm>
        </p:grpSpPr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>
              <a:off x="1295400" y="3695213"/>
              <a:ext cx="281354" cy="304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–1</a:t>
              </a:r>
            </a:p>
          </p:txBody>
        </p:sp>
        <p:cxnSp>
          <p:nvCxnSpPr>
            <p:cNvPr id="6" name="Straight Arrow Connector 5"/>
            <p:cNvCxnSpPr>
              <a:stCxn id="103" idx="3"/>
            </p:cNvCxnSpPr>
            <p:nvPr/>
          </p:nvCxnSpPr>
          <p:spPr bwMode="auto">
            <a:xfrm flipV="1">
              <a:off x="1576754" y="3844636"/>
              <a:ext cx="709246" cy="297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8" name="Group 107"/>
          <p:cNvGrpSpPr/>
          <p:nvPr/>
        </p:nvGrpSpPr>
        <p:grpSpPr>
          <a:xfrm>
            <a:off x="2365681" y="2294869"/>
            <a:ext cx="742950" cy="228600"/>
            <a:chOff x="1295400" y="3695213"/>
            <a:chExt cx="990600" cy="304800"/>
          </a:xfrm>
        </p:grpSpPr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295400" y="3695213"/>
              <a:ext cx="281354" cy="304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+1</a:t>
              </a:r>
            </a:p>
          </p:txBody>
        </p:sp>
        <p:cxnSp>
          <p:nvCxnSpPr>
            <p:cNvPr id="110" name="Straight Arrow Connector 109"/>
            <p:cNvCxnSpPr>
              <a:stCxn id="109" idx="3"/>
            </p:cNvCxnSpPr>
            <p:nvPr/>
          </p:nvCxnSpPr>
          <p:spPr bwMode="auto">
            <a:xfrm flipV="1">
              <a:off x="1576754" y="3844636"/>
              <a:ext cx="709246" cy="297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544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nl-NL" dirty="0"/>
              <a:t>Minimax Search</a:t>
            </a:r>
          </a:p>
        </p:txBody>
      </p:sp>
      <p:sp>
        <p:nvSpPr>
          <p:cNvPr id="121957" name="Text Box 101"/>
          <p:cNvSpPr txBox="1">
            <a:spLocks noChangeArrowheads="1"/>
          </p:cNvSpPr>
          <p:nvPr/>
        </p:nvSpPr>
        <p:spPr bwMode="auto">
          <a:xfrm>
            <a:off x="2409092" y="32650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958" name="Text Box 102"/>
          <p:cNvSpPr txBox="1">
            <a:spLocks noChangeArrowheads="1"/>
          </p:cNvSpPr>
          <p:nvPr/>
        </p:nvSpPr>
        <p:spPr bwMode="auto">
          <a:xfrm>
            <a:off x="2936631" y="28078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959" name="Text Box 103"/>
          <p:cNvSpPr txBox="1">
            <a:spLocks noChangeArrowheads="1"/>
          </p:cNvSpPr>
          <p:nvPr/>
        </p:nvSpPr>
        <p:spPr bwMode="auto">
          <a:xfrm>
            <a:off x="2461847" y="28078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960" name="Text Box 104"/>
          <p:cNvSpPr txBox="1">
            <a:spLocks noChangeArrowheads="1"/>
          </p:cNvSpPr>
          <p:nvPr/>
        </p:nvSpPr>
        <p:spPr bwMode="auto">
          <a:xfrm>
            <a:off x="3569677" y="28078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961" name="Text Box 105"/>
          <p:cNvSpPr txBox="1">
            <a:spLocks noChangeArrowheads="1"/>
          </p:cNvSpPr>
          <p:nvPr/>
        </p:nvSpPr>
        <p:spPr bwMode="auto">
          <a:xfrm>
            <a:off x="4466492" y="28078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1962" name="Oval 106"/>
          <p:cNvSpPr>
            <a:spLocks noChangeArrowheads="1"/>
          </p:cNvSpPr>
          <p:nvPr/>
        </p:nvSpPr>
        <p:spPr bwMode="auto">
          <a:xfrm>
            <a:off x="3622431" y="15505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 dirty="0">
                <a:latin typeface="Times New Roman" pitchFamily="18" charset="0"/>
              </a:rPr>
              <a:t>+1</a:t>
            </a:r>
          </a:p>
        </p:txBody>
      </p:sp>
      <p:sp>
        <p:nvSpPr>
          <p:cNvPr id="121963" name="Oval 107"/>
          <p:cNvSpPr>
            <a:spLocks noChangeArrowheads="1"/>
          </p:cNvSpPr>
          <p:nvPr/>
        </p:nvSpPr>
        <p:spPr bwMode="auto">
          <a:xfrm>
            <a:off x="4941277" y="15505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121964" name="Oval 108"/>
          <p:cNvSpPr>
            <a:spLocks noChangeArrowheads="1"/>
          </p:cNvSpPr>
          <p:nvPr/>
        </p:nvSpPr>
        <p:spPr bwMode="auto">
          <a:xfrm>
            <a:off x="5732584" y="15505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121965" name="Oval 109"/>
          <p:cNvSpPr>
            <a:spLocks noChangeArrowheads="1"/>
          </p:cNvSpPr>
          <p:nvPr/>
        </p:nvSpPr>
        <p:spPr bwMode="auto">
          <a:xfrm>
            <a:off x="2461846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1966" name="Oval 110"/>
          <p:cNvSpPr>
            <a:spLocks noChangeArrowheads="1"/>
          </p:cNvSpPr>
          <p:nvPr/>
        </p:nvSpPr>
        <p:spPr bwMode="auto">
          <a:xfrm>
            <a:off x="2831123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1967" name="Oval 111"/>
          <p:cNvSpPr>
            <a:spLocks noChangeArrowheads="1"/>
          </p:cNvSpPr>
          <p:nvPr/>
        </p:nvSpPr>
        <p:spPr bwMode="auto">
          <a:xfrm>
            <a:off x="3147646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 dirty="0">
                <a:latin typeface="Times New Roman" pitchFamily="18" charset="0"/>
              </a:rPr>
              <a:t>+1</a:t>
            </a:r>
          </a:p>
        </p:txBody>
      </p:sp>
      <p:sp>
        <p:nvSpPr>
          <p:cNvPr id="121968" name="Oval 112"/>
          <p:cNvSpPr>
            <a:spLocks noChangeArrowheads="1"/>
          </p:cNvSpPr>
          <p:nvPr/>
        </p:nvSpPr>
        <p:spPr bwMode="auto">
          <a:xfrm>
            <a:off x="3464169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121969" name="Oval 113"/>
          <p:cNvSpPr>
            <a:spLocks noChangeArrowheads="1"/>
          </p:cNvSpPr>
          <p:nvPr/>
        </p:nvSpPr>
        <p:spPr bwMode="auto">
          <a:xfrm>
            <a:off x="3780692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1970" name="Oval 114"/>
          <p:cNvSpPr>
            <a:spLocks noChangeArrowheads="1"/>
          </p:cNvSpPr>
          <p:nvPr/>
        </p:nvSpPr>
        <p:spPr bwMode="auto">
          <a:xfrm>
            <a:off x="4044461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1971" name="Oval 115"/>
          <p:cNvSpPr>
            <a:spLocks noChangeArrowheads="1"/>
          </p:cNvSpPr>
          <p:nvPr/>
        </p:nvSpPr>
        <p:spPr bwMode="auto">
          <a:xfrm>
            <a:off x="2303584" y="34936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cxnSp>
        <p:nvCxnSpPr>
          <p:cNvPr id="121972" name="AutoShape 116"/>
          <p:cNvCxnSpPr>
            <a:cxnSpLocks noChangeShapeType="1"/>
            <a:stCxn id="122038" idx="2"/>
            <a:endCxn id="121963" idx="0"/>
          </p:cNvCxnSpPr>
          <p:nvPr/>
        </p:nvCxnSpPr>
        <p:spPr bwMode="auto">
          <a:xfrm>
            <a:off x="5046785" y="1264774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3" name="AutoShape 117"/>
          <p:cNvCxnSpPr>
            <a:cxnSpLocks noChangeShapeType="1"/>
            <a:stCxn id="122038" idx="1"/>
            <a:endCxn id="121962" idx="7"/>
          </p:cNvCxnSpPr>
          <p:nvPr/>
        </p:nvCxnSpPr>
        <p:spPr bwMode="auto">
          <a:xfrm flipH="1">
            <a:off x="3802673" y="1150474"/>
            <a:ext cx="1138604" cy="4333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4" name="AutoShape 118"/>
          <p:cNvCxnSpPr>
            <a:cxnSpLocks noChangeShapeType="1"/>
            <a:stCxn id="122038" idx="3"/>
            <a:endCxn id="121964" idx="0"/>
          </p:cNvCxnSpPr>
          <p:nvPr/>
        </p:nvCxnSpPr>
        <p:spPr bwMode="auto">
          <a:xfrm>
            <a:off x="5152292" y="1150474"/>
            <a:ext cx="6858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5" name="AutoShape 119"/>
          <p:cNvCxnSpPr>
            <a:cxnSpLocks noChangeShapeType="1"/>
            <a:stCxn id="121964" idx="3"/>
            <a:endCxn id="122051" idx="0"/>
          </p:cNvCxnSpPr>
          <p:nvPr/>
        </p:nvCxnSpPr>
        <p:spPr bwMode="auto">
          <a:xfrm flipH="1">
            <a:off x="5679831" y="1745786"/>
            <a:ext cx="83527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6" name="AutoShape 120"/>
          <p:cNvCxnSpPr>
            <a:cxnSpLocks noChangeShapeType="1"/>
            <a:stCxn id="121964" idx="5"/>
            <a:endCxn id="122039" idx="0"/>
          </p:cNvCxnSpPr>
          <p:nvPr/>
        </p:nvCxnSpPr>
        <p:spPr bwMode="auto">
          <a:xfrm>
            <a:off x="5912827" y="1745786"/>
            <a:ext cx="83527" cy="3190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7" name="AutoShape 121"/>
          <p:cNvCxnSpPr>
            <a:cxnSpLocks noChangeShapeType="1"/>
            <a:stCxn id="121963" idx="3"/>
            <a:endCxn id="122048" idx="0"/>
          </p:cNvCxnSpPr>
          <p:nvPr/>
        </p:nvCxnSpPr>
        <p:spPr bwMode="auto">
          <a:xfrm flipH="1">
            <a:off x="4624753" y="1745647"/>
            <a:ext cx="347426" cy="319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8" name="AutoShape 122"/>
          <p:cNvCxnSpPr>
            <a:cxnSpLocks noChangeShapeType="1"/>
            <a:stCxn id="121963" idx="4"/>
            <a:endCxn id="122049" idx="0"/>
          </p:cNvCxnSpPr>
          <p:nvPr/>
        </p:nvCxnSpPr>
        <p:spPr bwMode="auto">
          <a:xfrm>
            <a:off x="5046785" y="1779124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79" name="AutoShape 123"/>
          <p:cNvCxnSpPr>
            <a:cxnSpLocks noChangeShapeType="1"/>
            <a:stCxn id="121963" idx="5"/>
            <a:endCxn id="122050" idx="0"/>
          </p:cNvCxnSpPr>
          <p:nvPr/>
        </p:nvCxnSpPr>
        <p:spPr bwMode="auto">
          <a:xfrm>
            <a:off x="5121519" y="1745786"/>
            <a:ext cx="241789" cy="3190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0" name="AutoShape 124"/>
          <p:cNvCxnSpPr>
            <a:cxnSpLocks noChangeShapeType="1"/>
            <a:stCxn id="121962" idx="3"/>
            <a:endCxn id="122040" idx="0"/>
          </p:cNvCxnSpPr>
          <p:nvPr/>
        </p:nvCxnSpPr>
        <p:spPr bwMode="auto">
          <a:xfrm flipH="1">
            <a:off x="2936632" y="1745786"/>
            <a:ext cx="716573" cy="3190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1" name="AutoShape 125"/>
          <p:cNvCxnSpPr>
            <a:cxnSpLocks noChangeShapeType="1"/>
            <a:stCxn id="121962" idx="4"/>
            <a:endCxn id="122046" idx="0"/>
          </p:cNvCxnSpPr>
          <p:nvPr/>
        </p:nvCxnSpPr>
        <p:spPr bwMode="auto">
          <a:xfrm>
            <a:off x="3727939" y="1779124"/>
            <a:ext cx="0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2" name="AutoShape 126"/>
          <p:cNvCxnSpPr>
            <a:cxnSpLocks noChangeShapeType="1"/>
            <a:stCxn id="121962" idx="5"/>
            <a:endCxn id="122047" idx="0"/>
          </p:cNvCxnSpPr>
          <p:nvPr/>
        </p:nvCxnSpPr>
        <p:spPr bwMode="auto">
          <a:xfrm>
            <a:off x="3802673" y="1745786"/>
            <a:ext cx="347297" cy="3190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3" name="AutoShape 127"/>
          <p:cNvCxnSpPr>
            <a:cxnSpLocks noChangeShapeType="1"/>
            <a:stCxn id="122040" idx="2"/>
            <a:endCxn id="121965" idx="0"/>
          </p:cNvCxnSpPr>
          <p:nvPr/>
        </p:nvCxnSpPr>
        <p:spPr bwMode="auto">
          <a:xfrm flipH="1">
            <a:off x="2567355" y="2293474"/>
            <a:ext cx="36927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4" name="AutoShape 128"/>
          <p:cNvCxnSpPr>
            <a:cxnSpLocks noChangeShapeType="1"/>
            <a:stCxn id="122040" idx="2"/>
            <a:endCxn id="121966" idx="0"/>
          </p:cNvCxnSpPr>
          <p:nvPr/>
        </p:nvCxnSpPr>
        <p:spPr bwMode="auto">
          <a:xfrm>
            <a:off x="2936631" y="2293474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5" name="AutoShape 129"/>
          <p:cNvCxnSpPr>
            <a:cxnSpLocks noChangeShapeType="1"/>
            <a:stCxn id="122040" idx="2"/>
            <a:endCxn id="121967" idx="0"/>
          </p:cNvCxnSpPr>
          <p:nvPr/>
        </p:nvCxnSpPr>
        <p:spPr bwMode="auto">
          <a:xfrm>
            <a:off x="2936632" y="2293474"/>
            <a:ext cx="316523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6" name="AutoShape 130"/>
          <p:cNvCxnSpPr>
            <a:cxnSpLocks noChangeShapeType="1"/>
            <a:stCxn id="122046" idx="2"/>
            <a:endCxn id="121968" idx="0"/>
          </p:cNvCxnSpPr>
          <p:nvPr/>
        </p:nvCxnSpPr>
        <p:spPr bwMode="auto">
          <a:xfrm flipH="1">
            <a:off x="3569677" y="2293474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7" name="AutoShape 131"/>
          <p:cNvCxnSpPr>
            <a:cxnSpLocks noChangeShapeType="1"/>
            <a:stCxn id="122046" idx="2"/>
            <a:endCxn id="121969" idx="0"/>
          </p:cNvCxnSpPr>
          <p:nvPr/>
        </p:nvCxnSpPr>
        <p:spPr bwMode="auto">
          <a:xfrm>
            <a:off x="3727939" y="2293474"/>
            <a:ext cx="158261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8" name="AutoShape 132"/>
          <p:cNvCxnSpPr>
            <a:cxnSpLocks noChangeShapeType="1"/>
            <a:stCxn id="122047" idx="2"/>
            <a:endCxn id="121970" idx="0"/>
          </p:cNvCxnSpPr>
          <p:nvPr/>
        </p:nvCxnSpPr>
        <p:spPr bwMode="auto">
          <a:xfrm>
            <a:off x="4149969" y="2293474"/>
            <a:ext cx="0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89" name="AutoShape 133"/>
          <p:cNvCxnSpPr>
            <a:cxnSpLocks noChangeShapeType="1"/>
            <a:stCxn id="121965" idx="3"/>
            <a:endCxn id="122041" idx="0"/>
          </p:cNvCxnSpPr>
          <p:nvPr/>
        </p:nvCxnSpPr>
        <p:spPr bwMode="auto">
          <a:xfrm flipH="1">
            <a:off x="2409093" y="2774486"/>
            <a:ext cx="83527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0" name="AutoShape 134"/>
          <p:cNvCxnSpPr>
            <a:cxnSpLocks noChangeShapeType="1"/>
            <a:stCxn id="121965" idx="5"/>
            <a:endCxn id="122042" idx="0"/>
          </p:cNvCxnSpPr>
          <p:nvPr/>
        </p:nvCxnSpPr>
        <p:spPr bwMode="auto">
          <a:xfrm>
            <a:off x="2642089" y="2774486"/>
            <a:ext cx="30773" cy="26193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1" name="AutoShape 135"/>
          <p:cNvCxnSpPr>
            <a:cxnSpLocks noChangeShapeType="1"/>
            <a:stCxn id="121966" idx="4"/>
            <a:endCxn id="122043" idx="0"/>
          </p:cNvCxnSpPr>
          <p:nvPr/>
        </p:nvCxnSpPr>
        <p:spPr bwMode="auto">
          <a:xfrm>
            <a:off x="2936631" y="2807824"/>
            <a:ext cx="0" cy="2286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2" name="AutoShape 136"/>
          <p:cNvCxnSpPr>
            <a:cxnSpLocks noChangeShapeType="1"/>
            <a:stCxn id="122041" idx="2"/>
            <a:endCxn id="121971" idx="0"/>
          </p:cNvCxnSpPr>
          <p:nvPr/>
        </p:nvCxnSpPr>
        <p:spPr bwMode="auto">
          <a:xfrm>
            <a:off x="2409092" y="3265024"/>
            <a:ext cx="0" cy="2286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3" name="AutoShape 137"/>
          <p:cNvCxnSpPr>
            <a:cxnSpLocks noChangeShapeType="1"/>
            <a:stCxn id="121968" idx="4"/>
            <a:endCxn id="122044" idx="0"/>
          </p:cNvCxnSpPr>
          <p:nvPr/>
        </p:nvCxnSpPr>
        <p:spPr bwMode="auto">
          <a:xfrm>
            <a:off x="3569677" y="2807824"/>
            <a:ext cx="0" cy="2286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94" name="Oval 138"/>
          <p:cNvSpPr>
            <a:spLocks noChangeArrowheads="1"/>
          </p:cNvSpPr>
          <p:nvPr/>
        </p:nvSpPr>
        <p:spPr bwMode="auto">
          <a:xfrm>
            <a:off x="4360984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1995" name="Oval 139"/>
          <p:cNvSpPr>
            <a:spLocks noChangeArrowheads="1"/>
          </p:cNvSpPr>
          <p:nvPr/>
        </p:nvSpPr>
        <p:spPr bwMode="auto">
          <a:xfrm>
            <a:off x="4677508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cxnSp>
        <p:nvCxnSpPr>
          <p:cNvPr id="121996" name="AutoShape 140"/>
          <p:cNvCxnSpPr>
            <a:cxnSpLocks noChangeShapeType="1"/>
            <a:stCxn id="121994" idx="4"/>
            <a:endCxn id="122045" idx="0"/>
          </p:cNvCxnSpPr>
          <p:nvPr/>
        </p:nvCxnSpPr>
        <p:spPr bwMode="auto">
          <a:xfrm>
            <a:off x="4466492" y="2807824"/>
            <a:ext cx="0" cy="2286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7" name="AutoShape 141"/>
          <p:cNvCxnSpPr>
            <a:cxnSpLocks noChangeShapeType="1"/>
            <a:stCxn id="122048" idx="2"/>
            <a:endCxn id="121994" idx="0"/>
          </p:cNvCxnSpPr>
          <p:nvPr/>
        </p:nvCxnSpPr>
        <p:spPr bwMode="auto">
          <a:xfrm flipH="1">
            <a:off x="4466493" y="2293474"/>
            <a:ext cx="158261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98" name="AutoShape 142"/>
          <p:cNvCxnSpPr>
            <a:cxnSpLocks noChangeShapeType="1"/>
            <a:stCxn id="122048" idx="2"/>
            <a:endCxn id="121995" idx="0"/>
          </p:cNvCxnSpPr>
          <p:nvPr/>
        </p:nvCxnSpPr>
        <p:spPr bwMode="auto">
          <a:xfrm>
            <a:off x="4624754" y="2293474"/>
            <a:ext cx="158262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99" name="Oval 143"/>
          <p:cNvSpPr>
            <a:spLocks noChangeArrowheads="1"/>
          </p:cNvSpPr>
          <p:nvPr/>
        </p:nvSpPr>
        <p:spPr bwMode="auto">
          <a:xfrm>
            <a:off x="4941277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cxnSp>
        <p:nvCxnSpPr>
          <p:cNvPr id="122000" name="AutoShape 144"/>
          <p:cNvCxnSpPr>
            <a:cxnSpLocks noChangeShapeType="1"/>
            <a:stCxn id="122049" idx="2"/>
            <a:endCxn id="121999" idx="0"/>
          </p:cNvCxnSpPr>
          <p:nvPr/>
        </p:nvCxnSpPr>
        <p:spPr bwMode="auto">
          <a:xfrm>
            <a:off x="5046785" y="2293474"/>
            <a:ext cx="0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01" name="Oval 145"/>
          <p:cNvSpPr>
            <a:spLocks noChangeArrowheads="1"/>
          </p:cNvSpPr>
          <p:nvPr/>
        </p:nvSpPr>
        <p:spPr bwMode="auto">
          <a:xfrm>
            <a:off x="5574323" y="2579224"/>
            <a:ext cx="211016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cxnSp>
        <p:nvCxnSpPr>
          <p:cNvPr id="122002" name="AutoShape 146"/>
          <p:cNvCxnSpPr>
            <a:cxnSpLocks noChangeShapeType="1"/>
            <a:stCxn id="122051" idx="2"/>
            <a:endCxn id="122001" idx="0"/>
          </p:cNvCxnSpPr>
          <p:nvPr/>
        </p:nvCxnSpPr>
        <p:spPr bwMode="auto">
          <a:xfrm>
            <a:off x="5679831" y="2293474"/>
            <a:ext cx="0" cy="2857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03" name="Text Box 147"/>
          <p:cNvSpPr txBox="1">
            <a:spLocks noChangeArrowheads="1"/>
          </p:cNvSpPr>
          <p:nvPr/>
        </p:nvSpPr>
        <p:spPr bwMode="auto">
          <a:xfrm>
            <a:off x="4360985" y="13219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4" name="Text Box 148"/>
          <p:cNvSpPr txBox="1">
            <a:spLocks noChangeArrowheads="1"/>
          </p:cNvSpPr>
          <p:nvPr/>
        </p:nvSpPr>
        <p:spPr bwMode="auto">
          <a:xfrm>
            <a:off x="3358661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5" name="Text Box 149"/>
          <p:cNvSpPr txBox="1">
            <a:spLocks noChangeArrowheads="1"/>
          </p:cNvSpPr>
          <p:nvPr/>
        </p:nvSpPr>
        <p:spPr bwMode="auto">
          <a:xfrm>
            <a:off x="2699239" y="2397059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6" name="Text Box 150"/>
          <p:cNvSpPr txBox="1">
            <a:spLocks noChangeArrowheads="1"/>
          </p:cNvSpPr>
          <p:nvPr/>
        </p:nvSpPr>
        <p:spPr bwMode="auto">
          <a:xfrm>
            <a:off x="3622431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7" name="Text Box 151"/>
          <p:cNvSpPr txBox="1">
            <a:spLocks noChangeArrowheads="1"/>
          </p:cNvSpPr>
          <p:nvPr/>
        </p:nvSpPr>
        <p:spPr bwMode="auto">
          <a:xfrm>
            <a:off x="4149969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8" name="Text Box 152"/>
          <p:cNvSpPr txBox="1">
            <a:spLocks noChangeArrowheads="1"/>
          </p:cNvSpPr>
          <p:nvPr/>
        </p:nvSpPr>
        <p:spPr bwMode="auto">
          <a:xfrm>
            <a:off x="4519247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09" name="Text Box 153"/>
          <p:cNvSpPr txBox="1">
            <a:spLocks noChangeArrowheads="1"/>
          </p:cNvSpPr>
          <p:nvPr/>
        </p:nvSpPr>
        <p:spPr bwMode="auto">
          <a:xfrm>
            <a:off x="5046784" y="2350624"/>
            <a:ext cx="18903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10" name="Text Box 154"/>
          <p:cNvSpPr txBox="1">
            <a:spLocks noChangeArrowheads="1"/>
          </p:cNvSpPr>
          <p:nvPr/>
        </p:nvSpPr>
        <p:spPr bwMode="auto">
          <a:xfrm>
            <a:off x="5679831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11" name="Text Box 155"/>
          <p:cNvSpPr txBox="1">
            <a:spLocks noChangeArrowheads="1"/>
          </p:cNvSpPr>
          <p:nvPr/>
        </p:nvSpPr>
        <p:spPr bwMode="auto">
          <a:xfrm>
            <a:off x="5679831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12" name="Text Box 156"/>
          <p:cNvSpPr txBox="1">
            <a:spLocks noChangeArrowheads="1"/>
          </p:cNvSpPr>
          <p:nvPr/>
        </p:nvSpPr>
        <p:spPr bwMode="auto">
          <a:xfrm>
            <a:off x="4730261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1</a:t>
            </a:r>
          </a:p>
        </p:txBody>
      </p:sp>
      <p:sp>
        <p:nvSpPr>
          <p:cNvPr id="122013" name="Text Box 157"/>
          <p:cNvSpPr txBox="1">
            <a:spLocks noChangeArrowheads="1"/>
          </p:cNvSpPr>
          <p:nvPr/>
        </p:nvSpPr>
        <p:spPr bwMode="auto">
          <a:xfrm>
            <a:off x="5046785" y="13219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4" name="Text Box 158"/>
          <p:cNvSpPr txBox="1">
            <a:spLocks noChangeArrowheads="1"/>
          </p:cNvSpPr>
          <p:nvPr/>
        </p:nvSpPr>
        <p:spPr bwMode="auto">
          <a:xfrm>
            <a:off x="2922344" y="23887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5" name="Text Box 159"/>
          <p:cNvSpPr txBox="1">
            <a:spLocks noChangeArrowheads="1"/>
          </p:cNvSpPr>
          <p:nvPr/>
        </p:nvSpPr>
        <p:spPr bwMode="auto">
          <a:xfrm>
            <a:off x="3833447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6" name="Text Box 160"/>
          <p:cNvSpPr txBox="1">
            <a:spLocks noChangeArrowheads="1"/>
          </p:cNvSpPr>
          <p:nvPr/>
        </p:nvSpPr>
        <p:spPr bwMode="auto">
          <a:xfrm>
            <a:off x="4730261" y="23506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7" name="Text Box 161"/>
          <p:cNvSpPr txBox="1">
            <a:spLocks noChangeArrowheads="1"/>
          </p:cNvSpPr>
          <p:nvPr/>
        </p:nvSpPr>
        <p:spPr bwMode="auto">
          <a:xfrm>
            <a:off x="5046785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8" name="Text Box 162"/>
          <p:cNvSpPr txBox="1">
            <a:spLocks noChangeArrowheads="1"/>
          </p:cNvSpPr>
          <p:nvPr/>
        </p:nvSpPr>
        <p:spPr bwMode="auto">
          <a:xfrm>
            <a:off x="5943600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19" name="Text Box 163"/>
          <p:cNvSpPr txBox="1">
            <a:spLocks noChangeArrowheads="1"/>
          </p:cNvSpPr>
          <p:nvPr/>
        </p:nvSpPr>
        <p:spPr bwMode="auto">
          <a:xfrm>
            <a:off x="2672861" y="28078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20" name="Text Box 164"/>
          <p:cNvSpPr txBox="1">
            <a:spLocks noChangeArrowheads="1"/>
          </p:cNvSpPr>
          <p:nvPr/>
        </p:nvSpPr>
        <p:spPr bwMode="auto">
          <a:xfrm>
            <a:off x="3727939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2</a:t>
            </a:r>
          </a:p>
        </p:txBody>
      </p:sp>
      <p:sp>
        <p:nvSpPr>
          <p:cNvPr id="122021" name="Text Box 165"/>
          <p:cNvSpPr txBox="1">
            <a:spLocks noChangeArrowheads="1"/>
          </p:cNvSpPr>
          <p:nvPr/>
        </p:nvSpPr>
        <p:spPr bwMode="auto">
          <a:xfrm>
            <a:off x="5679831" y="132192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2022" name="Text Box 166"/>
          <p:cNvSpPr txBox="1">
            <a:spLocks noChangeArrowheads="1"/>
          </p:cNvSpPr>
          <p:nvPr/>
        </p:nvSpPr>
        <p:spPr bwMode="auto">
          <a:xfrm>
            <a:off x="3204797" y="2395868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2023" name="Text Box 167"/>
          <p:cNvSpPr txBox="1">
            <a:spLocks noChangeArrowheads="1"/>
          </p:cNvSpPr>
          <p:nvPr/>
        </p:nvSpPr>
        <p:spPr bwMode="auto">
          <a:xfrm>
            <a:off x="5310554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2024" name="Text Box 168"/>
          <p:cNvSpPr txBox="1">
            <a:spLocks noChangeArrowheads="1"/>
          </p:cNvSpPr>
          <p:nvPr/>
        </p:nvSpPr>
        <p:spPr bwMode="auto">
          <a:xfrm>
            <a:off x="4044461" y="1836274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 sz="1050">
                <a:latin typeface="Times New Roman" pitchFamily="18" charset="0"/>
              </a:rPr>
              <a:t>3</a:t>
            </a:r>
          </a:p>
        </p:txBody>
      </p:sp>
      <p:sp>
        <p:nvSpPr>
          <p:cNvPr id="122038" name="Rectangle 182"/>
          <p:cNvSpPr>
            <a:spLocks noChangeArrowheads="1"/>
          </p:cNvSpPr>
          <p:nvPr/>
        </p:nvSpPr>
        <p:spPr bwMode="auto">
          <a:xfrm>
            <a:off x="4941277" y="10361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+1</a:t>
            </a:r>
          </a:p>
        </p:txBody>
      </p:sp>
      <p:sp>
        <p:nvSpPr>
          <p:cNvPr id="122039" name="Rectangle 183"/>
          <p:cNvSpPr>
            <a:spLocks noChangeArrowheads="1"/>
          </p:cNvSpPr>
          <p:nvPr/>
        </p:nvSpPr>
        <p:spPr bwMode="auto">
          <a:xfrm>
            <a:off x="5890846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2040" name="Rectangle 184"/>
          <p:cNvSpPr>
            <a:spLocks noChangeArrowheads="1"/>
          </p:cNvSpPr>
          <p:nvPr/>
        </p:nvSpPr>
        <p:spPr bwMode="auto">
          <a:xfrm>
            <a:off x="2831123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41" name="Rectangle 185"/>
          <p:cNvSpPr>
            <a:spLocks noChangeArrowheads="1"/>
          </p:cNvSpPr>
          <p:nvPr/>
        </p:nvSpPr>
        <p:spPr bwMode="auto">
          <a:xfrm>
            <a:off x="2303584" y="303642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42" name="Rectangle 186"/>
          <p:cNvSpPr>
            <a:spLocks noChangeArrowheads="1"/>
          </p:cNvSpPr>
          <p:nvPr/>
        </p:nvSpPr>
        <p:spPr bwMode="auto">
          <a:xfrm>
            <a:off x="2567353" y="303642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122043" name="Rectangle 187"/>
          <p:cNvSpPr>
            <a:spLocks noChangeArrowheads="1"/>
          </p:cNvSpPr>
          <p:nvPr/>
        </p:nvSpPr>
        <p:spPr bwMode="auto">
          <a:xfrm>
            <a:off x="2831123" y="303642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–1</a:t>
            </a:r>
          </a:p>
        </p:txBody>
      </p:sp>
      <p:sp>
        <p:nvSpPr>
          <p:cNvPr id="122044" name="Rectangle 188"/>
          <p:cNvSpPr>
            <a:spLocks noChangeArrowheads="1"/>
          </p:cNvSpPr>
          <p:nvPr/>
        </p:nvSpPr>
        <p:spPr bwMode="auto">
          <a:xfrm>
            <a:off x="3464169" y="303642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2045" name="Rectangle 189"/>
          <p:cNvSpPr>
            <a:spLocks noChangeArrowheads="1"/>
          </p:cNvSpPr>
          <p:nvPr/>
        </p:nvSpPr>
        <p:spPr bwMode="auto">
          <a:xfrm>
            <a:off x="4360984" y="303642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2046" name="Rectangle 190"/>
          <p:cNvSpPr>
            <a:spLocks noChangeArrowheads="1"/>
          </p:cNvSpPr>
          <p:nvPr/>
        </p:nvSpPr>
        <p:spPr bwMode="auto">
          <a:xfrm>
            <a:off x="3622431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47" name="Rectangle 191"/>
          <p:cNvSpPr>
            <a:spLocks noChangeArrowheads="1"/>
          </p:cNvSpPr>
          <p:nvPr/>
        </p:nvSpPr>
        <p:spPr bwMode="auto">
          <a:xfrm>
            <a:off x="4044461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 dirty="0">
                <a:latin typeface="Times New Roman" pitchFamily="18" charset="0"/>
              </a:rPr>
              <a:t>+1</a:t>
            </a:r>
          </a:p>
        </p:txBody>
      </p:sp>
      <p:sp>
        <p:nvSpPr>
          <p:cNvPr id="122048" name="Rectangle 192"/>
          <p:cNvSpPr>
            <a:spLocks noChangeArrowheads="1"/>
          </p:cNvSpPr>
          <p:nvPr/>
        </p:nvSpPr>
        <p:spPr bwMode="auto">
          <a:xfrm>
            <a:off x="4519246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49" name="Rectangle 193"/>
          <p:cNvSpPr>
            <a:spLocks noChangeArrowheads="1"/>
          </p:cNvSpPr>
          <p:nvPr/>
        </p:nvSpPr>
        <p:spPr bwMode="auto">
          <a:xfrm>
            <a:off x="4941277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50" name="Rectangle 194"/>
          <p:cNvSpPr>
            <a:spLocks noChangeArrowheads="1"/>
          </p:cNvSpPr>
          <p:nvPr/>
        </p:nvSpPr>
        <p:spPr bwMode="auto">
          <a:xfrm>
            <a:off x="5257800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–1</a:t>
            </a:r>
          </a:p>
        </p:txBody>
      </p:sp>
      <p:sp>
        <p:nvSpPr>
          <p:cNvPr id="122051" name="Rectangle 195"/>
          <p:cNvSpPr>
            <a:spLocks noChangeArrowheads="1"/>
          </p:cNvSpPr>
          <p:nvPr/>
        </p:nvSpPr>
        <p:spPr bwMode="auto">
          <a:xfrm>
            <a:off x="5574323" y="2064874"/>
            <a:ext cx="211016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anchor="ctr"/>
          <a:lstStyle/>
          <a:p>
            <a:r>
              <a:rPr lang="en-GB" altLang="nl-NL" sz="1350">
                <a:latin typeface="Times New Roman" pitchFamily="18" charset="0"/>
              </a:rPr>
              <a:t>+1</a:t>
            </a:r>
          </a:p>
        </p:txBody>
      </p:sp>
      <p:sp>
        <p:nvSpPr>
          <p:cNvPr id="122052" name="Text Box 196"/>
          <p:cNvSpPr txBox="1">
            <a:spLocks noChangeArrowheads="1"/>
          </p:cNvSpPr>
          <p:nvPr/>
        </p:nvSpPr>
        <p:spPr bwMode="auto">
          <a:xfrm>
            <a:off x="1723293" y="1379074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nl-NL">
                <a:latin typeface="Times New Roman" pitchFamily="18" charset="0"/>
              </a:rPr>
              <a:t>MINIMAXING</a:t>
            </a:r>
          </a:p>
        </p:txBody>
      </p:sp>
      <p:sp>
        <p:nvSpPr>
          <p:cNvPr id="122053" name="Line 197"/>
          <p:cNvSpPr>
            <a:spLocks noChangeShapeType="1"/>
          </p:cNvSpPr>
          <p:nvPr/>
        </p:nvSpPr>
        <p:spPr bwMode="auto">
          <a:xfrm flipV="1">
            <a:off x="1723292" y="2007724"/>
            <a:ext cx="422031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z="1350"/>
          </a:p>
        </p:txBody>
      </p:sp>
      <p:sp>
        <p:nvSpPr>
          <p:cNvPr id="122054" name="Line 198"/>
          <p:cNvSpPr>
            <a:spLocks noChangeShapeType="1"/>
          </p:cNvSpPr>
          <p:nvPr/>
        </p:nvSpPr>
        <p:spPr bwMode="auto">
          <a:xfrm flipH="1" flipV="1">
            <a:off x="6576647" y="2064874"/>
            <a:ext cx="369277" cy="154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z="1350"/>
          </a:p>
        </p:txBody>
      </p: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2303585" y="3779374"/>
            <a:ext cx="3798277" cy="228600"/>
            <a:chOff x="1056" y="3408"/>
            <a:chExt cx="3456" cy="192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056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640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216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456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032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296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536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2112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2928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anchor="ctr"/>
            <a:lstStyle/>
            <a:p>
              <a:r>
                <a:rPr lang="en-GB" altLang="nl-NL" sz="1350" dirty="0">
                  <a:latin typeface="Times New Roman" pitchFamily="18" charset="0"/>
                </a:rPr>
                <a:t>–1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53" grpId="0" animBg="1"/>
      <p:bldP spid="1220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NL" dirty="0"/>
              <a:t>Observation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32" y="1096346"/>
            <a:ext cx="5138411" cy="3103332"/>
          </a:xfrm>
          <a:noFill/>
        </p:spPr>
      </p:pic>
    </p:spTree>
    <p:extLst>
      <p:ext uri="{BB962C8B-B14F-4D97-AF65-F5344CB8AC3E}">
        <p14:creationId xmlns:p14="http://schemas.microsoft.com/office/powerpoint/2010/main" val="18629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Search - pruning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707" y="1079695"/>
            <a:ext cx="3266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Will a different value of the node with red circle influence the value of the node with blue circle ?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81274" y="913769"/>
            <a:ext cx="6193746" cy="3786885"/>
            <a:chOff x="645625" y="1685158"/>
            <a:chExt cx="6193746" cy="3786885"/>
          </a:xfrm>
        </p:grpSpPr>
        <p:sp>
          <p:nvSpPr>
            <p:cNvPr id="52" name="Oval 51"/>
            <p:cNvSpPr/>
            <p:nvPr/>
          </p:nvSpPr>
          <p:spPr>
            <a:xfrm>
              <a:off x="3039089" y="4771569"/>
              <a:ext cx="722870" cy="70047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812086" y="3817690"/>
              <a:ext cx="422289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222314" y="3817690"/>
              <a:ext cx="422290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739713" y="3847558"/>
              <a:ext cx="422289" cy="465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336777" y="3845171"/>
              <a:ext cx="421080" cy="4656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/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637570" y="3260387"/>
              <a:ext cx="280617" cy="58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H="1">
              <a:off x="4460547" y="3225903"/>
              <a:ext cx="476740" cy="59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5311835" y="3260387"/>
              <a:ext cx="705905" cy="557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114542" y="2131101"/>
              <a:ext cx="871410" cy="748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857480" y="2842168"/>
              <a:ext cx="48884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220017" y="2842167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76171" y="1685158"/>
              <a:ext cx="422289" cy="4656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2560490" y="2158202"/>
              <a:ext cx="1461633" cy="713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H="1">
              <a:off x="1532238" y="3305433"/>
              <a:ext cx="778476" cy="54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897725" y="4815240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 flipH="1">
              <a:off x="4238198" y="4283343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4693472" y="4815240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4521121" y="4283344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5512362" y="4815240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>
              <a:off x="5852835" y="4283343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6308109" y="4815240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6135758" y="4283344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394770" y="4845108"/>
              <a:ext cx="487630" cy="53833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>
              <a:off x="2735243" y="4313211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190517" y="4845108"/>
              <a:ext cx="487630" cy="5383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3018166" y="4313212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71169" y="4855336"/>
              <a:ext cx="487630" cy="53833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>
              <a:off x="1311642" y="4323439"/>
              <a:ext cx="109257" cy="56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766916" y="4855336"/>
              <a:ext cx="487630" cy="53833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1C3D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1C3D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1C3D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1C3D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1C3D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nl-NL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594565" y="4323440"/>
              <a:ext cx="326585" cy="556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NL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01486" y="4985398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72982" y="4975170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76585" y="4975170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0287" y="4960386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86264" y="4951743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19799" y="4955340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04496" y="4930518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75992" y="4930518"/>
              <a:ext cx="46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129463" y="2775784"/>
              <a:ext cx="722870" cy="700474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66270" y="3926496"/>
              <a:ext cx="489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63022" y="2975817"/>
              <a:ext cx="489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≤ 5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30896" y="3921097"/>
              <a:ext cx="489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≥</a:t>
              </a:r>
              <a:r>
                <a:rPr lang="en-US" dirty="0" smtClean="0"/>
                <a:t> </a:t>
              </a:r>
              <a:r>
                <a:rPr lang="en-US" dirty="0"/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5625" y="1744285"/>
              <a:ext cx="911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7481" y="2900877"/>
              <a:ext cx="911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77814" y="3936725"/>
              <a:ext cx="911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7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- pruning</a:t>
            </a:r>
          </a:p>
        </p:txBody>
      </p:sp>
      <p:pic>
        <p:nvPicPr>
          <p:cNvPr id="2050" name="Picture 2" descr="Alpha Beta Pruning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89" y="1265426"/>
            <a:ext cx="6762812" cy="26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Homework: which nodes can be pruned?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688322" y="1594023"/>
            <a:ext cx="5642147" cy="2565856"/>
            <a:chOff x="184322" y="2125364"/>
            <a:chExt cx="7522862" cy="3421141"/>
          </a:xfrm>
        </p:grpSpPr>
        <p:sp>
          <p:nvSpPr>
            <p:cNvPr id="3" name="Rectangle 2"/>
            <p:cNvSpPr/>
            <p:nvPr/>
          </p:nvSpPr>
          <p:spPr>
            <a:xfrm>
              <a:off x="4018006" y="2125364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/>
            <p:cNvSpPr/>
            <p:nvPr/>
          </p:nvSpPr>
          <p:spPr>
            <a:xfrm>
              <a:off x="1661984" y="2934730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5" name="Straight Connector 44"/>
            <p:cNvCxnSpPr>
              <a:stCxn id="3" idx="2"/>
              <a:endCxn id="43" idx="7"/>
            </p:cNvCxnSpPr>
            <p:nvPr/>
          </p:nvCxnSpPr>
          <p:spPr>
            <a:xfrm flipH="1">
              <a:off x="1894021" y="2428105"/>
              <a:ext cx="2275355" cy="5464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404920" y="2934730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" name="Straight Connector 48"/>
            <p:cNvCxnSpPr>
              <a:stCxn id="3" idx="2"/>
              <a:endCxn id="48" idx="1"/>
            </p:cNvCxnSpPr>
            <p:nvPr/>
          </p:nvCxnSpPr>
          <p:spPr>
            <a:xfrm>
              <a:off x="4169376" y="2428105"/>
              <a:ext cx="2275355" cy="5464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033452" y="2926833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Straight Connector 56"/>
            <p:cNvCxnSpPr>
              <a:stCxn id="3" idx="2"/>
              <a:endCxn id="56" idx="0"/>
            </p:cNvCxnSpPr>
            <p:nvPr/>
          </p:nvCxnSpPr>
          <p:spPr>
            <a:xfrm>
              <a:off x="4169376" y="2428105"/>
              <a:ext cx="0" cy="498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49822" y="3590018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99513" y="3590018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3604" y="3544191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64805" y="3544190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59046" y="3544189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04338" y="3547410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2228337" y="4444315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/>
            <p:cNvSpPr/>
            <p:nvPr/>
          </p:nvSpPr>
          <p:spPr>
            <a:xfrm>
              <a:off x="1390136" y="4446374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/>
            <p:cNvSpPr/>
            <p:nvPr/>
          </p:nvSpPr>
          <p:spPr>
            <a:xfrm>
              <a:off x="416011" y="4444315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/>
            <p:cNvSpPr/>
            <p:nvPr/>
          </p:nvSpPr>
          <p:spPr>
            <a:xfrm>
              <a:off x="3204526" y="4446374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/>
            <p:cNvSpPr/>
            <p:nvPr/>
          </p:nvSpPr>
          <p:spPr>
            <a:xfrm>
              <a:off x="3847071" y="4446374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/>
            <p:cNvSpPr/>
            <p:nvPr/>
          </p:nvSpPr>
          <p:spPr>
            <a:xfrm>
              <a:off x="4590038" y="4446374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/>
            <p:cNvSpPr/>
            <p:nvPr/>
          </p:nvSpPr>
          <p:spPr>
            <a:xfrm>
              <a:off x="5985048" y="4457903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/>
            <p:cNvSpPr/>
            <p:nvPr/>
          </p:nvSpPr>
          <p:spPr>
            <a:xfrm>
              <a:off x="6632483" y="4457903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/>
            <p:cNvSpPr/>
            <p:nvPr/>
          </p:nvSpPr>
          <p:spPr>
            <a:xfrm>
              <a:off x="7404790" y="4457903"/>
              <a:ext cx="271848" cy="27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4322" y="5243764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2969" y="5243764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34196" y="5243764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03708" y="5243763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72368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17802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93458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4377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54400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83899" y="5243760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80158" y="5243760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85362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55385" y="5243762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04444" y="5243760"/>
              <a:ext cx="302740" cy="302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2" name="Straight Connector 91"/>
            <p:cNvCxnSpPr>
              <a:stCxn id="43" idx="3"/>
              <a:endCxn id="62" idx="0"/>
            </p:cNvCxnSpPr>
            <p:nvPr/>
          </p:nvCxnSpPr>
          <p:spPr>
            <a:xfrm flipH="1">
              <a:off x="1201192" y="3166767"/>
              <a:ext cx="500603" cy="423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43" idx="5"/>
              <a:endCxn id="63" idx="0"/>
            </p:cNvCxnSpPr>
            <p:nvPr/>
          </p:nvCxnSpPr>
          <p:spPr>
            <a:xfrm>
              <a:off x="1894021" y="3166767"/>
              <a:ext cx="456862" cy="423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62" idx="2"/>
              <a:endCxn id="70" idx="0"/>
            </p:cNvCxnSpPr>
            <p:nvPr/>
          </p:nvCxnSpPr>
          <p:spPr>
            <a:xfrm flipH="1">
              <a:off x="551935" y="3892759"/>
              <a:ext cx="649257" cy="551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9" idx="0"/>
              <a:endCxn id="62" idx="2"/>
            </p:cNvCxnSpPr>
            <p:nvPr/>
          </p:nvCxnSpPr>
          <p:spPr>
            <a:xfrm flipH="1" flipV="1">
              <a:off x="1201192" y="3892759"/>
              <a:ext cx="324868" cy="553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77" idx="0"/>
              <a:endCxn id="70" idx="3"/>
            </p:cNvCxnSpPr>
            <p:nvPr/>
          </p:nvCxnSpPr>
          <p:spPr>
            <a:xfrm flipV="1">
              <a:off x="335692" y="4676352"/>
              <a:ext cx="120130" cy="56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8" idx="0"/>
              <a:endCxn id="70" idx="5"/>
            </p:cNvCxnSpPr>
            <p:nvPr/>
          </p:nvCxnSpPr>
          <p:spPr>
            <a:xfrm flipH="1" flipV="1">
              <a:off x="648048" y="4676352"/>
              <a:ext cx="56291" cy="56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79" idx="0"/>
              <a:endCxn id="69" idx="3"/>
            </p:cNvCxnSpPr>
            <p:nvPr/>
          </p:nvCxnSpPr>
          <p:spPr>
            <a:xfrm flipV="1">
              <a:off x="1185566" y="4678411"/>
              <a:ext cx="244381" cy="565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0" idx="0"/>
              <a:endCxn id="69" idx="4"/>
            </p:cNvCxnSpPr>
            <p:nvPr/>
          </p:nvCxnSpPr>
          <p:spPr>
            <a:xfrm flipH="1" flipV="1">
              <a:off x="1526060" y="4718222"/>
              <a:ext cx="29018" cy="52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1" idx="0"/>
              <a:endCxn id="69" idx="5"/>
            </p:cNvCxnSpPr>
            <p:nvPr/>
          </p:nvCxnSpPr>
          <p:spPr>
            <a:xfrm flipH="1" flipV="1">
              <a:off x="1622173" y="4678411"/>
              <a:ext cx="301565" cy="56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63" idx="2"/>
              <a:endCxn id="68" idx="0"/>
            </p:cNvCxnSpPr>
            <p:nvPr/>
          </p:nvCxnSpPr>
          <p:spPr>
            <a:xfrm>
              <a:off x="2350883" y="3892759"/>
              <a:ext cx="13378" cy="551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68" idx="4"/>
              <a:endCxn id="82" idx="0"/>
            </p:cNvCxnSpPr>
            <p:nvPr/>
          </p:nvCxnSpPr>
          <p:spPr>
            <a:xfrm>
              <a:off x="2364261" y="4716163"/>
              <a:ext cx="4911" cy="527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56" idx="3"/>
              <a:endCxn id="64" idx="0"/>
            </p:cNvCxnSpPr>
            <p:nvPr/>
          </p:nvCxnSpPr>
          <p:spPr>
            <a:xfrm flipH="1">
              <a:off x="3704974" y="3158870"/>
              <a:ext cx="368289" cy="385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56" idx="5"/>
              <a:endCxn id="65" idx="0"/>
            </p:cNvCxnSpPr>
            <p:nvPr/>
          </p:nvCxnSpPr>
          <p:spPr>
            <a:xfrm>
              <a:off x="4265489" y="3158870"/>
              <a:ext cx="450686" cy="385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64" idx="2"/>
              <a:endCxn id="71" idx="0"/>
            </p:cNvCxnSpPr>
            <p:nvPr/>
          </p:nvCxnSpPr>
          <p:spPr>
            <a:xfrm flipH="1">
              <a:off x="3340450" y="3846932"/>
              <a:ext cx="364524" cy="599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64" idx="2"/>
              <a:endCxn id="72" idx="0"/>
            </p:cNvCxnSpPr>
            <p:nvPr/>
          </p:nvCxnSpPr>
          <p:spPr>
            <a:xfrm>
              <a:off x="3704974" y="3846932"/>
              <a:ext cx="278021" cy="599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71" idx="4"/>
              <a:endCxn id="83" idx="0"/>
            </p:cNvCxnSpPr>
            <p:nvPr/>
          </p:nvCxnSpPr>
          <p:spPr>
            <a:xfrm>
              <a:off x="3340450" y="4718222"/>
              <a:ext cx="4378" cy="52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72" idx="3"/>
              <a:endCxn id="84" idx="0"/>
            </p:cNvCxnSpPr>
            <p:nvPr/>
          </p:nvCxnSpPr>
          <p:spPr>
            <a:xfrm flipH="1">
              <a:off x="3835747" y="4678411"/>
              <a:ext cx="51135" cy="56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72" idx="5"/>
              <a:endCxn id="85" idx="0"/>
            </p:cNvCxnSpPr>
            <p:nvPr/>
          </p:nvCxnSpPr>
          <p:spPr>
            <a:xfrm>
              <a:off x="4079108" y="4678411"/>
              <a:ext cx="126662" cy="56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65" idx="2"/>
              <a:endCxn id="73" idx="0"/>
            </p:cNvCxnSpPr>
            <p:nvPr/>
          </p:nvCxnSpPr>
          <p:spPr>
            <a:xfrm>
              <a:off x="4716175" y="3846931"/>
              <a:ext cx="9787" cy="599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73" idx="4"/>
              <a:endCxn id="86" idx="0"/>
            </p:cNvCxnSpPr>
            <p:nvPr/>
          </p:nvCxnSpPr>
          <p:spPr>
            <a:xfrm>
              <a:off x="4725962" y="4718222"/>
              <a:ext cx="9307" cy="525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48" idx="3"/>
              <a:endCxn id="66" idx="0"/>
            </p:cNvCxnSpPr>
            <p:nvPr/>
          </p:nvCxnSpPr>
          <p:spPr>
            <a:xfrm flipH="1">
              <a:off x="6110416" y="3166767"/>
              <a:ext cx="334315" cy="377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48" idx="5"/>
              <a:endCxn id="67" idx="0"/>
            </p:cNvCxnSpPr>
            <p:nvPr/>
          </p:nvCxnSpPr>
          <p:spPr>
            <a:xfrm>
              <a:off x="6636957" y="3166767"/>
              <a:ext cx="418751" cy="3806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66" idx="2"/>
              <a:endCxn id="74" idx="0"/>
            </p:cNvCxnSpPr>
            <p:nvPr/>
          </p:nvCxnSpPr>
          <p:spPr>
            <a:xfrm>
              <a:off x="6110416" y="3846930"/>
              <a:ext cx="10556" cy="610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74" idx="4"/>
              <a:endCxn id="87" idx="0"/>
            </p:cNvCxnSpPr>
            <p:nvPr/>
          </p:nvCxnSpPr>
          <p:spPr>
            <a:xfrm>
              <a:off x="6120972" y="4729751"/>
              <a:ext cx="10556" cy="51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67" idx="2"/>
              <a:endCxn id="75" idx="0"/>
            </p:cNvCxnSpPr>
            <p:nvPr/>
          </p:nvCxnSpPr>
          <p:spPr>
            <a:xfrm flipH="1">
              <a:off x="6768407" y="3850151"/>
              <a:ext cx="287301" cy="60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67" idx="2"/>
              <a:endCxn id="76" idx="0"/>
            </p:cNvCxnSpPr>
            <p:nvPr/>
          </p:nvCxnSpPr>
          <p:spPr>
            <a:xfrm>
              <a:off x="7055708" y="3850151"/>
              <a:ext cx="485006" cy="60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75" idx="3"/>
              <a:endCxn id="89" idx="0"/>
            </p:cNvCxnSpPr>
            <p:nvPr/>
          </p:nvCxnSpPr>
          <p:spPr>
            <a:xfrm flipH="1">
              <a:off x="6636732" y="4689940"/>
              <a:ext cx="35562" cy="55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75" idx="5"/>
              <a:endCxn id="90" idx="0"/>
            </p:cNvCxnSpPr>
            <p:nvPr/>
          </p:nvCxnSpPr>
          <p:spPr>
            <a:xfrm>
              <a:off x="6864520" y="4689940"/>
              <a:ext cx="142235" cy="55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76" idx="4"/>
              <a:endCxn id="91" idx="0"/>
            </p:cNvCxnSpPr>
            <p:nvPr/>
          </p:nvCxnSpPr>
          <p:spPr>
            <a:xfrm>
              <a:off x="7540714" y="4729751"/>
              <a:ext cx="15100" cy="51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6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nl-NL" dirty="0"/>
              <a:t>Computer Game-Playing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sz="2000" dirty="0"/>
              <a:t>Sizes of game trees:</a:t>
            </a:r>
          </a:p>
          <a:p>
            <a:pPr lvl="1"/>
            <a:r>
              <a:rPr lang="en-GB" altLang="nl-NL" sz="2000" dirty="0"/>
              <a:t>Nim-5: 				28 nodes</a:t>
            </a:r>
          </a:p>
          <a:p>
            <a:pPr lvl="1"/>
            <a:r>
              <a:rPr lang="en-GB" altLang="nl-NL" sz="2000" dirty="0"/>
              <a:t>Tic-Tac-Toe:			</a:t>
            </a:r>
            <a:r>
              <a:rPr lang="en-GB" altLang="nl-NL" sz="2000" dirty="0">
                <a:sym typeface="Symbol" pitchFamily="18" charset="2"/>
              </a:rPr>
              <a:t> 10</a:t>
            </a:r>
            <a:r>
              <a:rPr lang="en-GB" altLang="nl-NL" sz="2000" baseline="30000" dirty="0">
                <a:sym typeface="Symbol" pitchFamily="18" charset="2"/>
              </a:rPr>
              <a:t>5</a:t>
            </a:r>
            <a:r>
              <a:rPr lang="en-GB" altLang="nl-NL" sz="2000" dirty="0"/>
              <a:t> nodes</a:t>
            </a:r>
          </a:p>
          <a:p>
            <a:pPr lvl="1"/>
            <a:r>
              <a:rPr lang="en-GB" altLang="nl-NL" sz="2000" dirty="0"/>
              <a:t>Checkers: 	   		</a:t>
            </a:r>
            <a:r>
              <a:rPr lang="en-GB" altLang="nl-NL" sz="2000" dirty="0" smtClean="0"/>
              <a:t>	</a:t>
            </a:r>
            <a:r>
              <a:rPr lang="en-GB" altLang="nl-NL" sz="2000" dirty="0" smtClean="0">
                <a:sym typeface="Symbol" pitchFamily="18" charset="2"/>
              </a:rPr>
              <a:t> </a:t>
            </a:r>
            <a:r>
              <a:rPr lang="en-GB" altLang="nl-NL" sz="2000" dirty="0"/>
              <a:t>10</a:t>
            </a:r>
            <a:r>
              <a:rPr lang="en-GB" altLang="nl-NL" sz="2000" baseline="30000" dirty="0"/>
              <a:t>31</a:t>
            </a:r>
            <a:r>
              <a:rPr lang="en-GB" altLang="nl-NL" sz="2000" dirty="0"/>
              <a:t> nodes</a:t>
            </a:r>
          </a:p>
          <a:p>
            <a:pPr lvl="1"/>
            <a:r>
              <a:rPr lang="en-GB" altLang="nl-NL" sz="2000" dirty="0"/>
              <a:t>Chess:				</a:t>
            </a:r>
            <a:r>
              <a:rPr lang="en-GB" altLang="nl-NL" sz="2000" dirty="0">
                <a:sym typeface="Symbol" pitchFamily="18" charset="2"/>
              </a:rPr>
              <a:t> </a:t>
            </a:r>
            <a:r>
              <a:rPr lang="en-GB" altLang="nl-NL" sz="2000" dirty="0"/>
              <a:t>10</a:t>
            </a:r>
            <a:r>
              <a:rPr lang="en-GB" altLang="nl-NL" sz="2000" baseline="30000" dirty="0"/>
              <a:t>123</a:t>
            </a:r>
            <a:r>
              <a:rPr lang="en-GB" altLang="nl-NL" sz="2000" dirty="0"/>
              <a:t> nodes</a:t>
            </a:r>
          </a:p>
          <a:p>
            <a:pPr lvl="1"/>
            <a:r>
              <a:rPr lang="en-GB" altLang="nl-NL" sz="2000" dirty="0"/>
              <a:t>Go: 				</a:t>
            </a:r>
            <a:r>
              <a:rPr lang="en-GB" altLang="nl-NL" sz="2000" dirty="0" smtClean="0"/>
              <a:t>	</a:t>
            </a:r>
            <a:r>
              <a:rPr lang="en-GB" altLang="nl-NL" sz="2000" dirty="0" smtClean="0">
                <a:sym typeface="Symbol" pitchFamily="18" charset="2"/>
              </a:rPr>
              <a:t> </a:t>
            </a:r>
            <a:r>
              <a:rPr lang="en-GB" altLang="nl-NL" sz="2000" dirty="0"/>
              <a:t>10</a:t>
            </a:r>
            <a:r>
              <a:rPr lang="en-GB" altLang="nl-NL" sz="2000" baseline="30000" dirty="0"/>
              <a:t>360</a:t>
            </a:r>
            <a:r>
              <a:rPr lang="en-GB" altLang="nl-NL" sz="2000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42060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nl-NL" dirty="0"/>
              <a:t>Heuristic Search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Truncate the game tree (limited search depth)</a:t>
            </a:r>
          </a:p>
          <a:p>
            <a:r>
              <a:rPr lang="en-US" sz="2000" dirty="0"/>
              <a:t> Use a </a:t>
            </a:r>
            <a:r>
              <a:rPr lang="en-US" sz="2000" i="1" dirty="0"/>
              <a:t>(static heuristic) evaluation function </a:t>
            </a:r>
            <a:r>
              <a:rPr lang="en-US" sz="2000" dirty="0"/>
              <a:t>at the leaves</a:t>
            </a:r>
          </a:p>
          <a:p>
            <a:r>
              <a:rPr lang="en-US" sz="2000" dirty="0"/>
              <a:t> Minimax (with pruning) on the reduced game tree</a:t>
            </a:r>
          </a:p>
          <a:p>
            <a:r>
              <a:rPr lang="en-GB" altLang="nl-NL" sz="2000" dirty="0"/>
              <a:t> Playing is solving a sequence of these game trees</a:t>
            </a:r>
          </a:p>
          <a:p>
            <a:pPr marL="152400" indent="0">
              <a:buNone/>
            </a:pPr>
            <a:endParaRPr lang="nl-NL" sz="2000" dirty="0"/>
          </a:p>
        </p:txBody>
      </p:sp>
      <p:grpSp>
        <p:nvGrpSpPr>
          <p:cNvPr id="38" name="Groep 37"/>
          <p:cNvGrpSpPr/>
          <p:nvPr/>
        </p:nvGrpSpPr>
        <p:grpSpPr>
          <a:xfrm>
            <a:off x="3499651" y="2317420"/>
            <a:ext cx="4009605" cy="1771649"/>
            <a:chOff x="1899138" y="1524001"/>
            <a:chExt cx="5346140" cy="2362199"/>
          </a:xfrm>
        </p:grpSpPr>
        <p:sp>
          <p:nvSpPr>
            <p:cNvPr id="4" name="Oval 38"/>
            <p:cNvSpPr>
              <a:spLocks noChangeArrowheads="1"/>
            </p:cNvSpPr>
            <p:nvPr/>
          </p:nvSpPr>
          <p:spPr bwMode="auto">
            <a:xfrm>
              <a:off x="3305175" y="2495023"/>
              <a:ext cx="394189" cy="4286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nl-NL" sz="1200" dirty="0">
                  <a:latin typeface="Times New Roman" pitchFamily="18" charset="0"/>
                </a:rPr>
                <a:t>0.25</a:t>
              </a:r>
              <a:endParaRPr lang="en-GB" altLang="nl-NL" sz="1200" dirty="0">
                <a:latin typeface="Times New Roman" pitchFamily="18" charset="0"/>
              </a:endParaRPr>
            </a:p>
          </p:txBody>
        </p:sp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5275385" y="2490789"/>
              <a:ext cx="378069" cy="4286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GB" altLang="nl-NL" sz="1200" dirty="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auto">
            <a:xfrm>
              <a:off x="6541477" y="2490789"/>
              <a:ext cx="367812" cy="4286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sz="1200" dirty="0">
                  <a:latin typeface="Times New Roman" pitchFamily="18" charset="0"/>
                </a:rPr>
                <a:t>–1</a:t>
              </a:r>
            </a:p>
          </p:txBody>
        </p:sp>
        <p:cxnSp>
          <p:nvCxnSpPr>
            <p:cNvPr id="7" name="AutoShape 41"/>
            <p:cNvCxnSpPr>
              <a:cxnSpLocks noChangeShapeType="1"/>
              <a:stCxn id="27" idx="2"/>
              <a:endCxn id="5" idx="0"/>
            </p:cNvCxnSpPr>
            <p:nvPr/>
          </p:nvCxnSpPr>
          <p:spPr bwMode="auto">
            <a:xfrm flipH="1">
              <a:off x="5464420" y="1954214"/>
              <a:ext cx="52957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42"/>
            <p:cNvCxnSpPr>
              <a:cxnSpLocks noChangeShapeType="1"/>
              <a:stCxn id="27" idx="2"/>
              <a:endCxn id="4" idx="7"/>
            </p:cNvCxnSpPr>
            <p:nvPr/>
          </p:nvCxnSpPr>
          <p:spPr bwMode="auto">
            <a:xfrm flipH="1">
              <a:off x="3641636" y="1954214"/>
              <a:ext cx="1875741" cy="603580"/>
            </a:xfrm>
            <a:prstGeom prst="straightConnector1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43"/>
            <p:cNvCxnSpPr>
              <a:cxnSpLocks noChangeShapeType="1"/>
              <a:stCxn id="27" idx="2"/>
              <a:endCxn id="6" idx="0"/>
            </p:cNvCxnSpPr>
            <p:nvPr/>
          </p:nvCxnSpPr>
          <p:spPr bwMode="auto">
            <a:xfrm>
              <a:off x="5517377" y="1954214"/>
              <a:ext cx="1208006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44"/>
            <p:cNvCxnSpPr>
              <a:cxnSpLocks noChangeShapeType="1"/>
              <a:stCxn id="6" idx="3"/>
              <a:endCxn id="35" idx="0"/>
            </p:cNvCxnSpPr>
            <p:nvPr/>
          </p:nvCxnSpPr>
          <p:spPr bwMode="auto">
            <a:xfrm flipH="1">
              <a:off x="6524259" y="2856643"/>
              <a:ext cx="71083" cy="599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46"/>
            <p:cNvCxnSpPr>
              <a:cxnSpLocks noChangeShapeType="1"/>
              <a:stCxn id="5" idx="3"/>
              <a:endCxn id="32" idx="0"/>
            </p:cNvCxnSpPr>
            <p:nvPr/>
          </p:nvCxnSpPr>
          <p:spPr bwMode="auto">
            <a:xfrm flipH="1">
              <a:off x="4846495" y="2856643"/>
              <a:ext cx="484257" cy="599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47"/>
            <p:cNvCxnSpPr>
              <a:cxnSpLocks noChangeShapeType="1"/>
              <a:stCxn id="5" idx="4"/>
              <a:endCxn id="33" idx="0"/>
            </p:cNvCxnSpPr>
            <p:nvPr/>
          </p:nvCxnSpPr>
          <p:spPr bwMode="auto">
            <a:xfrm>
              <a:off x="5464420" y="2919414"/>
              <a:ext cx="74206" cy="536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49"/>
            <p:cNvCxnSpPr>
              <a:cxnSpLocks noChangeShapeType="1"/>
              <a:stCxn id="4" idx="3"/>
              <a:endCxn id="29" idx="0"/>
            </p:cNvCxnSpPr>
            <p:nvPr/>
          </p:nvCxnSpPr>
          <p:spPr bwMode="auto">
            <a:xfrm flipH="1">
              <a:off x="2130669" y="2860877"/>
              <a:ext cx="1232234" cy="595111"/>
            </a:xfrm>
            <a:prstGeom prst="straightConnector1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"/>
            <p:cNvCxnSpPr>
              <a:cxnSpLocks noChangeShapeType="1"/>
              <a:stCxn id="4" idx="4"/>
              <a:endCxn id="30" idx="0"/>
            </p:cNvCxnSpPr>
            <p:nvPr/>
          </p:nvCxnSpPr>
          <p:spPr bwMode="auto">
            <a:xfrm flipH="1">
              <a:off x="3416016" y="2923648"/>
              <a:ext cx="86254" cy="532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1"/>
            <p:cNvCxnSpPr>
              <a:cxnSpLocks noChangeShapeType="1"/>
              <a:stCxn id="4" idx="5"/>
              <a:endCxn id="31" idx="0"/>
            </p:cNvCxnSpPr>
            <p:nvPr/>
          </p:nvCxnSpPr>
          <p:spPr bwMode="auto">
            <a:xfrm>
              <a:off x="3641636" y="2860877"/>
              <a:ext cx="477560" cy="595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397619" y="2060574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2806211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6490189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4983774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5484936" y="2060574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5484936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6909289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3392366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" name="Text Box 60"/>
            <p:cNvSpPr txBox="1">
              <a:spLocks noChangeArrowheads="1"/>
            </p:cNvSpPr>
            <p:nvPr/>
          </p:nvSpPr>
          <p:spPr bwMode="auto">
            <a:xfrm>
              <a:off x="6490189" y="2060574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5904035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Text Box 62"/>
            <p:cNvSpPr txBox="1">
              <a:spLocks noChangeArrowheads="1"/>
            </p:cNvSpPr>
            <p:nvPr/>
          </p:nvSpPr>
          <p:spPr bwMode="auto">
            <a:xfrm>
              <a:off x="3894993" y="3027363"/>
              <a:ext cx="33598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nl-NL" sz="105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5275385" y="1524001"/>
              <a:ext cx="483984" cy="430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 dirty="0">
                  <a:latin typeface="Times New Roman" pitchFamily="18" charset="0"/>
                </a:rPr>
                <a:t>0</a:t>
              </a:r>
              <a:r>
                <a:rPr lang="en-GB" altLang="nl-NL" sz="1200" dirty="0">
                  <a:latin typeface="Times New Roman" pitchFamily="18" charset="0"/>
                </a:rPr>
                <a:t>.</a:t>
              </a:r>
              <a:r>
                <a:rPr lang="en-US" altLang="nl-NL" sz="1200" dirty="0">
                  <a:latin typeface="Times New Roman" pitchFamily="18" charset="0"/>
                </a:rPr>
                <a:t>25</a:t>
              </a:r>
              <a:endParaRPr lang="en-GB" altLang="nl-NL" sz="1200" dirty="0">
                <a:latin typeface="Times New Roman" pitchFamily="18" charset="0"/>
              </a:endParaRPr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6824297" y="3455988"/>
              <a:ext cx="335573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sz="120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1899138" y="3455988"/>
              <a:ext cx="463062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>
                  <a:latin typeface="Times New Roman" pitchFamily="18" charset="0"/>
                </a:rPr>
                <a:t>0</a:t>
              </a:r>
              <a:r>
                <a:rPr lang="en-GB" altLang="nl-NL" sz="1200">
                  <a:latin typeface="Times New Roman" pitchFamily="18" charset="0"/>
                </a:rPr>
                <a:t>.</a:t>
              </a:r>
              <a:r>
                <a:rPr lang="en-US" altLang="nl-NL" sz="1200">
                  <a:latin typeface="Times New Roman" pitchFamily="18" charset="0"/>
                </a:rPr>
                <a:t>25</a:t>
              </a:r>
              <a:endParaRPr lang="en-GB" altLang="nl-NL" sz="1200">
                <a:latin typeface="Times New Roman" pitchFamily="18" charset="0"/>
              </a:endParaRPr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3165231" y="3455988"/>
              <a:ext cx="501569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 dirty="0">
                  <a:latin typeface="Times New Roman" pitchFamily="18" charset="0"/>
                </a:rPr>
                <a:t>0</a:t>
              </a:r>
              <a:r>
                <a:rPr lang="en-GB" altLang="nl-NL" sz="1200" dirty="0">
                  <a:latin typeface="Times New Roman" pitchFamily="18" charset="0"/>
                </a:rPr>
                <a:t>.</a:t>
              </a:r>
              <a:r>
                <a:rPr lang="en-US" altLang="nl-NL" sz="1200" dirty="0">
                  <a:latin typeface="Times New Roman" pitchFamily="18" charset="0"/>
                </a:rPr>
                <a:t>33</a:t>
              </a:r>
              <a:endParaRPr lang="en-GB" altLang="nl-NL" sz="1200" dirty="0">
                <a:latin typeface="Times New Roman" pitchFamily="18" charset="0"/>
              </a:endParaRPr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3894992" y="3455988"/>
              <a:ext cx="448408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>
                  <a:latin typeface="Times New Roman" pitchFamily="18" charset="0"/>
                </a:rPr>
                <a:t>0</a:t>
              </a:r>
              <a:r>
                <a:rPr lang="en-GB" altLang="nl-NL" sz="1200">
                  <a:latin typeface="Times New Roman" pitchFamily="18" charset="0"/>
                </a:rPr>
                <a:t>.</a:t>
              </a:r>
              <a:r>
                <a:rPr lang="en-US" altLang="nl-NL" sz="1200">
                  <a:latin typeface="Times New Roman" pitchFamily="18" charset="0"/>
                </a:rPr>
                <a:t>5</a:t>
              </a:r>
              <a:endParaRPr lang="en-GB" altLang="nl-NL" sz="1200">
                <a:latin typeface="Times New Roman" pitchFamily="18" charset="0"/>
              </a:endParaRPr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4571999" y="3455988"/>
              <a:ext cx="548991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>
                  <a:latin typeface="Times New Roman" pitchFamily="18" charset="0"/>
                </a:rPr>
                <a:t>0.33</a:t>
              </a:r>
              <a:endParaRPr lang="en-GB" altLang="nl-NL" sz="1200">
                <a:latin typeface="Times New Roman" pitchFamily="18" charset="0"/>
              </a:endParaRPr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5317882" y="3455988"/>
              <a:ext cx="441487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>
                  <a:latin typeface="Times New Roman" pitchFamily="18" charset="0"/>
                </a:rPr>
                <a:t>0</a:t>
              </a:r>
              <a:r>
                <a:rPr lang="en-GB" altLang="nl-NL" sz="1200">
                  <a:latin typeface="Times New Roman" pitchFamily="18" charset="0"/>
                </a:rPr>
                <a:t>.</a:t>
              </a:r>
              <a:r>
                <a:rPr lang="en-US" altLang="nl-NL" sz="1200">
                  <a:latin typeface="Times New Roman" pitchFamily="18" charset="0"/>
                </a:rPr>
                <a:t>5</a:t>
              </a:r>
              <a:endParaRPr lang="en-GB" altLang="nl-NL" sz="1200">
                <a:latin typeface="Times New Roman" pitchFamily="18" charset="0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5820508" y="3455988"/>
              <a:ext cx="334108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nl-NL" sz="1200">
                  <a:latin typeface="Times New Roman" pitchFamily="18" charset="0"/>
                </a:rPr>
                <a:t>–1</a:t>
              </a:r>
            </a:p>
          </p:txBody>
        </p:sp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6323135" y="3455988"/>
              <a:ext cx="402248" cy="4302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nl-NL" sz="1200">
                  <a:latin typeface="Times New Roman" pitchFamily="18" charset="0"/>
                </a:rPr>
                <a:t>0</a:t>
              </a:r>
              <a:r>
                <a:rPr lang="en-GB" altLang="nl-NL" sz="1200">
                  <a:latin typeface="Times New Roman" pitchFamily="18" charset="0"/>
                </a:rPr>
                <a:t>.</a:t>
              </a:r>
              <a:r>
                <a:rPr lang="en-US" altLang="nl-NL" sz="1200">
                  <a:latin typeface="Times New Roman" pitchFamily="18" charset="0"/>
                </a:rPr>
                <a:t>5</a:t>
              </a:r>
              <a:endParaRPr lang="en-GB" altLang="nl-NL" sz="1200">
                <a:latin typeface="Times New Roman" pitchFamily="18" charset="0"/>
              </a:endParaRPr>
            </a:p>
          </p:txBody>
        </p:sp>
        <p:cxnSp>
          <p:nvCxnSpPr>
            <p:cNvPr id="36" name="AutoShape 47"/>
            <p:cNvCxnSpPr>
              <a:cxnSpLocks noChangeShapeType="1"/>
              <a:endCxn id="34" idx="0"/>
            </p:cNvCxnSpPr>
            <p:nvPr/>
          </p:nvCxnSpPr>
          <p:spPr bwMode="auto">
            <a:xfrm>
              <a:off x="5600172" y="2855914"/>
              <a:ext cx="387390" cy="6000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4"/>
            <p:cNvCxnSpPr>
              <a:cxnSpLocks noChangeShapeType="1"/>
              <a:endCxn id="28" idx="0"/>
            </p:cNvCxnSpPr>
            <p:nvPr/>
          </p:nvCxnSpPr>
          <p:spPr bwMode="auto">
            <a:xfrm>
              <a:off x="6762751" y="2919414"/>
              <a:ext cx="229333" cy="536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19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Homework</a:t>
            </a:r>
            <a:r>
              <a:rPr lang="en-GB" dirty="0" smtClean="0"/>
              <a:t>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 If you were designing a successful mouse agent, what sensors and action functions would it need?</a:t>
            </a:r>
          </a:p>
          <a:p>
            <a:pPr lvl="1"/>
            <a:r>
              <a:rPr lang="en-GB" sz="2000" dirty="0"/>
              <a:t> Sensors </a:t>
            </a:r>
          </a:p>
          <a:p>
            <a:pPr lvl="2"/>
            <a:r>
              <a:rPr lang="en-GB" sz="2000" dirty="0"/>
              <a:t> Cat angle</a:t>
            </a:r>
          </a:p>
          <a:p>
            <a:pPr lvl="2"/>
            <a:r>
              <a:rPr lang="en-GB" sz="2000" dirty="0"/>
              <a:t> Distance from edge (distance to middle implicit)</a:t>
            </a:r>
          </a:p>
          <a:p>
            <a:pPr lvl="2"/>
            <a:endParaRPr lang="en-GB" sz="2000" dirty="0"/>
          </a:p>
          <a:p>
            <a:pPr lvl="1"/>
            <a:r>
              <a:rPr lang="en-GB" sz="2000" dirty="0"/>
              <a:t> Actions</a:t>
            </a:r>
          </a:p>
          <a:p>
            <a:pPr lvl="2"/>
            <a:r>
              <a:rPr lang="en-GB" sz="2000" dirty="0"/>
              <a:t> Dash for edge</a:t>
            </a:r>
          </a:p>
          <a:p>
            <a:pPr lvl="2"/>
            <a:r>
              <a:rPr lang="en-GB" sz="2000" dirty="0"/>
              <a:t> Circling</a:t>
            </a:r>
          </a:p>
          <a:p>
            <a:pPr lvl="2"/>
            <a:r>
              <a:rPr lang="en-GB" sz="2000" dirty="0"/>
              <a:t> Move towards sweet spot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9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Heuristic</a:t>
            </a:r>
            <a:r>
              <a:rPr lang="nl-NL" dirty="0"/>
              <a:t> Evaluation </a:t>
            </a:r>
            <a:r>
              <a:rPr lang="nl-NL" dirty="0" err="1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 Heuristics values must be correlated with the true (</a:t>
            </a:r>
            <a:r>
              <a:rPr lang="en-US" altLang="en-US" sz="2000" i="1" dirty="0"/>
              <a:t>game-theoretic</a:t>
            </a:r>
            <a:r>
              <a:rPr lang="en-US" altLang="en-US" sz="2000" dirty="0"/>
              <a:t>) value</a:t>
            </a:r>
          </a:p>
          <a:p>
            <a:r>
              <a:rPr lang="en-GB" sz="2000" dirty="0"/>
              <a:t> For chess, typically </a:t>
            </a:r>
            <a:r>
              <a:rPr lang="en-GB" sz="2000" dirty="0">
                <a:solidFill>
                  <a:srgbClr val="FF0000"/>
                </a:solidFill>
              </a:rPr>
              <a:t>linear</a:t>
            </a:r>
            <a:r>
              <a:rPr lang="en-GB" sz="2000" dirty="0"/>
              <a:t> weighted sum of </a:t>
            </a:r>
            <a:r>
              <a:rPr lang="en-GB" sz="2000" i="1" dirty="0"/>
              <a:t>features</a:t>
            </a:r>
          </a:p>
          <a:p>
            <a:pPr lvl="1"/>
            <a:r>
              <a:rPr lang="en-GB" sz="2000" dirty="0" err="1"/>
              <a:t>Eval</a:t>
            </a:r>
            <a:r>
              <a:rPr lang="en-GB" sz="2000" dirty="0"/>
              <a:t>(s) = w</a:t>
            </a:r>
            <a:r>
              <a:rPr lang="en-GB" sz="2000" baseline="-25000" dirty="0"/>
              <a:t>1</a:t>
            </a:r>
            <a:r>
              <a:rPr lang="en-GB" sz="2000" dirty="0"/>
              <a:t>*f</a:t>
            </a:r>
            <a:r>
              <a:rPr lang="en-GB" sz="2000" baseline="-25000" dirty="0"/>
              <a:t>1</a:t>
            </a:r>
            <a:r>
              <a:rPr lang="en-GB" sz="2000" dirty="0"/>
              <a:t>(s) + w</a:t>
            </a:r>
            <a:r>
              <a:rPr lang="en-GB" sz="2000" baseline="-25000" dirty="0"/>
              <a:t>2</a:t>
            </a:r>
            <a:r>
              <a:rPr lang="en-GB" sz="2000" dirty="0"/>
              <a:t>*f</a:t>
            </a:r>
            <a:r>
              <a:rPr lang="en-GB" sz="2000" baseline="-25000" dirty="0"/>
              <a:t>2</a:t>
            </a:r>
            <a:r>
              <a:rPr lang="en-GB" sz="2000" dirty="0"/>
              <a:t>(s) + … + </a:t>
            </a:r>
            <a:r>
              <a:rPr lang="en-GB" sz="2000" dirty="0" err="1"/>
              <a:t>w</a:t>
            </a:r>
            <a:r>
              <a:rPr lang="en-GB" sz="2000" baseline="-25000" dirty="0" err="1"/>
              <a:t>n</a:t>
            </a:r>
            <a:r>
              <a:rPr lang="en-GB" sz="2000" dirty="0"/>
              <a:t>*</a:t>
            </a:r>
            <a:r>
              <a:rPr lang="en-GB" sz="2000" dirty="0" err="1"/>
              <a:t>f</a:t>
            </a:r>
            <a:r>
              <a:rPr lang="en-GB" sz="2000" baseline="-25000" dirty="0" err="1"/>
              <a:t>n</a:t>
            </a:r>
            <a:r>
              <a:rPr lang="en-GB" sz="2000" dirty="0"/>
              <a:t>(s)</a:t>
            </a:r>
          </a:p>
          <a:p>
            <a:pPr lvl="1"/>
            <a:r>
              <a:rPr lang="en-GB" sz="2000" dirty="0"/>
              <a:t>e.g., w</a:t>
            </a:r>
            <a:r>
              <a:rPr lang="en-GB" sz="2000" baseline="-25000" dirty="0"/>
              <a:t>1</a:t>
            </a:r>
            <a:r>
              <a:rPr lang="en-GB" sz="2000" dirty="0"/>
              <a:t> = 9 with </a:t>
            </a:r>
          </a:p>
          <a:p>
            <a:pPr lvl="1"/>
            <a:r>
              <a:rPr lang="en-GB" sz="2000" dirty="0"/>
              <a:t>f</a:t>
            </a:r>
            <a:r>
              <a:rPr lang="en-GB" sz="2000" baseline="-25000" dirty="0"/>
              <a:t>1</a:t>
            </a:r>
            <a:r>
              <a:rPr lang="en-GB" sz="2000" dirty="0"/>
              <a:t>(s) = (number of white queens) –  (number of black queens), etc.</a:t>
            </a:r>
          </a:p>
        </p:txBody>
      </p:sp>
    </p:spTree>
    <p:extLst>
      <p:ext uri="{BB962C8B-B14F-4D97-AF65-F5344CB8AC3E}">
        <p14:creationId xmlns:p14="http://schemas.microsoft.com/office/powerpoint/2010/main" val="2561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Chess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3455043"/>
            <a:ext cx="7826264" cy="12014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nl-NL" sz="2000" dirty="0"/>
              <a:t> Much research has been performed in Computer Chess </a:t>
            </a:r>
          </a:p>
          <a:p>
            <a:pPr>
              <a:lnSpc>
                <a:spcPct val="80000"/>
              </a:lnSpc>
            </a:pPr>
            <a:r>
              <a:rPr lang="en-GB" altLang="nl-NL" sz="2000" dirty="0"/>
              <a:t> Deep Blue (IBM) defeated the world champion Kasparov in 1997</a:t>
            </a:r>
          </a:p>
          <a:p>
            <a:pPr>
              <a:lnSpc>
                <a:spcPct val="80000"/>
              </a:lnSpc>
            </a:pPr>
            <a:r>
              <a:rPr lang="en-GB" altLang="nl-NL" sz="2000" dirty="0"/>
              <a:t> A Micro Computer better than the world champion?</a:t>
            </a:r>
          </a:p>
          <a:p>
            <a:pPr>
              <a:lnSpc>
                <a:spcPct val="80000"/>
              </a:lnSpc>
            </a:pPr>
            <a:r>
              <a:rPr lang="en-US" altLang="nl-NL" sz="2000" dirty="0"/>
              <a:t> December 2006: Deep Fritz 10 vs. </a:t>
            </a:r>
            <a:r>
              <a:rPr lang="en-US" altLang="nl-NL" sz="2000" dirty="0" err="1"/>
              <a:t>Kramnik</a:t>
            </a:r>
            <a:r>
              <a:rPr lang="en-US" altLang="nl-NL" sz="2000" dirty="0"/>
              <a:t> 4-2</a:t>
            </a:r>
            <a:endParaRPr lang="en-GB" altLang="nl-NL" sz="2000" dirty="0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84" y="734795"/>
            <a:ext cx="1932652" cy="19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55" y="736998"/>
            <a:ext cx="3217069" cy="196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0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445573"/>
            <a:ext cx="4103845" cy="40021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4659" y="4513450"/>
            <a:ext cx="61073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(https://www.newscientist.com/article/2132086-deepminds-ai-beats-worlds-best-go-player-in-latest-face-off/)</a:t>
            </a:r>
          </a:p>
        </p:txBody>
      </p:sp>
    </p:spTree>
    <p:extLst>
      <p:ext uri="{BB962C8B-B14F-4D97-AF65-F5344CB8AC3E}">
        <p14:creationId xmlns:p14="http://schemas.microsoft.com/office/powerpoint/2010/main" val="5417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How to search in imperfect information (=partially observable) games?</a:t>
            </a:r>
          </a:p>
          <a:p>
            <a:r>
              <a:rPr lang="en-US" sz="2000" dirty="0"/>
              <a:t> Games with chance (stochastic) </a:t>
            </a:r>
          </a:p>
          <a:p>
            <a:r>
              <a:rPr lang="en-US" sz="2000" dirty="0"/>
              <a:t> More than two players?</a:t>
            </a:r>
          </a:p>
          <a:p>
            <a:r>
              <a:rPr lang="en-US" sz="2000" dirty="0"/>
              <a:t> Moving at the same time (simultaneous move games)?</a:t>
            </a:r>
          </a:p>
        </p:txBody>
      </p:sp>
    </p:spTree>
    <p:extLst>
      <p:ext uri="{BB962C8B-B14F-4D97-AF65-F5344CB8AC3E}">
        <p14:creationId xmlns:p14="http://schemas.microsoft.com/office/powerpoint/2010/main" val="28759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Intelligent Search </a:t>
            </a:r>
            <a:r>
              <a:rPr lang="nl-NL" dirty="0" err="1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2000" dirty="0"/>
              <a:t> </a:t>
            </a:r>
            <a:r>
              <a:rPr lang="nl-NL" sz="2000" dirty="0" err="1"/>
              <a:t>Reasoning</a:t>
            </a:r>
            <a:r>
              <a:rPr lang="nl-NL" sz="2000" dirty="0"/>
              <a:t> </a:t>
            </a:r>
            <a:r>
              <a:rPr lang="nl-NL" sz="2000" dirty="0" err="1"/>
              <a:t>Techniques</a:t>
            </a:r>
            <a:endParaRPr lang="nl-NL" sz="2000" dirty="0"/>
          </a:p>
          <a:p>
            <a:r>
              <a:rPr lang="nl-NL" sz="2000" dirty="0"/>
              <a:t> Intelligent Search &amp; Games</a:t>
            </a:r>
          </a:p>
          <a:p>
            <a:endParaRPr lang="nl-NL" sz="2000" dirty="0"/>
          </a:p>
          <a:p>
            <a:r>
              <a:rPr lang="nl-NL" sz="2000" dirty="0"/>
              <a:t> More on route </a:t>
            </a:r>
            <a:r>
              <a:rPr lang="nl-NL" sz="2000" dirty="0" err="1"/>
              <a:t>finding</a:t>
            </a:r>
            <a:r>
              <a:rPr lang="nl-NL" sz="2000" dirty="0"/>
              <a:t> in</a:t>
            </a:r>
          </a:p>
          <a:p>
            <a:pPr lvl="1"/>
            <a:r>
              <a:rPr lang="nl-NL" sz="2000" dirty="0"/>
              <a:t> </a:t>
            </a:r>
            <a:r>
              <a:rPr lang="nl-NL" sz="2000" dirty="0" err="1"/>
              <a:t>Graph</a:t>
            </a:r>
            <a:r>
              <a:rPr lang="nl-NL" sz="2000" dirty="0"/>
              <a:t> </a:t>
            </a:r>
            <a:r>
              <a:rPr lang="nl-NL" sz="2000" dirty="0" err="1"/>
              <a:t>theory</a:t>
            </a:r>
            <a:endParaRPr lang="nl-NL" sz="2000" dirty="0"/>
          </a:p>
          <a:p>
            <a:pPr lvl="1"/>
            <a:r>
              <a:rPr lang="nl-NL" sz="2000" dirty="0"/>
              <a:t> Planning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Scheduling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876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dirty="0"/>
              <a:t>Required reading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nl-NL" sz="2000" dirty="0"/>
              <a:t> Chapter 3 – stop at start of 3.4.4</a:t>
            </a:r>
          </a:p>
          <a:p>
            <a:endParaRPr lang="en-GB" altLang="nl-NL" sz="2000" dirty="0"/>
          </a:p>
          <a:p>
            <a:r>
              <a:rPr lang="en-GB" altLang="nl-NL" sz="2000" dirty="0"/>
              <a:t> Chapter 5, 5.1 and 5.2</a:t>
            </a:r>
            <a:endParaRPr lang="en-US" altLang="nl-NL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19" y="138677"/>
            <a:ext cx="3314847" cy="418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8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checklist: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 Tree terminology</a:t>
            </a:r>
          </a:p>
          <a:p>
            <a:r>
              <a:rPr lang="en-GB" sz="2000" dirty="0"/>
              <a:t> Using trees for search</a:t>
            </a:r>
          </a:p>
          <a:p>
            <a:r>
              <a:rPr lang="en-GB" sz="2000" dirty="0"/>
              <a:t> Breadth first search</a:t>
            </a:r>
          </a:p>
          <a:p>
            <a:r>
              <a:rPr lang="en-GB" sz="2000" dirty="0"/>
              <a:t> Depth first search</a:t>
            </a:r>
          </a:p>
          <a:p>
            <a:r>
              <a:rPr lang="en-GB" sz="2000" dirty="0"/>
              <a:t> Minimax search</a:t>
            </a:r>
          </a:p>
          <a:p>
            <a:r>
              <a:rPr lang="en-GB" sz="2000" dirty="0"/>
              <a:t> Pruning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8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ea typeface="ＭＳ Ｐゴシック" pitchFamily="-102" charset="-128"/>
              </a:rPr>
              <a:t>Course</a:t>
            </a:r>
            <a:r>
              <a:rPr lang="nl-NL" dirty="0" smtClean="0">
                <a:ea typeface="ＭＳ Ｐゴシック" pitchFamily="-102" charset="-128"/>
              </a:rPr>
              <a:t> </a:t>
            </a:r>
            <a:r>
              <a:rPr lang="en-US" dirty="0" smtClean="0">
                <a:ea typeface="ＭＳ Ｐゴシック" pitchFamily="-102" charset="-128"/>
              </a:rPr>
              <a:t>overview</a:t>
            </a:r>
            <a:endParaRPr lang="en-US" dirty="0">
              <a:ea typeface="ＭＳ Ｐゴシック" pitchFamily="-10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878" y="98128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514881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Introduction to DS &amp; AI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9425" y="98128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739426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What is AI?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14877" y="1447739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1514880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9425" y="1447739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4739425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Agents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14876" y="191005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1514877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Data Mining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39424" y="191005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739425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4875" y="237650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14876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Modeling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9423" y="237650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4739424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Logic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14879" y="2838820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514880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Simulations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39427" y="2838820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739428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14878" y="330527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14879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Game Theory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39426" y="330527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739427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Information Retrieval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45666" y="3783587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145667" y="3819553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Computer Class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5666" y="4245254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145666" y="4281220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Ethics in AI</a:t>
            </a:r>
          </a:p>
        </p:txBody>
      </p:sp>
      <p:sp>
        <p:nvSpPr>
          <p:cNvPr id="5" name="Oval 4"/>
          <p:cNvSpPr/>
          <p:nvPr/>
        </p:nvSpPr>
        <p:spPr>
          <a:xfrm>
            <a:off x="4739423" y="1862135"/>
            <a:ext cx="2588654" cy="487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93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 Many AI approaches rely on search to find the ‘best’ solution to a problem.</a:t>
            </a:r>
          </a:p>
          <a:p>
            <a:endParaRPr lang="en-GB" sz="2000" dirty="0"/>
          </a:p>
          <a:p>
            <a:r>
              <a:rPr lang="en-GB" sz="2000" dirty="0"/>
              <a:t> By searching through the possible solutions we can find the solution we need.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0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Mazes</a:t>
            </a:r>
            <a:endParaRPr lang="en-US" dirty="0"/>
          </a:p>
        </p:txBody>
      </p:sp>
      <p:pic>
        <p:nvPicPr>
          <p:cNvPr id="1026" name="Picture 2" descr="https://upload.wikimedia.org/wikipedia/commons/thumb/8/88/Maze_simple.svg/220px-Maze_si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96" y="1282760"/>
            <a:ext cx="4354445" cy="27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Mazes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72137" y="1074745"/>
            <a:ext cx="4804939" cy="3124988"/>
            <a:chOff x="1886376" y="2286000"/>
            <a:chExt cx="5116807" cy="3209636"/>
          </a:xfrm>
        </p:grpSpPr>
        <p:pic>
          <p:nvPicPr>
            <p:cNvPr id="1026" name="Picture 2" descr="https://upload.wikimedia.org/wikipedia/commons/thumb/8/88/Maze_simple.svg/220px-Maze_simpl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76" y="2286000"/>
              <a:ext cx="5116807" cy="3209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272146" y="2761673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02717" y="327991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59928" y="326505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30983" y="3239653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02183" y="371070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21507" y="3713017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356638" y="374072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G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669310" y="411017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H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121507" y="419792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I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959928" y="418868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J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963373" y="418868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K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96754" y="460764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L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59928" y="460764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M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478188" y="4620190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N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0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Making a tree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9721" y="1282761"/>
            <a:ext cx="4230885" cy="2748912"/>
            <a:chOff x="1886376" y="2286000"/>
            <a:chExt cx="5116807" cy="3209636"/>
          </a:xfrm>
        </p:grpSpPr>
        <p:pic>
          <p:nvPicPr>
            <p:cNvPr id="1026" name="Picture 2" descr="https://upload.wikimedia.org/wikipedia/commons/thumb/8/88/Maze_simple.svg/220px-Maze_simpl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76" y="2286000"/>
              <a:ext cx="5116807" cy="3209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272146" y="2761673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A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02717" y="327991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B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59928" y="3265054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C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30983" y="3239653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D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02183" y="371070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E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21507" y="3713017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F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356638" y="374072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G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669310" y="411017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H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121507" y="4197926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I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959928" y="418868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J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963373" y="4188689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K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96754" y="460764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L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59928" y="4607641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M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478188" y="4620190"/>
              <a:ext cx="323272" cy="3602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ysClr val="windowText" lastClr="000000"/>
                  </a:solidFill>
                </a:rPr>
                <a:t>N</a:t>
              </a: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6215611" y="949034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A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25597" y="1418999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B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13547" y="1418999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H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stCxn id="21" idx="3"/>
            <a:endCxn id="22" idx="7"/>
          </p:cNvCxnSpPr>
          <p:nvPr/>
        </p:nvCxnSpPr>
        <p:spPr>
          <a:xfrm flipH="1">
            <a:off x="6032545" y="1179633"/>
            <a:ext cx="218573" cy="278931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6422558" y="1179633"/>
            <a:ext cx="226496" cy="278931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5710200" y="1639287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5063851" y="1748002"/>
            <a:ext cx="859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Dead end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93352" y="1846118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60076" y="1878192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I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>
            <a:stCxn id="23" idx="3"/>
            <a:endCxn id="29" idx="7"/>
          </p:cNvCxnSpPr>
          <p:nvPr/>
        </p:nvCxnSpPr>
        <p:spPr>
          <a:xfrm flipH="1">
            <a:off x="6500300" y="1649598"/>
            <a:ext cx="148754" cy="236085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23" idx="5"/>
            <a:endCxn id="30" idx="1"/>
          </p:cNvCxnSpPr>
          <p:nvPr/>
        </p:nvCxnSpPr>
        <p:spPr>
          <a:xfrm>
            <a:off x="6820495" y="1649598"/>
            <a:ext cx="175088" cy="268159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>
          <a:xfrm>
            <a:off x="6159982" y="2115492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5477073" y="2229164"/>
            <a:ext cx="859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Dead end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5013" y="2250579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81737" y="2257536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L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029" name="Straight Arrow Connector 1028"/>
          <p:cNvCxnSpPr>
            <a:stCxn id="30" idx="3"/>
            <a:endCxn id="38" idx="7"/>
          </p:cNvCxnSpPr>
          <p:nvPr/>
        </p:nvCxnSpPr>
        <p:spPr>
          <a:xfrm flipH="1">
            <a:off x="6821960" y="2108791"/>
            <a:ext cx="173622" cy="181353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30" idx="5"/>
            <a:endCxn id="39" idx="1"/>
          </p:cNvCxnSpPr>
          <p:nvPr/>
        </p:nvCxnSpPr>
        <p:spPr>
          <a:xfrm>
            <a:off x="7167024" y="2108791"/>
            <a:ext cx="150220" cy="18831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89379" y="2780604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C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77508" y="2771246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J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033" name="Straight Arrow Connector 1032"/>
          <p:cNvCxnSpPr>
            <a:stCxn id="38" idx="3"/>
            <a:endCxn id="44" idx="7"/>
          </p:cNvCxnSpPr>
          <p:nvPr/>
        </p:nvCxnSpPr>
        <p:spPr>
          <a:xfrm flipH="1">
            <a:off x="6496327" y="2481178"/>
            <a:ext cx="154193" cy="338991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38" idx="5"/>
            <a:endCxn id="45" idx="1"/>
          </p:cNvCxnSpPr>
          <p:nvPr/>
        </p:nvCxnSpPr>
        <p:spPr>
          <a:xfrm>
            <a:off x="6821961" y="2481178"/>
            <a:ext cx="191054" cy="329633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846378" y="3250623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35333" y="3259473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K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040" name="Straight Arrow Connector 1039"/>
          <p:cNvCxnSpPr>
            <a:stCxn id="44" idx="3"/>
            <a:endCxn id="53" idx="7"/>
          </p:cNvCxnSpPr>
          <p:nvPr/>
        </p:nvCxnSpPr>
        <p:spPr>
          <a:xfrm flipH="1">
            <a:off x="6053325" y="3011203"/>
            <a:ext cx="271561" cy="278985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44" idx="5"/>
            <a:endCxn id="54" idx="1"/>
          </p:cNvCxnSpPr>
          <p:nvPr/>
        </p:nvCxnSpPr>
        <p:spPr>
          <a:xfrm>
            <a:off x="6496327" y="3011203"/>
            <a:ext cx="174512" cy="287835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Multiply 58"/>
          <p:cNvSpPr/>
          <p:nvPr/>
        </p:nvSpPr>
        <p:spPr>
          <a:xfrm>
            <a:off x="7219962" y="2493818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Multiply 59"/>
          <p:cNvSpPr/>
          <p:nvPr/>
        </p:nvSpPr>
        <p:spPr>
          <a:xfrm>
            <a:off x="6869212" y="3027295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Multiply 60"/>
          <p:cNvSpPr/>
          <p:nvPr/>
        </p:nvSpPr>
        <p:spPr>
          <a:xfrm>
            <a:off x="5711433" y="3474521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6962783" y="3729136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N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284031" y="3729136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G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044" name="Straight Arrow Connector 1043"/>
          <p:cNvCxnSpPr>
            <a:stCxn id="54" idx="3"/>
            <a:endCxn id="66" idx="7"/>
          </p:cNvCxnSpPr>
          <p:nvPr/>
        </p:nvCxnSpPr>
        <p:spPr>
          <a:xfrm flipH="1">
            <a:off x="6490978" y="3490072"/>
            <a:ext cx="179861" cy="27863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stCxn id="54" idx="5"/>
            <a:endCxn id="65" idx="1"/>
          </p:cNvCxnSpPr>
          <p:nvPr/>
        </p:nvCxnSpPr>
        <p:spPr>
          <a:xfrm>
            <a:off x="6842280" y="3490072"/>
            <a:ext cx="156009" cy="27863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Multiply 87"/>
          <p:cNvSpPr/>
          <p:nvPr/>
        </p:nvSpPr>
        <p:spPr>
          <a:xfrm>
            <a:off x="6159981" y="3953074"/>
            <a:ext cx="459046" cy="458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Oval 88"/>
          <p:cNvSpPr/>
          <p:nvPr/>
        </p:nvSpPr>
        <p:spPr>
          <a:xfrm>
            <a:off x="6645315" y="4182163"/>
            <a:ext cx="242454" cy="270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ysClr val="windowText" lastClr="000000"/>
                </a:solidFill>
              </a:rPr>
              <a:t>M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/>
          <p:cNvCxnSpPr>
            <a:stCxn id="65" idx="3"/>
            <a:endCxn id="89" idx="7"/>
          </p:cNvCxnSpPr>
          <p:nvPr/>
        </p:nvCxnSpPr>
        <p:spPr>
          <a:xfrm flipH="1">
            <a:off x="6852262" y="3959736"/>
            <a:ext cx="146027" cy="261992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5" idx="5"/>
          </p:cNvCxnSpPr>
          <p:nvPr/>
        </p:nvCxnSpPr>
        <p:spPr>
          <a:xfrm>
            <a:off x="7169730" y="3959736"/>
            <a:ext cx="158528" cy="261992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67023" y="4106139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/>
      <p:bldP spid="29" grpId="0" animBg="1"/>
      <p:bldP spid="30" grpId="0" animBg="1"/>
      <p:bldP spid="36" grpId="0" animBg="1"/>
      <p:bldP spid="37" grpId="0"/>
      <p:bldP spid="38" grpId="0" animBg="1"/>
      <p:bldP spid="39" grpId="0" animBg="1"/>
      <p:bldP spid="44" grpId="0" animBg="1"/>
      <p:bldP spid="45" grpId="0" animBg="1"/>
      <p:bldP spid="53" grpId="0" animBg="1"/>
      <p:bldP spid="54" grpId="0" animBg="1"/>
      <p:bldP spid="59" grpId="0" animBg="1"/>
      <p:bldP spid="60" grpId="0" animBg="1"/>
      <p:bldP spid="61" grpId="0" animBg="1"/>
      <p:bldP spid="65" grpId="0" animBg="1"/>
      <p:bldP spid="66" grpId="0" animBg="1"/>
      <p:bldP spid="88" grpId="0" animBg="1"/>
      <p:bldP spid="89" grpId="0" animBg="1"/>
      <p:bldP spid="51" grpId="0"/>
    </p:bld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5c9189-501c-43f6-a206-6293e2647475" xsi:nil="true"/>
    <lcf76f155ced4ddcb4097134ff3c332f xmlns="281686eb-5cc8-4992-8208-51861a772ec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C7DFDF2F93E49810C9B28154D4570" ma:contentTypeVersion="9" ma:contentTypeDescription="Create a new document." ma:contentTypeScope="" ma:versionID="9a5097a8916fae46ec8f1f47b41a4041">
  <xsd:schema xmlns:xsd="http://www.w3.org/2001/XMLSchema" xmlns:xs="http://www.w3.org/2001/XMLSchema" xmlns:p="http://schemas.microsoft.com/office/2006/metadata/properties" xmlns:ns2="281686eb-5cc8-4992-8208-51861a772ece" xmlns:ns3="5b5c9189-501c-43f6-a206-6293e2647475" targetNamespace="http://schemas.microsoft.com/office/2006/metadata/properties" ma:root="true" ma:fieldsID="7e18633cfaa97481e120bc66cbece217" ns2:_="" ns3:_="">
    <xsd:import namespace="281686eb-5cc8-4992-8208-51861a772ece"/>
    <xsd:import namespace="5b5c9189-501c-43f6-a206-6293e2647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686eb-5cc8-4992-8208-51861a772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e7061f6-de73-44c7-bfdb-4de9ff9c12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c9189-501c-43f6-a206-6293e26474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46cebbd-04e1-4b89-9a25-2a437b3f5d18}" ma:internalName="TaxCatchAll" ma:showField="CatchAllData" ma:web="5b5c9189-501c-43f6-a206-6293e26474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B65EE-A1DE-4560-98C9-EB096140ED5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281686eb-5cc8-4992-8208-51861a772e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b5c9189-501c-43f6-a206-6293e264747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772BF-CB0E-4843-92E1-A2E61BD13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9625C7-F0ED-426B-818F-CBF4F0178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1686eb-5cc8-4992-8208-51861a772ece"/>
    <ds:schemaRef ds:uri="5b5c9189-501c-43f6-a206-6293e2647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2057</Words>
  <Application>Microsoft Office PowerPoint</Application>
  <PresentationFormat>On-screen Show (16:9)</PresentationFormat>
  <Paragraphs>683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Arial</vt:lpstr>
      <vt:lpstr>Calibri</vt:lpstr>
      <vt:lpstr>Lucida Grande</vt:lpstr>
      <vt:lpstr>Symbol</vt:lpstr>
      <vt:lpstr>Tahoma</vt:lpstr>
      <vt:lpstr>Times New Roman</vt:lpstr>
      <vt:lpstr>Verdana</vt:lpstr>
      <vt:lpstr>Wingdings</vt:lpstr>
      <vt:lpstr>Maastricht University</vt:lpstr>
      <vt:lpstr>IDA – Search</vt:lpstr>
      <vt:lpstr>Course overview</vt:lpstr>
      <vt:lpstr>Homework</vt:lpstr>
      <vt:lpstr>Homework answers</vt:lpstr>
      <vt:lpstr>Course overview</vt:lpstr>
      <vt:lpstr>Search</vt:lpstr>
      <vt:lpstr>Mazes</vt:lpstr>
      <vt:lpstr>Mazes</vt:lpstr>
      <vt:lpstr>Making a tree</vt:lpstr>
      <vt:lpstr>Tree Terminology</vt:lpstr>
      <vt:lpstr>Tree terminology practice</vt:lpstr>
      <vt:lpstr>Searching a tree</vt:lpstr>
      <vt:lpstr>Breadth first search</vt:lpstr>
      <vt:lpstr>Depth first search</vt:lpstr>
      <vt:lpstr>Breadth first vs Depth first</vt:lpstr>
      <vt:lpstr>Maze search, practice</vt:lpstr>
      <vt:lpstr>Maze search, practice</vt:lpstr>
      <vt:lpstr>Maze search, practice</vt:lpstr>
      <vt:lpstr>Another application: Planning a route</vt:lpstr>
      <vt:lpstr>Planning a route – breadth first</vt:lpstr>
      <vt:lpstr>Planning a route – depth first</vt:lpstr>
      <vt:lpstr>Search in games</vt:lpstr>
      <vt:lpstr>Game Tree</vt:lpstr>
      <vt:lpstr>Example: Sudoku 4x4</vt:lpstr>
      <vt:lpstr>Adversary Search</vt:lpstr>
      <vt:lpstr>Game tree (2-player, deterministic, turn-taking)</vt:lpstr>
      <vt:lpstr>MiniMax Search (Von Neumann, 1928)</vt:lpstr>
      <vt:lpstr>Principal Variation</vt:lpstr>
      <vt:lpstr>Exercise: MiniMax Search </vt:lpstr>
      <vt:lpstr>Exercise: Minimax Search</vt:lpstr>
      <vt:lpstr>Game Tree: First Steps</vt:lpstr>
      <vt:lpstr>Minimax Search</vt:lpstr>
      <vt:lpstr>Minimax Search</vt:lpstr>
      <vt:lpstr>Observation</vt:lpstr>
      <vt:lpstr>Minimax Search - pruning</vt:lpstr>
      <vt:lpstr>Minimax Search - pruning</vt:lpstr>
      <vt:lpstr>Homework: which nodes can be pruned?</vt:lpstr>
      <vt:lpstr>Computer Game-Playing</vt:lpstr>
      <vt:lpstr>Heuristic Search</vt:lpstr>
      <vt:lpstr>Heuristic Evaluation Function</vt:lpstr>
      <vt:lpstr>Chess</vt:lpstr>
      <vt:lpstr>PowerPoint Presentation</vt:lpstr>
      <vt:lpstr>Other Questions?</vt:lpstr>
      <vt:lpstr>Intelligent Search Techniques</vt:lpstr>
      <vt:lpstr>Required reading</vt:lpstr>
      <vt:lpstr>Exam checklist: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Wilbik, Anna (DKE)</cp:lastModifiedBy>
  <cp:revision>111</cp:revision>
  <cp:lastPrinted>2016-01-22T13:02:05Z</cp:lastPrinted>
  <dcterms:created xsi:type="dcterms:W3CDTF">2016-01-20T13:07:02Z</dcterms:created>
  <dcterms:modified xsi:type="dcterms:W3CDTF">2022-09-19T07:45:04Z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0x010100206C7DFDF2F93E49810C9B28154D4570</vt:lpwstr>
  </property>
</Properties>
</file>