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sldIdLst>
    <p:sldId id="256" r:id="rId3"/>
    <p:sldId id="258" r:id="rId4"/>
    <p:sldId id="270" r:id="rId5"/>
    <p:sldId id="261" r:id="rId6"/>
    <p:sldId id="259" r:id="rId7"/>
    <p:sldId id="263" r:id="rId8"/>
    <p:sldId id="307" r:id="rId9"/>
    <p:sldId id="273" r:id="rId10"/>
    <p:sldId id="265" r:id="rId11"/>
    <p:sldId id="266" r:id="rId12"/>
    <p:sldId id="267" r:id="rId13"/>
    <p:sldId id="268" r:id="rId14"/>
    <p:sldId id="308" r:id="rId15"/>
    <p:sldId id="272" r:id="rId16"/>
    <p:sldId id="275" r:id="rId17"/>
    <p:sldId id="278" r:id="rId18"/>
    <p:sldId id="281" r:id="rId19"/>
    <p:sldId id="279" r:id="rId20"/>
    <p:sldId id="310" r:id="rId21"/>
    <p:sldId id="282" r:id="rId22"/>
    <p:sldId id="283" r:id="rId23"/>
    <p:sldId id="284" r:id="rId24"/>
    <p:sldId id="285" r:id="rId25"/>
    <p:sldId id="286" r:id="rId26"/>
    <p:sldId id="287" r:id="rId27"/>
    <p:sldId id="288" r:id="rId28"/>
    <p:sldId id="289" r:id="rId29"/>
    <p:sldId id="290" r:id="rId30"/>
    <p:sldId id="294" r:id="rId31"/>
    <p:sldId id="298" r:id="rId32"/>
    <p:sldId id="300" r:id="rId33"/>
    <p:sldId id="302" r:id="rId34"/>
    <p:sldId id="304" r:id="rId35"/>
    <p:sldId id="306" r:id="rId36"/>
    <p:sldId id="295" r:id="rId37"/>
    <p:sldId id="296"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660"/>
  </p:normalViewPr>
  <p:slideViewPr>
    <p:cSldViewPr snapToGrid="0">
      <p:cViewPr varScale="1">
        <p:scale>
          <a:sx n="111" d="100"/>
          <a:sy n="111" d="100"/>
        </p:scale>
        <p:origin x="9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49251" y="1219200"/>
            <a:ext cx="8337550" cy="762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250" b="1" i="0" u="none" strike="noStrike" cap="none">
                <a:solidFill>
                  <a:srgbClr val="001C3D"/>
                </a:solidFill>
                <a:latin typeface="Verdana"/>
                <a:ea typeface="Verdana"/>
                <a:cs typeface="Verdana"/>
                <a:sym typeface="Verdana"/>
              </a:defRPr>
            </a:lvl1pPr>
            <a:lvl2pPr marL="0" marR="0" lvl="1" indent="0" algn="l" rtl="0">
              <a:spcBef>
                <a:spcPts val="0"/>
              </a:spcBef>
              <a:spcAft>
                <a:spcPts val="0"/>
              </a:spcAft>
              <a:buNone/>
              <a:defRPr sz="2250" b="1" i="0" u="none" strike="noStrike" cap="none">
                <a:solidFill>
                  <a:srgbClr val="001C3D"/>
                </a:solidFill>
                <a:latin typeface="Verdana"/>
                <a:ea typeface="Verdana"/>
                <a:cs typeface="Verdana"/>
                <a:sym typeface="Verdana"/>
              </a:defRPr>
            </a:lvl2pPr>
            <a:lvl3pPr marL="0" marR="0" lvl="2" indent="0" algn="l" rtl="0">
              <a:spcBef>
                <a:spcPts val="0"/>
              </a:spcBef>
              <a:spcAft>
                <a:spcPts val="0"/>
              </a:spcAft>
              <a:buNone/>
              <a:defRPr sz="2250" b="1" i="0" u="none" strike="noStrike" cap="none">
                <a:solidFill>
                  <a:srgbClr val="001C3D"/>
                </a:solidFill>
                <a:latin typeface="Verdana"/>
                <a:ea typeface="Verdana"/>
                <a:cs typeface="Verdana"/>
                <a:sym typeface="Verdana"/>
              </a:defRPr>
            </a:lvl3pPr>
            <a:lvl4pPr marL="0" marR="0" lvl="3" indent="0" algn="l" rtl="0">
              <a:spcBef>
                <a:spcPts val="0"/>
              </a:spcBef>
              <a:spcAft>
                <a:spcPts val="0"/>
              </a:spcAft>
              <a:buNone/>
              <a:defRPr sz="2250" b="1" i="0" u="none" strike="noStrike" cap="none">
                <a:solidFill>
                  <a:srgbClr val="001C3D"/>
                </a:solidFill>
                <a:latin typeface="Verdana"/>
                <a:ea typeface="Verdana"/>
                <a:cs typeface="Verdana"/>
                <a:sym typeface="Verdana"/>
              </a:defRPr>
            </a:lvl4pPr>
            <a:lvl5pPr marL="0" marR="0" lvl="4" indent="0" algn="l" rtl="0">
              <a:spcBef>
                <a:spcPts val="0"/>
              </a:spcBef>
              <a:spcAft>
                <a:spcPts val="0"/>
              </a:spcAft>
              <a:buNone/>
              <a:defRPr sz="2250" b="1" i="0" u="none" strike="noStrike" cap="none">
                <a:solidFill>
                  <a:srgbClr val="001C3D"/>
                </a:solidFill>
                <a:latin typeface="Verdana"/>
                <a:ea typeface="Verdana"/>
                <a:cs typeface="Verdana"/>
                <a:sym typeface="Verdana"/>
              </a:defRPr>
            </a:lvl5pPr>
            <a:lvl6pPr marL="342900" marR="0" lvl="5" indent="0" algn="l" rtl="0">
              <a:spcBef>
                <a:spcPts val="0"/>
              </a:spcBef>
              <a:spcAft>
                <a:spcPts val="0"/>
              </a:spcAft>
              <a:buNone/>
              <a:defRPr sz="2250" b="1" i="0" u="none" strike="noStrike" cap="none">
                <a:solidFill>
                  <a:srgbClr val="001C3D"/>
                </a:solidFill>
                <a:latin typeface="Verdana"/>
                <a:ea typeface="Verdana"/>
                <a:cs typeface="Verdana"/>
                <a:sym typeface="Verdana"/>
              </a:defRPr>
            </a:lvl6pPr>
            <a:lvl7pPr marL="685800" marR="0" lvl="6" indent="0" algn="l" rtl="0">
              <a:spcBef>
                <a:spcPts val="0"/>
              </a:spcBef>
              <a:spcAft>
                <a:spcPts val="0"/>
              </a:spcAft>
              <a:buNone/>
              <a:defRPr sz="2250" b="1" i="0" u="none" strike="noStrike" cap="none">
                <a:solidFill>
                  <a:srgbClr val="001C3D"/>
                </a:solidFill>
                <a:latin typeface="Verdana"/>
                <a:ea typeface="Verdana"/>
                <a:cs typeface="Verdana"/>
                <a:sym typeface="Verdana"/>
              </a:defRPr>
            </a:lvl7pPr>
            <a:lvl8pPr marL="1028700" marR="0" lvl="7" indent="0" algn="l" rtl="0">
              <a:spcBef>
                <a:spcPts val="0"/>
              </a:spcBef>
              <a:spcAft>
                <a:spcPts val="0"/>
              </a:spcAft>
              <a:buNone/>
              <a:defRPr sz="2250" b="1" i="0" u="none" strike="noStrike" cap="none">
                <a:solidFill>
                  <a:srgbClr val="001C3D"/>
                </a:solidFill>
                <a:latin typeface="Verdana"/>
                <a:ea typeface="Verdana"/>
                <a:cs typeface="Verdana"/>
                <a:sym typeface="Verdana"/>
              </a:defRPr>
            </a:lvl8pPr>
            <a:lvl9pPr marL="1371600" marR="0" lvl="8" indent="0" algn="l" rtl="0">
              <a:spcBef>
                <a:spcPts val="0"/>
              </a:spcBef>
              <a:spcAft>
                <a:spcPts val="0"/>
              </a:spcAft>
              <a:buNone/>
              <a:defRPr sz="2250" b="1" i="0" u="none" strike="noStrike" cap="none">
                <a:solidFill>
                  <a:srgbClr val="001C3D"/>
                </a:solidFill>
                <a:latin typeface="Verdana"/>
                <a:ea typeface="Verdana"/>
                <a:cs typeface="Verdana"/>
                <a:sym typeface="Verdana"/>
              </a:defRPr>
            </a:lvl9pPr>
          </a:lstStyle>
          <a:p>
            <a:r>
              <a:rPr lang="en-US" smtClean="0"/>
              <a:t>Click to edit Master title style</a:t>
            </a:r>
            <a:endParaRPr/>
          </a:p>
        </p:txBody>
      </p:sp>
      <p:sp>
        <p:nvSpPr>
          <p:cNvPr id="16" name="Shape 16"/>
          <p:cNvSpPr txBox="1">
            <a:spLocks noGrp="1"/>
          </p:cNvSpPr>
          <p:nvPr>
            <p:ph type="body" idx="1"/>
          </p:nvPr>
        </p:nvSpPr>
        <p:spPr>
          <a:xfrm>
            <a:off x="349251" y="2093913"/>
            <a:ext cx="8337550" cy="4114800"/>
          </a:xfrm>
          <a:prstGeom prst="rect">
            <a:avLst/>
          </a:prstGeom>
          <a:noFill/>
          <a:ln>
            <a:noFill/>
          </a:ln>
        </p:spPr>
        <p:txBody>
          <a:bodyPr lIns="91425" tIns="91425" rIns="91425" bIns="91425" anchor="t" anchorCtr="0"/>
          <a:lstStyle>
            <a:lvl1pPr marL="257175" marR="0" lvl="0" indent="-104775" algn="l" rtl="0">
              <a:spcBef>
                <a:spcPts val="480"/>
              </a:spcBef>
              <a:spcAft>
                <a:spcPts val="0"/>
              </a:spcAft>
              <a:buClr>
                <a:srgbClr val="001C3D"/>
              </a:buClr>
              <a:buSzPct val="100000"/>
              <a:buFont typeface="Verdana"/>
              <a:buChar char="•"/>
              <a:defRPr sz="2400" b="0" i="0" u="none" strike="noStrike" cap="none">
                <a:solidFill>
                  <a:srgbClr val="001C3D"/>
                </a:solidFill>
                <a:latin typeface="Verdana"/>
                <a:ea typeface="Verdana"/>
                <a:cs typeface="Verdana"/>
                <a:sym typeface="Verdana"/>
              </a:defRPr>
            </a:lvl1pPr>
            <a:lvl2pPr marL="557213" marR="0" lvl="1" indent="-80963" algn="l" rtl="0">
              <a:spcBef>
                <a:spcPts val="420"/>
              </a:spcBef>
              <a:spcAft>
                <a:spcPts val="0"/>
              </a:spcAft>
              <a:buClr>
                <a:srgbClr val="001C3D"/>
              </a:buClr>
              <a:buSzPct val="100000"/>
              <a:buFont typeface="Verdana"/>
              <a:buChar char="–"/>
              <a:defRPr sz="2100" b="0" i="0" u="none" strike="noStrike" cap="none">
                <a:solidFill>
                  <a:srgbClr val="001C3D"/>
                </a:solidFill>
                <a:latin typeface="Verdana"/>
                <a:ea typeface="Verdana"/>
                <a:cs typeface="Verdana"/>
                <a:sym typeface="Verdana"/>
              </a:defRPr>
            </a:lvl2pPr>
            <a:lvl3pPr marL="857250" marR="0" lvl="2" indent="-57150" algn="l" rtl="0">
              <a:spcBef>
                <a:spcPts val="360"/>
              </a:spcBef>
              <a:spcAft>
                <a:spcPts val="0"/>
              </a:spcAft>
              <a:buClr>
                <a:srgbClr val="001C3D"/>
              </a:buClr>
              <a:buSzPct val="100000"/>
              <a:buFont typeface="Verdana"/>
              <a:buChar char="•"/>
              <a:defRPr sz="1800" b="0" i="0" u="none" strike="noStrike" cap="none">
                <a:solidFill>
                  <a:srgbClr val="001C3D"/>
                </a:solidFill>
                <a:latin typeface="Verdana"/>
                <a:ea typeface="Verdana"/>
                <a:cs typeface="Verdana"/>
                <a:sym typeface="Verdana"/>
              </a:defRPr>
            </a:lvl3pPr>
            <a:lvl4pPr marL="1171575" marR="0" lvl="3"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4pPr>
            <a:lvl5pPr marL="1485900" marR="0" lvl="4"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5pPr>
            <a:lvl6pPr marL="1828800" marR="0" lvl="5"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6pPr>
            <a:lvl7pPr marL="2171700" marR="0" lvl="6"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7pPr>
            <a:lvl8pPr marL="2514600" marR="0" lvl="7"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8pPr>
            <a:lvl9pPr marL="2857500" marR="0" lvl="8" indent="-76200" algn="l" rtl="0">
              <a:spcBef>
                <a:spcPts val="300"/>
              </a:spcBef>
              <a:spcAft>
                <a:spcPts val="0"/>
              </a:spcAft>
              <a:buClr>
                <a:srgbClr val="001C3D"/>
              </a:buClr>
              <a:buSzPct val="100000"/>
              <a:buFont typeface="Verdana"/>
              <a:buChar char="»"/>
              <a:defRPr sz="1500" b="0" i="0" u="none" strike="noStrike" cap="none">
                <a:solidFill>
                  <a:srgbClr val="001C3D"/>
                </a:solidFill>
                <a:latin typeface="Verdana"/>
                <a:ea typeface="Verdana"/>
                <a:cs typeface="Verdana"/>
                <a:sym typeface="Verdana"/>
              </a:defRPr>
            </a:lvl9pPr>
          </a:lstStyle>
          <a:p>
            <a:pPr lvl="0"/>
            <a:r>
              <a:rPr lang="en-US" smtClean="0"/>
              <a:t>Edit Master text styles</a:t>
            </a:r>
          </a:p>
        </p:txBody>
      </p:sp>
    </p:spTree>
    <p:extLst>
      <p:ext uri="{BB962C8B-B14F-4D97-AF65-F5344CB8AC3E}">
        <p14:creationId xmlns:p14="http://schemas.microsoft.com/office/powerpoint/2010/main" val="272684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BAE70-CC5E-40B8-A584-53344ABB6DC3}" type="datetimeFigureOut">
              <a:rPr lang="en-US" smtClean="0"/>
              <a:t>20-9-2022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B1D81-8017-4073-B9FB-0173312E86C5}" type="slidenum">
              <a:rPr lang="en-US" smtClean="0"/>
              <a:t>‹#›</a:t>
            </a:fld>
            <a:endParaRPr lang="en-US"/>
          </a:p>
        </p:txBody>
      </p:sp>
      <p:sp>
        <p:nvSpPr>
          <p:cNvPr id="8" name="Rectangle 7"/>
          <p:cNvSpPr/>
          <p:nvPr userDrawn="1"/>
        </p:nvSpPr>
        <p:spPr>
          <a:xfrm>
            <a:off x="4534497" y="535046"/>
            <a:ext cx="4173667" cy="369332"/>
          </a:xfrm>
          <a:prstGeom prst="rect">
            <a:avLst/>
          </a:prstGeom>
          <a:solidFill>
            <a:schemeClr val="bg1"/>
          </a:solidFill>
        </p:spPr>
        <p:txBody>
          <a:bodyPr wrap="square">
            <a:spAutoFit/>
          </a:bodyPr>
          <a:lstStyle/>
          <a:p>
            <a:r>
              <a:rPr lang="en-US" sz="1800" b="1" dirty="0" smtClean="0">
                <a:solidFill>
                  <a:schemeClr val="accent6">
                    <a:lumMod val="50000"/>
                  </a:schemeClr>
                </a:solidFill>
              </a:rPr>
              <a:t>Advanced Computing Sciences           </a:t>
            </a:r>
            <a:endParaRPr lang="en-US" sz="1800" b="1" dirty="0">
              <a:solidFill>
                <a:schemeClr val="accent6">
                  <a:lumMod val="50000"/>
                </a:schemeClr>
              </a:solidFill>
            </a:endParaRPr>
          </a:p>
        </p:txBody>
      </p:sp>
    </p:spTree>
    <p:extLst>
      <p:ext uri="{BB962C8B-B14F-4D97-AF65-F5344CB8AC3E}">
        <p14:creationId xmlns:p14="http://schemas.microsoft.com/office/powerpoint/2010/main" val="179265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a:xfrm>
            <a:off x="457201" y="2204866"/>
            <a:ext cx="8224838" cy="1139825"/>
          </a:xfrm>
        </p:spPr>
        <p:txBody>
          <a:bodyPr/>
          <a:lstStyle/>
          <a:p>
            <a:r>
              <a:rPr lang="en-US" smtClean="0"/>
              <a:t>Click to edit Master title style</a:t>
            </a:r>
            <a:endParaRPr lang="nl-NL"/>
          </a:p>
        </p:txBody>
      </p:sp>
    </p:spTree>
    <p:extLst>
      <p:ext uri="{BB962C8B-B14F-4D97-AF65-F5344CB8AC3E}">
        <p14:creationId xmlns:p14="http://schemas.microsoft.com/office/powerpoint/2010/main" val="2747548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7" name="Shape 7"/>
          <p:cNvSpPr txBox="1">
            <a:spLocks noGrp="1"/>
          </p:cNvSpPr>
          <p:nvPr>
            <p:ph type="title"/>
          </p:nvPr>
        </p:nvSpPr>
        <p:spPr>
          <a:xfrm>
            <a:off x="349251" y="1219200"/>
            <a:ext cx="8337550" cy="762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000" b="1" i="0" u="none" strike="noStrike" cap="none">
                <a:solidFill>
                  <a:srgbClr val="001C3D"/>
                </a:solidFill>
                <a:latin typeface="Verdana"/>
                <a:ea typeface="Verdana"/>
                <a:cs typeface="Verdana"/>
                <a:sym typeface="Verdana"/>
              </a:defRPr>
            </a:lvl1pPr>
            <a:lvl2pPr marL="0" marR="0" lvl="1" indent="0" algn="l" rtl="0">
              <a:spcBef>
                <a:spcPts val="0"/>
              </a:spcBef>
              <a:spcAft>
                <a:spcPts val="0"/>
              </a:spcAft>
              <a:buNone/>
              <a:defRPr sz="3000" b="1" i="0" u="none" strike="noStrike" cap="none">
                <a:solidFill>
                  <a:srgbClr val="001C3D"/>
                </a:solidFill>
                <a:latin typeface="Verdana"/>
                <a:ea typeface="Verdana"/>
                <a:cs typeface="Verdana"/>
                <a:sym typeface="Verdana"/>
              </a:defRPr>
            </a:lvl2pPr>
            <a:lvl3pPr marL="0" marR="0" lvl="2" indent="0" algn="l" rtl="0">
              <a:spcBef>
                <a:spcPts val="0"/>
              </a:spcBef>
              <a:spcAft>
                <a:spcPts val="0"/>
              </a:spcAft>
              <a:buNone/>
              <a:defRPr sz="3000" b="1" i="0" u="none" strike="noStrike" cap="none">
                <a:solidFill>
                  <a:srgbClr val="001C3D"/>
                </a:solidFill>
                <a:latin typeface="Verdana"/>
                <a:ea typeface="Verdana"/>
                <a:cs typeface="Verdana"/>
                <a:sym typeface="Verdana"/>
              </a:defRPr>
            </a:lvl3pPr>
            <a:lvl4pPr marL="0" marR="0" lvl="3" indent="0" algn="l" rtl="0">
              <a:spcBef>
                <a:spcPts val="0"/>
              </a:spcBef>
              <a:spcAft>
                <a:spcPts val="0"/>
              </a:spcAft>
              <a:buNone/>
              <a:defRPr sz="3000" b="1" i="0" u="none" strike="noStrike" cap="none">
                <a:solidFill>
                  <a:srgbClr val="001C3D"/>
                </a:solidFill>
                <a:latin typeface="Verdana"/>
                <a:ea typeface="Verdana"/>
                <a:cs typeface="Verdana"/>
                <a:sym typeface="Verdana"/>
              </a:defRPr>
            </a:lvl4pPr>
            <a:lvl5pPr marL="0" marR="0" lvl="4" indent="0" algn="l" rtl="0">
              <a:spcBef>
                <a:spcPts val="0"/>
              </a:spcBef>
              <a:spcAft>
                <a:spcPts val="0"/>
              </a:spcAft>
              <a:buNone/>
              <a:defRPr sz="3000" b="1" i="0" u="none" strike="noStrike" cap="none">
                <a:solidFill>
                  <a:srgbClr val="001C3D"/>
                </a:solidFill>
                <a:latin typeface="Verdana"/>
                <a:ea typeface="Verdana"/>
                <a:cs typeface="Verdana"/>
                <a:sym typeface="Verdana"/>
              </a:defRPr>
            </a:lvl5pPr>
            <a:lvl6pPr marL="457200" marR="0" lvl="5" indent="0" algn="l" rtl="0">
              <a:spcBef>
                <a:spcPts val="0"/>
              </a:spcBef>
              <a:spcAft>
                <a:spcPts val="0"/>
              </a:spcAft>
              <a:buNone/>
              <a:defRPr sz="3000" b="1" i="0" u="none" strike="noStrike" cap="none">
                <a:solidFill>
                  <a:srgbClr val="001C3D"/>
                </a:solidFill>
                <a:latin typeface="Verdana"/>
                <a:ea typeface="Verdana"/>
                <a:cs typeface="Verdana"/>
                <a:sym typeface="Verdana"/>
              </a:defRPr>
            </a:lvl6pPr>
            <a:lvl7pPr marL="914400" marR="0" lvl="6" indent="0" algn="l" rtl="0">
              <a:spcBef>
                <a:spcPts val="0"/>
              </a:spcBef>
              <a:spcAft>
                <a:spcPts val="0"/>
              </a:spcAft>
              <a:buNone/>
              <a:defRPr sz="3000" b="1" i="0" u="none" strike="noStrike" cap="none">
                <a:solidFill>
                  <a:srgbClr val="001C3D"/>
                </a:solidFill>
                <a:latin typeface="Verdana"/>
                <a:ea typeface="Verdana"/>
                <a:cs typeface="Verdana"/>
                <a:sym typeface="Verdana"/>
              </a:defRPr>
            </a:lvl7pPr>
            <a:lvl8pPr marL="1371600" marR="0" lvl="7" indent="0" algn="l" rtl="0">
              <a:spcBef>
                <a:spcPts val="0"/>
              </a:spcBef>
              <a:spcAft>
                <a:spcPts val="0"/>
              </a:spcAft>
              <a:buNone/>
              <a:defRPr sz="3000" b="1" i="0" u="none" strike="noStrike" cap="none">
                <a:solidFill>
                  <a:srgbClr val="001C3D"/>
                </a:solidFill>
                <a:latin typeface="Verdana"/>
                <a:ea typeface="Verdana"/>
                <a:cs typeface="Verdana"/>
                <a:sym typeface="Verdana"/>
              </a:defRPr>
            </a:lvl8pPr>
            <a:lvl9pPr marL="1828800" marR="0" lvl="8" indent="0" algn="l" rtl="0">
              <a:spcBef>
                <a:spcPts val="0"/>
              </a:spcBef>
              <a:spcAft>
                <a:spcPts val="0"/>
              </a:spcAft>
              <a:buNone/>
              <a:defRPr sz="3000" b="1" i="0" u="none" strike="noStrike" cap="none">
                <a:solidFill>
                  <a:srgbClr val="001C3D"/>
                </a:solidFill>
                <a:latin typeface="Verdana"/>
                <a:ea typeface="Verdana"/>
                <a:cs typeface="Verdana"/>
                <a:sym typeface="Verdana"/>
              </a:defRPr>
            </a:lvl9pPr>
          </a:lstStyle>
          <a:p>
            <a:endParaRPr/>
          </a:p>
        </p:txBody>
      </p:sp>
      <p:sp>
        <p:nvSpPr>
          <p:cNvPr id="8" name="Shape 8"/>
          <p:cNvSpPr txBox="1">
            <a:spLocks noGrp="1"/>
          </p:cNvSpPr>
          <p:nvPr>
            <p:ph type="body" idx="1"/>
          </p:nvPr>
        </p:nvSpPr>
        <p:spPr>
          <a:xfrm>
            <a:off x="349251" y="2093913"/>
            <a:ext cx="8337550" cy="41148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001C3D"/>
              </a:buClr>
              <a:buSzPct val="100000"/>
              <a:buFont typeface="Verdana"/>
              <a:buChar char="•"/>
              <a:defRPr sz="3200" b="0" i="0" u="none" strike="noStrike" cap="none">
                <a:solidFill>
                  <a:srgbClr val="001C3D"/>
                </a:solidFill>
                <a:latin typeface="Verdana"/>
                <a:ea typeface="Verdana"/>
                <a:cs typeface="Verdana"/>
                <a:sym typeface="Verdana"/>
              </a:defRPr>
            </a:lvl1pPr>
            <a:lvl2pPr marL="742950" marR="0" lvl="1" indent="-107950" algn="l" rtl="0">
              <a:spcBef>
                <a:spcPts val="560"/>
              </a:spcBef>
              <a:spcAft>
                <a:spcPts val="0"/>
              </a:spcAft>
              <a:buClr>
                <a:srgbClr val="001C3D"/>
              </a:buClr>
              <a:buSzPct val="100000"/>
              <a:buFont typeface="Verdana"/>
              <a:buChar char="–"/>
              <a:defRPr sz="2800" b="0" i="0" u="none" strike="noStrike" cap="none">
                <a:solidFill>
                  <a:srgbClr val="001C3D"/>
                </a:solidFill>
                <a:latin typeface="Verdana"/>
                <a:ea typeface="Verdana"/>
                <a:cs typeface="Verdana"/>
                <a:sym typeface="Verdana"/>
              </a:defRPr>
            </a:lvl2pPr>
            <a:lvl3pPr marL="1143000" marR="0" lvl="2" indent="-76200" algn="l" rtl="0">
              <a:spcBef>
                <a:spcPts val="480"/>
              </a:spcBef>
              <a:spcAft>
                <a:spcPts val="0"/>
              </a:spcAft>
              <a:buClr>
                <a:srgbClr val="001C3D"/>
              </a:buClr>
              <a:buSzPct val="100000"/>
              <a:buFont typeface="Verdana"/>
              <a:buChar char="•"/>
              <a:defRPr sz="2400" b="0" i="0" u="none" strike="noStrike" cap="none">
                <a:solidFill>
                  <a:srgbClr val="001C3D"/>
                </a:solidFill>
                <a:latin typeface="Verdana"/>
                <a:ea typeface="Verdana"/>
                <a:cs typeface="Verdana"/>
                <a:sym typeface="Verdana"/>
              </a:defRPr>
            </a:lvl3pPr>
            <a:lvl4pPr marL="1562100" marR="0" lvl="3"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4pPr>
            <a:lvl5pPr marL="1981200" marR="0" lvl="4"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5pPr>
            <a:lvl6pPr marL="2438400" marR="0" lvl="5"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6pPr>
            <a:lvl7pPr marL="2895600" marR="0" lvl="6"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7pPr>
            <a:lvl8pPr marL="3352800" marR="0" lvl="7"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8pPr>
            <a:lvl9pPr marL="3810000" marR="0" lvl="8" indent="-101600" algn="l" rtl="0">
              <a:spcBef>
                <a:spcPts val="400"/>
              </a:spcBef>
              <a:spcAft>
                <a:spcPts val="0"/>
              </a:spcAft>
              <a:buClr>
                <a:srgbClr val="001C3D"/>
              </a:buClr>
              <a:buSzPct val="100000"/>
              <a:buFont typeface="Verdana"/>
              <a:buChar char="»"/>
              <a:defRPr sz="2000" b="0" i="0" u="none" strike="noStrike" cap="none">
                <a:solidFill>
                  <a:srgbClr val="001C3D"/>
                </a:solidFill>
                <a:latin typeface="Verdana"/>
                <a:ea typeface="Verdana"/>
                <a:cs typeface="Verdana"/>
                <a:sym typeface="Verdana"/>
              </a:defRPr>
            </a:lvl9pPr>
          </a:lstStyle>
          <a:p>
            <a:endParaRPr/>
          </a:p>
        </p:txBody>
      </p:sp>
      <p:sp>
        <p:nvSpPr>
          <p:cNvPr id="9" name="Shape 9"/>
          <p:cNvSpPr txBox="1"/>
          <p:nvPr/>
        </p:nvSpPr>
        <p:spPr>
          <a:xfrm>
            <a:off x="7772401" y="6369050"/>
            <a:ext cx="990599" cy="276224"/>
          </a:xfrm>
          <a:prstGeom prst="rect">
            <a:avLst/>
          </a:prstGeom>
          <a:noFill/>
          <a:ln>
            <a:noFill/>
          </a:ln>
        </p:spPr>
        <p:txBody>
          <a:bodyPr lIns="68569" tIns="34275" rIns="68569" bIns="34275" anchor="t" anchorCtr="0">
            <a:noAutofit/>
          </a:bodyPr>
          <a:lstStyle/>
          <a:p>
            <a:pPr marL="0" marR="0" lvl="0" indent="0" algn="r" rtl="0">
              <a:spcBef>
                <a:spcPts val="0"/>
              </a:spcBef>
              <a:spcAft>
                <a:spcPts val="0"/>
              </a:spcAft>
              <a:buSzPct val="25000"/>
              <a:buNone/>
            </a:pPr>
            <a:fld id="{00000000-1234-1234-1234-123412341234}" type="slidenum">
              <a:rPr lang="en-US" sz="900" b="0" i="0" u="none" strike="noStrike" cap="none">
                <a:solidFill>
                  <a:schemeClr val="lt1"/>
                </a:solidFill>
                <a:latin typeface="Verdana"/>
                <a:ea typeface="Verdana"/>
                <a:cs typeface="Verdana"/>
                <a:sym typeface="Verdana"/>
              </a:rPr>
              <a:pPr marL="0" marR="0" lvl="0" indent="0" algn="r" rtl="0">
                <a:spcBef>
                  <a:spcPts val="0"/>
                </a:spcBef>
                <a:spcAft>
                  <a:spcPts val="0"/>
                </a:spcAft>
                <a:buSzPct val="25000"/>
                <a:buNone/>
              </a:pPr>
              <a:t>‹#›</a:t>
            </a:fld>
            <a:endParaRPr lang="en-US" sz="900" b="0" i="0" u="none" strike="noStrike" cap="none">
              <a:solidFill>
                <a:schemeClr val="lt1"/>
              </a:solidFill>
              <a:latin typeface="Verdana"/>
              <a:ea typeface="Verdana"/>
              <a:cs typeface="Verdana"/>
              <a:sym typeface="Verdana"/>
            </a:endParaRPr>
          </a:p>
        </p:txBody>
      </p:sp>
      <p:pic>
        <p:nvPicPr>
          <p:cNvPr id="10" name="Shape 10"/>
          <p:cNvPicPr preferRelativeResize="0"/>
          <p:nvPr/>
        </p:nvPicPr>
        <p:blipFill rotWithShape="1">
          <a:blip r:embed="rId5">
            <a:alphaModFix/>
          </a:blip>
          <a:srcRect/>
          <a:stretch/>
        </p:blipFill>
        <p:spPr>
          <a:xfrm>
            <a:off x="0" y="6337300"/>
            <a:ext cx="9144000" cy="520800"/>
          </a:xfrm>
          <a:prstGeom prst="rect">
            <a:avLst/>
          </a:prstGeom>
          <a:noFill/>
          <a:ln>
            <a:noFill/>
          </a:ln>
        </p:spPr>
      </p:pic>
      <p:sp>
        <p:nvSpPr>
          <p:cNvPr id="11" name="Shape 11"/>
          <p:cNvSpPr txBox="1"/>
          <p:nvPr/>
        </p:nvSpPr>
        <p:spPr>
          <a:xfrm>
            <a:off x="210900" y="6306675"/>
            <a:ext cx="6188700" cy="616200"/>
          </a:xfrm>
          <a:prstGeom prst="rect">
            <a:avLst/>
          </a:prstGeom>
          <a:noFill/>
          <a:ln>
            <a:noFill/>
          </a:ln>
        </p:spPr>
        <p:txBody>
          <a:bodyPr lIns="68569" tIns="68569" rIns="68569" bIns="68569" anchor="t" anchorCtr="0">
            <a:noAutofit/>
          </a:bodyPr>
          <a:lstStyle/>
          <a:p>
            <a:pPr lvl="0">
              <a:spcBef>
                <a:spcPts val="0"/>
              </a:spcBef>
              <a:buNone/>
            </a:pPr>
            <a:endParaRPr lang="en-US" sz="1350" b="1" dirty="0">
              <a:solidFill>
                <a:schemeClr val="lt1"/>
              </a:solidFill>
              <a:latin typeface="Verdana"/>
              <a:ea typeface="Verdana"/>
              <a:cs typeface="Verdana"/>
              <a:sym typeface="Verdana"/>
            </a:endParaRPr>
          </a:p>
        </p:txBody>
      </p:sp>
      <p:sp>
        <p:nvSpPr>
          <p:cNvPr id="12" name="Rectangle 11"/>
          <p:cNvSpPr/>
          <p:nvPr userDrawn="1"/>
        </p:nvSpPr>
        <p:spPr>
          <a:xfrm>
            <a:off x="4534497" y="535046"/>
            <a:ext cx="4173667" cy="369332"/>
          </a:xfrm>
          <a:prstGeom prst="rect">
            <a:avLst/>
          </a:prstGeom>
          <a:solidFill>
            <a:schemeClr val="bg1"/>
          </a:solidFill>
        </p:spPr>
        <p:txBody>
          <a:bodyPr wrap="square">
            <a:spAutoFit/>
          </a:bodyPr>
          <a:lstStyle/>
          <a:p>
            <a:r>
              <a:rPr lang="en-US" sz="1800" b="1" dirty="0" smtClean="0">
                <a:solidFill>
                  <a:schemeClr val="accent6">
                    <a:lumMod val="50000"/>
                  </a:schemeClr>
                </a:solidFill>
              </a:rPr>
              <a:t>Advanced Computing Sciences           </a:t>
            </a:r>
            <a:endParaRPr lang="en-US" sz="1800" b="1" dirty="0">
              <a:solidFill>
                <a:schemeClr val="accent6">
                  <a:lumMod val="50000"/>
                </a:schemeClr>
              </a:solidFill>
            </a:endParaRPr>
          </a:p>
        </p:txBody>
      </p:sp>
    </p:spTree>
    <p:extLst>
      <p:ext uri="{BB962C8B-B14F-4D97-AF65-F5344CB8AC3E}">
        <p14:creationId xmlns:p14="http://schemas.microsoft.com/office/powerpoint/2010/main" val="1873056741"/>
      </p:ext>
    </p:extLst>
  </p:cSld>
  <p:clrMap bg1="lt1" tx1="dk1" bg2="dk2" tx2="lt2" accent1="accent1" accent2="accent2" accent3="accent3" accent4="accent4" accent5="accent5" accent6="accent6" hlink="hlink" folHlink="folHlink"/>
  <p:sldLayoutIdLst>
    <p:sldLayoutId id="2147483661" r:id="rId1"/>
    <p:sldLayoutId id="2147483665" r:id="rId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round/>
            <a:headEnd/>
            <a:tailEnd/>
          </a:ln>
        </p:spPr>
      </p:pic>
      <p:sp>
        <p:nvSpPr>
          <p:cNvPr id="2051" name="Rectangle 2"/>
          <p:cNvSpPr>
            <a:spLocks noChangeArrowheads="1"/>
          </p:cNvSpPr>
          <p:nvPr/>
        </p:nvSpPr>
        <p:spPr bwMode="auto">
          <a:xfrm>
            <a:off x="4140200" y="71438"/>
            <a:ext cx="1295400" cy="765175"/>
          </a:xfrm>
          <a:prstGeom prst="rect">
            <a:avLst/>
          </a:prstGeom>
          <a:solidFill>
            <a:srgbClr val="FFFFFF"/>
          </a:solidFill>
          <a:ln w="9360" cap="sq">
            <a:solidFill>
              <a:srgbClr val="FFFFFF"/>
            </a:solidFill>
            <a:miter lim="800000"/>
            <a:headEnd/>
            <a:tailEnd/>
          </a:ln>
        </p:spPr>
        <p:txBody>
          <a:bodyPr wrap="none" anchor="ctr">
            <a:prstTxWarp prst="textNoShape">
              <a:avLst/>
            </a:prstTxWarp>
          </a:bodyPr>
          <a:lstStyle/>
          <a:p>
            <a:pPr defTabSz="336947" eaLnBrk="0" fontAlgn="base" hangingPunct="0">
              <a:spcBef>
                <a:spcPct val="0"/>
              </a:spcBef>
              <a:spcAft>
                <a:spcPct val="0"/>
              </a:spcAft>
              <a:buClr>
                <a:srgbClr val="000000"/>
              </a:buClr>
              <a:buSzPct val="100000"/>
              <a:buFont typeface="Times New Roman" pitchFamily="33" charset="0"/>
              <a:buNone/>
            </a:pPr>
            <a:endParaRPr lang="nl-NL" sz="1800" kern="1200">
              <a:solidFill>
                <a:srgbClr val="FFFFFF"/>
              </a:solidFill>
              <a:latin typeface="Times New Roman" pitchFamily="33" charset="0"/>
              <a:ea typeface="DejaVu Sans" charset="0"/>
              <a:cs typeface="DejaVu Sans" charset="0"/>
            </a:endParaRPr>
          </a:p>
        </p:txBody>
      </p:sp>
      <p:sp>
        <p:nvSpPr>
          <p:cNvPr id="2" name="Rectangle 3"/>
          <p:cNvSpPr>
            <a:spLocks noChangeArrowheads="1"/>
          </p:cNvSpPr>
          <p:nvPr/>
        </p:nvSpPr>
        <p:spPr bwMode="auto">
          <a:xfrm>
            <a:off x="4724401" y="251244"/>
            <a:ext cx="4187873" cy="440217"/>
          </a:xfrm>
          <a:prstGeom prst="rect">
            <a:avLst/>
          </a:prstGeom>
          <a:noFill/>
          <a:ln w="9525" cap="flat">
            <a:noFill/>
            <a:round/>
            <a:headEnd/>
            <a:tailEnd/>
          </a:ln>
          <a:effectLst/>
        </p:spPr>
        <p:txBody>
          <a:bodyPr wrap="square" lIns="67500" tIns="35100" rIns="67500" bIns="35100">
            <a:prstTxWarp prst="textNoShape">
              <a:avLst/>
            </a:prstTxWarp>
            <a:spAutoFit/>
          </a:bodyPr>
          <a:lstStyle/>
          <a:p>
            <a:pPr defTabSz="336947" eaLnBrk="0" fontAlgn="base" hangingPunct="0">
              <a:spcBef>
                <a:spcPts val="750"/>
              </a:spcBef>
              <a:spcAft>
                <a:spcPct val="0"/>
              </a:spcAft>
              <a:buSzPct val="100000"/>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pPr>
            <a:r>
              <a:rPr lang="de-DE" sz="1200" b="1" kern="1200" dirty="0">
                <a:solidFill>
                  <a:srgbClr val="FF6600"/>
                </a:solidFill>
                <a:latin typeface="Verdana" pitchFamily="33" charset="0"/>
                <a:ea typeface="DejaVu Sans" charset="0"/>
                <a:cs typeface="DejaVu Sans" charset="0"/>
              </a:rPr>
              <a:t>Department of</a:t>
            </a:r>
            <a:r>
              <a:rPr lang="de-DE" sz="1200" b="1" kern="1200" dirty="0" smtClean="0">
                <a:solidFill>
                  <a:srgbClr val="FF6600"/>
                </a:solidFill>
                <a:latin typeface="Verdana" pitchFamily="33" charset="0"/>
                <a:ea typeface="DejaVu Sans" charset="0"/>
                <a:cs typeface="DejaVu Sans" charset="0"/>
              </a:rPr>
              <a:t> Data Science and </a:t>
            </a:r>
            <a:r>
              <a:rPr lang="de-DE" sz="1200" b="1" kern="1200" dirty="0" err="1" smtClean="0">
                <a:solidFill>
                  <a:srgbClr val="FF6600"/>
                </a:solidFill>
                <a:latin typeface="Verdana" pitchFamily="33" charset="0"/>
                <a:ea typeface="DejaVu Sans" charset="0"/>
                <a:cs typeface="DejaVu Sans" charset="0"/>
              </a:rPr>
              <a:t>Knowledge</a:t>
            </a:r>
            <a:r>
              <a:rPr lang="de-DE" sz="1200" b="1" kern="1200" dirty="0" smtClean="0">
                <a:solidFill>
                  <a:srgbClr val="FF6600"/>
                </a:solidFill>
                <a:latin typeface="Verdana" pitchFamily="33" charset="0"/>
                <a:ea typeface="DejaVu Sans" charset="0"/>
                <a:cs typeface="DejaVu Sans" charset="0"/>
              </a:rPr>
              <a:t> </a:t>
            </a:r>
            <a:r>
              <a:rPr lang="de-DE" sz="1200" b="1" kern="1200" dirty="0">
                <a:solidFill>
                  <a:srgbClr val="FF6600"/>
                </a:solidFill>
                <a:latin typeface="Verdana" pitchFamily="33" charset="0"/>
                <a:ea typeface="DejaVu Sans" charset="0"/>
                <a:cs typeface="DejaVu Sans" charset="0"/>
              </a:rPr>
              <a:t>Engineering</a:t>
            </a:r>
          </a:p>
        </p:txBody>
      </p:sp>
      <p:sp>
        <p:nvSpPr>
          <p:cNvPr id="2053" name="Rectangle 4"/>
          <p:cNvSpPr>
            <a:spLocks noGrp="1" noChangeArrowheads="1"/>
          </p:cNvSpPr>
          <p:nvPr>
            <p:ph type="title"/>
          </p:nvPr>
        </p:nvSpPr>
        <p:spPr bwMode="auto">
          <a:xfrm>
            <a:off x="457201" y="273052"/>
            <a:ext cx="8224838" cy="113982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2054" name="Rectangle 5"/>
          <p:cNvSpPr>
            <a:spLocks noGrp="1" noChangeArrowheads="1"/>
          </p:cNvSpPr>
          <p:nvPr>
            <p:ph type="body" idx="1"/>
          </p:nvPr>
        </p:nvSpPr>
        <p:spPr bwMode="auto">
          <a:xfrm>
            <a:off x="457201" y="1604965"/>
            <a:ext cx="8224838" cy="39719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7" name="Rectangle 6"/>
          <p:cNvSpPr/>
          <p:nvPr userDrawn="1"/>
        </p:nvSpPr>
        <p:spPr>
          <a:xfrm>
            <a:off x="4724401" y="286686"/>
            <a:ext cx="4173667" cy="369332"/>
          </a:xfrm>
          <a:prstGeom prst="rect">
            <a:avLst/>
          </a:prstGeom>
          <a:solidFill>
            <a:schemeClr val="bg1"/>
          </a:solidFill>
        </p:spPr>
        <p:txBody>
          <a:bodyPr wrap="square">
            <a:spAutoFit/>
          </a:bodyPr>
          <a:lstStyle/>
          <a:p>
            <a:r>
              <a:rPr lang="en-US" sz="1800" b="1" dirty="0" smtClean="0">
                <a:solidFill>
                  <a:schemeClr val="accent6">
                    <a:lumMod val="50000"/>
                  </a:schemeClr>
                </a:solidFill>
              </a:rPr>
              <a:t>Advanced Computing Sciences           </a:t>
            </a:r>
            <a:endParaRPr lang="en-US" sz="1800" b="1" dirty="0">
              <a:solidFill>
                <a:schemeClr val="accent6">
                  <a:lumMod val="50000"/>
                </a:schemeClr>
              </a:solidFill>
            </a:endParaRPr>
          </a:p>
        </p:txBody>
      </p:sp>
    </p:spTree>
    <p:extLst>
      <p:ext uri="{BB962C8B-B14F-4D97-AF65-F5344CB8AC3E}">
        <p14:creationId xmlns:p14="http://schemas.microsoft.com/office/powerpoint/2010/main" val="1205623187"/>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l" defTabSz="336947" rtl="0" eaLnBrk="1" fontAlgn="base" hangingPunct="1">
        <a:spcBef>
          <a:spcPct val="0"/>
        </a:spcBef>
        <a:spcAft>
          <a:spcPct val="0"/>
        </a:spcAft>
        <a:buClr>
          <a:srgbClr val="000000"/>
        </a:buClr>
        <a:buSzPct val="100000"/>
        <a:buFont typeface="Times New Roman" pitchFamily="33" charset="0"/>
        <a:defRPr sz="2250" b="1">
          <a:solidFill>
            <a:srgbClr val="001C3D"/>
          </a:solidFill>
          <a:latin typeface="+mj-lt"/>
          <a:ea typeface="+mj-ea"/>
          <a:cs typeface="+mj-cs"/>
        </a:defRPr>
      </a:lvl1pPr>
      <a:lvl2pPr algn="l" defTabSz="336947" rtl="0" eaLnBrk="1" fontAlgn="base" hangingPunct="1">
        <a:spcBef>
          <a:spcPct val="0"/>
        </a:spcBef>
        <a:spcAft>
          <a:spcPct val="0"/>
        </a:spcAft>
        <a:buClr>
          <a:srgbClr val="000000"/>
        </a:buClr>
        <a:buSzPct val="100000"/>
        <a:buFont typeface="Times New Roman" pitchFamily="33" charset="0"/>
        <a:defRPr sz="2250" b="1">
          <a:solidFill>
            <a:srgbClr val="001C3D"/>
          </a:solidFill>
          <a:latin typeface="Verdana" charset="0"/>
          <a:ea typeface="DejaVu Sans" charset="0"/>
          <a:cs typeface="DejaVu Sans" charset="0"/>
        </a:defRPr>
      </a:lvl2pPr>
      <a:lvl3pPr algn="l" defTabSz="336947" rtl="0" eaLnBrk="1" fontAlgn="base" hangingPunct="1">
        <a:spcBef>
          <a:spcPct val="0"/>
        </a:spcBef>
        <a:spcAft>
          <a:spcPct val="0"/>
        </a:spcAft>
        <a:buClr>
          <a:srgbClr val="000000"/>
        </a:buClr>
        <a:buSzPct val="100000"/>
        <a:buFont typeface="Times New Roman" pitchFamily="33" charset="0"/>
        <a:defRPr sz="2250" b="1">
          <a:solidFill>
            <a:srgbClr val="001C3D"/>
          </a:solidFill>
          <a:latin typeface="Verdana" charset="0"/>
          <a:ea typeface="DejaVu Sans" charset="0"/>
          <a:cs typeface="DejaVu Sans" charset="0"/>
        </a:defRPr>
      </a:lvl3pPr>
      <a:lvl4pPr algn="l" defTabSz="336947" rtl="0" eaLnBrk="1" fontAlgn="base" hangingPunct="1">
        <a:spcBef>
          <a:spcPct val="0"/>
        </a:spcBef>
        <a:spcAft>
          <a:spcPct val="0"/>
        </a:spcAft>
        <a:buClr>
          <a:srgbClr val="000000"/>
        </a:buClr>
        <a:buSzPct val="100000"/>
        <a:buFont typeface="Times New Roman" pitchFamily="33" charset="0"/>
        <a:defRPr sz="2250" b="1">
          <a:solidFill>
            <a:srgbClr val="001C3D"/>
          </a:solidFill>
          <a:latin typeface="Verdana" charset="0"/>
          <a:ea typeface="DejaVu Sans" charset="0"/>
          <a:cs typeface="DejaVu Sans" charset="0"/>
        </a:defRPr>
      </a:lvl4pPr>
      <a:lvl5pPr algn="l" defTabSz="336947" rtl="0" eaLnBrk="1" fontAlgn="base" hangingPunct="1">
        <a:spcBef>
          <a:spcPct val="0"/>
        </a:spcBef>
        <a:spcAft>
          <a:spcPct val="0"/>
        </a:spcAft>
        <a:buClr>
          <a:srgbClr val="000000"/>
        </a:buClr>
        <a:buSzPct val="100000"/>
        <a:buFont typeface="Times New Roman" pitchFamily="33" charset="0"/>
        <a:defRPr sz="2250" b="1">
          <a:solidFill>
            <a:srgbClr val="001C3D"/>
          </a:solidFill>
          <a:latin typeface="Verdana" charset="0"/>
          <a:ea typeface="DejaVu Sans" charset="0"/>
          <a:cs typeface="DejaVu Sans" charset="0"/>
        </a:defRPr>
      </a:lvl5pPr>
      <a:lvl6pPr marL="1885950" indent="-171450" algn="l" defTabSz="336947" rtl="0" eaLnBrk="1" fontAlgn="base" hangingPunct="1">
        <a:spcBef>
          <a:spcPct val="0"/>
        </a:spcBef>
        <a:spcAft>
          <a:spcPct val="0"/>
        </a:spcAft>
        <a:buClr>
          <a:srgbClr val="000000"/>
        </a:buClr>
        <a:buSzPct val="100000"/>
        <a:buFont typeface="Times New Roman" charset="0"/>
        <a:defRPr sz="2250" b="1">
          <a:solidFill>
            <a:srgbClr val="001C3D"/>
          </a:solidFill>
          <a:latin typeface="Verdana" charset="0"/>
          <a:ea typeface="DejaVu Sans" charset="0"/>
          <a:cs typeface="DejaVu Sans" charset="0"/>
        </a:defRPr>
      </a:lvl6pPr>
      <a:lvl7pPr marL="2228850" indent="-171450" algn="l" defTabSz="336947" rtl="0" eaLnBrk="1" fontAlgn="base" hangingPunct="1">
        <a:spcBef>
          <a:spcPct val="0"/>
        </a:spcBef>
        <a:spcAft>
          <a:spcPct val="0"/>
        </a:spcAft>
        <a:buClr>
          <a:srgbClr val="000000"/>
        </a:buClr>
        <a:buSzPct val="100000"/>
        <a:buFont typeface="Times New Roman" charset="0"/>
        <a:defRPr sz="2250" b="1">
          <a:solidFill>
            <a:srgbClr val="001C3D"/>
          </a:solidFill>
          <a:latin typeface="Verdana" charset="0"/>
          <a:ea typeface="DejaVu Sans" charset="0"/>
          <a:cs typeface="DejaVu Sans" charset="0"/>
        </a:defRPr>
      </a:lvl7pPr>
      <a:lvl8pPr marL="2571750" indent="-171450" algn="l" defTabSz="336947" rtl="0" eaLnBrk="1" fontAlgn="base" hangingPunct="1">
        <a:spcBef>
          <a:spcPct val="0"/>
        </a:spcBef>
        <a:spcAft>
          <a:spcPct val="0"/>
        </a:spcAft>
        <a:buClr>
          <a:srgbClr val="000000"/>
        </a:buClr>
        <a:buSzPct val="100000"/>
        <a:buFont typeface="Times New Roman" charset="0"/>
        <a:defRPr sz="2250" b="1">
          <a:solidFill>
            <a:srgbClr val="001C3D"/>
          </a:solidFill>
          <a:latin typeface="Verdana" charset="0"/>
          <a:ea typeface="DejaVu Sans" charset="0"/>
          <a:cs typeface="DejaVu Sans" charset="0"/>
        </a:defRPr>
      </a:lvl8pPr>
      <a:lvl9pPr marL="2914650" indent="-171450" algn="l" defTabSz="336947" rtl="0" eaLnBrk="1" fontAlgn="base" hangingPunct="1">
        <a:spcBef>
          <a:spcPct val="0"/>
        </a:spcBef>
        <a:spcAft>
          <a:spcPct val="0"/>
        </a:spcAft>
        <a:buClr>
          <a:srgbClr val="000000"/>
        </a:buClr>
        <a:buSzPct val="100000"/>
        <a:buFont typeface="Times New Roman" charset="0"/>
        <a:defRPr sz="2250" b="1">
          <a:solidFill>
            <a:srgbClr val="001C3D"/>
          </a:solidFill>
          <a:latin typeface="Verdana" charset="0"/>
          <a:ea typeface="DejaVu Sans" charset="0"/>
          <a:cs typeface="DejaVu Sans" charset="0"/>
        </a:defRPr>
      </a:lvl9pPr>
    </p:titleStyle>
    <p:bodyStyle>
      <a:lvl1pPr marL="257175" indent="-257175" algn="l" defTabSz="336947" rtl="0" eaLnBrk="1" fontAlgn="base" hangingPunct="1">
        <a:spcBef>
          <a:spcPts val="525"/>
        </a:spcBef>
        <a:spcAft>
          <a:spcPct val="0"/>
        </a:spcAft>
        <a:buClr>
          <a:srgbClr val="000000"/>
        </a:buClr>
        <a:buSzPct val="100000"/>
        <a:buFont typeface="Times New Roman" pitchFamily="33" charset="0"/>
        <a:defRPr sz="2100">
          <a:solidFill>
            <a:srgbClr val="001C3D"/>
          </a:solidFill>
          <a:latin typeface="+mn-lt"/>
          <a:ea typeface="+mn-ea"/>
          <a:cs typeface="+mn-cs"/>
        </a:defRPr>
      </a:lvl1pPr>
      <a:lvl2pPr marL="557213" indent="-214313" algn="l" defTabSz="336947" rtl="0" eaLnBrk="1" fontAlgn="base" hangingPunct="1">
        <a:spcBef>
          <a:spcPts val="450"/>
        </a:spcBef>
        <a:spcAft>
          <a:spcPct val="0"/>
        </a:spcAft>
        <a:buClr>
          <a:srgbClr val="000000"/>
        </a:buClr>
        <a:buSzPct val="100000"/>
        <a:buFont typeface="Times New Roman" pitchFamily="33" charset="0"/>
        <a:defRPr sz="1800">
          <a:solidFill>
            <a:srgbClr val="001C3D"/>
          </a:solidFill>
          <a:latin typeface="+mn-lt"/>
          <a:ea typeface="+mn-ea"/>
          <a:cs typeface="+mn-cs"/>
        </a:defRPr>
      </a:lvl2pPr>
      <a:lvl3pPr marL="857250" indent="-171450" algn="l" defTabSz="336947" rtl="0" eaLnBrk="1" fontAlgn="base" hangingPunct="1">
        <a:spcBef>
          <a:spcPts val="375"/>
        </a:spcBef>
        <a:spcAft>
          <a:spcPct val="0"/>
        </a:spcAft>
        <a:buClr>
          <a:srgbClr val="000000"/>
        </a:buClr>
        <a:buSzPct val="100000"/>
        <a:buFont typeface="Times New Roman" pitchFamily="33" charset="0"/>
        <a:defRPr sz="1500">
          <a:solidFill>
            <a:srgbClr val="001C3D"/>
          </a:solidFill>
          <a:latin typeface="+mn-lt"/>
          <a:ea typeface="+mn-ea"/>
          <a:cs typeface="+mn-cs"/>
        </a:defRPr>
      </a:lvl3pPr>
      <a:lvl4pPr marL="1200150" indent="-171450" algn="l" defTabSz="336947" rtl="0" eaLnBrk="1" fontAlgn="base" hangingPunct="1">
        <a:spcBef>
          <a:spcPts val="338"/>
        </a:spcBef>
        <a:spcAft>
          <a:spcPct val="0"/>
        </a:spcAft>
        <a:buClr>
          <a:srgbClr val="000000"/>
        </a:buClr>
        <a:buSzPct val="100000"/>
        <a:buFont typeface="Times New Roman" pitchFamily="33" charset="0"/>
        <a:defRPr>
          <a:solidFill>
            <a:srgbClr val="001C3D"/>
          </a:solidFill>
          <a:latin typeface="+mn-lt"/>
          <a:ea typeface="+mn-ea"/>
          <a:cs typeface="+mn-cs"/>
        </a:defRPr>
      </a:lvl4pPr>
      <a:lvl5pPr marL="1543050" indent="-171450" algn="l" defTabSz="336947" rtl="0" eaLnBrk="1" fontAlgn="base" hangingPunct="1">
        <a:spcBef>
          <a:spcPts val="338"/>
        </a:spcBef>
        <a:spcAft>
          <a:spcPct val="0"/>
        </a:spcAft>
        <a:buClr>
          <a:srgbClr val="000000"/>
        </a:buClr>
        <a:buSzPct val="100000"/>
        <a:buFont typeface="Times New Roman" pitchFamily="33" charset="0"/>
        <a:defRPr>
          <a:solidFill>
            <a:srgbClr val="001C3D"/>
          </a:solidFill>
          <a:latin typeface="+mn-lt"/>
          <a:ea typeface="+mn-ea"/>
          <a:cs typeface="+mn-cs"/>
        </a:defRPr>
      </a:lvl5pPr>
      <a:lvl6pPr marL="1885950" indent="-171450" algn="l" defTabSz="336947" rtl="0" eaLnBrk="1" fontAlgn="base" hangingPunct="1">
        <a:spcBef>
          <a:spcPts val="338"/>
        </a:spcBef>
        <a:spcAft>
          <a:spcPct val="0"/>
        </a:spcAft>
        <a:buClr>
          <a:srgbClr val="000000"/>
        </a:buClr>
        <a:buSzPct val="100000"/>
        <a:buFont typeface="Times New Roman" charset="0"/>
        <a:defRPr>
          <a:solidFill>
            <a:srgbClr val="001C3D"/>
          </a:solidFill>
          <a:latin typeface="+mn-lt"/>
          <a:ea typeface="+mn-ea"/>
          <a:cs typeface="+mn-cs"/>
        </a:defRPr>
      </a:lvl6pPr>
      <a:lvl7pPr marL="2228850" indent="-171450" algn="l" defTabSz="336947" rtl="0" eaLnBrk="1" fontAlgn="base" hangingPunct="1">
        <a:spcBef>
          <a:spcPts val="338"/>
        </a:spcBef>
        <a:spcAft>
          <a:spcPct val="0"/>
        </a:spcAft>
        <a:buClr>
          <a:srgbClr val="000000"/>
        </a:buClr>
        <a:buSzPct val="100000"/>
        <a:buFont typeface="Times New Roman" charset="0"/>
        <a:defRPr>
          <a:solidFill>
            <a:srgbClr val="001C3D"/>
          </a:solidFill>
          <a:latin typeface="+mn-lt"/>
          <a:ea typeface="+mn-ea"/>
          <a:cs typeface="+mn-cs"/>
        </a:defRPr>
      </a:lvl7pPr>
      <a:lvl8pPr marL="2571750" indent="-171450" algn="l" defTabSz="336947" rtl="0" eaLnBrk="1" fontAlgn="base" hangingPunct="1">
        <a:spcBef>
          <a:spcPts val="338"/>
        </a:spcBef>
        <a:spcAft>
          <a:spcPct val="0"/>
        </a:spcAft>
        <a:buClr>
          <a:srgbClr val="000000"/>
        </a:buClr>
        <a:buSzPct val="100000"/>
        <a:buFont typeface="Times New Roman" charset="0"/>
        <a:defRPr>
          <a:solidFill>
            <a:srgbClr val="001C3D"/>
          </a:solidFill>
          <a:latin typeface="+mn-lt"/>
          <a:ea typeface="+mn-ea"/>
          <a:cs typeface="+mn-cs"/>
        </a:defRPr>
      </a:lvl8pPr>
      <a:lvl9pPr marL="2914650" indent="-171450" algn="l" defTabSz="336947" rtl="0" eaLnBrk="1" fontAlgn="base" hangingPunct="1">
        <a:spcBef>
          <a:spcPts val="338"/>
        </a:spcBef>
        <a:spcAft>
          <a:spcPct val="0"/>
        </a:spcAft>
        <a:buClr>
          <a:srgbClr val="000000"/>
        </a:buClr>
        <a:buSzPct val="100000"/>
        <a:buFont typeface="Times New Roman" charset="0"/>
        <a:defRPr>
          <a:solidFill>
            <a:srgbClr val="001C3D"/>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swish.swi-prolog.org/p/FarmerRiverDKE.p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IBM's%20Watson%20Supercomputer%20Destroys%20Humans%20in%20Jeopardy%20_%20Engadget.mp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swish.swi-prolog.org/p/BirthdayDKE.p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Logic</a:t>
            </a:r>
            <a:endParaRPr lang="en-US" dirty="0"/>
          </a:p>
        </p:txBody>
      </p:sp>
      <p:sp>
        <p:nvSpPr>
          <p:cNvPr id="3" name="Subtitle 2"/>
          <p:cNvSpPr>
            <a:spLocks noGrp="1"/>
          </p:cNvSpPr>
          <p:nvPr>
            <p:ph type="subTitle" idx="1"/>
          </p:nvPr>
        </p:nvSpPr>
        <p:spPr/>
        <p:txBody>
          <a:bodyPr/>
          <a:lstStyle/>
          <a:p>
            <a:r>
              <a:rPr lang="en-GB" dirty="0" smtClean="0"/>
              <a:t>Rachel Cavill</a:t>
            </a:r>
            <a:endParaRPr lang="en-US" dirty="0"/>
          </a:p>
        </p:txBody>
      </p:sp>
    </p:spTree>
    <p:extLst>
      <p:ext uri="{BB962C8B-B14F-4D97-AF65-F5344CB8AC3E}">
        <p14:creationId xmlns:p14="http://schemas.microsoft.com/office/powerpoint/2010/main" val="4132632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1" y="965200"/>
            <a:ext cx="8337550" cy="762000"/>
          </a:xfrm>
        </p:spPr>
        <p:txBody>
          <a:bodyPr/>
          <a:lstStyle/>
          <a:p>
            <a:r>
              <a:rPr lang="en-GB" dirty="0" smtClean="0"/>
              <a:t>Crossing the river in </a:t>
            </a:r>
            <a:r>
              <a:rPr lang="en-GB" dirty="0" err="1" smtClean="0"/>
              <a:t>Prolog</a:t>
            </a:r>
            <a:endParaRPr lang="en-US" dirty="0"/>
          </a:p>
        </p:txBody>
      </p:sp>
      <p:sp>
        <p:nvSpPr>
          <p:cNvPr id="3" name="Text Placeholder 2"/>
          <p:cNvSpPr>
            <a:spLocks noGrp="1"/>
          </p:cNvSpPr>
          <p:nvPr>
            <p:ph type="body" idx="1"/>
          </p:nvPr>
        </p:nvSpPr>
        <p:spPr>
          <a:xfrm>
            <a:off x="166255" y="1422400"/>
            <a:ext cx="8386618" cy="4481513"/>
          </a:xfrm>
        </p:spPr>
        <p:txBody>
          <a:bodyPr/>
          <a:lstStyle/>
          <a:p>
            <a:r>
              <a:rPr lang="en-GB" dirty="0" smtClean="0"/>
              <a:t> If we define all 4 valid moves we get;</a:t>
            </a:r>
          </a:p>
          <a:p>
            <a:pPr marL="152400" indent="0">
              <a:buNone/>
            </a:pPr>
            <a:r>
              <a:rPr lang="en-US" dirty="0" smtClean="0">
                <a:latin typeface="Courier New" panose="02070309020205020404" pitchFamily="49" charset="0"/>
                <a:cs typeface="Courier New" panose="02070309020205020404" pitchFamily="49" charset="0"/>
              </a:rPr>
              <a:t>crossing(</a:t>
            </a:r>
            <a:r>
              <a:rPr lang="en-US" dirty="0" err="1" smtClean="0">
                <a:latin typeface="Courier New" panose="02070309020205020404" pitchFamily="49" charset="0"/>
                <a:cs typeface="Courier New" panose="02070309020205020404" pitchFamily="49" charset="0"/>
              </a:rPr>
              <a:t>e,w</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crossing(</a:t>
            </a:r>
            <a:r>
              <a:rPr lang="en-US" dirty="0" err="1" smtClean="0">
                <a:latin typeface="Courier New" panose="02070309020205020404" pitchFamily="49" charset="0"/>
                <a:cs typeface="Courier New" panose="02070309020205020404" pitchFamily="49" charset="0"/>
              </a:rPr>
              <a:t>w,e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move([</a:t>
            </a:r>
            <a:r>
              <a:rPr lang="en-US" dirty="0" err="1" smtClean="0">
                <a:latin typeface="Courier New" panose="02070309020205020404" pitchFamily="49" charset="0"/>
                <a:cs typeface="Courier New" panose="02070309020205020404" pitchFamily="49" charset="0"/>
              </a:rPr>
              <a:t>X,X,Hen,Grain</a:t>
            </a:r>
            <a:r>
              <a:rPr lang="en-US" dirty="0" smtClean="0">
                <a:latin typeface="Courier New" panose="02070309020205020404" pitchFamily="49" charset="0"/>
                <a:cs typeface="Courier New" panose="02070309020205020404" pitchFamily="49" charset="0"/>
              </a:rPr>
              <a:t>],fox,</a:t>
            </a:r>
          </a:p>
          <a:p>
            <a:pPr marL="15240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Y,Y,Hen,Grain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crossing(X,Y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move([</a:t>
            </a:r>
            <a:r>
              <a:rPr lang="en-US" dirty="0" err="1" smtClean="0">
                <a:latin typeface="Courier New" panose="02070309020205020404" pitchFamily="49" charset="0"/>
                <a:cs typeface="Courier New" panose="02070309020205020404" pitchFamily="49" charset="0"/>
              </a:rPr>
              <a:t>X,Fox,X,Grain</a:t>
            </a:r>
            <a:r>
              <a:rPr lang="en-US" dirty="0" smtClean="0">
                <a:latin typeface="Courier New" panose="02070309020205020404" pitchFamily="49" charset="0"/>
                <a:cs typeface="Courier New" panose="02070309020205020404" pitchFamily="49" charset="0"/>
              </a:rPr>
              <a:t>],hen,</a:t>
            </a:r>
          </a:p>
          <a:p>
            <a:pPr marL="15240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Y,Fox,Y</a:t>
            </a:r>
            <a:r>
              <a:rPr lang="en-US" dirty="0" smtClean="0">
                <a:latin typeface="Courier New" panose="02070309020205020404" pitchFamily="49" charset="0"/>
                <a:cs typeface="Courier New" panose="02070309020205020404" pitchFamily="49" charset="0"/>
              </a:rPr>
              <a:t>, Grain])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crossing(X,Y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move([</a:t>
            </a:r>
            <a:r>
              <a:rPr lang="en-US" dirty="0" err="1" smtClean="0">
                <a:latin typeface="Courier New" panose="02070309020205020404" pitchFamily="49" charset="0"/>
                <a:cs typeface="Courier New" panose="02070309020205020404" pitchFamily="49" charset="0"/>
              </a:rPr>
              <a:t>X,Fox,Hen,X</a:t>
            </a:r>
            <a:r>
              <a:rPr lang="en-US" dirty="0" smtClean="0">
                <a:latin typeface="Courier New" panose="02070309020205020404" pitchFamily="49" charset="0"/>
                <a:cs typeface="Courier New" panose="02070309020205020404" pitchFamily="49" charset="0"/>
              </a:rPr>
              <a:t>],grain,</a:t>
            </a:r>
          </a:p>
          <a:p>
            <a:pPr marL="15240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Y,Fox,Hen,Y</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crossing(X,Y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move([</a:t>
            </a:r>
            <a:r>
              <a:rPr lang="en-US" dirty="0" err="1" smtClean="0">
                <a:latin typeface="Courier New" panose="02070309020205020404" pitchFamily="49" charset="0"/>
                <a:cs typeface="Courier New" panose="02070309020205020404" pitchFamily="49" charset="0"/>
              </a:rPr>
              <a:t>X,Fox,Hen,Grain</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nothing</a:t>
            </a:r>
            <a:r>
              <a:rPr lang="en-US" dirty="0" smtClean="0">
                <a:latin typeface="Courier New" panose="02070309020205020404" pitchFamily="49" charset="0"/>
                <a:cs typeface="Courier New" panose="02070309020205020404" pitchFamily="49" charset="0"/>
              </a:rPr>
              <a:t>,</a:t>
            </a:r>
          </a:p>
          <a:p>
            <a:pPr marL="152400" indent="0">
              <a:buNone/>
            </a:pP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Y,Fox,Hen,Grain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crossing(X,Y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14317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1" y="1071914"/>
            <a:ext cx="8337550" cy="762000"/>
          </a:xfrm>
        </p:spPr>
        <p:txBody>
          <a:bodyPr/>
          <a:lstStyle/>
          <a:p>
            <a:r>
              <a:rPr lang="en-GB" dirty="0" smtClean="0"/>
              <a:t>Checking moves are allowed…</a:t>
            </a:r>
            <a:endParaRPr lang="en-US" dirty="0"/>
          </a:p>
        </p:txBody>
      </p:sp>
      <p:sp>
        <p:nvSpPr>
          <p:cNvPr id="3" name="Text Placeholder 2"/>
          <p:cNvSpPr>
            <a:spLocks noGrp="1"/>
          </p:cNvSpPr>
          <p:nvPr>
            <p:ph type="body" idx="1"/>
          </p:nvPr>
        </p:nvSpPr>
        <p:spPr>
          <a:xfrm>
            <a:off x="349251" y="1690255"/>
            <a:ext cx="8337550" cy="4518458"/>
          </a:xfrm>
        </p:spPr>
        <p:txBody>
          <a:bodyPr/>
          <a:lstStyle/>
          <a:p>
            <a:r>
              <a:rPr lang="en-GB" dirty="0" smtClean="0"/>
              <a:t> </a:t>
            </a:r>
            <a:r>
              <a:rPr lang="en-US" dirty="0"/>
              <a:t>The idea is that if at least one of the </a:t>
            </a:r>
            <a:r>
              <a:rPr lang="en-US" dirty="0" smtClean="0"/>
              <a:t>hen </a:t>
            </a:r>
            <a:r>
              <a:rPr lang="en-US" dirty="0"/>
              <a:t>or the </a:t>
            </a:r>
            <a:r>
              <a:rPr lang="en-US" dirty="0" smtClean="0"/>
              <a:t>fox </a:t>
            </a:r>
            <a:r>
              <a:rPr lang="en-US" dirty="0"/>
              <a:t>is on the same bank as the farmer, AND if at least one of the </a:t>
            </a:r>
            <a:r>
              <a:rPr lang="en-US" dirty="0" smtClean="0"/>
              <a:t>hen </a:t>
            </a:r>
            <a:r>
              <a:rPr lang="en-US" dirty="0"/>
              <a:t>or </a:t>
            </a:r>
            <a:r>
              <a:rPr lang="en-US" dirty="0" smtClean="0"/>
              <a:t>grain </a:t>
            </a:r>
            <a:r>
              <a:rPr lang="en-US" dirty="0"/>
              <a:t>is on the same side as the farmer, then the configuration is </a:t>
            </a:r>
            <a:r>
              <a:rPr lang="en-US" dirty="0" smtClean="0"/>
              <a:t>safe.</a:t>
            </a:r>
          </a:p>
          <a:p>
            <a:endParaRPr lang="en-GB" dirty="0"/>
          </a:p>
          <a:p>
            <a:pPr marL="152400" indent="0">
              <a:buNone/>
            </a:pPr>
            <a:r>
              <a:rPr lang="en-US" dirty="0" err="1">
                <a:latin typeface="Courier New" panose="02070309020205020404" pitchFamily="49" charset="0"/>
                <a:cs typeface="Courier New" panose="02070309020205020404" pitchFamily="49" charset="0"/>
              </a:rPr>
              <a:t>oneEq</a:t>
            </a:r>
            <a:r>
              <a:rPr lang="en-US" dirty="0">
                <a:latin typeface="Courier New" panose="02070309020205020404" pitchFamily="49" charset="0"/>
                <a:cs typeface="Courier New" panose="02070309020205020404" pitchFamily="49" charset="0"/>
              </a:rPr>
              <a:t>(X,X,_).</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oneEq</a:t>
            </a:r>
            <a:r>
              <a:rPr lang="en-US" dirty="0">
                <a:latin typeface="Courier New" panose="02070309020205020404" pitchFamily="49" charset="0"/>
                <a:cs typeface="Courier New" panose="02070309020205020404" pitchFamily="49" charset="0"/>
              </a:rPr>
              <a:t>(X,_,X</a:t>
            </a:r>
            <a:r>
              <a:rPr lang="en-US" dirty="0" smtClean="0">
                <a:latin typeface="Courier New" panose="02070309020205020404" pitchFamily="49" charset="0"/>
                <a:cs typeface="Courier New" panose="02070309020205020404" pitchFamily="49" charset="0"/>
              </a:rPr>
              <a:t>).</a:t>
            </a:r>
          </a:p>
          <a:p>
            <a:pPr marL="152400" indent="0">
              <a:buNone/>
            </a:pPr>
            <a:endParaRPr lang="en-US" dirty="0" smtClean="0">
              <a:latin typeface="Courier New" panose="02070309020205020404" pitchFamily="49" charset="0"/>
              <a:cs typeface="Courier New" panose="02070309020205020404" pitchFamily="49" charset="0"/>
            </a:endParaRPr>
          </a:p>
          <a:p>
            <a:pPr marL="152400" indent="0">
              <a:buNone/>
            </a:pPr>
            <a:r>
              <a:rPr lang="en-US" dirty="0">
                <a:latin typeface="Courier New" panose="02070309020205020404" pitchFamily="49" charset="0"/>
                <a:cs typeface="Courier New" panose="02070309020205020404" pitchFamily="49" charset="0"/>
              </a:rPr>
              <a:t>safe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Farmer,Fox,Hen,Grain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oneEq</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Farmer,Fox,Hen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oneEq</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Farmer,Hen,Grain</a:t>
            </a:r>
            <a:r>
              <a:rPr lang="en-US"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marL="152400" indent="0">
              <a:buNone/>
            </a:pPr>
            <a:endParaRPr lang="en-US" dirty="0"/>
          </a:p>
        </p:txBody>
      </p:sp>
    </p:spTree>
    <p:extLst>
      <p:ext uri="{BB962C8B-B14F-4D97-AF65-F5344CB8AC3E}">
        <p14:creationId xmlns:p14="http://schemas.microsoft.com/office/powerpoint/2010/main" val="1786178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Instructing PROLOG to solve it</a:t>
            </a:r>
            <a:endParaRPr lang="en-US" dirty="0"/>
          </a:p>
        </p:txBody>
      </p:sp>
      <p:sp>
        <p:nvSpPr>
          <p:cNvPr id="3" name="Text Placeholder 2"/>
          <p:cNvSpPr>
            <a:spLocks noGrp="1"/>
          </p:cNvSpPr>
          <p:nvPr>
            <p:ph type="body" idx="1"/>
          </p:nvPr>
        </p:nvSpPr>
        <p:spPr/>
        <p:txBody>
          <a:bodyPr/>
          <a:lstStyle/>
          <a:p>
            <a:r>
              <a:rPr lang="en-GB" dirty="0" smtClean="0"/>
              <a:t> We need to tell </a:t>
            </a:r>
            <a:r>
              <a:rPr lang="en-GB" dirty="0" err="1" smtClean="0"/>
              <a:t>Prolog</a:t>
            </a:r>
            <a:r>
              <a:rPr lang="en-GB" dirty="0" smtClean="0"/>
              <a:t> what a solution looks like</a:t>
            </a:r>
          </a:p>
          <a:p>
            <a:endParaRPr lang="en-GB" dirty="0"/>
          </a:p>
          <a:p>
            <a:r>
              <a:rPr lang="en-GB" dirty="0" smtClean="0"/>
              <a:t> If everyone is on the east bank then it is solved:</a:t>
            </a:r>
          </a:p>
          <a:p>
            <a:pPr marL="152400" indent="0">
              <a:buNone/>
            </a:pPr>
            <a:r>
              <a:rPr lang="en-US" dirty="0">
                <a:latin typeface="Courier New" panose="02070309020205020404" pitchFamily="49" charset="0"/>
                <a:cs typeface="Courier New" panose="02070309020205020404" pitchFamily="49" charset="0"/>
              </a:rPr>
              <a:t>solution([</a:t>
            </a:r>
            <a:r>
              <a:rPr lang="en-US" dirty="0" err="1">
                <a:latin typeface="Courier New" panose="02070309020205020404" pitchFamily="49" charset="0"/>
                <a:cs typeface="Courier New" panose="02070309020205020404" pitchFamily="49" charset="0"/>
              </a:rPr>
              <a:t>e,e,e,e</a:t>
            </a:r>
            <a:r>
              <a:rPr lang="en-US" dirty="0" smtClean="0">
                <a:latin typeface="Courier New" panose="02070309020205020404" pitchFamily="49" charset="0"/>
                <a:cs typeface="Courier New" panose="02070309020205020404" pitchFamily="49" charset="0"/>
              </a:rPr>
              <a:t>],[]).</a:t>
            </a:r>
          </a:p>
          <a:p>
            <a:pPr marL="152400" indent="0">
              <a:buNone/>
            </a:pPr>
            <a:endParaRPr lang="en-GB" dirty="0">
              <a:latin typeface="Courier New" panose="02070309020205020404" pitchFamily="49" charset="0"/>
              <a:cs typeface="Courier New" panose="02070309020205020404" pitchFamily="49" charset="0"/>
            </a:endParaRPr>
          </a:p>
          <a:p>
            <a:pPr marL="152400" indent="0">
              <a:buNone/>
            </a:pPr>
            <a:r>
              <a:rPr lang="en-GB" dirty="0"/>
              <a:t>Otherwise we need to find some moves;</a:t>
            </a:r>
          </a:p>
          <a:p>
            <a:pPr marL="152400" indent="0">
              <a:buNone/>
            </a:pPr>
            <a:r>
              <a:rPr lang="en-US" dirty="0">
                <a:latin typeface="Courier New" panose="02070309020205020404" pitchFamily="49" charset="0"/>
                <a:cs typeface="Courier New" panose="02070309020205020404" pitchFamily="49" charset="0"/>
              </a:rPr>
              <a:t>solution(</a:t>
            </a:r>
            <a:r>
              <a:rPr lang="en-US" dirty="0" err="1">
                <a:latin typeface="Courier New" panose="02070309020205020404" pitchFamily="49" charset="0"/>
                <a:cs typeface="Courier New" panose="02070309020205020404" pitchFamily="49" charset="0"/>
              </a:rPr>
              <a:t>Config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Move|OtherMoves</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move(</a:t>
            </a:r>
            <a:r>
              <a:rPr lang="en-US" dirty="0" err="1" smtClean="0">
                <a:latin typeface="Courier New" panose="02070309020205020404" pitchFamily="49" charset="0"/>
                <a:cs typeface="Courier New" panose="02070309020205020404" pitchFamily="49" charset="0"/>
              </a:rPr>
              <a:t>Config,Move,NextConfig</a:t>
            </a:r>
            <a:r>
              <a:rPr lang="en-US" dirty="0" smtClean="0">
                <a:latin typeface="Courier New" panose="02070309020205020404" pitchFamily="49" charset="0"/>
                <a:cs typeface="Courier New" panose="02070309020205020404" pitchFamily="49" charset="0"/>
              </a:rPr>
              <a:t>),</a:t>
            </a:r>
          </a:p>
          <a:p>
            <a:pPr marL="1524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safe(</a:t>
            </a:r>
            <a:r>
              <a:rPr lang="en-US" dirty="0" err="1" smtClean="0">
                <a:latin typeface="Courier New" panose="02070309020205020404" pitchFamily="49" charset="0"/>
                <a:cs typeface="Courier New" panose="02070309020205020404" pitchFamily="49" charset="0"/>
              </a:rPr>
              <a:t>NextConfig</a:t>
            </a:r>
            <a:r>
              <a:rPr lang="en-US" dirty="0" smtClean="0">
                <a:latin typeface="Courier New" panose="02070309020205020404" pitchFamily="49" charset="0"/>
                <a:cs typeface="Courier New" panose="02070309020205020404" pitchFamily="49" charset="0"/>
              </a:rPr>
              <a:t>), 	solution(</a:t>
            </a:r>
            <a:r>
              <a:rPr lang="en-US" dirty="0" err="1" smtClean="0">
                <a:latin typeface="Courier New" panose="02070309020205020404" pitchFamily="49" charset="0"/>
                <a:cs typeface="Courier New" panose="02070309020205020404" pitchFamily="49" charset="0"/>
              </a:rPr>
              <a:t>NextConfig,OtherMoves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1985928" y="6321426"/>
            <a:ext cx="6700873" cy="307777"/>
          </a:xfrm>
          <a:prstGeom prst="rect">
            <a:avLst/>
          </a:prstGeom>
          <a:noFill/>
        </p:spPr>
        <p:txBody>
          <a:bodyPr wrap="none" rtlCol="0">
            <a:spAutoFit/>
          </a:bodyPr>
          <a:lstStyle/>
          <a:p>
            <a:r>
              <a:rPr lang="en-GB" dirty="0">
                <a:solidFill>
                  <a:schemeClr val="accent5"/>
                </a:solidFill>
              </a:rPr>
              <a:t>Thanks to https://cseweb.ucsd.edu/classes/fa09/cse130/misc/prolog/goat_etc.html</a:t>
            </a:r>
            <a:endParaRPr lang="en-US" dirty="0">
              <a:solidFill>
                <a:schemeClr val="accent5"/>
              </a:solidFill>
            </a:endParaRPr>
          </a:p>
        </p:txBody>
      </p:sp>
    </p:spTree>
    <p:extLst>
      <p:ext uri="{BB962C8B-B14F-4D97-AF65-F5344CB8AC3E}">
        <p14:creationId xmlns:p14="http://schemas.microsoft.com/office/powerpoint/2010/main" val="139577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62" y="1001086"/>
            <a:ext cx="8337550" cy="762000"/>
          </a:xfrm>
        </p:spPr>
        <p:txBody>
          <a:bodyPr/>
          <a:lstStyle/>
          <a:p>
            <a:r>
              <a:rPr lang="en-GB" dirty="0" smtClean="0"/>
              <a:t>Running the program</a:t>
            </a:r>
            <a:endParaRPr lang="en-US" dirty="0"/>
          </a:p>
        </p:txBody>
      </p:sp>
      <p:sp>
        <p:nvSpPr>
          <p:cNvPr id="3" name="Text Placeholder 2"/>
          <p:cNvSpPr>
            <a:spLocks noGrp="1"/>
          </p:cNvSpPr>
          <p:nvPr>
            <p:ph type="body" idx="1"/>
          </p:nvPr>
        </p:nvSpPr>
        <p:spPr>
          <a:xfrm>
            <a:off x="247651" y="1600200"/>
            <a:ext cx="8337550" cy="4114800"/>
          </a:xfrm>
        </p:spPr>
        <p:txBody>
          <a:bodyPr/>
          <a:lstStyle/>
          <a:p>
            <a:r>
              <a:rPr lang="en-GB" dirty="0" smtClean="0"/>
              <a:t> We can run the program using an online </a:t>
            </a:r>
            <a:r>
              <a:rPr lang="en-GB" dirty="0" err="1" smtClean="0"/>
              <a:t>prolog</a:t>
            </a:r>
            <a:r>
              <a:rPr lang="en-GB" dirty="0" smtClean="0"/>
              <a:t> </a:t>
            </a:r>
            <a:r>
              <a:rPr lang="en-GB" dirty="0" err="1" smtClean="0"/>
              <a:t>interpretor</a:t>
            </a:r>
            <a:r>
              <a:rPr lang="en-GB" dirty="0" smtClean="0"/>
              <a:t> like SWISH;</a:t>
            </a:r>
          </a:p>
          <a:p>
            <a:endParaRPr lang="en-GB" dirty="0"/>
          </a:p>
          <a:p>
            <a:pPr marL="152400" indent="0">
              <a:buNone/>
            </a:pPr>
            <a:r>
              <a:rPr lang="en-US" dirty="0">
                <a:hlinkClick r:id="rId2"/>
              </a:rPr>
              <a:t>https://swish.swi-prolog.org/p/FarmerRiverDKE.pl</a:t>
            </a:r>
            <a:endParaRPr lang="en-US" dirty="0"/>
          </a:p>
        </p:txBody>
      </p:sp>
    </p:spTree>
    <p:extLst>
      <p:ext uri="{BB962C8B-B14F-4D97-AF65-F5344CB8AC3E}">
        <p14:creationId xmlns:p14="http://schemas.microsoft.com/office/powerpoint/2010/main" val="901969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62" y="1001086"/>
            <a:ext cx="8337550" cy="762000"/>
          </a:xfrm>
        </p:spPr>
        <p:txBody>
          <a:bodyPr/>
          <a:lstStyle/>
          <a:p>
            <a:r>
              <a:rPr lang="en-GB" dirty="0" smtClean="0"/>
              <a:t>Facts and Rules</a:t>
            </a:r>
            <a:endParaRPr lang="en-US" dirty="0"/>
          </a:p>
        </p:txBody>
      </p:sp>
      <p:sp>
        <p:nvSpPr>
          <p:cNvPr id="3" name="Text Placeholder 2"/>
          <p:cNvSpPr>
            <a:spLocks noGrp="1"/>
          </p:cNvSpPr>
          <p:nvPr>
            <p:ph type="body" idx="1"/>
          </p:nvPr>
        </p:nvSpPr>
        <p:spPr>
          <a:xfrm>
            <a:off x="247651" y="1600200"/>
            <a:ext cx="8337550" cy="4114800"/>
          </a:xfrm>
        </p:spPr>
        <p:txBody>
          <a:bodyPr/>
          <a:lstStyle/>
          <a:p>
            <a:r>
              <a:rPr lang="en-GB" dirty="0" smtClean="0"/>
              <a:t> </a:t>
            </a:r>
            <a:r>
              <a:rPr lang="en-GB" dirty="0" err="1" smtClean="0"/>
              <a:t>Prolog</a:t>
            </a:r>
            <a:r>
              <a:rPr lang="en-GB" dirty="0" smtClean="0"/>
              <a:t> works by declaring the facts and the rules of the problem.  This is the </a:t>
            </a:r>
            <a:r>
              <a:rPr lang="en-GB" dirty="0" smtClean="0">
                <a:solidFill>
                  <a:schemeClr val="accent2"/>
                </a:solidFill>
              </a:rPr>
              <a:t>knowledge base</a:t>
            </a:r>
            <a:r>
              <a:rPr lang="en-GB" dirty="0" smtClean="0"/>
              <a:t>.</a:t>
            </a:r>
          </a:p>
          <a:p>
            <a:endParaRPr lang="en-GB" sz="1200" dirty="0"/>
          </a:p>
          <a:p>
            <a:r>
              <a:rPr lang="en-GB" dirty="0" smtClean="0"/>
              <a:t> </a:t>
            </a:r>
            <a:r>
              <a:rPr lang="en-GB" dirty="0" err="1" smtClean="0"/>
              <a:t>Prolog</a:t>
            </a:r>
            <a:r>
              <a:rPr lang="en-GB" dirty="0" smtClean="0"/>
              <a:t> then uses a built-in search algorithm to try to find whether a statement you ask is true or false, and if true, how it is true.  This is the </a:t>
            </a:r>
            <a:r>
              <a:rPr lang="en-GB" dirty="0" smtClean="0">
                <a:solidFill>
                  <a:schemeClr val="accent2"/>
                </a:solidFill>
              </a:rPr>
              <a:t>inference engine</a:t>
            </a:r>
            <a:r>
              <a:rPr lang="en-GB" dirty="0" smtClean="0"/>
              <a:t>.</a:t>
            </a:r>
          </a:p>
          <a:p>
            <a:endParaRPr lang="en-GB" sz="1200" dirty="0"/>
          </a:p>
          <a:p>
            <a:r>
              <a:rPr lang="en-GB" dirty="0" smtClean="0"/>
              <a:t> </a:t>
            </a:r>
            <a:r>
              <a:rPr lang="en-GB" dirty="0" err="1" smtClean="0"/>
              <a:t>Eg</a:t>
            </a:r>
            <a:r>
              <a:rPr lang="en-GB" dirty="0" smtClean="0"/>
              <a:t>. For the river crossing, we ask </a:t>
            </a:r>
            <a:r>
              <a:rPr lang="en-GB" dirty="0" err="1" smtClean="0"/>
              <a:t>Prolog</a:t>
            </a:r>
            <a:r>
              <a:rPr lang="en-GB" dirty="0" smtClean="0"/>
              <a:t> if everyone can be on the east side the river, based on the facts and rules we have given it, and it tells us the moves necessary to get everyone on that side of the river.</a:t>
            </a:r>
            <a:endParaRPr lang="en-US" dirty="0"/>
          </a:p>
        </p:txBody>
      </p:sp>
    </p:spTree>
    <p:extLst>
      <p:ext uri="{BB962C8B-B14F-4D97-AF65-F5344CB8AC3E}">
        <p14:creationId xmlns:p14="http://schemas.microsoft.com/office/powerpoint/2010/main" val="1519209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Propositional logic</a:t>
            </a:r>
            <a:endParaRPr lang="en-US" dirty="0"/>
          </a:p>
        </p:txBody>
      </p:sp>
      <p:sp>
        <p:nvSpPr>
          <p:cNvPr id="3" name="Text Placeholder 2"/>
          <p:cNvSpPr>
            <a:spLocks noGrp="1"/>
          </p:cNvSpPr>
          <p:nvPr>
            <p:ph type="body" idx="1"/>
          </p:nvPr>
        </p:nvSpPr>
        <p:spPr>
          <a:xfrm>
            <a:off x="349251" y="1981200"/>
            <a:ext cx="8337550" cy="4114800"/>
          </a:xfrm>
        </p:spPr>
        <p:txBody>
          <a:bodyPr/>
          <a:lstStyle/>
          <a:p>
            <a:r>
              <a:rPr lang="en-GB" dirty="0" smtClean="0"/>
              <a:t> When we ask </a:t>
            </a:r>
            <a:r>
              <a:rPr lang="en-GB" dirty="0" err="1" smtClean="0"/>
              <a:t>Prolog</a:t>
            </a:r>
            <a:r>
              <a:rPr lang="en-GB" dirty="0" smtClean="0"/>
              <a:t> if </a:t>
            </a:r>
            <a:r>
              <a:rPr lang="en-GB" dirty="0" err="1" smtClean="0"/>
              <a:t>hold_party</a:t>
            </a:r>
            <a:r>
              <a:rPr lang="en-GB" dirty="0" smtClean="0"/>
              <a:t>(</a:t>
            </a:r>
            <a:r>
              <a:rPr lang="en-GB" dirty="0" err="1" smtClean="0"/>
              <a:t>helen</a:t>
            </a:r>
            <a:r>
              <a:rPr lang="en-GB" dirty="0" smtClean="0"/>
              <a:t>) is true, it is looking for whether two facts hold.  birthday(</a:t>
            </a:r>
            <a:r>
              <a:rPr lang="en-GB" dirty="0" err="1" smtClean="0"/>
              <a:t>helen</a:t>
            </a:r>
            <a:r>
              <a:rPr lang="en-GB" dirty="0" smtClean="0"/>
              <a:t>) </a:t>
            </a:r>
            <a:r>
              <a:rPr lang="en-GB" b="1" dirty="0" smtClean="0"/>
              <a:t>and</a:t>
            </a:r>
            <a:r>
              <a:rPr lang="en-GB" dirty="0" smtClean="0"/>
              <a:t> happy(</a:t>
            </a:r>
            <a:r>
              <a:rPr lang="en-GB" dirty="0" err="1" smtClean="0"/>
              <a:t>helen</a:t>
            </a:r>
            <a:r>
              <a:rPr lang="en-GB" dirty="0" smtClean="0"/>
              <a:t>).</a:t>
            </a:r>
          </a:p>
          <a:p>
            <a:endParaRPr lang="en-GB" dirty="0"/>
          </a:p>
          <a:p>
            <a:r>
              <a:rPr lang="en-GB" dirty="0" smtClean="0"/>
              <a:t> Formally we write this as </a:t>
            </a:r>
          </a:p>
          <a:p>
            <a:pPr marL="476250" lvl="1" indent="0">
              <a:buNone/>
            </a:pPr>
            <a:r>
              <a:rPr lang="en-GB" sz="2400" dirty="0"/>
              <a:t>b</a:t>
            </a:r>
            <a:r>
              <a:rPr lang="en-GB" sz="2400" dirty="0" smtClean="0"/>
              <a:t>irthday(</a:t>
            </a:r>
            <a:r>
              <a:rPr lang="en-GB" sz="2400" dirty="0" err="1" smtClean="0"/>
              <a:t>helen</a:t>
            </a:r>
            <a:r>
              <a:rPr lang="en-GB" sz="2400" dirty="0" smtClean="0"/>
              <a:t>) </a:t>
            </a:r>
            <a:r>
              <a:rPr lang="en-US" altLang="en-US" sz="2400" dirty="0" smtClean="0">
                <a:sym typeface="Symbol" pitchFamily="18" charset="2"/>
              </a:rPr>
              <a:t> happy(</a:t>
            </a:r>
            <a:r>
              <a:rPr lang="en-US" altLang="en-US" sz="2400" dirty="0" err="1" smtClean="0">
                <a:sym typeface="Symbol" pitchFamily="18" charset="2"/>
              </a:rPr>
              <a:t>helen</a:t>
            </a:r>
            <a:r>
              <a:rPr lang="en-US" altLang="en-US" sz="2400" dirty="0" smtClean="0">
                <a:sym typeface="Symbol" pitchFamily="18" charset="2"/>
              </a:rPr>
              <a:t>) </a:t>
            </a:r>
          </a:p>
          <a:p>
            <a:pPr marL="476250" lvl="1" indent="0">
              <a:buNone/>
            </a:pPr>
            <a:endParaRPr lang="en-GB" sz="2400" dirty="0">
              <a:sym typeface="Symbol" pitchFamily="18" charset="2"/>
            </a:endParaRPr>
          </a:p>
          <a:p>
            <a:r>
              <a:rPr lang="en-GB" dirty="0" smtClean="0">
                <a:sym typeface="Symbol" pitchFamily="18" charset="2"/>
              </a:rPr>
              <a:t> If we wanted to hold a party for </a:t>
            </a:r>
            <a:r>
              <a:rPr lang="en-GB" dirty="0">
                <a:sym typeface="Symbol" pitchFamily="18" charset="2"/>
              </a:rPr>
              <a:t>H</a:t>
            </a:r>
            <a:r>
              <a:rPr lang="en-GB" dirty="0" smtClean="0">
                <a:sym typeface="Symbol" pitchFamily="18" charset="2"/>
              </a:rPr>
              <a:t>elen if it was her birthday </a:t>
            </a:r>
            <a:r>
              <a:rPr lang="en-GB" b="1" dirty="0" smtClean="0">
                <a:sym typeface="Symbol" pitchFamily="18" charset="2"/>
              </a:rPr>
              <a:t>or</a:t>
            </a:r>
            <a:r>
              <a:rPr lang="en-GB" dirty="0" smtClean="0">
                <a:sym typeface="Symbol" pitchFamily="18" charset="2"/>
              </a:rPr>
              <a:t> she was happy, we would write.</a:t>
            </a:r>
          </a:p>
          <a:p>
            <a:pPr marL="152400" indent="0">
              <a:buNone/>
            </a:pPr>
            <a:r>
              <a:rPr lang="en-GB" dirty="0" smtClean="0"/>
              <a:t>  birthday(</a:t>
            </a:r>
            <a:r>
              <a:rPr lang="en-GB" dirty="0" err="1" smtClean="0"/>
              <a:t>helen</a:t>
            </a:r>
            <a:r>
              <a:rPr lang="en-GB" dirty="0"/>
              <a:t>) </a:t>
            </a:r>
            <a:r>
              <a:rPr lang="en-US" altLang="en-US" sz="2800" dirty="0">
                <a:sym typeface="Symbol" pitchFamily="18" charset="2"/>
              </a:rPr>
              <a:t></a:t>
            </a:r>
            <a:r>
              <a:rPr lang="en-US" altLang="en-US" sz="2800" dirty="0" smtClean="0">
                <a:sym typeface="Symbol" pitchFamily="18" charset="2"/>
              </a:rPr>
              <a:t> </a:t>
            </a:r>
            <a:r>
              <a:rPr lang="en-US" altLang="en-US" dirty="0">
                <a:sym typeface="Symbol" pitchFamily="18" charset="2"/>
              </a:rPr>
              <a:t>happy(</a:t>
            </a:r>
            <a:r>
              <a:rPr lang="en-US" altLang="en-US" dirty="0" err="1">
                <a:sym typeface="Symbol" pitchFamily="18" charset="2"/>
              </a:rPr>
              <a:t>helen</a:t>
            </a:r>
            <a:r>
              <a:rPr lang="en-US" altLang="en-US" dirty="0">
                <a:sym typeface="Symbol" pitchFamily="18" charset="2"/>
              </a:rPr>
              <a:t>)</a:t>
            </a:r>
            <a:r>
              <a:rPr lang="en-US" altLang="en-US" sz="2800" dirty="0">
                <a:sym typeface="Symbol" pitchFamily="18" charset="2"/>
              </a:rPr>
              <a:t> </a:t>
            </a:r>
          </a:p>
          <a:p>
            <a:pPr marL="152400" indent="0">
              <a:buNone/>
            </a:pPr>
            <a:endParaRPr lang="en-US" dirty="0"/>
          </a:p>
        </p:txBody>
      </p:sp>
    </p:spTree>
    <p:extLst>
      <p:ext uri="{BB962C8B-B14F-4D97-AF65-F5344CB8AC3E}">
        <p14:creationId xmlns:p14="http://schemas.microsoft.com/office/powerpoint/2010/main" val="10199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propositional logic</a:t>
            </a:r>
            <a:endParaRPr lang="en-US" dirty="0"/>
          </a:p>
        </p:txBody>
      </p:sp>
      <p:sp>
        <p:nvSpPr>
          <p:cNvPr id="3" name="Text Placeholder 2"/>
          <p:cNvSpPr>
            <a:spLocks noGrp="1"/>
          </p:cNvSpPr>
          <p:nvPr>
            <p:ph type="body" idx="1"/>
          </p:nvPr>
        </p:nvSpPr>
        <p:spPr/>
        <p:txBody>
          <a:bodyPr/>
          <a:lstStyle/>
          <a:p>
            <a:r>
              <a:rPr lang="en-GB" dirty="0" smtClean="0"/>
              <a:t> If </a:t>
            </a:r>
            <a:r>
              <a:rPr lang="en-GB" dirty="0"/>
              <a:t>H</a:t>
            </a:r>
            <a:r>
              <a:rPr lang="en-GB" dirty="0" smtClean="0"/>
              <a:t>elen will be happy because it is her birthday we write;</a:t>
            </a:r>
            <a:endParaRPr lang="en-US" dirty="0" smtClean="0"/>
          </a:p>
          <a:p>
            <a:pPr marL="152400" indent="0">
              <a:buNone/>
            </a:pPr>
            <a:r>
              <a:rPr lang="en-GB" dirty="0"/>
              <a:t>b</a:t>
            </a:r>
            <a:r>
              <a:rPr lang="en-GB" dirty="0" smtClean="0"/>
              <a:t>irthday(</a:t>
            </a:r>
            <a:r>
              <a:rPr lang="en-GB" dirty="0" err="1" smtClean="0"/>
              <a:t>helen</a:t>
            </a:r>
            <a:r>
              <a:rPr lang="en-GB" dirty="0" smtClean="0"/>
              <a:t>) </a:t>
            </a:r>
            <a:r>
              <a:rPr lang="en-US" altLang="en-US" dirty="0" smtClean="0">
                <a:sym typeface="Symbol" pitchFamily="18" charset="2"/>
              </a:rPr>
              <a:t> happy(</a:t>
            </a:r>
            <a:r>
              <a:rPr lang="en-US" altLang="en-US" dirty="0" err="1" smtClean="0">
                <a:sym typeface="Symbol" pitchFamily="18" charset="2"/>
              </a:rPr>
              <a:t>helen</a:t>
            </a:r>
            <a:r>
              <a:rPr lang="en-US" altLang="en-US" dirty="0" smtClean="0">
                <a:sym typeface="Symbol" pitchFamily="18" charset="2"/>
              </a:rPr>
              <a:t>)</a:t>
            </a:r>
          </a:p>
          <a:p>
            <a:pPr marL="152400" indent="0">
              <a:buNone/>
            </a:pPr>
            <a:endParaRPr lang="en-GB" dirty="0" smtClean="0">
              <a:sym typeface="Symbol" pitchFamily="18" charset="2"/>
            </a:endParaRPr>
          </a:p>
          <a:p>
            <a:r>
              <a:rPr lang="en-GB" dirty="0">
                <a:sym typeface="Symbol" pitchFamily="18" charset="2"/>
              </a:rPr>
              <a:t> </a:t>
            </a:r>
            <a:r>
              <a:rPr lang="en-GB" dirty="0" smtClean="0">
                <a:sym typeface="Symbol" pitchFamily="18" charset="2"/>
              </a:rPr>
              <a:t>If Helen is only ever happy on her birthday;</a:t>
            </a:r>
          </a:p>
          <a:p>
            <a:pPr marL="152400" indent="0">
              <a:buNone/>
            </a:pPr>
            <a:r>
              <a:rPr lang="en-GB" dirty="0" smtClean="0">
                <a:sym typeface="Symbol" pitchFamily="18" charset="2"/>
              </a:rPr>
              <a:t>birthday(</a:t>
            </a:r>
            <a:r>
              <a:rPr lang="en-GB" dirty="0" err="1" smtClean="0">
                <a:sym typeface="Symbol" pitchFamily="18" charset="2"/>
              </a:rPr>
              <a:t>helen</a:t>
            </a:r>
            <a:r>
              <a:rPr lang="en-GB" dirty="0" smtClean="0">
                <a:sym typeface="Symbol" pitchFamily="18" charset="2"/>
              </a:rPr>
              <a:t>) </a:t>
            </a:r>
            <a:r>
              <a:rPr lang="en-US" altLang="en-US" dirty="0" smtClean="0">
                <a:sym typeface="Symbol" pitchFamily="18" charset="2"/>
              </a:rPr>
              <a:t> happy(</a:t>
            </a:r>
            <a:r>
              <a:rPr lang="en-US" altLang="en-US" dirty="0" err="1" smtClean="0">
                <a:sym typeface="Symbol" pitchFamily="18" charset="2"/>
              </a:rPr>
              <a:t>helen</a:t>
            </a:r>
            <a:r>
              <a:rPr lang="en-US" altLang="en-US" dirty="0" smtClean="0">
                <a:sym typeface="Symbol" pitchFamily="18" charset="2"/>
              </a:rPr>
              <a:t>)</a:t>
            </a:r>
          </a:p>
          <a:p>
            <a:pPr marL="152400" indent="0">
              <a:buNone/>
            </a:pPr>
            <a:endParaRPr lang="en-GB" dirty="0">
              <a:sym typeface="Symbol" pitchFamily="18" charset="2"/>
            </a:endParaRPr>
          </a:p>
          <a:p>
            <a:r>
              <a:rPr lang="en-GB" dirty="0" smtClean="0">
                <a:sym typeface="Symbol" pitchFamily="18" charset="2"/>
              </a:rPr>
              <a:t> If we want to say it isn’t Helen’s birthday;</a:t>
            </a:r>
            <a:endParaRPr lang="en-GB" dirty="0">
              <a:sym typeface="Symbol" pitchFamily="18" charset="2"/>
            </a:endParaRPr>
          </a:p>
          <a:p>
            <a:pPr marL="152400" indent="0">
              <a:buNone/>
            </a:pPr>
            <a:r>
              <a:rPr lang="en-US" altLang="en-US" dirty="0" smtClean="0">
                <a:sym typeface="Symbol" pitchFamily="18" charset="2"/>
              </a:rPr>
              <a:t>birthday(</a:t>
            </a:r>
            <a:r>
              <a:rPr lang="en-US" altLang="en-US" dirty="0" err="1" smtClean="0">
                <a:sym typeface="Symbol" pitchFamily="18" charset="2"/>
              </a:rPr>
              <a:t>helen</a:t>
            </a:r>
            <a:r>
              <a:rPr lang="en-US" altLang="en-US" dirty="0" smtClean="0">
                <a:sym typeface="Symbol" pitchFamily="18" charset="2"/>
              </a:rPr>
              <a:t>)</a:t>
            </a:r>
            <a:endParaRPr lang="en-GB" dirty="0" smtClean="0"/>
          </a:p>
        </p:txBody>
      </p:sp>
    </p:spTree>
    <p:extLst>
      <p:ext uri="{BB962C8B-B14F-4D97-AF65-F5344CB8AC3E}">
        <p14:creationId xmlns:p14="http://schemas.microsoft.com/office/powerpoint/2010/main" val="10874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Truth </a:t>
            </a:r>
            <a:r>
              <a:rPr lang="en-US" altLang="en-US" dirty="0" smtClean="0"/>
              <a:t>Tables </a:t>
            </a:r>
            <a:r>
              <a:rPr lang="en-US" altLang="en-US" dirty="0"/>
              <a:t>for </a:t>
            </a:r>
            <a:r>
              <a:rPr lang="en-US" altLang="en-US" dirty="0" smtClean="0"/>
              <a:t>Connectives</a:t>
            </a:r>
            <a:endParaRPr lang="en-US"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0" y="1905000"/>
            <a:ext cx="83820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668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025236"/>
            <a:ext cx="8337550" cy="762000"/>
          </a:xfrm>
        </p:spPr>
        <p:txBody>
          <a:bodyPr/>
          <a:lstStyle/>
          <a:p>
            <a:r>
              <a:rPr lang="en-US" altLang="en-US" dirty="0"/>
              <a:t>Entailment</a:t>
            </a:r>
          </a:p>
        </p:txBody>
      </p:sp>
      <p:sp>
        <p:nvSpPr>
          <p:cNvPr id="18435" name="Rectangle 3"/>
          <p:cNvSpPr>
            <a:spLocks noGrp="1" noChangeArrowheads="1"/>
          </p:cNvSpPr>
          <p:nvPr>
            <p:ph type="body" idx="1"/>
          </p:nvPr>
        </p:nvSpPr>
        <p:spPr>
          <a:xfrm>
            <a:off x="381000" y="1600200"/>
            <a:ext cx="8458200" cy="4114800"/>
          </a:xfrm>
        </p:spPr>
        <p:txBody>
          <a:bodyPr/>
          <a:lstStyle/>
          <a:p>
            <a:pPr>
              <a:lnSpc>
                <a:spcPct val="80000"/>
              </a:lnSpc>
            </a:pPr>
            <a:r>
              <a:rPr lang="en-US" altLang="en-US" sz="2800" dirty="0" smtClean="0">
                <a:solidFill>
                  <a:schemeClr val="accent2"/>
                </a:solidFill>
              </a:rPr>
              <a:t> Entailment</a:t>
            </a:r>
            <a:r>
              <a:rPr lang="en-US" altLang="en-US" sz="2800" dirty="0" smtClean="0"/>
              <a:t> </a:t>
            </a:r>
            <a:r>
              <a:rPr lang="en-US" altLang="en-US" sz="2800" dirty="0"/>
              <a:t>means that one thing </a:t>
            </a:r>
            <a:r>
              <a:rPr lang="en-US" altLang="en-US" sz="2800" dirty="0">
                <a:solidFill>
                  <a:srgbClr val="FF0000"/>
                </a:solidFill>
              </a:rPr>
              <a:t>follows from </a:t>
            </a:r>
            <a:r>
              <a:rPr lang="en-US" altLang="en-US" sz="2800" dirty="0"/>
              <a:t>another:
</a:t>
            </a:r>
            <a:r>
              <a:rPr lang="en-US" altLang="en-US" sz="2800" dirty="0" smtClean="0"/>
              <a:t> KB </a:t>
            </a:r>
            <a:r>
              <a:rPr lang="en-US" altLang="en-US" sz="2800" dirty="0">
                <a:cs typeface="Arial" charset="0"/>
              </a:rPr>
              <a:t>╞</a:t>
            </a:r>
            <a:r>
              <a:rPr lang="en-US" altLang="en-US" sz="2800" dirty="0"/>
              <a:t> </a:t>
            </a:r>
            <a:r>
              <a:rPr lang="el-GR" altLang="en-US" sz="2800" dirty="0">
                <a:cs typeface="Arial" charset="0"/>
              </a:rPr>
              <a:t>α</a:t>
            </a:r>
            <a:r>
              <a:rPr lang="en-US" altLang="en-US" sz="2800" dirty="0"/>
              <a:t>
</a:t>
            </a:r>
            <a:r>
              <a:rPr lang="en-US" altLang="en-US" sz="2800" dirty="0" smtClean="0"/>
              <a:t> Knowledge </a:t>
            </a:r>
            <a:r>
              <a:rPr lang="en-US" altLang="en-US" sz="2800" dirty="0"/>
              <a:t>base </a:t>
            </a:r>
            <a:r>
              <a:rPr lang="en-US" altLang="en-US" sz="2800" i="1" dirty="0"/>
              <a:t>KB</a:t>
            </a:r>
            <a:r>
              <a:rPr lang="en-US" altLang="en-US" sz="2800" dirty="0"/>
              <a:t> entails sentence </a:t>
            </a:r>
            <a:r>
              <a:rPr lang="en-US" altLang="en-US" sz="2800" dirty="0" smtClean="0"/>
              <a:t>α </a:t>
            </a:r>
            <a:r>
              <a:rPr lang="en-US" altLang="en-US" sz="2800" dirty="0"/>
              <a:t>if and only </a:t>
            </a:r>
            <a:r>
              <a:rPr lang="en-US" altLang="en-US" sz="2800" dirty="0" smtClean="0"/>
              <a:t>if, in </a:t>
            </a:r>
            <a:r>
              <a:rPr lang="en-US" altLang="en-US" sz="2800" dirty="0"/>
              <a:t>all worlds </a:t>
            </a:r>
            <a:r>
              <a:rPr lang="en-US" altLang="en-US" sz="2800" dirty="0" smtClean="0"/>
              <a:t>where the </a:t>
            </a:r>
            <a:r>
              <a:rPr lang="en-US" altLang="en-US" sz="2800" i="1" dirty="0"/>
              <a:t>KB</a:t>
            </a:r>
            <a:r>
              <a:rPr lang="en-US" altLang="en-US" sz="2800" dirty="0"/>
              <a:t> is true, </a:t>
            </a:r>
            <a:r>
              <a:rPr lang="el-GR" altLang="en-US" sz="2800" dirty="0" smtClean="0"/>
              <a:t>α </a:t>
            </a:r>
            <a:r>
              <a:rPr lang="en-US" altLang="en-US" sz="2800" dirty="0"/>
              <a:t>is true </a:t>
            </a:r>
            <a:endParaRPr lang="en-US" altLang="en-US" sz="1800" dirty="0"/>
          </a:p>
          <a:p>
            <a:pPr lvl="1">
              <a:lnSpc>
                <a:spcPct val="80000"/>
              </a:lnSpc>
            </a:pPr>
            <a:r>
              <a:rPr lang="en-US" altLang="en-US" sz="2400" dirty="0" smtClean="0"/>
              <a:t> E.g</a:t>
            </a:r>
            <a:r>
              <a:rPr lang="en-US" altLang="en-US" sz="2400" dirty="0"/>
              <a:t>., the KB containing “the Giants won” and “the Reds won” entails </a:t>
            </a:r>
            <a:r>
              <a:rPr lang="en-US" altLang="en-US" sz="2400" dirty="0" smtClean="0"/>
              <a:t>“The </a:t>
            </a:r>
            <a:r>
              <a:rPr lang="en-US" altLang="en-US" sz="2400" dirty="0"/>
              <a:t>Giants won or the Reds won”
</a:t>
            </a:r>
            <a:r>
              <a:rPr lang="en-US" altLang="en-US" sz="2400" dirty="0" smtClean="0"/>
              <a:t> E.g</a:t>
            </a:r>
            <a:r>
              <a:rPr lang="en-US" altLang="en-US" sz="2400" dirty="0"/>
              <a:t>., </a:t>
            </a:r>
            <a:r>
              <a:rPr lang="en-US" altLang="en-US" sz="2400" dirty="0" err="1"/>
              <a:t>x+y</a:t>
            </a:r>
            <a:r>
              <a:rPr lang="en-US" altLang="en-US" sz="2400" dirty="0"/>
              <a:t> = 4 entails  4 = </a:t>
            </a:r>
            <a:r>
              <a:rPr lang="en-US" altLang="en-US" sz="2400" dirty="0" err="1"/>
              <a:t>x+y</a:t>
            </a:r>
            <a:r>
              <a:rPr lang="en-US" altLang="en-US" sz="2400" dirty="0"/>
              <a:t>
</a:t>
            </a:r>
            <a:r>
              <a:rPr lang="en-US" altLang="en-US" sz="2400" dirty="0" smtClean="0"/>
              <a:t> </a:t>
            </a:r>
            <a:r>
              <a:rPr lang="en-US" altLang="en-US" sz="2400" dirty="0" err="1" smtClean="0"/>
              <a:t>hold_party</a:t>
            </a:r>
            <a:r>
              <a:rPr lang="en-US" altLang="en-US" sz="2400" dirty="0" smtClean="0"/>
              <a:t>(</a:t>
            </a:r>
            <a:r>
              <a:rPr lang="en-US" altLang="en-US" sz="2400" dirty="0" err="1" smtClean="0"/>
              <a:t>helen</a:t>
            </a:r>
            <a:r>
              <a:rPr lang="en-US" altLang="en-US" sz="2400" dirty="0" smtClean="0"/>
              <a:t>) </a:t>
            </a:r>
            <a:r>
              <a:rPr lang="en-US" altLang="en-US" sz="2400" dirty="0" smtClean="0">
                <a:cs typeface="Arial" charset="0"/>
              </a:rPr>
              <a:t>╞ happy(</a:t>
            </a:r>
            <a:r>
              <a:rPr lang="en-US" altLang="en-US" sz="2400" dirty="0" err="1" smtClean="0">
                <a:cs typeface="Arial" charset="0"/>
              </a:rPr>
              <a:t>helen</a:t>
            </a:r>
            <a:r>
              <a:rPr lang="en-US" altLang="en-US" sz="2400" dirty="0" smtClean="0">
                <a:cs typeface="Arial" charset="0"/>
              </a:rPr>
              <a:t>)</a:t>
            </a:r>
            <a:endParaRPr lang="en-US" altLang="en-US" sz="2400" dirty="0"/>
          </a:p>
        </p:txBody>
      </p:sp>
    </p:spTree>
    <p:extLst>
      <p:ext uri="{BB962C8B-B14F-4D97-AF65-F5344CB8AC3E}">
        <p14:creationId xmlns:p14="http://schemas.microsoft.com/office/powerpoint/2010/main" val="666596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025236"/>
            <a:ext cx="8337550" cy="762000"/>
          </a:xfrm>
        </p:spPr>
        <p:txBody>
          <a:bodyPr/>
          <a:lstStyle/>
          <a:p>
            <a:r>
              <a:rPr lang="en-US" altLang="en-US" dirty="0"/>
              <a:t>Entailment</a:t>
            </a:r>
          </a:p>
        </p:txBody>
      </p:sp>
      <p:sp>
        <p:nvSpPr>
          <p:cNvPr id="18435" name="Rectangle 3"/>
          <p:cNvSpPr>
            <a:spLocks noGrp="1" noChangeArrowheads="1"/>
          </p:cNvSpPr>
          <p:nvPr>
            <p:ph type="body" idx="1"/>
          </p:nvPr>
        </p:nvSpPr>
        <p:spPr>
          <a:xfrm>
            <a:off x="381000" y="1600200"/>
            <a:ext cx="8458200" cy="4114800"/>
          </a:xfrm>
        </p:spPr>
        <p:txBody>
          <a:bodyPr/>
          <a:lstStyle/>
          <a:p>
            <a:pPr>
              <a:lnSpc>
                <a:spcPct val="80000"/>
              </a:lnSpc>
            </a:pPr>
            <a:r>
              <a:rPr lang="en-US" altLang="en-US" sz="2800" dirty="0" smtClean="0">
                <a:solidFill>
                  <a:schemeClr val="accent2"/>
                </a:solidFill>
              </a:rPr>
              <a:t> </a:t>
            </a:r>
            <a:r>
              <a:rPr lang="en-US" altLang="en-US" sz="2800" dirty="0"/>
              <a:t>Entailment is different from the other logical operators you’ve seen so far.</a:t>
            </a:r>
          </a:p>
          <a:p>
            <a:pPr marL="152400" indent="0">
              <a:lnSpc>
                <a:spcPct val="80000"/>
              </a:lnSpc>
              <a:buNone/>
            </a:pPr>
            <a:endParaRPr lang="en-US" altLang="en-US" sz="2800" dirty="0"/>
          </a:p>
          <a:p>
            <a:pPr>
              <a:lnSpc>
                <a:spcPct val="80000"/>
              </a:lnSpc>
            </a:pPr>
            <a:r>
              <a:rPr lang="en-US" altLang="en-US" sz="2800" dirty="0"/>
              <a:t> </a:t>
            </a:r>
            <a:r>
              <a:rPr lang="en-US" altLang="en-US" sz="2800" dirty="0"/>
              <a:t>The other operators can be true in one world and false in another</a:t>
            </a:r>
          </a:p>
          <a:p>
            <a:pPr marL="152400" indent="0">
              <a:lnSpc>
                <a:spcPct val="80000"/>
              </a:lnSpc>
              <a:buNone/>
            </a:pPr>
            <a:endParaRPr lang="en-US" altLang="en-US" sz="2800" dirty="0"/>
          </a:p>
          <a:p>
            <a:pPr>
              <a:lnSpc>
                <a:spcPct val="80000"/>
              </a:lnSpc>
            </a:pPr>
            <a:r>
              <a:rPr lang="en-US" altLang="en-US" sz="2800" dirty="0"/>
              <a:t> </a:t>
            </a:r>
            <a:r>
              <a:rPr lang="en-US" altLang="en-US" sz="2800" dirty="0" err="1"/>
              <a:t>eg</a:t>
            </a:r>
            <a:r>
              <a:rPr lang="en-US" altLang="en-US" sz="2800" dirty="0"/>
              <a:t>. </a:t>
            </a:r>
            <a:r>
              <a:rPr lang="en-US" altLang="en-US" sz="2800" dirty="0"/>
              <a:t>A </a:t>
            </a:r>
            <a:r>
              <a:rPr lang="en-US" altLang="en-US" sz="2800" dirty="0">
                <a:sym typeface="Symbol" pitchFamily="18" charset="2"/>
              </a:rPr>
              <a:t> B </a:t>
            </a:r>
            <a:r>
              <a:rPr lang="en-US" altLang="en-US" sz="2800" dirty="0" smtClean="0">
                <a:sym typeface="Symbol" pitchFamily="18" charset="2"/>
              </a:rPr>
              <a:t>is true when A is True, but not true when A and B are both false.</a:t>
            </a:r>
          </a:p>
          <a:p>
            <a:pPr>
              <a:lnSpc>
                <a:spcPct val="80000"/>
              </a:lnSpc>
            </a:pPr>
            <a:endParaRPr lang="en-US" altLang="en-US" sz="2800" dirty="0">
              <a:sym typeface="Symbol" pitchFamily="18" charset="2"/>
            </a:endParaRPr>
          </a:p>
          <a:p>
            <a:pPr>
              <a:lnSpc>
                <a:spcPct val="80000"/>
              </a:lnSpc>
            </a:pPr>
            <a:r>
              <a:rPr lang="en-US" altLang="en-US" sz="2800" dirty="0">
                <a:sym typeface="Symbol" pitchFamily="18" charset="2"/>
              </a:rPr>
              <a:t> </a:t>
            </a:r>
            <a:r>
              <a:rPr lang="en-US" altLang="en-US" sz="2800" dirty="0" smtClean="0">
                <a:sym typeface="Symbol" pitchFamily="18" charset="2"/>
              </a:rPr>
              <a:t>Entailment is different – either something entails in ALL worlds, or none.</a:t>
            </a:r>
            <a:endParaRPr lang="en-US" altLang="en-US" sz="2400" dirty="0"/>
          </a:p>
        </p:txBody>
      </p:sp>
    </p:spTree>
    <p:extLst>
      <p:ext uri="{BB962C8B-B14F-4D97-AF65-F5344CB8AC3E}">
        <p14:creationId xmlns:p14="http://schemas.microsoft.com/office/powerpoint/2010/main" val="347370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Farmer crossing river puzzle</a:t>
            </a:r>
            <a:endParaRPr lang="en-US" dirty="0"/>
          </a:p>
        </p:txBody>
      </p:sp>
      <p:sp>
        <p:nvSpPr>
          <p:cNvPr id="3" name="Text Placeholder 2"/>
          <p:cNvSpPr>
            <a:spLocks noGrp="1"/>
          </p:cNvSpPr>
          <p:nvPr>
            <p:ph type="body" idx="1"/>
          </p:nvPr>
        </p:nvSpPr>
        <p:spPr>
          <a:xfrm>
            <a:off x="5190836" y="1431637"/>
            <a:ext cx="3689927" cy="4306022"/>
          </a:xfrm>
        </p:spPr>
        <p:txBody>
          <a:bodyPr/>
          <a:lstStyle/>
          <a:p>
            <a:r>
              <a:rPr lang="en-GB" dirty="0" smtClean="0"/>
              <a:t> </a:t>
            </a:r>
            <a:r>
              <a:rPr lang="en-GB" sz="2000" dirty="0" smtClean="0"/>
              <a:t>The farmer needs to take his chicken, fox and grain across the river.  </a:t>
            </a:r>
          </a:p>
          <a:p>
            <a:endParaRPr lang="en-GB" sz="2000" dirty="0"/>
          </a:p>
          <a:p>
            <a:r>
              <a:rPr lang="en-GB" sz="2000" dirty="0" smtClean="0"/>
              <a:t> In his boat he can only carry 1 thing at a time</a:t>
            </a:r>
          </a:p>
          <a:p>
            <a:endParaRPr lang="en-GB" sz="2000" dirty="0"/>
          </a:p>
          <a:p>
            <a:r>
              <a:rPr lang="en-GB" sz="2000" dirty="0" smtClean="0"/>
              <a:t> If he leaves the chicken with the grain it will eat it</a:t>
            </a:r>
          </a:p>
          <a:p>
            <a:endParaRPr lang="en-GB" sz="2000" dirty="0"/>
          </a:p>
          <a:p>
            <a:r>
              <a:rPr lang="en-GB" sz="2000" dirty="0" smtClean="0"/>
              <a:t> If he leaves the fox with the chicken it will get eaten.</a:t>
            </a:r>
            <a:endParaRPr lang="en-US" sz="2000" dirty="0"/>
          </a:p>
        </p:txBody>
      </p:sp>
      <p:pic>
        <p:nvPicPr>
          <p:cNvPr id="1026" name="Picture 2" descr="Image result for farmer crossing river with fox hen co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1936"/>
            <a:ext cx="4246675" cy="2388755"/>
          </a:xfrm>
          <a:prstGeom prst="rect">
            <a:avLst/>
          </a:prstGeom>
          <a:noFill/>
          <a:extLst>
            <a:ext uri="{909E8E84-426E-40DD-AFC4-6F175D3DCCD1}">
              <a14:hiddenFill xmlns:a14="http://schemas.microsoft.com/office/drawing/2010/main">
                <a:solidFill>
                  <a:srgbClr val="FFFFFF"/>
                </a:solidFill>
              </a14:hiddenFill>
            </a:ext>
          </a:extLst>
        </p:spPr>
      </p:pic>
      <p:sp>
        <p:nvSpPr>
          <p:cNvPr id="4" name="Wave 3"/>
          <p:cNvSpPr/>
          <p:nvPr/>
        </p:nvSpPr>
        <p:spPr>
          <a:xfrm rot="5587810">
            <a:off x="2477143" y="3223058"/>
            <a:ext cx="4081765" cy="1856509"/>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9251" y="5531952"/>
            <a:ext cx="2994313" cy="707886"/>
          </a:xfrm>
          <a:prstGeom prst="rect">
            <a:avLst/>
          </a:prstGeom>
          <a:noFill/>
        </p:spPr>
        <p:txBody>
          <a:bodyPr wrap="square" rtlCol="0">
            <a:spAutoFit/>
          </a:bodyPr>
          <a:lstStyle/>
          <a:p>
            <a:r>
              <a:rPr lang="en-GB" sz="2000" dirty="0" smtClean="0"/>
              <a:t>Make a search tree to solve this puzzle</a:t>
            </a:r>
            <a:endParaRPr lang="en-US" sz="2000" dirty="0"/>
          </a:p>
        </p:txBody>
      </p:sp>
      <p:sp>
        <p:nvSpPr>
          <p:cNvPr id="6" name="TextBox 5"/>
          <p:cNvSpPr txBox="1"/>
          <p:nvPr/>
        </p:nvSpPr>
        <p:spPr>
          <a:xfrm>
            <a:off x="349251" y="4907874"/>
            <a:ext cx="3130463" cy="400110"/>
          </a:xfrm>
          <a:prstGeom prst="rect">
            <a:avLst/>
          </a:prstGeom>
          <a:noFill/>
        </p:spPr>
        <p:txBody>
          <a:bodyPr wrap="square" rtlCol="0">
            <a:spAutoFit/>
          </a:bodyPr>
          <a:lstStyle/>
          <a:p>
            <a:r>
              <a:rPr lang="en-GB" sz="2000" dirty="0" smtClean="0"/>
              <a:t>Describe this environment</a:t>
            </a:r>
            <a:endParaRPr lang="en-US" sz="2000" dirty="0"/>
          </a:p>
        </p:txBody>
      </p:sp>
    </p:spTree>
    <p:extLst>
      <p:ext uri="{BB962C8B-B14F-4D97-AF65-F5344CB8AC3E}">
        <p14:creationId xmlns:p14="http://schemas.microsoft.com/office/powerpoint/2010/main" val="190244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600200"/>
            <a:ext cx="8458200" cy="4419600"/>
          </a:xfrm>
        </p:spPr>
        <p:txBody>
          <a:bodyPr/>
          <a:lstStyle/>
          <a:p>
            <a:r>
              <a:rPr lang="nl-NL" dirty="0" err="1" smtClean="0"/>
              <a:t>Which</a:t>
            </a:r>
            <a:r>
              <a:rPr lang="nl-NL" dirty="0" smtClean="0"/>
              <a:t> of the </a:t>
            </a:r>
            <a:r>
              <a:rPr lang="nl-NL" dirty="0" err="1" smtClean="0"/>
              <a:t>following</a:t>
            </a:r>
            <a:r>
              <a:rPr lang="nl-NL" dirty="0" smtClean="0"/>
              <a:t> are correct?</a:t>
            </a:r>
          </a:p>
          <a:p>
            <a:pPr lvl="1"/>
            <a:r>
              <a:rPr lang="en-US" altLang="en-US" dirty="0" smtClean="0"/>
              <a:t> A </a:t>
            </a:r>
            <a:r>
              <a:rPr lang="en-US" altLang="en-US" dirty="0" smtClean="0">
                <a:sym typeface="Symbol" pitchFamily="18" charset="2"/>
              </a:rPr>
              <a:t> B </a:t>
            </a:r>
            <a:r>
              <a:rPr lang="en-US" altLang="en-US" dirty="0" smtClean="0"/>
              <a:t>╞  A </a:t>
            </a:r>
            <a:r>
              <a:rPr lang="en-US" altLang="en-US" dirty="0" smtClean="0">
                <a:solidFill>
                  <a:srgbClr val="002060"/>
                </a:solidFill>
                <a:sym typeface="Symbol" pitchFamily="18" charset="2"/>
              </a:rPr>
              <a:t> B</a:t>
            </a:r>
          </a:p>
          <a:p>
            <a:pPr lvl="1"/>
            <a:r>
              <a:rPr lang="en-US" altLang="en-US" dirty="0" smtClean="0"/>
              <a:t> A </a:t>
            </a:r>
            <a:r>
              <a:rPr lang="en-US" altLang="en-US" dirty="0">
                <a:solidFill>
                  <a:srgbClr val="002060"/>
                </a:solidFill>
                <a:sym typeface="Symbol" pitchFamily="18" charset="2"/>
              </a:rPr>
              <a:t> </a:t>
            </a:r>
            <a:r>
              <a:rPr lang="en-US" altLang="en-US" dirty="0" smtClean="0">
                <a:solidFill>
                  <a:srgbClr val="002060"/>
                </a:solidFill>
                <a:sym typeface="Symbol" pitchFamily="18" charset="2"/>
              </a:rPr>
              <a:t>B </a:t>
            </a:r>
            <a:r>
              <a:rPr lang="en-US" altLang="en-US" dirty="0" smtClean="0"/>
              <a:t>╞  A </a:t>
            </a:r>
            <a:r>
              <a:rPr lang="en-US" altLang="en-US" dirty="0" smtClean="0">
                <a:sym typeface="Symbol" pitchFamily="18" charset="2"/>
              </a:rPr>
              <a:t> B</a:t>
            </a:r>
          </a:p>
          <a:p>
            <a:pPr lvl="1"/>
            <a:r>
              <a:rPr lang="en-US" altLang="en-US" dirty="0" smtClean="0"/>
              <a:t> A </a:t>
            </a:r>
            <a:r>
              <a:rPr lang="en-US" altLang="en-US" dirty="0">
                <a:solidFill>
                  <a:srgbClr val="002060"/>
                </a:solidFill>
                <a:sym typeface="Symbol" pitchFamily="18" charset="2"/>
              </a:rPr>
              <a:t> B </a:t>
            </a:r>
            <a:r>
              <a:rPr lang="en-US" altLang="en-US" dirty="0"/>
              <a:t>╞ </a:t>
            </a:r>
            <a:r>
              <a:rPr lang="en-US" altLang="en-US" dirty="0" smtClean="0"/>
              <a:t> </a:t>
            </a:r>
            <a:r>
              <a:rPr lang="en-US" altLang="en-US" dirty="0" smtClean="0">
                <a:sym typeface="Symbol" pitchFamily="18" charset="2"/>
              </a:rPr>
              <a:t></a:t>
            </a:r>
            <a:r>
              <a:rPr lang="en-US" altLang="en-US" dirty="0" smtClean="0"/>
              <a:t>A </a:t>
            </a:r>
            <a:r>
              <a:rPr lang="en-US" altLang="en-US" dirty="0">
                <a:sym typeface="Symbol" pitchFamily="18" charset="2"/>
              </a:rPr>
              <a:t> </a:t>
            </a:r>
            <a:r>
              <a:rPr lang="en-US" altLang="en-US" dirty="0" smtClean="0">
                <a:sym typeface="Symbol" pitchFamily="18" charset="2"/>
              </a:rPr>
              <a:t>B</a:t>
            </a:r>
          </a:p>
          <a:p>
            <a:pPr marL="457200" lvl="1" indent="0">
              <a:buNone/>
            </a:pPr>
            <a:endParaRPr lang="en-US" altLang="en-US" dirty="0">
              <a:solidFill>
                <a:srgbClr val="002060"/>
              </a:solidFill>
              <a:sym typeface="Symbol" pitchFamily="18" charset="2"/>
            </a:endParaRPr>
          </a:p>
          <a:p>
            <a:pPr lvl="1"/>
            <a:endParaRPr lang="en-US" altLang="en-US" dirty="0" smtClean="0"/>
          </a:p>
          <a:p>
            <a:pPr lvl="1"/>
            <a:endParaRPr lang="en-US" altLang="en-US" dirty="0">
              <a:sym typeface="Symbol" pitchFamily="18" charset="2"/>
            </a:endParaRPr>
          </a:p>
          <a:p>
            <a:pPr lvl="1"/>
            <a:endParaRPr lang="en-US" altLang="en-US" dirty="0" smtClean="0">
              <a:sym typeface="Symbol" pitchFamily="18" charset="2"/>
            </a:endParaRPr>
          </a:p>
          <a:p>
            <a:pPr lvl="1"/>
            <a:endParaRPr lang="en-US" altLang="en-US" i="1" dirty="0">
              <a:solidFill>
                <a:srgbClr val="002060"/>
              </a:solidFill>
            </a:endParaRPr>
          </a:p>
          <a:p>
            <a:pPr lvl="1"/>
            <a:endParaRPr lang="en-US" altLang="en-US" i="1" dirty="0" smtClean="0">
              <a:solidFill>
                <a:srgbClr val="002060"/>
              </a:solidFill>
            </a:endParaRPr>
          </a:p>
          <a:p>
            <a:pPr lvl="1"/>
            <a:endParaRPr lang="en-US" altLang="en-US" i="1" dirty="0"/>
          </a:p>
          <a:p>
            <a:pPr lvl="1"/>
            <a:endParaRPr lang="en-US" altLang="en-US" i="1" dirty="0" smtClean="0"/>
          </a:p>
          <a:p>
            <a:pPr lvl="1"/>
            <a:endParaRPr lang="en-GB" i="1" dirty="0"/>
          </a:p>
        </p:txBody>
      </p:sp>
    </p:spTree>
    <p:extLst>
      <p:ext uri="{BB962C8B-B14F-4D97-AF65-F5344CB8AC3E}">
        <p14:creationId xmlns:p14="http://schemas.microsoft.com/office/powerpoint/2010/main" val="2904553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762000"/>
          </a:xfrm>
        </p:spPr>
        <p:txBody>
          <a:bodyPr/>
          <a:lstStyle/>
          <a:p>
            <a:r>
              <a:rPr lang="en-US" dirty="0" smtClean="0"/>
              <a:t>Exercise (1)</a:t>
            </a:r>
            <a:endParaRPr lang="en-US" dirty="0"/>
          </a:p>
        </p:txBody>
      </p:sp>
      <p:sp>
        <p:nvSpPr>
          <p:cNvPr id="3" name="Content Placeholder 2"/>
          <p:cNvSpPr>
            <a:spLocks noGrp="1"/>
          </p:cNvSpPr>
          <p:nvPr>
            <p:ph idx="1"/>
          </p:nvPr>
        </p:nvSpPr>
        <p:spPr>
          <a:xfrm>
            <a:off x="304800" y="1219200"/>
            <a:ext cx="8458200" cy="4987636"/>
          </a:xfrm>
        </p:spPr>
        <p:txBody>
          <a:bodyPr/>
          <a:lstStyle/>
          <a:p>
            <a:pPr marL="476250" lvl="1" indent="0">
              <a:buNone/>
            </a:pPr>
            <a:r>
              <a:rPr lang="en-US" altLang="en-US" dirty="0" smtClean="0"/>
              <a:t>A </a:t>
            </a:r>
            <a:r>
              <a:rPr lang="en-US" altLang="en-US" dirty="0">
                <a:sym typeface="Symbol" pitchFamily="18" charset="2"/>
              </a:rPr>
              <a:t> B </a:t>
            </a:r>
            <a:r>
              <a:rPr lang="en-US" altLang="en-US" dirty="0"/>
              <a:t>╞  A </a:t>
            </a:r>
            <a:r>
              <a:rPr lang="en-US" altLang="en-US" dirty="0">
                <a:solidFill>
                  <a:srgbClr val="002060"/>
                </a:solidFill>
                <a:sym typeface="Symbol" pitchFamily="18" charset="2"/>
              </a:rPr>
              <a:t> </a:t>
            </a:r>
            <a:r>
              <a:rPr lang="en-US" altLang="en-US" dirty="0" smtClean="0">
                <a:solidFill>
                  <a:srgbClr val="002060"/>
                </a:solidFill>
                <a:sym typeface="Symbol" pitchFamily="18" charset="2"/>
              </a:rPr>
              <a:t>B ?</a:t>
            </a: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marL="457200" lvl="1" indent="0">
              <a:buNone/>
            </a:pPr>
            <a:endParaRPr lang="nl-NL" altLang="en-US" dirty="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lvl="1"/>
            <a:endParaRPr lang="en-US" altLang="en-US" i="1" dirty="0"/>
          </a:p>
          <a:p>
            <a:pPr marL="476250" lvl="1" indent="0">
              <a:buNone/>
            </a:pPr>
            <a:r>
              <a:rPr lang="en-GB" altLang="en-US" i="1" dirty="0" smtClean="0"/>
              <a:t>Only in world 1 is the knowledge base true.</a:t>
            </a:r>
          </a:p>
          <a:p>
            <a:pPr marL="476250" lvl="1" indent="0">
              <a:buNone/>
            </a:pPr>
            <a:r>
              <a:rPr lang="en-US" altLang="en-US" dirty="0"/>
              <a:t>α</a:t>
            </a:r>
            <a:r>
              <a:rPr lang="en-GB" altLang="en-US" i="1" dirty="0" smtClean="0"/>
              <a:t> is true in worlds 1 and 4.</a:t>
            </a:r>
            <a:endParaRPr lang="en-US" altLang="en-US" i="1" dirty="0" smtClean="0"/>
          </a:p>
          <a:p>
            <a:pPr marL="476250" lvl="1" indent="0">
              <a:buNone/>
            </a:pPr>
            <a:r>
              <a:rPr lang="nl-NL" altLang="en-US" dirty="0" smtClean="0">
                <a:solidFill>
                  <a:srgbClr val="002060"/>
                </a:solidFill>
                <a:sym typeface="Symbol" pitchFamily="18" charset="2"/>
              </a:rPr>
              <a:t>It </a:t>
            </a:r>
            <a:r>
              <a:rPr lang="nl-NL" altLang="en-US" dirty="0" err="1" smtClean="0">
                <a:solidFill>
                  <a:srgbClr val="002060"/>
                </a:solidFill>
                <a:sym typeface="Symbol" pitchFamily="18" charset="2"/>
              </a:rPr>
              <a:t>entails</a:t>
            </a:r>
            <a:r>
              <a:rPr lang="nl-NL" altLang="en-US" dirty="0" smtClean="0">
                <a:solidFill>
                  <a:srgbClr val="002060"/>
                </a:solidFill>
                <a:sym typeface="Symbol" pitchFamily="18" charset="2"/>
              </a:rPr>
              <a:t> </a:t>
            </a:r>
            <a:r>
              <a:rPr lang="en-US" altLang="en-US" dirty="0" smtClean="0"/>
              <a:t>as</a:t>
            </a:r>
            <a:r>
              <a:rPr lang="en-US" altLang="en-US" i="1" dirty="0" smtClean="0"/>
              <a:t> {1} </a:t>
            </a:r>
            <a:r>
              <a:rPr lang="en-US" altLang="en-US" dirty="0">
                <a:sym typeface="Symbol" pitchFamily="18" charset="2"/>
              </a:rPr>
              <a:t> </a:t>
            </a:r>
            <a:r>
              <a:rPr lang="en-US" altLang="en-US" i="1" dirty="0" smtClean="0"/>
              <a:t>{1,4}</a:t>
            </a:r>
            <a:endParaRPr lang="en-US" altLang="en-US" dirty="0">
              <a:solidFill>
                <a:srgbClr val="002060"/>
              </a:solidFill>
              <a:sym typeface="Symbol" pitchFamily="18" charset="2"/>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1906502"/>
              </p:ext>
            </p:extLst>
          </p:nvPr>
        </p:nvGraphicFramePr>
        <p:xfrm>
          <a:off x="1295399" y="1828800"/>
          <a:ext cx="6721765" cy="2590800"/>
        </p:xfrm>
        <a:graphic>
          <a:graphicData uri="http://schemas.openxmlformats.org/drawingml/2006/table">
            <a:tbl>
              <a:tblPr firstRow="1" bandRow="1">
                <a:tableStyleId>{5C22544A-7EE6-4342-B048-85BDC9FD1C3A}</a:tableStyleId>
              </a:tblPr>
              <a:tblGrid>
                <a:gridCol w="1349895">
                  <a:extLst>
                    <a:ext uri="{9D8B030D-6E8A-4147-A177-3AD203B41FA5}">
                      <a16:colId xmlns:a16="http://schemas.microsoft.com/office/drawing/2014/main" val="20000"/>
                    </a:ext>
                  </a:extLst>
                </a:gridCol>
                <a:gridCol w="1349895">
                  <a:extLst>
                    <a:ext uri="{9D8B030D-6E8A-4147-A177-3AD203B41FA5}">
                      <a16:colId xmlns:a16="http://schemas.microsoft.com/office/drawing/2014/main" val="20001"/>
                    </a:ext>
                  </a:extLst>
                </a:gridCol>
                <a:gridCol w="1010920">
                  <a:extLst>
                    <a:ext uri="{9D8B030D-6E8A-4147-A177-3AD203B41FA5}">
                      <a16:colId xmlns:a16="http://schemas.microsoft.com/office/drawing/2014/main" val="20002"/>
                    </a:ext>
                  </a:extLst>
                </a:gridCol>
                <a:gridCol w="1616364">
                  <a:extLst>
                    <a:ext uri="{9D8B030D-6E8A-4147-A177-3AD203B41FA5}">
                      <a16:colId xmlns:a16="http://schemas.microsoft.com/office/drawing/2014/main" val="20003"/>
                    </a:ext>
                  </a:extLst>
                </a:gridCol>
                <a:gridCol w="1394691">
                  <a:extLst>
                    <a:ext uri="{9D8B030D-6E8A-4147-A177-3AD203B41FA5}">
                      <a16:colId xmlns:a16="http://schemas.microsoft.com/office/drawing/2014/main" val="20004"/>
                    </a:ext>
                  </a:extLst>
                </a:gridCol>
              </a:tblGrid>
              <a:tr h="932873">
                <a:tc>
                  <a:txBody>
                    <a:bodyPr/>
                    <a:lstStyle/>
                    <a:p>
                      <a:r>
                        <a:rPr lang="nl-NL" sz="2000" dirty="0" err="1" smtClean="0"/>
                        <a:t>Worlds</a:t>
                      </a:r>
                      <a:endParaRPr lang="en-US" sz="2000" dirty="0"/>
                    </a:p>
                  </a:txBody>
                  <a:tcPr/>
                </a:tc>
                <a:tc>
                  <a:txBody>
                    <a:bodyPr/>
                    <a:lstStyle/>
                    <a:p>
                      <a:r>
                        <a:rPr lang="nl-NL" sz="2000" dirty="0" smtClean="0"/>
                        <a:t>A</a:t>
                      </a:r>
                      <a:endParaRPr lang="en-US" sz="2000" dirty="0"/>
                    </a:p>
                  </a:txBody>
                  <a:tcPr/>
                </a:tc>
                <a:tc>
                  <a:txBody>
                    <a:bodyPr/>
                    <a:lstStyle/>
                    <a:p>
                      <a:r>
                        <a:rPr lang="nl-NL" sz="2000" dirty="0" smtClean="0"/>
                        <a:t>B</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nl-NL" sz="2000" dirty="0" smtClean="0"/>
                        <a:t>KB:</a:t>
                      </a:r>
                    </a:p>
                    <a:p>
                      <a:r>
                        <a:rPr lang="en-US" altLang="en-US" sz="2000" dirty="0" smtClean="0"/>
                        <a:t>A </a:t>
                      </a:r>
                      <a:r>
                        <a:rPr lang="en-US" altLang="en-US" sz="2000" dirty="0" smtClean="0">
                          <a:sym typeface="Symbol" pitchFamily="18" charset="2"/>
                        </a:rPr>
                        <a:t> B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4000" dirty="0" smtClean="0"/>
                        <a:t>α:</a:t>
                      </a:r>
                      <a:endParaRPr lang="en-US" sz="2000" dirty="0" smtClean="0"/>
                    </a:p>
                    <a:p>
                      <a:r>
                        <a:rPr lang="en-US" sz="2000" dirty="0" smtClean="0"/>
                        <a:t>A </a:t>
                      </a:r>
                      <a:r>
                        <a:rPr lang="en-US" altLang="en-US" sz="2000" dirty="0" smtClean="0">
                          <a:solidFill>
                            <a:schemeClr val="bg1"/>
                          </a:solidFill>
                          <a:sym typeface="Symbol" pitchFamily="18" charset="2"/>
                        </a:rPr>
                        <a:t></a:t>
                      </a:r>
                      <a:r>
                        <a:rPr lang="en-US" sz="2000" dirty="0" smtClean="0"/>
                        <a:t> B</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r>
                        <a:rPr lang="nl-NL" sz="2000" dirty="0" smtClean="0"/>
                        <a:t>1</a:t>
                      </a:r>
                      <a:endParaRPr lang="en-US" sz="2000" dirty="0"/>
                    </a:p>
                  </a:txBody>
                  <a:tcPr/>
                </a:tc>
                <a:tc>
                  <a:txBody>
                    <a:bodyPr/>
                    <a:lstStyle/>
                    <a:p>
                      <a:r>
                        <a:rPr lang="nl-NL" sz="2000" dirty="0" smtClean="0"/>
                        <a:t>T</a:t>
                      </a:r>
                      <a:endParaRPr lang="en-US" sz="2000" dirty="0"/>
                    </a:p>
                  </a:txBody>
                  <a:tcPr/>
                </a:tc>
                <a:tc>
                  <a:txBody>
                    <a:bodyPr/>
                    <a:lstStyle/>
                    <a:p>
                      <a:r>
                        <a:rPr lang="nl-NL" sz="2000" dirty="0" smtClean="0"/>
                        <a:t>T</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nl-NL" sz="2000" dirty="0" smtClean="0"/>
                        <a:t>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2000" dirty="0" smtClean="0"/>
                        <a:t>T</a:t>
                      </a:r>
                      <a:endParaRPr lang="en-US"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nl-NL" sz="2000" dirty="0" smtClean="0"/>
                        <a:t>2</a:t>
                      </a:r>
                      <a:endParaRPr lang="en-US" sz="2000" dirty="0"/>
                    </a:p>
                  </a:txBody>
                  <a:tcPr/>
                </a:tc>
                <a:tc>
                  <a:txBody>
                    <a:bodyPr/>
                    <a:lstStyle/>
                    <a:p>
                      <a:r>
                        <a:rPr lang="nl-NL" sz="2000" dirty="0" smtClean="0"/>
                        <a:t>T</a:t>
                      </a:r>
                      <a:endParaRPr lang="en-US" sz="2000" dirty="0"/>
                    </a:p>
                  </a:txBody>
                  <a:tcPr/>
                </a:tc>
                <a:tc>
                  <a:txBody>
                    <a:bodyPr/>
                    <a:lstStyle/>
                    <a:p>
                      <a:r>
                        <a:rPr lang="nl-NL" sz="2000" dirty="0" smtClean="0"/>
                        <a:t>F</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nl-NL" sz="2000" dirty="0" smtClean="0"/>
                        <a:t>F</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2000" dirty="0" smtClean="0"/>
                        <a:t>F</a:t>
                      </a:r>
                      <a:endParaRPr lang="en-US"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r>
                        <a:rPr lang="nl-NL" sz="2000" dirty="0" smtClean="0"/>
                        <a:t>3</a:t>
                      </a:r>
                      <a:endParaRPr lang="en-US" sz="2000" dirty="0"/>
                    </a:p>
                  </a:txBody>
                  <a:tcPr/>
                </a:tc>
                <a:tc>
                  <a:txBody>
                    <a:bodyPr/>
                    <a:lstStyle/>
                    <a:p>
                      <a:r>
                        <a:rPr lang="nl-NL" sz="2000" dirty="0" smtClean="0"/>
                        <a:t>F</a:t>
                      </a:r>
                      <a:endParaRPr lang="en-US" sz="2000" dirty="0"/>
                    </a:p>
                  </a:txBody>
                  <a:tcPr/>
                </a:tc>
                <a:tc>
                  <a:txBody>
                    <a:bodyPr/>
                    <a:lstStyle/>
                    <a:p>
                      <a:r>
                        <a:rPr lang="nl-NL" sz="2000" dirty="0" smtClean="0"/>
                        <a:t>T</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nl-NL" sz="2000" dirty="0" smtClean="0"/>
                        <a:t>F</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2000" dirty="0" smtClean="0"/>
                        <a:t>F</a:t>
                      </a:r>
                      <a:endParaRPr lang="en-US"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r>
                        <a:rPr lang="nl-NL" sz="2000" dirty="0" smtClean="0"/>
                        <a:t>4</a:t>
                      </a:r>
                      <a:endParaRPr lang="en-US" sz="2000" dirty="0"/>
                    </a:p>
                  </a:txBody>
                  <a:tcPr/>
                </a:tc>
                <a:tc>
                  <a:txBody>
                    <a:bodyPr/>
                    <a:lstStyle/>
                    <a:p>
                      <a:r>
                        <a:rPr lang="nl-NL" sz="2000" dirty="0" smtClean="0"/>
                        <a:t>F</a:t>
                      </a:r>
                      <a:endParaRPr lang="en-US" sz="2000" dirty="0"/>
                    </a:p>
                  </a:txBody>
                  <a:tcPr/>
                </a:tc>
                <a:tc>
                  <a:txBody>
                    <a:bodyPr/>
                    <a:lstStyle/>
                    <a:p>
                      <a:r>
                        <a:rPr lang="nl-NL" sz="2000" dirty="0" smtClean="0"/>
                        <a:t>F</a:t>
                      </a:r>
                      <a:endParaRPr lang="en-US" sz="2000" dirty="0"/>
                    </a:p>
                  </a:txBody>
                  <a:tcPr>
                    <a:lnR w="12700" cap="flat" cmpd="sng" algn="ctr">
                      <a:solidFill>
                        <a:schemeClr val="tx1"/>
                      </a:solidFill>
                      <a:prstDash val="solid"/>
                      <a:round/>
                      <a:headEnd type="none" w="med" len="med"/>
                      <a:tailEnd type="none" w="med" len="med"/>
                    </a:lnR>
                  </a:tcPr>
                </a:tc>
                <a:tc>
                  <a:txBody>
                    <a:bodyPr/>
                    <a:lstStyle/>
                    <a:p>
                      <a:r>
                        <a:rPr lang="nl-NL" sz="2000" dirty="0" smtClean="0"/>
                        <a:t>F</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2000" dirty="0" smtClean="0"/>
                        <a:t>T</a:t>
                      </a:r>
                      <a:endParaRPr lang="en-US"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72554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762000"/>
          </a:xfrm>
        </p:spPr>
        <p:txBody>
          <a:bodyPr/>
          <a:lstStyle/>
          <a:p>
            <a:r>
              <a:rPr lang="en-US" dirty="0" smtClean="0"/>
              <a:t>Exercise (2)</a:t>
            </a:r>
            <a:endParaRPr lang="en-US" dirty="0"/>
          </a:p>
        </p:txBody>
      </p:sp>
      <p:sp>
        <p:nvSpPr>
          <p:cNvPr id="3" name="Content Placeholder 2"/>
          <p:cNvSpPr>
            <a:spLocks noGrp="1"/>
          </p:cNvSpPr>
          <p:nvPr>
            <p:ph idx="1"/>
          </p:nvPr>
        </p:nvSpPr>
        <p:spPr>
          <a:xfrm>
            <a:off x="304800" y="1219200"/>
            <a:ext cx="8458200" cy="3886200"/>
          </a:xfrm>
        </p:spPr>
        <p:txBody>
          <a:bodyPr/>
          <a:lstStyle/>
          <a:p>
            <a:pPr marL="476250" lvl="1" indent="0">
              <a:buNone/>
            </a:pPr>
            <a:r>
              <a:rPr lang="en-US" altLang="en-US" dirty="0"/>
              <a:t>A </a:t>
            </a:r>
            <a:r>
              <a:rPr lang="en-US" altLang="en-US" dirty="0">
                <a:solidFill>
                  <a:srgbClr val="002060"/>
                </a:solidFill>
                <a:sym typeface="Symbol" pitchFamily="18" charset="2"/>
              </a:rPr>
              <a:t> B </a:t>
            </a:r>
            <a:r>
              <a:rPr lang="en-US" altLang="en-US" dirty="0"/>
              <a:t>╞  A </a:t>
            </a:r>
            <a:r>
              <a:rPr lang="en-US" altLang="en-US" dirty="0">
                <a:sym typeface="Symbol" pitchFamily="18" charset="2"/>
              </a:rPr>
              <a:t> </a:t>
            </a:r>
            <a:r>
              <a:rPr lang="en-US" altLang="en-US" dirty="0" smtClean="0">
                <a:sym typeface="Symbol" pitchFamily="18" charset="2"/>
              </a:rPr>
              <a:t>B</a:t>
            </a:r>
            <a:r>
              <a:rPr lang="en-US" altLang="en-US" dirty="0" smtClean="0">
                <a:solidFill>
                  <a:srgbClr val="002060"/>
                </a:solidFill>
                <a:sym typeface="Symbol" pitchFamily="18" charset="2"/>
              </a:rPr>
              <a:t>?</a:t>
            </a: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marL="457200" lvl="1" indent="0">
              <a:buNone/>
            </a:pPr>
            <a:endParaRPr lang="nl-NL" altLang="en-US" dirty="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lvl="1"/>
            <a:r>
              <a:rPr lang="en-GB" altLang="en-US" i="1" dirty="0" smtClean="0"/>
              <a:t>The knowledge base is true in worlds 1 and 4.</a:t>
            </a:r>
          </a:p>
          <a:p>
            <a:pPr lvl="1"/>
            <a:r>
              <a:rPr lang="en-US" altLang="en-US" dirty="0" smtClean="0"/>
              <a:t>α is true in worlds 1,2 and 3.</a:t>
            </a:r>
            <a:endParaRPr lang="en-US" altLang="en-US" i="1" dirty="0"/>
          </a:p>
          <a:p>
            <a:pPr marL="476250" lvl="1" indent="0">
              <a:buNone/>
            </a:pPr>
            <a:r>
              <a:rPr lang="nl-NL" altLang="en-US" dirty="0" smtClean="0">
                <a:solidFill>
                  <a:srgbClr val="002060"/>
                </a:solidFill>
                <a:sym typeface="Symbol" pitchFamily="18" charset="2"/>
              </a:rPr>
              <a:t>It does </a:t>
            </a:r>
            <a:r>
              <a:rPr lang="nl-NL" altLang="en-US" dirty="0" err="1" smtClean="0">
                <a:solidFill>
                  <a:srgbClr val="002060"/>
                </a:solidFill>
                <a:sym typeface="Symbol" pitchFamily="18" charset="2"/>
              </a:rPr>
              <a:t>not</a:t>
            </a:r>
            <a:r>
              <a:rPr lang="nl-NL" altLang="en-US" dirty="0" smtClean="0">
                <a:solidFill>
                  <a:srgbClr val="002060"/>
                </a:solidFill>
                <a:sym typeface="Symbol" pitchFamily="18" charset="2"/>
              </a:rPr>
              <a:t> </a:t>
            </a:r>
            <a:r>
              <a:rPr lang="nl-NL" altLang="en-US" dirty="0" err="1" smtClean="0">
                <a:solidFill>
                  <a:srgbClr val="002060"/>
                </a:solidFill>
                <a:sym typeface="Symbol" pitchFamily="18" charset="2"/>
              </a:rPr>
              <a:t>entail</a:t>
            </a:r>
            <a:r>
              <a:rPr lang="nl-NL" altLang="en-US" dirty="0" smtClean="0">
                <a:solidFill>
                  <a:srgbClr val="002060"/>
                </a:solidFill>
                <a:sym typeface="Symbol" pitchFamily="18" charset="2"/>
              </a:rPr>
              <a:t> </a:t>
            </a:r>
            <a:r>
              <a:rPr lang="en-US" altLang="en-US" dirty="0" smtClean="0"/>
              <a:t>as</a:t>
            </a:r>
            <a:r>
              <a:rPr lang="en-US" altLang="en-US" i="1" dirty="0" smtClean="0"/>
              <a:t> {1,4} </a:t>
            </a:r>
            <a:r>
              <a:rPr lang="en-US" altLang="en-US" dirty="0">
                <a:sym typeface="Symbol" pitchFamily="18" charset="2"/>
              </a:rPr>
              <a:t> </a:t>
            </a:r>
            <a:r>
              <a:rPr lang="en-US" altLang="en-US" i="1" dirty="0" smtClean="0"/>
              <a:t>{1,2,3}</a:t>
            </a:r>
            <a:endParaRPr lang="en-US" altLang="en-US" dirty="0">
              <a:solidFill>
                <a:srgbClr val="002060"/>
              </a:solidFill>
              <a:sym typeface="Symbol" pitchFamily="18" charset="2"/>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2552620"/>
              </p:ext>
            </p:extLst>
          </p:nvPr>
        </p:nvGraphicFramePr>
        <p:xfrm>
          <a:off x="1295400" y="1828800"/>
          <a:ext cx="6721765" cy="2651760"/>
        </p:xfrm>
        <a:graphic>
          <a:graphicData uri="http://schemas.openxmlformats.org/drawingml/2006/table">
            <a:tbl>
              <a:tblPr firstRow="1" bandRow="1">
                <a:tableStyleId>{5C22544A-7EE6-4342-B048-85BDC9FD1C3A}</a:tableStyleId>
              </a:tblPr>
              <a:tblGrid>
                <a:gridCol w="1344353">
                  <a:extLst>
                    <a:ext uri="{9D8B030D-6E8A-4147-A177-3AD203B41FA5}">
                      <a16:colId xmlns:a16="http://schemas.microsoft.com/office/drawing/2014/main" val="20000"/>
                    </a:ext>
                  </a:extLst>
                </a:gridCol>
                <a:gridCol w="1344353">
                  <a:extLst>
                    <a:ext uri="{9D8B030D-6E8A-4147-A177-3AD203B41FA5}">
                      <a16:colId xmlns:a16="http://schemas.microsoft.com/office/drawing/2014/main" val="20001"/>
                    </a:ext>
                  </a:extLst>
                </a:gridCol>
                <a:gridCol w="1344353">
                  <a:extLst>
                    <a:ext uri="{9D8B030D-6E8A-4147-A177-3AD203B41FA5}">
                      <a16:colId xmlns:a16="http://schemas.microsoft.com/office/drawing/2014/main" val="20002"/>
                    </a:ext>
                  </a:extLst>
                </a:gridCol>
                <a:gridCol w="1344353">
                  <a:extLst>
                    <a:ext uri="{9D8B030D-6E8A-4147-A177-3AD203B41FA5}">
                      <a16:colId xmlns:a16="http://schemas.microsoft.com/office/drawing/2014/main" val="20003"/>
                    </a:ext>
                  </a:extLst>
                </a:gridCol>
                <a:gridCol w="1344353">
                  <a:extLst>
                    <a:ext uri="{9D8B030D-6E8A-4147-A177-3AD203B41FA5}">
                      <a16:colId xmlns:a16="http://schemas.microsoft.com/office/drawing/2014/main" val="20004"/>
                    </a:ext>
                  </a:extLst>
                </a:gridCol>
              </a:tblGrid>
              <a:tr h="674557">
                <a:tc>
                  <a:txBody>
                    <a:bodyPr/>
                    <a:lstStyle/>
                    <a:p>
                      <a:r>
                        <a:rPr lang="nl-NL" sz="1800" dirty="0" err="1" smtClean="0"/>
                        <a:t>Worlds</a:t>
                      </a:r>
                      <a:endParaRPr lang="en-US" sz="1800" dirty="0"/>
                    </a:p>
                  </a:txBody>
                  <a:tcPr/>
                </a:tc>
                <a:tc>
                  <a:txBody>
                    <a:bodyPr/>
                    <a:lstStyle/>
                    <a:p>
                      <a:r>
                        <a:rPr lang="nl-NL" sz="1800" dirty="0" smtClean="0"/>
                        <a:t>A</a:t>
                      </a:r>
                      <a:endParaRPr lang="en-US" sz="1800" dirty="0"/>
                    </a:p>
                  </a:txBody>
                  <a:tcPr/>
                </a:tc>
                <a:tc>
                  <a:txBody>
                    <a:bodyPr/>
                    <a:lstStyle/>
                    <a:p>
                      <a:r>
                        <a:rPr lang="nl-NL" sz="1800" dirty="0" smtClean="0"/>
                        <a:t>B</a:t>
                      </a:r>
                      <a:endParaRPr lang="en-US" sz="1800" dirty="0"/>
                    </a:p>
                  </a:txBody>
                  <a:tcPr>
                    <a:lnR w="12700" cap="flat" cmpd="sng" algn="ctr">
                      <a:solidFill>
                        <a:schemeClr val="tx1"/>
                      </a:solidFill>
                      <a:prstDash val="solid"/>
                      <a:round/>
                      <a:headEnd type="none" w="med" len="med"/>
                      <a:tailEnd type="none" w="med" len="med"/>
                    </a:lnR>
                  </a:tcPr>
                </a:tc>
                <a:tc>
                  <a:txBody>
                    <a:bodyPr/>
                    <a:lstStyle/>
                    <a:p>
                      <a:r>
                        <a:rPr lang="nl-NL" sz="1800" dirty="0" smtClean="0"/>
                        <a:t>KB:</a:t>
                      </a:r>
                    </a:p>
                    <a:p>
                      <a:r>
                        <a:rPr lang="en-US" altLang="en-US" sz="1800" dirty="0" smtClean="0"/>
                        <a:t>A </a:t>
                      </a:r>
                      <a:r>
                        <a:rPr lang="en-US" altLang="en-US" sz="1800" dirty="0" smtClean="0">
                          <a:solidFill>
                            <a:schemeClr val="bg1"/>
                          </a:solidFill>
                          <a:sym typeface="Symbol" pitchFamily="18" charset="2"/>
                        </a:rPr>
                        <a:t></a:t>
                      </a:r>
                      <a:r>
                        <a:rPr lang="en-US" altLang="en-US" sz="1800" dirty="0" smtClean="0">
                          <a:solidFill>
                            <a:srgbClr val="002060"/>
                          </a:solidFill>
                          <a:sym typeface="Symbol" pitchFamily="18" charset="2"/>
                        </a:rPr>
                        <a:t> </a:t>
                      </a:r>
                      <a:r>
                        <a:rPr lang="en-US" altLang="en-US" sz="1800" dirty="0" smtClean="0">
                          <a:sym typeface="Symbol" pitchFamily="18" charset="2"/>
                        </a:rPr>
                        <a:t>B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en-US" sz="3600" dirty="0" smtClean="0"/>
                        <a:t>α:</a:t>
                      </a:r>
                      <a:endParaRPr lang="en-US" sz="1800" dirty="0" smtClean="0"/>
                    </a:p>
                    <a:p>
                      <a:r>
                        <a:rPr lang="en-US" sz="1800" dirty="0" smtClean="0"/>
                        <a:t>A</a:t>
                      </a:r>
                      <a:r>
                        <a:rPr lang="en-US" altLang="en-US" sz="1800" dirty="0" smtClean="0">
                          <a:sym typeface="Symbol" pitchFamily="18" charset="2"/>
                        </a:rPr>
                        <a:t></a:t>
                      </a:r>
                      <a:r>
                        <a:rPr lang="en-US" sz="1800" dirty="0" smtClean="0"/>
                        <a:t>B</a:t>
                      </a:r>
                    </a:p>
                    <a:p>
                      <a:endParaRPr lang="en-US"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4761">
                <a:tc>
                  <a:txBody>
                    <a:bodyPr/>
                    <a:lstStyle/>
                    <a:p>
                      <a:r>
                        <a:rPr lang="nl-NL" sz="1800" dirty="0" smtClean="0"/>
                        <a:t>1</a:t>
                      </a:r>
                      <a:endParaRPr lang="en-US" sz="1800" dirty="0"/>
                    </a:p>
                  </a:txBody>
                  <a:tcPr/>
                </a:tc>
                <a:tc>
                  <a:txBody>
                    <a:bodyPr/>
                    <a:lstStyle/>
                    <a:p>
                      <a:r>
                        <a:rPr lang="nl-NL" sz="1800" dirty="0" smtClean="0"/>
                        <a:t>T</a:t>
                      </a:r>
                      <a:endParaRPr lang="en-US" sz="1800" dirty="0"/>
                    </a:p>
                  </a:txBody>
                  <a:tcPr/>
                </a:tc>
                <a:tc>
                  <a:txBody>
                    <a:bodyPr/>
                    <a:lstStyle/>
                    <a:p>
                      <a:r>
                        <a:rPr lang="nl-NL" sz="1800" dirty="0" smtClean="0"/>
                        <a:t>T</a:t>
                      </a:r>
                      <a:endParaRPr lang="en-US" sz="1800" dirty="0"/>
                    </a:p>
                  </a:txBody>
                  <a:tcPr>
                    <a:lnR w="12700" cap="flat" cmpd="sng" algn="ctr">
                      <a:solidFill>
                        <a:schemeClr val="tx1"/>
                      </a:solidFill>
                      <a:prstDash val="solid"/>
                      <a:round/>
                      <a:headEnd type="none" w="med" len="med"/>
                      <a:tailEnd type="none" w="med" len="med"/>
                    </a:lnR>
                  </a:tcPr>
                </a:tc>
                <a:tc>
                  <a:txBody>
                    <a:bodyPr/>
                    <a:lstStyle/>
                    <a:p>
                      <a:r>
                        <a:rPr lang="nl-NL" sz="1800" dirty="0" smtClean="0"/>
                        <a:t>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1800" dirty="0" smtClean="0"/>
                        <a:t>T</a:t>
                      </a:r>
                      <a:endParaRPr lang="en-US"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64761">
                <a:tc>
                  <a:txBody>
                    <a:bodyPr/>
                    <a:lstStyle/>
                    <a:p>
                      <a:r>
                        <a:rPr lang="nl-NL" sz="1800" dirty="0" smtClean="0"/>
                        <a:t>2</a:t>
                      </a:r>
                      <a:endParaRPr lang="en-US" sz="1800" dirty="0"/>
                    </a:p>
                  </a:txBody>
                  <a:tcPr/>
                </a:tc>
                <a:tc>
                  <a:txBody>
                    <a:bodyPr/>
                    <a:lstStyle/>
                    <a:p>
                      <a:r>
                        <a:rPr lang="nl-NL" sz="1800" dirty="0" smtClean="0"/>
                        <a:t>T</a:t>
                      </a:r>
                      <a:endParaRPr lang="en-US" sz="1800" dirty="0"/>
                    </a:p>
                  </a:txBody>
                  <a:tcPr/>
                </a:tc>
                <a:tc>
                  <a:txBody>
                    <a:bodyPr/>
                    <a:lstStyle/>
                    <a:p>
                      <a:r>
                        <a:rPr lang="nl-NL" sz="1800" dirty="0" smtClean="0"/>
                        <a:t>F</a:t>
                      </a:r>
                      <a:endParaRPr lang="en-US" sz="1800" dirty="0"/>
                    </a:p>
                  </a:txBody>
                  <a:tcPr>
                    <a:lnR w="12700" cap="flat" cmpd="sng" algn="ctr">
                      <a:solidFill>
                        <a:schemeClr val="tx1"/>
                      </a:solidFill>
                      <a:prstDash val="solid"/>
                      <a:round/>
                      <a:headEnd type="none" w="med" len="med"/>
                      <a:tailEnd type="none" w="med" len="med"/>
                    </a:lnR>
                  </a:tcPr>
                </a:tc>
                <a:tc>
                  <a:txBody>
                    <a:bodyPr/>
                    <a:lstStyle/>
                    <a:p>
                      <a:r>
                        <a:rPr lang="nl-NL"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1800" dirty="0" smtClean="0"/>
                        <a:t>T</a:t>
                      </a:r>
                      <a:endParaRPr lang="en-US"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64761">
                <a:tc>
                  <a:txBody>
                    <a:bodyPr/>
                    <a:lstStyle/>
                    <a:p>
                      <a:r>
                        <a:rPr lang="nl-NL" sz="1800" dirty="0" smtClean="0"/>
                        <a:t>3</a:t>
                      </a:r>
                      <a:endParaRPr lang="en-US" sz="1800" dirty="0"/>
                    </a:p>
                  </a:txBody>
                  <a:tcPr/>
                </a:tc>
                <a:tc>
                  <a:txBody>
                    <a:bodyPr/>
                    <a:lstStyle/>
                    <a:p>
                      <a:r>
                        <a:rPr lang="nl-NL" sz="1800" dirty="0" smtClean="0"/>
                        <a:t>F</a:t>
                      </a:r>
                      <a:endParaRPr lang="en-US" sz="1800" dirty="0"/>
                    </a:p>
                  </a:txBody>
                  <a:tcPr/>
                </a:tc>
                <a:tc>
                  <a:txBody>
                    <a:bodyPr/>
                    <a:lstStyle/>
                    <a:p>
                      <a:r>
                        <a:rPr lang="nl-NL" sz="1800" dirty="0" smtClean="0"/>
                        <a:t>T</a:t>
                      </a:r>
                      <a:endParaRPr lang="en-US" sz="1800" dirty="0"/>
                    </a:p>
                  </a:txBody>
                  <a:tcPr>
                    <a:lnR w="12700" cap="flat" cmpd="sng" algn="ctr">
                      <a:solidFill>
                        <a:schemeClr val="tx1"/>
                      </a:solidFill>
                      <a:prstDash val="solid"/>
                      <a:round/>
                      <a:headEnd type="none" w="med" len="med"/>
                      <a:tailEnd type="none" w="med" len="med"/>
                    </a:lnR>
                  </a:tcPr>
                </a:tc>
                <a:tc>
                  <a:txBody>
                    <a:bodyPr/>
                    <a:lstStyle/>
                    <a:p>
                      <a:r>
                        <a:rPr lang="nl-NL"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1800" dirty="0" smtClean="0"/>
                        <a:t>T</a:t>
                      </a:r>
                      <a:endParaRPr lang="en-US"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64761">
                <a:tc>
                  <a:txBody>
                    <a:bodyPr/>
                    <a:lstStyle/>
                    <a:p>
                      <a:r>
                        <a:rPr lang="nl-NL" sz="1800" dirty="0" smtClean="0"/>
                        <a:t>4</a:t>
                      </a:r>
                      <a:endParaRPr lang="en-US" sz="1800" dirty="0"/>
                    </a:p>
                  </a:txBody>
                  <a:tcPr/>
                </a:tc>
                <a:tc>
                  <a:txBody>
                    <a:bodyPr/>
                    <a:lstStyle/>
                    <a:p>
                      <a:r>
                        <a:rPr lang="nl-NL" sz="1800" dirty="0" smtClean="0"/>
                        <a:t>F</a:t>
                      </a:r>
                      <a:endParaRPr lang="en-US" sz="1800" dirty="0"/>
                    </a:p>
                  </a:txBody>
                  <a:tcPr/>
                </a:tc>
                <a:tc>
                  <a:txBody>
                    <a:bodyPr/>
                    <a:lstStyle/>
                    <a:p>
                      <a:r>
                        <a:rPr lang="nl-NL" sz="1800" dirty="0" smtClean="0"/>
                        <a:t>F</a:t>
                      </a:r>
                      <a:endParaRPr lang="en-US" sz="1800" dirty="0"/>
                    </a:p>
                  </a:txBody>
                  <a:tcPr>
                    <a:lnR w="12700" cap="flat" cmpd="sng" algn="ctr">
                      <a:solidFill>
                        <a:schemeClr val="tx1"/>
                      </a:solidFill>
                      <a:prstDash val="solid"/>
                      <a:round/>
                      <a:headEnd type="none" w="med" len="med"/>
                      <a:tailEnd type="none" w="med" len="med"/>
                    </a:lnR>
                  </a:tcPr>
                </a:tc>
                <a:tc>
                  <a:txBody>
                    <a:bodyPr/>
                    <a:lstStyle/>
                    <a:p>
                      <a:r>
                        <a:rPr lang="nl-NL" sz="1800" dirty="0" smtClean="0"/>
                        <a:t>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nl-NL" sz="1800" dirty="0" smtClean="0"/>
                        <a:t>F</a:t>
                      </a:r>
                      <a:endParaRPr lang="en-US" sz="1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5" name="Line 6"/>
          <p:cNvSpPr>
            <a:spLocks noChangeShapeType="1"/>
          </p:cNvSpPr>
          <p:nvPr/>
        </p:nvSpPr>
        <p:spPr bwMode="auto">
          <a:xfrm flipV="1">
            <a:off x="4580082" y="5373379"/>
            <a:ext cx="1524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002849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762000"/>
          </a:xfrm>
        </p:spPr>
        <p:txBody>
          <a:bodyPr/>
          <a:lstStyle/>
          <a:p>
            <a:r>
              <a:rPr lang="en-US" dirty="0" smtClean="0"/>
              <a:t>Exercise (3)</a:t>
            </a:r>
            <a:endParaRPr lang="en-US" dirty="0"/>
          </a:p>
        </p:txBody>
      </p:sp>
      <p:sp>
        <p:nvSpPr>
          <p:cNvPr id="3" name="Content Placeholder 2"/>
          <p:cNvSpPr>
            <a:spLocks noGrp="1"/>
          </p:cNvSpPr>
          <p:nvPr>
            <p:ph idx="1"/>
          </p:nvPr>
        </p:nvSpPr>
        <p:spPr>
          <a:xfrm>
            <a:off x="304800" y="1219200"/>
            <a:ext cx="8458200" cy="3886200"/>
          </a:xfrm>
        </p:spPr>
        <p:txBody>
          <a:bodyPr/>
          <a:lstStyle/>
          <a:p>
            <a:pPr marL="476250" lvl="1" indent="0">
              <a:buNone/>
            </a:pPr>
            <a:r>
              <a:rPr lang="en-US" altLang="en-US" dirty="0"/>
              <a:t>A </a:t>
            </a:r>
            <a:r>
              <a:rPr lang="en-US" altLang="en-US" dirty="0">
                <a:solidFill>
                  <a:srgbClr val="002060"/>
                </a:solidFill>
                <a:sym typeface="Symbol" pitchFamily="18" charset="2"/>
              </a:rPr>
              <a:t> B </a:t>
            </a:r>
            <a:r>
              <a:rPr lang="en-US" altLang="en-US" dirty="0"/>
              <a:t>╞  </a:t>
            </a:r>
            <a:r>
              <a:rPr lang="en-US" altLang="en-US" dirty="0">
                <a:sym typeface="Symbol" pitchFamily="18" charset="2"/>
              </a:rPr>
              <a:t></a:t>
            </a:r>
            <a:r>
              <a:rPr lang="en-US" altLang="en-US" dirty="0"/>
              <a:t>A </a:t>
            </a:r>
            <a:r>
              <a:rPr lang="en-US" altLang="en-US" dirty="0">
                <a:sym typeface="Symbol" pitchFamily="18" charset="2"/>
              </a:rPr>
              <a:t> </a:t>
            </a:r>
            <a:r>
              <a:rPr lang="en-US" altLang="en-US" dirty="0" smtClean="0">
                <a:sym typeface="Symbol" pitchFamily="18" charset="2"/>
              </a:rPr>
              <a:t>B</a:t>
            </a:r>
            <a:endParaRPr lang="en-US" altLang="en-US" dirty="0" smtClean="0">
              <a:solidFill>
                <a:srgbClr val="002060"/>
              </a:solidFill>
              <a:sym typeface="Symbol" pitchFamily="18" charset="2"/>
            </a:endParaRP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lvl="1"/>
            <a:endParaRPr lang="nl-NL" altLang="en-US" dirty="0">
              <a:solidFill>
                <a:srgbClr val="002060"/>
              </a:solidFill>
              <a:sym typeface="Symbol" pitchFamily="18" charset="2"/>
            </a:endParaRPr>
          </a:p>
          <a:p>
            <a:pPr lvl="1"/>
            <a:endParaRPr lang="nl-NL" altLang="en-US" dirty="0" smtClean="0">
              <a:solidFill>
                <a:srgbClr val="002060"/>
              </a:solidFill>
              <a:sym typeface="Symbol" pitchFamily="18" charset="2"/>
            </a:endParaRPr>
          </a:p>
          <a:p>
            <a:pPr marL="457200" lvl="1" indent="0">
              <a:buNone/>
            </a:pPr>
            <a:endParaRPr lang="nl-NL" altLang="en-US" dirty="0" smtClean="0">
              <a:solidFill>
                <a:srgbClr val="002060"/>
              </a:solidFill>
              <a:sym typeface="Symbol" pitchFamily="18" charset="2"/>
            </a:endParaRPr>
          </a:p>
          <a:p>
            <a:pPr lvl="1"/>
            <a:endParaRPr lang="en-US" altLang="en-US" i="1" dirty="0"/>
          </a:p>
          <a:p>
            <a:pPr marL="476250" lvl="1" indent="0">
              <a:buNone/>
            </a:pPr>
            <a:endParaRPr lang="en-US" altLang="en-US" i="1" dirty="0" smtClean="0"/>
          </a:p>
          <a:p>
            <a:pPr marL="476250" lvl="1" indent="0">
              <a:buNone/>
            </a:pPr>
            <a:endParaRPr lang="en-US" altLang="en-US" i="1" dirty="0"/>
          </a:p>
          <a:p>
            <a:pPr marL="476250" lvl="1" indent="0">
              <a:buNone/>
            </a:pPr>
            <a:r>
              <a:rPr lang="en-US" altLang="en-US" i="1" dirty="0" smtClean="0"/>
              <a:t>Worlds 1 and 4 are consistent with the knowledge base.  Worlds 1, 3 and 4 are consistent with </a:t>
            </a:r>
            <a:r>
              <a:rPr lang="en-US" altLang="en-US" dirty="0" smtClean="0"/>
              <a:t>α.</a:t>
            </a:r>
            <a:endParaRPr lang="nl-NL" altLang="en-US" i="1" dirty="0" smtClean="0">
              <a:solidFill>
                <a:srgbClr val="002060"/>
              </a:solidFill>
              <a:sym typeface="Symbol" pitchFamily="18" charset="2"/>
            </a:endParaRPr>
          </a:p>
          <a:p>
            <a:pPr marL="476250" lvl="1" indent="0">
              <a:buNone/>
            </a:pPr>
            <a:r>
              <a:rPr lang="nl-NL" altLang="en-US" dirty="0" err="1" smtClean="0">
                <a:solidFill>
                  <a:srgbClr val="002060"/>
                </a:solidFill>
                <a:sym typeface="Symbol" pitchFamily="18" charset="2"/>
              </a:rPr>
              <a:t>So</a:t>
            </a:r>
            <a:r>
              <a:rPr lang="nl-NL" altLang="en-US" dirty="0">
                <a:solidFill>
                  <a:srgbClr val="002060"/>
                </a:solidFill>
                <a:sym typeface="Symbol" pitchFamily="18" charset="2"/>
              </a:rPr>
              <a:t> </a:t>
            </a:r>
            <a:r>
              <a:rPr lang="nl-NL" altLang="en-US" dirty="0" err="1" smtClean="0">
                <a:solidFill>
                  <a:srgbClr val="002060"/>
                </a:solidFill>
                <a:sym typeface="Symbol" pitchFamily="18" charset="2"/>
              </a:rPr>
              <a:t>it</a:t>
            </a:r>
            <a:r>
              <a:rPr lang="nl-NL" altLang="en-US" dirty="0" smtClean="0">
                <a:solidFill>
                  <a:srgbClr val="002060"/>
                </a:solidFill>
                <a:sym typeface="Symbol" pitchFamily="18" charset="2"/>
              </a:rPr>
              <a:t> </a:t>
            </a:r>
            <a:r>
              <a:rPr lang="nl-NL" altLang="en-US" dirty="0" err="1" smtClean="0">
                <a:solidFill>
                  <a:srgbClr val="002060"/>
                </a:solidFill>
                <a:sym typeface="Symbol" pitchFamily="18" charset="2"/>
              </a:rPr>
              <a:t>entails</a:t>
            </a:r>
            <a:r>
              <a:rPr lang="nl-NL" altLang="en-US" dirty="0" smtClean="0">
                <a:solidFill>
                  <a:srgbClr val="002060"/>
                </a:solidFill>
                <a:sym typeface="Symbol" pitchFamily="18" charset="2"/>
              </a:rPr>
              <a:t> </a:t>
            </a:r>
            <a:r>
              <a:rPr lang="en-US" altLang="en-US" dirty="0" smtClean="0"/>
              <a:t>as</a:t>
            </a:r>
            <a:r>
              <a:rPr lang="en-US" altLang="en-US" i="1" dirty="0" smtClean="0"/>
              <a:t> {1,4} </a:t>
            </a:r>
            <a:r>
              <a:rPr lang="en-US" altLang="en-US" dirty="0">
                <a:sym typeface="Symbol" pitchFamily="18" charset="2"/>
              </a:rPr>
              <a:t> </a:t>
            </a:r>
            <a:r>
              <a:rPr lang="en-US" altLang="en-US" i="1" dirty="0" smtClean="0"/>
              <a:t>{1,3,4}</a:t>
            </a:r>
            <a:r>
              <a:rPr lang="en-US" altLang="en-US" dirty="0" smtClean="0"/>
              <a:t>.</a:t>
            </a:r>
            <a:endParaRPr lang="en-US" altLang="en-US" dirty="0">
              <a:solidFill>
                <a:srgbClr val="002060"/>
              </a:solidFill>
              <a:sym typeface="Symbol" pitchFamily="18" charset="2"/>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54794144"/>
              </p:ext>
            </p:extLst>
          </p:nvPr>
        </p:nvGraphicFramePr>
        <p:xfrm>
          <a:off x="1295400" y="1828800"/>
          <a:ext cx="5029200" cy="267208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tblGrid>
              <a:tr h="0">
                <a:tc>
                  <a:txBody>
                    <a:bodyPr/>
                    <a:lstStyle/>
                    <a:p>
                      <a:r>
                        <a:rPr lang="nl-NL" sz="1800" dirty="0" err="1" smtClean="0"/>
                        <a:t>Worlds</a:t>
                      </a:r>
                      <a:endParaRPr lang="en-US" sz="1800" dirty="0"/>
                    </a:p>
                  </a:txBody>
                  <a:tcPr/>
                </a:tc>
                <a:tc>
                  <a:txBody>
                    <a:bodyPr/>
                    <a:lstStyle/>
                    <a:p>
                      <a:r>
                        <a:rPr lang="nl-NL" sz="1800" dirty="0" smtClean="0"/>
                        <a:t>A</a:t>
                      </a:r>
                      <a:endParaRPr lang="en-US" sz="1800" dirty="0"/>
                    </a:p>
                  </a:txBody>
                  <a:tcPr/>
                </a:tc>
                <a:tc>
                  <a:txBody>
                    <a:bodyPr/>
                    <a:lstStyle/>
                    <a:p>
                      <a:r>
                        <a:rPr lang="nl-NL" sz="1800" dirty="0" smtClean="0"/>
                        <a:t>B</a:t>
                      </a:r>
                      <a:endParaRPr lang="en-US" sz="1800" dirty="0"/>
                    </a:p>
                  </a:txBody>
                  <a:tcPr/>
                </a:tc>
                <a:tc>
                  <a:txBody>
                    <a:bodyPr/>
                    <a:lstStyle/>
                    <a:p>
                      <a:r>
                        <a:rPr lang="nl-NL" sz="1800" dirty="0" smtClean="0"/>
                        <a:t>KB:</a:t>
                      </a:r>
                    </a:p>
                    <a:p>
                      <a:r>
                        <a:rPr lang="en-US" altLang="en-US" sz="1800" dirty="0" smtClean="0"/>
                        <a:t>A </a:t>
                      </a:r>
                      <a:r>
                        <a:rPr lang="en-US" altLang="en-US" sz="1800" dirty="0" smtClean="0">
                          <a:solidFill>
                            <a:schemeClr val="bg1"/>
                          </a:solidFill>
                          <a:sym typeface="Symbol" pitchFamily="18" charset="2"/>
                        </a:rPr>
                        <a:t></a:t>
                      </a:r>
                      <a:r>
                        <a:rPr lang="en-US" altLang="en-US" sz="1800" dirty="0" smtClean="0">
                          <a:solidFill>
                            <a:srgbClr val="002060"/>
                          </a:solidFill>
                          <a:sym typeface="Symbol" pitchFamily="18" charset="2"/>
                        </a:rPr>
                        <a:t> </a:t>
                      </a:r>
                      <a:r>
                        <a:rPr lang="en-US" altLang="en-US" sz="1800" dirty="0" smtClean="0">
                          <a:sym typeface="Symbol" pitchFamily="18" charset="2"/>
                        </a:rPr>
                        <a:t>B </a:t>
                      </a:r>
                      <a:endParaRPr lang="en-US" sz="1800" dirty="0"/>
                    </a:p>
                  </a:txBody>
                  <a:tcPr/>
                </a:tc>
                <a:tc>
                  <a:txBody>
                    <a:bodyPr/>
                    <a:lstStyle/>
                    <a:p>
                      <a:r>
                        <a:rPr lang="en-US" altLang="en-US" sz="3600" dirty="0" smtClean="0"/>
                        <a:t>α:</a:t>
                      </a:r>
                      <a:endParaRPr lang="en-US" sz="1800" dirty="0" smtClean="0"/>
                    </a:p>
                    <a:p>
                      <a:r>
                        <a:rPr lang="en-US" altLang="en-US" sz="1800" dirty="0" smtClean="0">
                          <a:sym typeface="Symbol" pitchFamily="18" charset="2"/>
                        </a:rPr>
                        <a:t></a:t>
                      </a:r>
                      <a:r>
                        <a:rPr lang="en-US" sz="1800" dirty="0" smtClean="0"/>
                        <a:t>A</a:t>
                      </a:r>
                      <a:r>
                        <a:rPr lang="en-US" altLang="en-US" sz="1800" dirty="0" smtClean="0">
                          <a:sym typeface="Symbol" pitchFamily="18" charset="2"/>
                        </a:rPr>
                        <a:t></a:t>
                      </a:r>
                      <a:r>
                        <a:rPr lang="en-US" sz="1800" dirty="0" smtClean="0"/>
                        <a:t>B</a:t>
                      </a:r>
                    </a:p>
                    <a:p>
                      <a:endParaRPr lang="en-US" sz="1800" dirty="0"/>
                    </a:p>
                  </a:txBody>
                  <a:tcPr/>
                </a:tc>
                <a:extLst>
                  <a:ext uri="{0D108BD9-81ED-4DB2-BD59-A6C34878D82A}">
                    <a16:rowId xmlns:a16="http://schemas.microsoft.com/office/drawing/2014/main" val="10000"/>
                  </a:ext>
                </a:extLst>
              </a:tr>
              <a:tr h="370840">
                <a:tc>
                  <a:txBody>
                    <a:bodyPr/>
                    <a:lstStyle/>
                    <a:p>
                      <a:r>
                        <a:rPr lang="nl-NL" sz="1800" dirty="0" smtClean="0"/>
                        <a:t>1</a:t>
                      </a:r>
                      <a:endParaRPr lang="en-US" sz="1800" dirty="0"/>
                    </a:p>
                  </a:txBody>
                  <a:tcPr/>
                </a:tc>
                <a:tc>
                  <a:txBody>
                    <a:bodyPr/>
                    <a:lstStyle/>
                    <a:p>
                      <a:r>
                        <a:rPr lang="nl-NL" sz="1800" dirty="0" smtClean="0"/>
                        <a:t>T</a:t>
                      </a:r>
                      <a:endParaRPr lang="en-US" sz="1800" dirty="0"/>
                    </a:p>
                  </a:txBody>
                  <a:tcPr/>
                </a:tc>
                <a:tc>
                  <a:txBody>
                    <a:bodyPr/>
                    <a:lstStyle/>
                    <a:p>
                      <a:r>
                        <a:rPr lang="nl-NL" sz="1800" dirty="0" smtClean="0"/>
                        <a:t>T</a:t>
                      </a:r>
                      <a:endParaRPr lang="en-US" sz="1800" dirty="0"/>
                    </a:p>
                  </a:txBody>
                  <a:tcPr/>
                </a:tc>
                <a:tc>
                  <a:txBody>
                    <a:bodyPr/>
                    <a:lstStyle/>
                    <a:p>
                      <a:r>
                        <a:rPr lang="nl-NL" sz="1800" dirty="0" smtClean="0"/>
                        <a:t>T</a:t>
                      </a:r>
                      <a:endParaRPr lang="en-US" sz="1800" dirty="0"/>
                    </a:p>
                  </a:txBody>
                  <a:tcPr/>
                </a:tc>
                <a:tc>
                  <a:txBody>
                    <a:bodyPr/>
                    <a:lstStyle/>
                    <a:p>
                      <a:r>
                        <a:rPr lang="nl-NL" sz="1800" dirty="0" smtClean="0"/>
                        <a:t>T</a:t>
                      </a:r>
                      <a:endParaRPr lang="en-US" sz="1800" dirty="0"/>
                    </a:p>
                  </a:txBody>
                  <a:tcPr/>
                </a:tc>
                <a:extLst>
                  <a:ext uri="{0D108BD9-81ED-4DB2-BD59-A6C34878D82A}">
                    <a16:rowId xmlns:a16="http://schemas.microsoft.com/office/drawing/2014/main" val="10001"/>
                  </a:ext>
                </a:extLst>
              </a:tr>
              <a:tr h="370840">
                <a:tc>
                  <a:txBody>
                    <a:bodyPr/>
                    <a:lstStyle/>
                    <a:p>
                      <a:r>
                        <a:rPr lang="nl-NL" sz="1800" dirty="0" smtClean="0"/>
                        <a:t>2</a:t>
                      </a:r>
                      <a:endParaRPr lang="en-US" sz="1800" dirty="0"/>
                    </a:p>
                  </a:txBody>
                  <a:tcPr/>
                </a:tc>
                <a:tc>
                  <a:txBody>
                    <a:bodyPr/>
                    <a:lstStyle/>
                    <a:p>
                      <a:r>
                        <a:rPr lang="nl-NL" sz="1800" dirty="0" smtClean="0"/>
                        <a:t>T</a:t>
                      </a:r>
                      <a:endParaRPr lang="en-US" sz="1800" dirty="0"/>
                    </a:p>
                  </a:txBody>
                  <a:tcPr/>
                </a:tc>
                <a:tc>
                  <a:txBody>
                    <a:bodyPr/>
                    <a:lstStyle/>
                    <a:p>
                      <a:r>
                        <a:rPr lang="nl-NL" sz="1800" dirty="0" smtClean="0"/>
                        <a:t>F</a:t>
                      </a:r>
                      <a:endParaRPr lang="en-US" sz="1800" dirty="0"/>
                    </a:p>
                  </a:txBody>
                  <a:tcPr/>
                </a:tc>
                <a:tc>
                  <a:txBody>
                    <a:bodyPr/>
                    <a:lstStyle/>
                    <a:p>
                      <a:r>
                        <a:rPr lang="nl-NL" sz="1800" dirty="0" smtClean="0"/>
                        <a:t>F</a:t>
                      </a:r>
                      <a:endParaRPr lang="en-US" sz="1800" dirty="0"/>
                    </a:p>
                  </a:txBody>
                  <a:tcPr/>
                </a:tc>
                <a:tc>
                  <a:txBody>
                    <a:bodyPr/>
                    <a:lstStyle/>
                    <a:p>
                      <a:r>
                        <a:rPr lang="nl-NL" sz="1800" dirty="0" smtClean="0"/>
                        <a:t>F</a:t>
                      </a:r>
                      <a:endParaRPr lang="en-US" sz="1800" dirty="0"/>
                    </a:p>
                  </a:txBody>
                  <a:tcPr/>
                </a:tc>
                <a:extLst>
                  <a:ext uri="{0D108BD9-81ED-4DB2-BD59-A6C34878D82A}">
                    <a16:rowId xmlns:a16="http://schemas.microsoft.com/office/drawing/2014/main" val="10002"/>
                  </a:ext>
                </a:extLst>
              </a:tr>
              <a:tr h="370840">
                <a:tc>
                  <a:txBody>
                    <a:bodyPr/>
                    <a:lstStyle/>
                    <a:p>
                      <a:r>
                        <a:rPr lang="nl-NL" sz="1800" dirty="0" smtClean="0"/>
                        <a:t>3</a:t>
                      </a:r>
                      <a:endParaRPr lang="en-US" sz="1800" dirty="0"/>
                    </a:p>
                  </a:txBody>
                  <a:tcPr/>
                </a:tc>
                <a:tc>
                  <a:txBody>
                    <a:bodyPr/>
                    <a:lstStyle/>
                    <a:p>
                      <a:r>
                        <a:rPr lang="nl-NL" sz="1800" dirty="0" smtClean="0"/>
                        <a:t>F</a:t>
                      </a:r>
                      <a:endParaRPr lang="en-US" sz="1800" dirty="0"/>
                    </a:p>
                  </a:txBody>
                  <a:tcPr/>
                </a:tc>
                <a:tc>
                  <a:txBody>
                    <a:bodyPr/>
                    <a:lstStyle/>
                    <a:p>
                      <a:r>
                        <a:rPr lang="nl-NL" sz="1800" dirty="0" smtClean="0"/>
                        <a:t>T</a:t>
                      </a:r>
                      <a:endParaRPr lang="en-US" sz="1800" dirty="0"/>
                    </a:p>
                  </a:txBody>
                  <a:tcPr/>
                </a:tc>
                <a:tc>
                  <a:txBody>
                    <a:bodyPr/>
                    <a:lstStyle/>
                    <a:p>
                      <a:r>
                        <a:rPr lang="nl-NL" sz="1800" dirty="0" smtClean="0"/>
                        <a:t>F</a:t>
                      </a:r>
                      <a:endParaRPr lang="en-US" sz="1800" dirty="0"/>
                    </a:p>
                  </a:txBody>
                  <a:tcPr/>
                </a:tc>
                <a:tc>
                  <a:txBody>
                    <a:bodyPr/>
                    <a:lstStyle/>
                    <a:p>
                      <a:r>
                        <a:rPr lang="nl-NL" sz="1800" dirty="0" smtClean="0"/>
                        <a:t>T</a:t>
                      </a:r>
                      <a:endParaRPr lang="en-US" sz="1800" dirty="0"/>
                    </a:p>
                  </a:txBody>
                  <a:tcPr/>
                </a:tc>
                <a:extLst>
                  <a:ext uri="{0D108BD9-81ED-4DB2-BD59-A6C34878D82A}">
                    <a16:rowId xmlns:a16="http://schemas.microsoft.com/office/drawing/2014/main" val="10003"/>
                  </a:ext>
                </a:extLst>
              </a:tr>
              <a:tr h="370840">
                <a:tc>
                  <a:txBody>
                    <a:bodyPr/>
                    <a:lstStyle/>
                    <a:p>
                      <a:r>
                        <a:rPr lang="nl-NL" sz="1800" dirty="0" smtClean="0"/>
                        <a:t>4</a:t>
                      </a:r>
                      <a:endParaRPr lang="en-US" sz="1800" dirty="0"/>
                    </a:p>
                  </a:txBody>
                  <a:tcPr/>
                </a:tc>
                <a:tc>
                  <a:txBody>
                    <a:bodyPr/>
                    <a:lstStyle/>
                    <a:p>
                      <a:r>
                        <a:rPr lang="nl-NL" sz="1800" dirty="0" smtClean="0"/>
                        <a:t>F</a:t>
                      </a:r>
                      <a:endParaRPr lang="en-US" sz="1800" dirty="0"/>
                    </a:p>
                  </a:txBody>
                  <a:tcPr/>
                </a:tc>
                <a:tc>
                  <a:txBody>
                    <a:bodyPr/>
                    <a:lstStyle/>
                    <a:p>
                      <a:r>
                        <a:rPr lang="nl-NL" sz="1800" dirty="0" smtClean="0"/>
                        <a:t>F</a:t>
                      </a:r>
                      <a:endParaRPr lang="en-US" sz="1800" dirty="0"/>
                    </a:p>
                  </a:txBody>
                  <a:tcPr/>
                </a:tc>
                <a:tc>
                  <a:txBody>
                    <a:bodyPr/>
                    <a:lstStyle/>
                    <a:p>
                      <a:r>
                        <a:rPr lang="nl-NL" sz="1800" dirty="0" smtClean="0"/>
                        <a:t>T</a:t>
                      </a:r>
                      <a:endParaRPr lang="en-US" sz="1800" dirty="0"/>
                    </a:p>
                  </a:txBody>
                  <a:tcPr/>
                </a:tc>
                <a:tc>
                  <a:txBody>
                    <a:bodyPr/>
                    <a:lstStyle/>
                    <a:p>
                      <a:r>
                        <a:rPr lang="nl-NL" sz="1800" dirty="0" smtClean="0"/>
                        <a:t>T</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907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Logical </a:t>
            </a:r>
            <a:r>
              <a:rPr lang="en-US" altLang="en-US" dirty="0" smtClean="0"/>
              <a:t>Equivalence</a:t>
            </a:r>
            <a:endParaRPr lang="en-US" altLang="en-US" dirty="0"/>
          </a:p>
        </p:txBody>
      </p:sp>
      <p:sp>
        <p:nvSpPr>
          <p:cNvPr id="33795" name="Rectangle 3"/>
          <p:cNvSpPr>
            <a:spLocks noGrp="1" noChangeArrowheads="1"/>
          </p:cNvSpPr>
          <p:nvPr>
            <p:ph type="body" idx="1"/>
          </p:nvPr>
        </p:nvSpPr>
        <p:spPr>
          <a:xfrm>
            <a:off x="304800" y="1600200"/>
            <a:ext cx="8458200" cy="4419600"/>
          </a:xfrm>
        </p:spPr>
        <p:txBody>
          <a:bodyPr/>
          <a:lstStyle/>
          <a:p>
            <a:r>
              <a:rPr lang="en-US" altLang="en-US" sz="2400" dirty="0"/>
              <a:t>Two sentences are </a:t>
            </a:r>
            <a:r>
              <a:rPr lang="en-US" altLang="en-US" sz="2400" dirty="0">
                <a:solidFill>
                  <a:schemeClr val="accent2"/>
                </a:solidFill>
              </a:rPr>
              <a:t>logically </a:t>
            </a:r>
            <a:r>
              <a:rPr lang="en-US" altLang="en-US" sz="2400" dirty="0" smtClean="0">
                <a:solidFill>
                  <a:schemeClr val="accent2"/>
                </a:solidFill>
              </a:rPr>
              <a:t>equivalent</a:t>
            </a:r>
            <a:r>
              <a:rPr lang="en-US" altLang="en-US" sz="2400" dirty="0" smtClean="0"/>
              <a:t> </a:t>
            </a:r>
            <a:r>
              <a:rPr lang="en-US" altLang="en-US" sz="2400" dirty="0" err="1"/>
              <a:t>iff</a:t>
            </a:r>
            <a:r>
              <a:rPr lang="en-US" altLang="en-US" sz="2400" dirty="0"/>
              <a:t> true in same models: α </a:t>
            </a:r>
            <a:r>
              <a:rPr lang="en-US" altLang="en-US" sz="2400" dirty="0">
                <a:cs typeface="Arial" charset="0"/>
              </a:rPr>
              <a:t>≡ </a:t>
            </a:r>
            <a:r>
              <a:rPr lang="en-US" altLang="en-US" sz="2400" dirty="0"/>
              <a:t>ß </a:t>
            </a:r>
            <a:r>
              <a:rPr lang="en-US" altLang="en-US" sz="2400" dirty="0" err="1"/>
              <a:t>iff</a:t>
            </a:r>
            <a:r>
              <a:rPr lang="en-US" altLang="en-US" sz="2400" dirty="0"/>
              <a:t> α╞ </a:t>
            </a:r>
            <a:r>
              <a:rPr lang="el-GR" altLang="en-US" sz="2400" dirty="0">
                <a:cs typeface="Arial" charset="0"/>
              </a:rPr>
              <a:t>β</a:t>
            </a:r>
            <a:r>
              <a:rPr lang="en-US" altLang="en-US" sz="2400" dirty="0">
                <a:cs typeface="Arial" charset="0"/>
              </a:rPr>
              <a:t> </a:t>
            </a:r>
            <a:r>
              <a:rPr lang="en-US" altLang="en-US" sz="2400" dirty="0"/>
              <a:t>and </a:t>
            </a:r>
            <a:r>
              <a:rPr lang="el-GR" altLang="en-US" sz="2400" dirty="0">
                <a:cs typeface="Arial" charset="0"/>
              </a:rPr>
              <a:t>β</a:t>
            </a:r>
            <a:r>
              <a:rPr lang="en-US" altLang="en-US" sz="2400" dirty="0"/>
              <a:t>╞ </a:t>
            </a:r>
            <a:r>
              <a:rPr lang="en-US" altLang="en-US" sz="2400" dirty="0" smtClean="0"/>
              <a:t>α</a:t>
            </a:r>
            <a:endParaRPr lang="en-US" altLang="en-US" sz="24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19" y="2569057"/>
            <a:ext cx="7371272" cy="37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174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18567" y="1041229"/>
            <a:ext cx="8337550" cy="762000"/>
          </a:xfrm>
        </p:spPr>
        <p:txBody>
          <a:bodyPr/>
          <a:lstStyle/>
          <a:p>
            <a:r>
              <a:rPr lang="en-US" altLang="en-US" dirty="0"/>
              <a:t>Validity and S</a:t>
            </a:r>
            <a:r>
              <a:rPr lang="en-US" altLang="en-US" dirty="0" smtClean="0"/>
              <a:t>atisfiability</a:t>
            </a:r>
            <a:endParaRPr lang="en-US" altLang="en-US" dirty="0"/>
          </a:p>
        </p:txBody>
      </p:sp>
      <p:sp>
        <p:nvSpPr>
          <p:cNvPr id="34819" name="Rectangle 3"/>
          <p:cNvSpPr>
            <a:spLocks noGrp="1" noChangeArrowheads="1"/>
          </p:cNvSpPr>
          <p:nvPr>
            <p:ph type="body" idx="1"/>
          </p:nvPr>
        </p:nvSpPr>
        <p:spPr>
          <a:xfrm>
            <a:off x="381000" y="1676400"/>
            <a:ext cx="8458200" cy="4114800"/>
          </a:xfrm>
        </p:spPr>
        <p:txBody>
          <a:bodyPr/>
          <a:lstStyle/>
          <a:p>
            <a:pPr>
              <a:lnSpc>
                <a:spcPct val="80000"/>
              </a:lnSpc>
              <a:buFontTx/>
              <a:buNone/>
            </a:pPr>
            <a:r>
              <a:rPr lang="en-US" altLang="en-US" sz="2800" dirty="0"/>
              <a:t>A sentence is </a:t>
            </a:r>
            <a:r>
              <a:rPr lang="en-US" altLang="en-US" sz="2800" dirty="0">
                <a:solidFill>
                  <a:schemeClr val="accent2"/>
                </a:solidFill>
              </a:rPr>
              <a:t>valid</a:t>
            </a:r>
            <a:r>
              <a:rPr lang="en-US" altLang="en-US" sz="2800" dirty="0"/>
              <a:t> if it is true in </a:t>
            </a:r>
            <a:r>
              <a:rPr lang="en-US" altLang="en-US" sz="2800" dirty="0">
                <a:solidFill>
                  <a:srgbClr val="FF0000"/>
                </a:solidFill>
              </a:rPr>
              <a:t>all</a:t>
            </a:r>
            <a:r>
              <a:rPr lang="en-US" altLang="en-US" sz="2800" dirty="0"/>
              <a:t> models,</a:t>
            </a:r>
          </a:p>
          <a:p>
            <a:pPr lvl="1">
              <a:lnSpc>
                <a:spcPct val="80000"/>
              </a:lnSpc>
              <a:buFontTx/>
              <a:buNone/>
            </a:pPr>
            <a:r>
              <a:rPr lang="en-US" altLang="en-US" sz="2400" dirty="0"/>
              <a:t>e.g., </a:t>
            </a:r>
            <a:r>
              <a:rPr lang="en-US" altLang="en-US" sz="2400" i="1" dirty="0"/>
              <a:t>True</a:t>
            </a:r>
            <a:r>
              <a:rPr lang="en-US" altLang="en-US" sz="2400" dirty="0"/>
              <a:t>,	A </a:t>
            </a:r>
            <a:r>
              <a:rPr lang="en-US" altLang="en-US" sz="2400" dirty="0">
                <a:sym typeface="Symbol" pitchFamily="18" charset="2"/>
              </a:rPr>
              <a:t></a:t>
            </a:r>
            <a:r>
              <a:rPr lang="en-US" altLang="en-US" sz="2400" dirty="0"/>
              <a:t>A, 	A </a:t>
            </a:r>
            <a:r>
              <a:rPr lang="en-US" altLang="en-US" sz="2400" dirty="0">
                <a:sym typeface="Symbol" pitchFamily="18" charset="2"/>
              </a:rPr>
              <a:t></a:t>
            </a:r>
            <a:r>
              <a:rPr lang="en-US" altLang="en-US" sz="2400" dirty="0"/>
              <a:t> A, 	</a:t>
            </a:r>
            <a:endParaRPr lang="en-US" altLang="en-US" sz="2400" dirty="0" smtClean="0"/>
          </a:p>
          <a:p>
            <a:pPr lvl="1">
              <a:lnSpc>
                <a:spcPct val="80000"/>
              </a:lnSpc>
              <a:buFontTx/>
              <a:buNone/>
            </a:pPr>
            <a:r>
              <a:rPr lang="en-US" altLang="en-US" sz="2400" dirty="0" smtClean="0"/>
              <a:t>(</a:t>
            </a:r>
            <a:r>
              <a:rPr lang="en-US" altLang="en-US" sz="2400" dirty="0"/>
              <a:t>A </a:t>
            </a:r>
            <a:r>
              <a:rPr lang="en-US" altLang="en-US" sz="2400" dirty="0">
                <a:sym typeface="Symbol" pitchFamily="18" charset="2"/>
              </a:rPr>
              <a:t></a:t>
            </a:r>
            <a:r>
              <a:rPr lang="en-US" altLang="en-US" sz="2400" dirty="0"/>
              <a:t> (A </a:t>
            </a:r>
            <a:r>
              <a:rPr lang="en-US" altLang="en-US" sz="2400" dirty="0">
                <a:sym typeface="Symbol" pitchFamily="18" charset="2"/>
              </a:rPr>
              <a:t> </a:t>
            </a:r>
            <a:r>
              <a:rPr lang="en-US" altLang="en-US" sz="2400" dirty="0"/>
              <a:t>B)) </a:t>
            </a:r>
            <a:r>
              <a:rPr lang="en-US" altLang="en-US" sz="2400" dirty="0">
                <a:sym typeface="Symbol" pitchFamily="18" charset="2"/>
              </a:rPr>
              <a:t></a:t>
            </a:r>
            <a:r>
              <a:rPr lang="en-US" altLang="en-US" sz="2400" dirty="0"/>
              <a:t> B
</a:t>
            </a:r>
            <a:endParaRPr lang="en-US" altLang="en-US" sz="1800" dirty="0"/>
          </a:p>
          <a:p>
            <a:pPr>
              <a:lnSpc>
                <a:spcPct val="80000"/>
              </a:lnSpc>
              <a:buFontTx/>
              <a:buNone/>
            </a:pPr>
            <a:r>
              <a:rPr lang="en-US" altLang="en-US" sz="2800" dirty="0" smtClean="0"/>
              <a:t>A </a:t>
            </a:r>
            <a:r>
              <a:rPr lang="en-US" altLang="en-US" sz="2800" dirty="0"/>
              <a:t>sentence is </a:t>
            </a:r>
            <a:r>
              <a:rPr lang="en-US" altLang="en-US" sz="2800" dirty="0" err="1">
                <a:solidFill>
                  <a:schemeClr val="accent2"/>
                </a:solidFill>
              </a:rPr>
              <a:t>satisfiable</a:t>
            </a:r>
            <a:r>
              <a:rPr lang="en-US" altLang="en-US" sz="2800" dirty="0"/>
              <a:t> if it is true in </a:t>
            </a:r>
            <a:r>
              <a:rPr lang="en-US" altLang="en-US" sz="2800" dirty="0">
                <a:solidFill>
                  <a:schemeClr val="accent2"/>
                </a:solidFill>
              </a:rPr>
              <a:t>some</a:t>
            </a:r>
            <a:r>
              <a:rPr lang="en-US" altLang="en-US" sz="2800" dirty="0"/>
              <a:t> model</a:t>
            </a:r>
          </a:p>
          <a:p>
            <a:pPr lvl="1">
              <a:lnSpc>
                <a:spcPct val="80000"/>
              </a:lnSpc>
              <a:buFontTx/>
              <a:buNone/>
            </a:pPr>
            <a:r>
              <a:rPr lang="en-US" altLang="en-US" sz="2400" dirty="0"/>
              <a:t>e.g., </a:t>
            </a:r>
            <a:r>
              <a:rPr lang="en-US" altLang="en-US" sz="2400" dirty="0" smtClean="0"/>
              <a:t>A </a:t>
            </a:r>
            <a:r>
              <a:rPr lang="en-US" altLang="en-US" sz="2400" dirty="0" smtClean="0">
                <a:sym typeface="Symbol" pitchFamily="18" charset="2"/>
              </a:rPr>
              <a:t></a:t>
            </a:r>
            <a:r>
              <a:rPr lang="en-US" altLang="en-US" sz="2400" dirty="0" smtClean="0"/>
              <a:t> </a:t>
            </a:r>
            <a:r>
              <a:rPr lang="en-US" altLang="en-US" sz="2400" dirty="0"/>
              <a:t>B, </a:t>
            </a:r>
            <a:r>
              <a:rPr lang="en-US" altLang="en-US" sz="2400" dirty="0" smtClean="0"/>
              <a:t> C</a:t>
            </a:r>
            <a:endParaRPr lang="en-US" altLang="en-US" sz="2400" dirty="0"/>
          </a:p>
          <a:p>
            <a:pPr lvl="4">
              <a:lnSpc>
                <a:spcPct val="80000"/>
              </a:lnSpc>
            </a:pPr>
            <a:endParaRPr lang="en-US" altLang="en-US" sz="1800" dirty="0"/>
          </a:p>
          <a:p>
            <a:pPr>
              <a:lnSpc>
                <a:spcPct val="80000"/>
              </a:lnSpc>
              <a:buFontTx/>
              <a:buNone/>
            </a:pPr>
            <a:r>
              <a:rPr lang="en-US" altLang="en-US" sz="2800" dirty="0"/>
              <a:t>A sentence is </a:t>
            </a:r>
            <a:r>
              <a:rPr lang="en-US" altLang="en-US" sz="2800" dirty="0" err="1">
                <a:solidFill>
                  <a:schemeClr val="accent2"/>
                </a:solidFill>
              </a:rPr>
              <a:t>unsatisfiable</a:t>
            </a:r>
            <a:r>
              <a:rPr lang="en-US" altLang="en-US" sz="2800" dirty="0"/>
              <a:t> if it is true in </a:t>
            </a:r>
            <a:r>
              <a:rPr lang="en-US" altLang="en-US" sz="2800" dirty="0">
                <a:solidFill>
                  <a:schemeClr val="accent2"/>
                </a:solidFill>
              </a:rPr>
              <a:t>no</a:t>
            </a:r>
            <a:r>
              <a:rPr lang="en-US" altLang="en-US" sz="2800" dirty="0"/>
              <a:t> models</a:t>
            </a:r>
          </a:p>
          <a:p>
            <a:pPr lvl="1">
              <a:lnSpc>
                <a:spcPct val="80000"/>
              </a:lnSpc>
              <a:buFontTx/>
              <a:buNone/>
            </a:pPr>
            <a:r>
              <a:rPr lang="en-US" altLang="en-US" sz="2400" dirty="0"/>
              <a:t>e.g., A</a:t>
            </a:r>
            <a:r>
              <a:rPr lang="en-US" altLang="en-US" sz="2400" dirty="0">
                <a:sym typeface="Symbol" pitchFamily="18" charset="2"/>
              </a:rPr>
              <a:t></a:t>
            </a:r>
            <a:r>
              <a:rPr lang="en-US" altLang="en-US" sz="2400" dirty="0"/>
              <a:t>A</a:t>
            </a:r>
          </a:p>
          <a:p>
            <a:pPr lvl="4">
              <a:lnSpc>
                <a:spcPct val="80000"/>
              </a:lnSpc>
            </a:pPr>
            <a:endParaRPr lang="en-US" altLang="en-US" sz="1400" dirty="0"/>
          </a:p>
          <a:p>
            <a:pPr>
              <a:lnSpc>
                <a:spcPct val="80000"/>
              </a:lnSpc>
              <a:buFontTx/>
              <a:buNone/>
            </a:pPr>
            <a:r>
              <a:rPr lang="en-US" altLang="en-US" sz="1800" dirty="0"/>
              <a:t>
</a:t>
            </a:r>
          </a:p>
        </p:txBody>
      </p:sp>
    </p:spTree>
    <p:extLst>
      <p:ext uri="{BB962C8B-B14F-4D97-AF65-F5344CB8AC3E}">
        <p14:creationId xmlns:p14="http://schemas.microsoft.com/office/powerpoint/2010/main" val="3931799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Excercise</a:t>
            </a:r>
            <a:endParaRPr lang="en-GB" dirty="0"/>
          </a:p>
        </p:txBody>
      </p:sp>
      <p:sp>
        <p:nvSpPr>
          <p:cNvPr id="3" name="Content Placeholder 2"/>
          <p:cNvSpPr>
            <a:spLocks noGrp="1"/>
          </p:cNvSpPr>
          <p:nvPr>
            <p:ph idx="1"/>
          </p:nvPr>
        </p:nvSpPr>
        <p:spPr>
          <a:xfrm>
            <a:off x="304800" y="1600200"/>
            <a:ext cx="8458200" cy="4419600"/>
          </a:xfrm>
        </p:spPr>
        <p:txBody>
          <a:bodyPr/>
          <a:lstStyle/>
          <a:p>
            <a:r>
              <a:rPr lang="nl-NL" dirty="0" err="1" smtClean="0"/>
              <a:t>Which</a:t>
            </a:r>
            <a:r>
              <a:rPr lang="nl-NL" dirty="0" smtClean="0"/>
              <a:t> of the </a:t>
            </a:r>
            <a:r>
              <a:rPr lang="nl-NL" dirty="0" err="1" smtClean="0"/>
              <a:t>following</a:t>
            </a:r>
            <a:r>
              <a:rPr lang="nl-NL" dirty="0" smtClean="0"/>
              <a:t> are correct?</a:t>
            </a:r>
          </a:p>
          <a:p>
            <a:pPr marL="476250" lvl="1" indent="0">
              <a:buNone/>
            </a:pPr>
            <a:r>
              <a:rPr lang="en-US" altLang="en-US" dirty="0" smtClean="0">
                <a:sym typeface="Symbol" pitchFamily="18" charset="2"/>
              </a:rPr>
              <a:t>(</a:t>
            </a:r>
            <a:r>
              <a:rPr lang="en-US" altLang="en-US" dirty="0" smtClean="0"/>
              <a:t>A </a:t>
            </a:r>
            <a:r>
              <a:rPr lang="en-US" altLang="en-US" dirty="0">
                <a:sym typeface="Symbol" pitchFamily="18" charset="2"/>
              </a:rPr>
              <a:t> </a:t>
            </a:r>
            <a:r>
              <a:rPr lang="en-US" altLang="en-US" dirty="0" smtClean="0">
                <a:sym typeface="Symbol" pitchFamily="18" charset="2"/>
              </a:rPr>
              <a:t>B) </a:t>
            </a:r>
            <a:r>
              <a:rPr lang="en-US" altLang="en-US" dirty="0" smtClean="0"/>
              <a:t> </a:t>
            </a:r>
            <a:r>
              <a:rPr lang="en-US" altLang="en-US" dirty="0">
                <a:sym typeface="Symbol" pitchFamily="18" charset="2"/>
              </a:rPr>
              <a:t></a:t>
            </a:r>
            <a:r>
              <a:rPr lang="en-US" altLang="en-US" dirty="0" smtClean="0"/>
              <a:t>(</a:t>
            </a:r>
            <a:r>
              <a:rPr lang="en-US" altLang="en-US" dirty="0"/>
              <a:t>A </a:t>
            </a:r>
            <a:r>
              <a:rPr lang="en-US" altLang="en-US" dirty="0">
                <a:sym typeface="Symbol" pitchFamily="18" charset="2"/>
              </a:rPr>
              <a:t> </a:t>
            </a:r>
            <a:r>
              <a:rPr lang="en-US" altLang="en-US" dirty="0"/>
              <a:t>B</a:t>
            </a:r>
            <a:r>
              <a:rPr lang="en-US" altLang="en-US" dirty="0" smtClean="0"/>
              <a:t>) is </a:t>
            </a:r>
            <a:r>
              <a:rPr lang="en-US" altLang="en-US" dirty="0" err="1" smtClean="0"/>
              <a:t>satisfiable</a:t>
            </a:r>
            <a:endParaRPr lang="en-US" altLang="en-US" dirty="0" smtClean="0"/>
          </a:p>
          <a:p>
            <a:pPr marL="476250" lvl="1" indent="0">
              <a:buNone/>
            </a:pPr>
            <a:r>
              <a:rPr lang="en-US" altLang="en-US" dirty="0" smtClean="0"/>
              <a:t>(A </a:t>
            </a:r>
            <a:r>
              <a:rPr lang="en-US" altLang="en-US" dirty="0">
                <a:solidFill>
                  <a:srgbClr val="002060"/>
                </a:solidFill>
                <a:sym typeface="Symbol" pitchFamily="18" charset="2"/>
              </a:rPr>
              <a:t> </a:t>
            </a:r>
            <a:r>
              <a:rPr lang="en-US" altLang="en-US" dirty="0" smtClean="0">
                <a:solidFill>
                  <a:srgbClr val="002060"/>
                </a:solidFill>
                <a:sym typeface="Symbol" pitchFamily="18" charset="2"/>
              </a:rPr>
              <a:t>B) </a:t>
            </a:r>
            <a:r>
              <a:rPr lang="en-US" altLang="en-US" dirty="0" smtClean="0">
                <a:sym typeface="Symbol" pitchFamily="18" charset="2"/>
              </a:rPr>
              <a:t> </a:t>
            </a:r>
            <a:r>
              <a:rPr lang="en-US" altLang="en-US" dirty="0" smtClean="0">
                <a:solidFill>
                  <a:srgbClr val="002060"/>
                </a:solidFill>
                <a:sym typeface="Symbol" pitchFamily="18" charset="2"/>
              </a:rPr>
              <a:t>(</a:t>
            </a:r>
            <a:r>
              <a:rPr lang="en-US" altLang="en-US" dirty="0" smtClean="0">
                <a:sym typeface="Symbol" pitchFamily="18" charset="2"/>
              </a:rPr>
              <a:t></a:t>
            </a:r>
            <a:r>
              <a:rPr lang="en-US" altLang="en-US" dirty="0"/>
              <a:t>A </a:t>
            </a:r>
            <a:r>
              <a:rPr lang="en-US" altLang="en-US" dirty="0">
                <a:sym typeface="Symbol" pitchFamily="18" charset="2"/>
              </a:rPr>
              <a:t> </a:t>
            </a:r>
            <a:r>
              <a:rPr lang="en-US" altLang="en-US" dirty="0" smtClean="0">
                <a:sym typeface="Symbol" pitchFamily="18" charset="2"/>
              </a:rPr>
              <a:t>B) </a:t>
            </a:r>
            <a:r>
              <a:rPr lang="en-US" altLang="en-US" dirty="0"/>
              <a:t>is </a:t>
            </a:r>
            <a:r>
              <a:rPr lang="en-US" altLang="en-US" dirty="0" err="1"/>
              <a:t>satisfiable</a:t>
            </a:r>
            <a:endParaRPr lang="en-US" altLang="en-US" dirty="0">
              <a:sym typeface="Symbol" pitchFamily="18" charset="2"/>
            </a:endParaRPr>
          </a:p>
          <a:p>
            <a:pPr lvl="1"/>
            <a:endParaRPr lang="en-US" altLang="en-US" dirty="0">
              <a:solidFill>
                <a:srgbClr val="002060"/>
              </a:solidFill>
              <a:sym typeface="Symbol" pitchFamily="18" charset="2"/>
            </a:endParaRPr>
          </a:p>
          <a:p>
            <a:pPr lvl="1"/>
            <a:endParaRPr lang="en-US" altLang="en-US" dirty="0" smtClean="0"/>
          </a:p>
          <a:p>
            <a:pPr lvl="1"/>
            <a:endParaRPr lang="en-US" altLang="en-US" dirty="0">
              <a:sym typeface="Symbol" pitchFamily="18" charset="2"/>
            </a:endParaRPr>
          </a:p>
          <a:p>
            <a:pPr lvl="1"/>
            <a:endParaRPr lang="en-US" altLang="en-US" dirty="0" smtClean="0">
              <a:sym typeface="Symbol" pitchFamily="18" charset="2"/>
            </a:endParaRPr>
          </a:p>
          <a:p>
            <a:pPr lvl="1"/>
            <a:endParaRPr lang="en-US" altLang="en-US" i="1" dirty="0">
              <a:solidFill>
                <a:srgbClr val="002060"/>
              </a:solidFill>
            </a:endParaRPr>
          </a:p>
          <a:p>
            <a:pPr lvl="1"/>
            <a:endParaRPr lang="en-US" altLang="en-US" i="1" dirty="0" smtClean="0">
              <a:solidFill>
                <a:srgbClr val="002060"/>
              </a:solidFill>
            </a:endParaRPr>
          </a:p>
          <a:p>
            <a:pPr lvl="1"/>
            <a:endParaRPr lang="en-US" altLang="en-US" i="1" dirty="0"/>
          </a:p>
          <a:p>
            <a:pPr lvl="1"/>
            <a:endParaRPr lang="en-US" altLang="en-US" i="1" dirty="0" smtClean="0"/>
          </a:p>
          <a:p>
            <a:pPr lvl="1"/>
            <a:endParaRPr lang="en-GB" i="1" dirty="0"/>
          </a:p>
        </p:txBody>
      </p:sp>
    </p:spTree>
    <p:extLst>
      <p:ext uri="{BB962C8B-B14F-4D97-AF65-F5344CB8AC3E}">
        <p14:creationId xmlns:p14="http://schemas.microsoft.com/office/powerpoint/2010/main" val="1252709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Exercise</a:t>
            </a:r>
            <a:endParaRPr lang="en-GB" dirty="0"/>
          </a:p>
        </p:txBody>
      </p:sp>
      <p:sp>
        <p:nvSpPr>
          <p:cNvPr id="3" name="Content Placeholder 2"/>
          <p:cNvSpPr>
            <a:spLocks noGrp="1"/>
          </p:cNvSpPr>
          <p:nvPr>
            <p:ph idx="1"/>
          </p:nvPr>
        </p:nvSpPr>
        <p:spPr>
          <a:xfrm>
            <a:off x="304800" y="1600200"/>
            <a:ext cx="8458200" cy="4114800"/>
          </a:xfrm>
        </p:spPr>
        <p:txBody>
          <a:bodyPr/>
          <a:lstStyle/>
          <a:p>
            <a:r>
              <a:rPr lang="en-GB" sz="2400" dirty="0" smtClean="0"/>
              <a:t>According to some political pundits a </a:t>
            </a:r>
            <a:r>
              <a:rPr lang="en-GB" sz="2400" dirty="0"/>
              <a:t>person who is radical is electable if he/she is </a:t>
            </a:r>
            <a:r>
              <a:rPr lang="en-GB" sz="2400" dirty="0" smtClean="0"/>
              <a:t>conservative but </a:t>
            </a:r>
            <a:r>
              <a:rPr lang="en-GB" sz="2400" dirty="0"/>
              <a:t>otherwise is not </a:t>
            </a:r>
            <a:r>
              <a:rPr lang="en-GB" sz="2400" dirty="0" smtClean="0"/>
              <a:t>electable</a:t>
            </a:r>
          </a:p>
          <a:p>
            <a:r>
              <a:rPr lang="nl-NL" sz="2400" dirty="0" err="1" smtClean="0"/>
              <a:t>Which</a:t>
            </a:r>
            <a:r>
              <a:rPr lang="nl-NL" sz="2400" dirty="0" smtClean="0"/>
              <a:t> of the </a:t>
            </a:r>
            <a:r>
              <a:rPr lang="nl-NL" sz="2400" dirty="0" err="1" smtClean="0"/>
              <a:t>following</a:t>
            </a:r>
            <a:r>
              <a:rPr lang="nl-NL" sz="2400" dirty="0" smtClean="0"/>
              <a:t> are correct </a:t>
            </a:r>
            <a:r>
              <a:rPr lang="nl-NL" sz="2400" dirty="0" err="1" smtClean="0"/>
              <a:t>representations</a:t>
            </a:r>
            <a:r>
              <a:rPr lang="nl-NL" sz="2400" dirty="0" smtClean="0"/>
              <a:t> of </a:t>
            </a:r>
            <a:r>
              <a:rPr lang="nl-NL" sz="2400" dirty="0" err="1" smtClean="0"/>
              <a:t>this</a:t>
            </a:r>
            <a:r>
              <a:rPr lang="nl-NL" sz="2400" dirty="0" smtClean="0"/>
              <a:t> </a:t>
            </a:r>
            <a:r>
              <a:rPr lang="nl-NL" sz="2400" dirty="0" err="1" smtClean="0"/>
              <a:t>assertion</a:t>
            </a:r>
            <a:r>
              <a:rPr lang="nl-NL" sz="2400" dirty="0" smtClean="0"/>
              <a:t>?</a:t>
            </a:r>
          </a:p>
          <a:p>
            <a:pPr marL="476250" lvl="1" indent="0">
              <a:buNone/>
            </a:pPr>
            <a:r>
              <a:rPr lang="nl-NL" sz="2400" dirty="0" smtClean="0"/>
              <a:t>(i) </a:t>
            </a:r>
            <a:r>
              <a:rPr lang="en-US" altLang="en-US" sz="2400" dirty="0" smtClean="0">
                <a:solidFill>
                  <a:srgbClr val="002060"/>
                </a:solidFill>
                <a:sym typeface="Symbol" pitchFamily="18" charset="2"/>
              </a:rPr>
              <a:t>(R </a:t>
            </a:r>
            <a:r>
              <a:rPr lang="en-US" altLang="en-US" sz="2400" dirty="0" smtClean="0">
                <a:sym typeface="Symbol" pitchFamily="18" charset="2"/>
              </a:rPr>
              <a:t> </a:t>
            </a:r>
            <a:r>
              <a:rPr lang="en-US" altLang="en-US" sz="2400" dirty="0" smtClean="0">
                <a:solidFill>
                  <a:srgbClr val="002060"/>
                </a:solidFill>
                <a:sym typeface="Symbol" pitchFamily="18" charset="2"/>
              </a:rPr>
              <a:t>E)  C</a:t>
            </a:r>
            <a:endParaRPr lang="nl-NL" sz="2400" dirty="0" smtClean="0"/>
          </a:p>
          <a:p>
            <a:pPr marL="476250" lvl="1" indent="0">
              <a:buNone/>
            </a:pPr>
            <a:r>
              <a:rPr lang="nl-NL" sz="2400" dirty="0" smtClean="0"/>
              <a:t>(ii) </a:t>
            </a:r>
            <a:r>
              <a:rPr lang="en-US" sz="2400" dirty="0" smtClean="0">
                <a:solidFill>
                  <a:srgbClr val="002060"/>
                </a:solidFill>
                <a:sym typeface="Symbol" pitchFamily="18" charset="2"/>
              </a:rPr>
              <a:t>R </a:t>
            </a:r>
            <a:r>
              <a:rPr lang="en-US" altLang="en-US" sz="2400" dirty="0">
                <a:sym typeface="Symbol" pitchFamily="18" charset="2"/>
              </a:rPr>
              <a:t></a:t>
            </a:r>
            <a:r>
              <a:rPr lang="en-US" altLang="en-US" sz="2400" dirty="0" smtClean="0">
                <a:solidFill>
                  <a:srgbClr val="002060"/>
                </a:solidFill>
                <a:sym typeface="Symbol" pitchFamily="18" charset="2"/>
              </a:rPr>
              <a:t> (E </a:t>
            </a:r>
            <a:r>
              <a:rPr lang="en-US" altLang="en-US" sz="2400" dirty="0">
                <a:solidFill>
                  <a:srgbClr val="002060"/>
                </a:solidFill>
                <a:sym typeface="Symbol" pitchFamily="18" charset="2"/>
              </a:rPr>
              <a:t> </a:t>
            </a:r>
            <a:r>
              <a:rPr lang="en-US" altLang="en-US" sz="2400" dirty="0" smtClean="0">
                <a:solidFill>
                  <a:srgbClr val="002060"/>
                </a:solidFill>
                <a:sym typeface="Symbol" pitchFamily="18" charset="2"/>
              </a:rPr>
              <a:t>C)</a:t>
            </a:r>
            <a:endParaRPr lang="nl-NL" sz="2400" dirty="0"/>
          </a:p>
          <a:p>
            <a:pPr marL="476250" lvl="1" indent="0">
              <a:buNone/>
            </a:pPr>
            <a:r>
              <a:rPr lang="nl-NL" sz="2400" dirty="0" smtClean="0"/>
              <a:t>(iii) </a:t>
            </a:r>
            <a:r>
              <a:rPr lang="en-US" sz="2400" dirty="0">
                <a:solidFill>
                  <a:srgbClr val="002060"/>
                </a:solidFill>
                <a:sym typeface="Symbol" pitchFamily="18" charset="2"/>
              </a:rPr>
              <a:t>R </a:t>
            </a:r>
            <a:r>
              <a:rPr lang="en-US" altLang="en-US" sz="2400" dirty="0">
                <a:sym typeface="Symbol" pitchFamily="18" charset="2"/>
              </a:rPr>
              <a:t></a:t>
            </a:r>
            <a:r>
              <a:rPr lang="en-US" altLang="en-US" sz="2400" dirty="0">
                <a:solidFill>
                  <a:srgbClr val="002060"/>
                </a:solidFill>
                <a:sym typeface="Symbol" pitchFamily="18" charset="2"/>
              </a:rPr>
              <a:t> </a:t>
            </a:r>
            <a:r>
              <a:rPr lang="en-US" altLang="en-US" sz="2400" dirty="0" smtClean="0">
                <a:solidFill>
                  <a:srgbClr val="002060"/>
                </a:solidFill>
                <a:sym typeface="Symbol" pitchFamily="18" charset="2"/>
              </a:rPr>
              <a:t>((C </a:t>
            </a:r>
            <a:r>
              <a:rPr lang="en-US" altLang="en-US" sz="2400" dirty="0">
                <a:sym typeface="Symbol" pitchFamily="18" charset="2"/>
              </a:rPr>
              <a:t></a:t>
            </a:r>
            <a:r>
              <a:rPr lang="en-US" altLang="en-US" sz="2400" dirty="0" smtClean="0">
                <a:solidFill>
                  <a:srgbClr val="002060"/>
                </a:solidFill>
                <a:sym typeface="Symbol" pitchFamily="18" charset="2"/>
              </a:rPr>
              <a:t> E) </a:t>
            </a:r>
            <a:r>
              <a:rPr lang="en-US" altLang="en-US" sz="2400" dirty="0">
                <a:sym typeface="Symbol" pitchFamily="18" charset="2"/>
              </a:rPr>
              <a:t> </a:t>
            </a:r>
            <a:r>
              <a:rPr lang="en-US" altLang="en-US" sz="2400" dirty="0" smtClean="0">
                <a:sym typeface="Symbol" pitchFamily="18" charset="2"/>
              </a:rPr>
              <a:t> E)</a:t>
            </a:r>
            <a:endParaRPr lang="nl-NL" sz="2400" dirty="0"/>
          </a:p>
          <a:p>
            <a:pPr lvl="1"/>
            <a:endParaRPr lang="en-GB" sz="2000" dirty="0"/>
          </a:p>
        </p:txBody>
      </p:sp>
    </p:spTree>
    <p:extLst>
      <p:ext uri="{BB962C8B-B14F-4D97-AF65-F5344CB8AC3E}">
        <p14:creationId xmlns:p14="http://schemas.microsoft.com/office/powerpoint/2010/main" val="4101050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458200" cy="762000"/>
          </a:xfrm>
        </p:spPr>
        <p:txBody>
          <a:bodyPr/>
          <a:lstStyle/>
          <a:p>
            <a:r>
              <a:rPr lang="nl-NL" dirty="0" smtClean="0"/>
              <a:t>Solution</a:t>
            </a:r>
            <a:endParaRPr lang="en-GB" dirty="0"/>
          </a:p>
        </p:txBody>
      </p:sp>
      <p:sp>
        <p:nvSpPr>
          <p:cNvPr id="3" name="Content Placeholder 2"/>
          <p:cNvSpPr>
            <a:spLocks noGrp="1"/>
          </p:cNvSpPr>
          <p:nvPr>
            <p:ph idx="1"/>
          </p:nvPr>
        </p:nvSpPr>
        <p:spPr>
          <a:xfrm>
            <a:off x="304800" y="1295400"/>
            <a:ext cx="8458200" cy="4114800"/>
          </a:xfrm>
        </p:spPr>
        <p:txBody>
          <a:bodyPr/>
          <a:lstStyle/>
          <a:p>
            <a:r>
              <a:rPr lang="en-GB" sz="2400" dirty="0" smtClean="0"/>
              <a:t>According to some political pundits a person who is radical is electable if he/she is conservative but otherwise is not electable</a:t>
            </a:r>
          </a:p>
          <a:p>
            <a:pPr lvl="1"/>
            <a:r>
              <a:rPr lang="nl-NL" sz="2000" dirty="0" smtClean="0"/>
              <a:t>(i) </a:t>
            </a:r>
            <a:r>
              <a:rPr lang="en-US" altLang="en-US" sz="2000" dirty="0" smtClean="0">
                <a:solidFill>
                  <a:srgbClr val="002060"/>
                </a:solidFill>
                <a:sym typeface="Symbol" pitchFamily="18" charset="2"/>
              </a:rPr>
              <a:t>(R </a:t>
            </a:r>
            <a:r>
              <a:rPr lang="en-US" altLang="en-US" sz="2000" dirty="0" smtClean="0">
                <a:sym typeface="Symbol" pitchFamily="18" charset="2"/>
              </a:rPr>
              <a:t> </a:t>
            </a:r>
            <a:r>
              <a:rPr lang="en-US" altLang="en-US" sz="2000" dirty="0" smtClean="0">
                <a:solidFill>
                  <a:srgbClr val="002060"/>
                </a:solidFill>
                <a:sym typeface="Symbol" pitchFamily="18" charset="2"/>
              </a:rPr>
              <a:t>E)  C</a:t>
            </a:r>
          </a:p>
          <a:p>
            <a:pPr lvl="1"/>
            <a:r>
              <a:rPr lang="en-US" sz="2000" dirty="0">
                <a:solidFill>
                  <a:srgbClr val="FF0000"/>
                </a:solidFill>
              </a:rPr>
              <a:t>No; this sentence asserts, among other things, that all conservatives are </a:t>
            </a:r>
            <a:r>
              <a:rPr lang="en-US" sz="2000" dirty="0" smtClean="0">
                <a:solidFill>
                  <a:srgbClr val="FF0000"/>
                </a:solidFill>
              </a:rPr>
              <a:t>radical, which </a:t>
            </a:r>
            <a:r>
              <a:rPr lang="en-US" sz="2000" dirty="0">
                <a:solidFill>
                  <a:srgbClr val="FF0000"/>
                </a:solidFill>
              </a:rPr>
              <a:t>is not what was stated.</a:t>
            </a:r>
            <a:endParaRPr lang="nl-NL" sz="2000" dirty="0" smtClean="0">
              <a:solidFill>
                <a:srgbClr val="FF0000"/>
              </a:solidFill>
            </a:endParaRPr>
          </a:p>
          <a:p>
            <a:pPr lvl="1"/>
            <a:r>
              <a:rPr lang="nl-NL" sz="2000" dirty="0" smtClean="0"/>
              <a:t>(ii) </a:t>
            </a:r>
            <a:r>
              <a:rPr lang="en-US" sz="2000" dirty="0" smtClean="0">
                <a:solidFill>
                  <a:srgbClr val="002060"/>
                </a:solidFill>
                <a:sym typeface="Symbol" pitchFamily="18" charset="2"/>
              </a:rPr>
              <a:t>R </a:t>
            </a:r>
            <a:r>
              <a:rPr lang="en-US" altLang="en-US" sz="2000" dirty="0">
                <a:sym typeface="Symbol" pitchFamily="18" charset="2"/>
              </a:rPr>
              <a:t></a:t>
            </a:r>
            <a:r>
              <a:rPr lang="en-US" altLang="en-US" sz="2000" dirty="0" smtClean="0">
                <a:solidFill>
                  <a:srgbClr val="002060"/>
                </a:solidFill>
                <a:sym typeface="Symbol" pitchFamily="18" charset="2"/>
              </a:rPr>
              <a:t> (E </a:t>
            </a:r>
            <a:r>
              <a:rPr lang="en-US" altLang="en-US" sz="2000" dirty="0">
                <a:solidFill>
                  <a:srgbClr val="002060"/>
                </a:solidFill>
                <a:sym typeface="Symbol" pitchFamily="18" charset="2"/>
              </a:rPr>
              <a:t> </a:t>
            </a:r>
            <a:r>
              <a:rPr lang="en-US" altLang="en-US" sz="2000" dirty="0" smtClean="0">
                <a:solidFill>
                  <a:srgbClr val="002060"/>
                </a:solidFill>
                <a:sym typeface="Symbol" pitchFamily="18" charset="2"/>
              </a:rPr>
              <a:t>C)</a:t>
            </a:r>
          </a:p>
          <a:p>
            <a:pPr lvl="1"/>
            <a:r>
              <a:rPr lang="en-US" sz="2000" dirty="0">
                <a:solidFill>
                  <a:srgbClr val="00B050"/>
                </a:solidFill>
              </a:rPr>
              <a:t>Yes, this says that if a person is a radical then they are electable if and only if </a:t>
            </a:r>
            <a:r>
              <a:rPr lang="en-US" sz="2000" dirty="0" smtClean="0">
                <a:solidFill>
                  <a:srgbClr val="00B050"/>
                </a:solidFill>
              </a:rPr>
              <a:t>they are </a:t>
            </a:r>
            <a:r>
              <a:rPr lang="en-US" sz="2000" dirty="0">
                <a:solidFill>
                  <a:srgbClr val="00B050"/>
                </a:solidFill>
              </a:rPr>
              <a:t>conservative.</a:t>
            </a:r>
            <a:endParaRPr lang="nl-NL" sz="2000" dirty="0" smtClean="0">
              <a:solidFill>
                <a:srgbClr val="00B050"/>
              </a:solidFill>
            </a:endParaRPr>
          </a:p>
          <a:p>
            <a:pPr lvl="1"/>
            <a:r>
              <a:rPr lang="nl-NL" sz="2000" dirty="0" smtClean="0"/>
              <a:t>(iii) </a:t>
            </a:r>
            <a:r>
              <a:rPr lang="en-US" sz="2000" dirty="0">
                <a:solidFill>
                  <a:srgbClr val="002060"/>
                </a:solidFill>
                <a:sym typeface="Symbol" pitchFamily="18" charset="2"/>
              </a:rPr>
              <a:t>R </a:t>
            </a:r>
            <a:r>
              <a:rPr lang="en-US" altLang="en-US" sz="2000" dirty="0">
                <a:sym typeface="Symbol" pitchFamily="18" charset="2"/>
              </a:rPr>
              <a:t></a:t>
            </a:r>
            <a:r>
              <a:rPr lang="en-US" altLang="en-US" sz="2000" dirty="0">
                <a:solidFill>
                  <a:srgbClr val="002060"/>
                </a:solidFill>
                <a:sym typeface="Symbol" pitchFamily="18" charset="2"/>
              </a:rPr>
              <a:t> </a:t>
            </a:r>
            <a:r>
              <a:rPr lang="en-US" altLang="en-US" sz="2000" dirty="0" smtClean="0">
                <a:solidFill>
                  <a:srgbClr val="002060"/>
                </a:solidFill>
                <a:sym typeface="Symbol" pitchFamily="18" charset="2"/>
              </a:rPr>
              <a:t>((C </a:t>
            </a:r>
            <a:r>
              <a:rPr lang="en-US" altLang="en-US" sz="2000" dirty="0">
                <a:sym typeface="Symbol" pitchFamily="18" charset="2"/>
              </a:rPr>
              <a:t></a:t>
            </a:r>
            <a:r>
              <a:rPr lang="en-US" altLang="en-US" sz="2000" dirty="0" smtClean="0">
                <a:solidFill>
                  <a:srgbClr val="002060"/>
                </a:solidFill>
                <a:sym typeface="Symbol" pitchFamily="18" charset="2"/>
              </a:rPr>
              <a:t> E) </a:t>
            </a:r>
            <a:r>
              <a:rPr lang="en-US" altLang="en-US" sz="2000" dirty="0">
                <a:sym typeface="Symbol" pitchFamily="18" charset="2"/>
              </a:rPr>
              <a:t> </a:t>
            </a:r>
            <a:r>
              <a:rPr lang="en-US" altLang="en-US" sz="2000" dirty="0" smtClean="0">
                <a:sym typeface="Symbol" pitchFamily="18" charset="2"/>
              </a:rPr>
              <a:t> E)</a:t>
            </a:r>
            <a:endParaRPr lang="nl-NL" sz="2000" dirty="0"/>
          </a:p>
          <a:p>
            <a:pPr lvl="1"/>
            <a:r>
              <a:rPr lang="en-US" sz="2000" dirty="0">
                <a:solidFill>
                  <a:srgbClr val="FF0000"/>
                </a:solidFill>
              </a:rPr>
              <a:t>No, this is equivalent to ¬R ∨ ¬C ∨ E ∨ ¬E which is a </a:t>
            </a:r>
            <a:r>
              <a:rPr lang="en-US" sz="2000" dirty="0" smtClean="0">
                <a:solidFill>
                  <a:srgbClr val="FF0000"/>
                </a:solidFill>
              </a:rPr>
              <a:t>tautology (valid), </a:t>
            </a:r>
            <a:r>
              <a:rPr lang="en-US" sz="2000" dirty="0">
                <a:solidFill>
                  <a:srgbClr val="FF0000"/>
                </a:solidFill>
              </a:rPr>
              <a:t>true under </a:t>
            </a:r>
            <a:r>
              <a:rPr lang="en-US" sz="2000" dirty="0" smtClean="0">
                <a:solidFill>
                  <a:srgbClr val="FF0000"/>
                </a:solidFill>
              </a:rPr>
              <a:t>any assignment</a:t>
            </a:r>
            <a:r>
              <a:rPr lang="en-US" sz="2000" dirty="0">
                <a:solidFill>
                  <a:srgbClr val="FF0000"/>
                </a:solidFill>
              </a:rPr>
              <a:t>.</a:t>
            </a:r>
            <a:endParaRPr lang="en-GB" sz="2000" dirty="0">
              <a:solidFill>
                <a:srgbClr val="FF0000"/>
              </a:solidFill>
            </a:endParaRPr>
          </a:p>
        </p:txBody>
      </p:sp>
    </p:spTree>
    <p:extLst>
      <p:ext uri="{BB962C8B-B14F-4D97-AF65-F5344CB8AC3E}">
        <p14:creationId xmlns:p14="http://schemas.microsoft.com/office/powerpoint/2010/main" val="42188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Watson and </a:t>
            </a:r>
            <a:r>
              <a:rPr lang="en-GB" dirty="0" err="1" smtClean="0"/>
              <a:t>Prolog</a:t>
            </a:r>
            <a:endParaRPr lang="en-US" dirty="0"/>
          </a:p>
        </p:txBody>
      </p:sp>
      <p:sp>
        <p:nvSpPr>
          <p:cNvPr id="3" name="Text Placeholder 2"/>
          <p:cNvSpPr>
            <a:spLocks noGrp="1"/>
          </p:cNvSpPr>
          <p:nvPr>
            <p:ph type="body" idx="1"/>
          </p:nvPr>
        </p:nvSpPr>
        <p:spPr>
          <a:xfrm>
            <a:off x="349250" y="2093913"/>
            <a:ext cx="7267953" cy="4114800"/>
          </a:xfrm>
        </p:spPr>
        <p:txBody>
          <a:bodyPr/>
          <a:lstStyle/>
          <a:p>
            <a:r>
              <a:rPr lang="en-GB" dirty="0" smtClean="0"/>
              <a:t> IBM’</a:t>
            </a:r>
            <a:r>
              <a:rPr lang="en-US" dirty="0" smtClean="0"/>
              <a:t>s Watson used Prolog for its natural language processing capabilities.</a:t>
            </a:r>
          </a:p>
          <a:p>
            <a:endParaRPr lang="en-GB" dirty="0"/>
          </a:p>
          <a:p>
            <a:r>
              <a:rPr lang="en-GB" dirty="0" smtClean="0"/>
              <a:t> To compete at Jeopardy! Watson had to be able to answer complex natural language questions.  </a:t>
            </a:r>
          </a:p>
          <a:p>
            <a:endParaRPr lang="en-GB" dirty="0"/>
          </a:p>
          <a:p>
            <a:r>
              <a:rPr lang="en-GB" dirty="0" smtClean="0"/>
              <a:t> It starts by converting each sentence (question) into a more structured form.</a:t>
            </a:r>
          </a:p>
        </p:txBody>
      </p:sp>
      <p:pic>
        <p:nvPicPr>
          <p:cNvPr id="4"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081" y="1109648"/>
            <a:ext cx="1920030" cy="107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6836" y="6321426"/>
            <a:ext cx="8669361" cy="307777"/>
          </a:xfrm>
          <a:prstGeom prst="rect">
            <a:avLst/>
          </a:prstGeom>
          <a:noFill/>
        </p:spPr>
        <p:txBody>
          <a:bodyPr wrap="none" rtlCol="0">
            <a:spAutoFit/>
          </a:bodyPr>
          <a:lstStyle/>
          <a:p>
            <a:r>
              <a:rPr lang="en-US" dirty="0">
                <a:solidFill>
                  <a:schemeClr val="accent1"/>
                </a:solidFill>
              </a:rPr>
              <a:t>https://</a:t>
            </a:r>
            <a:r>
              <a:rPr lang="en-US" dirty="0" smtClean="0">
                <a:solidFill>
                  <a:schemeClr val="accent1"/>
                </a:solidFill>
              </a:rPr>
              <a:t>www.cs.nmsu.edu/ALP/2011/03/natural-language-processing-with-prolog-in-the-ibm-watson-system</a:t>
            </a:r>
            <a:endParaRPr lang="en-US" dirty="0"/>
          </a:p>
        </p:txBody>
      </p:sp>
    </p:spTree>
    <p:extLst>
      <p:ext uri="{BB962C8B-B14F-4D97-AF65-F5344CB8AC3E}">
        <p14:creationId xmlns:p14="http://schemas.microsoft.com/office/powerpoint/2010/main" val="2073320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 description</a:t>
            </a:r>
            <a:endParaRPr lang="en-US" dirty="0"/>
          </a:p>
        </p:txBody>
      </p:sp>
      <p:sp>
        <p:nvSpPr>
          <p:cNvPr id="3" name="Text Placeholder 2"/>
          <p:cNvSpPr>
            <a:spLocks noGrp="1"/>
          </p:cNvSpPr>
          <p:nvPr>
            <p:ph type="body" idx="1"/>
          </p:nvPr>
        </p:nvSpPr>
        <p:spPr/>
        <p:txBody>
          <a:bodyPr/>
          <a:lstStyle/>
          <a:p>
            <a:r>
              <a:rPr lang="en-GB" dirty="0" smtClean="0"/>
              <a:t> Fully Observable</a:t>
            </a:r>
            <a:endParaRPr lang="en-GB" dirty="0"/>
          </a:p>
          <a:p>
            <a:r>
              <a:rPr lang="en-GB" dirty="0" smtClean="0"/>
              <a:t> Single Agent</a:t>
            </a:r>
            <a:endParaRPr lang="en-GB" dirty="0"/>
          </a:p>
          <a:p>
            <a:r>
              <a:rPr lang="en-GB" dirty="0" smtClean="0"/>
              <a:t> Deterministic</a:t>
            </a:r>
          </a:p>
          <a:p>
            <a:r>
              <a:rPr lang="en-GB" dirty="0"/>
              <a:t> </a:t>
            </a:r>
            <a:r>
              <a:rPr lang="en-GB" dirty="0" smtClean="0"/>
              <a:t>Sequential</a:t>
            </a:r>
          </a:p>
          <a:p>
            <a:r>
              <a:rPr lang="en-GB" dirty="0"/>
              <a:t> </a:t>
            </a:r>
            <a:r>
              <a:rPr lang="en-GB" dirty="0" smtClean="0"/>
              <a:t>Static</a:t>
            </a:r>
          </a:p>
          <a:p>
            <a:r>
              <a:rPr lang="en-GB" dirty="0"/>
              <a:t> </a:t>
            </a:r>
            <a:r>
              <a:rPr lang="en-GB" dirty="0" smtClean="0"/>
              <a:t>Discrete</a:t>
            </a:r>
          </a:p>
        </p:txBody>
      </p:sp>
    </p:spTree>
    <p:extLst>
      <p:ext uri="{BB962C8B-B14F-4D97-AF65-F5344CB8AC3E}">
        <p14:creationId xmlns:p14="http://schemas.microsoft.com/office/powerpoint/2010/main" val="3316855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Watson parsing text</a:t>
            </a:r>
            <a:endParaRPr lang="en-US" dirty="0"/>
          </a:p>
        </p:txBody>
      </p:sp>
      <p:sp>
        <p:nvSpPr>
          <p:cNvPr id="3" name="Text Placeholder 2"/>
          <p:cNvSpPr>
            <a:spLocks noGrp="1"/>
          </p:cNvSpPr>
          <p:nvPr>
            <p:ph type="body" idx="1"/>
          </p:nvPr>
        </p:nvSpPr>
        <p:spPr/>
        <p:txBody>
          <a:bodyPr/>
          <a:lstStyle/>
          <a:p>
            <a:pPr marL="152400" indent="0">
              <a:buNone/>
            </a:pPr>
            <a:r>
              <a:rPr lang="en-US" i="1" dirty="0"/>
              <a:t>POETS &amp; POETRY: He was a bank clerk in the Yukon before he </a:t>
            </a:r>
            <a:r>
              <a:rPr lang="en-US" i="1" dirty="0" smtClean="0"/>
              <a:t>published “Songs </a:t>
            </a:r>
            <a:r>
              <a:rPr lang="en-US" i="1" dirty="0"/>
              <a:t>of a Sourdough” in </a:t>
            </a:r>
            <a:r>
              <a:rPr lang="en-US" i="1" dirty="0" smtClean="0"/>
              <a:t>1907</a:t>
            </a:r>
          </a:p>
          <a:p>
            <a:pPr marL="152400" indent="0">
              <a:buNone/>
            </a:pPr>
            <a:endParaRPr lang="en-GB" i="1" dirty="0"/>
          </a:p>
          <a:p>
            <a:pPr marL="152400" indent="0">
              <a:buNone/>
            </a:pPr>
            <a:r>
              <a:rPr lang="en-US" sz="2000" dirty="0">
                <a:latin typeface="Courier New" panose="02070309020205020404" pitchFamily="49" charset="0"/>
                <a:cs typeface="Courier New" panose="02070309020205020404" pitchFamily="49" charset="0"/>
              </a:rPr>
              <a:t>lemma(1, "he").</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partOfSpeech</a:t>
            </a:r>
            <a:r>
              <a:rPr lang="en-US" sz="2000" dirty="0">
                <a:latin typeface="Courier New" panose="02070309020205020404" pitchFamily="49" charset="0"/>
                <a:cs typeface="Courier New" panose="02070309020205020404" pitchFamily="49" charset="0"/>
              </a:rPr>
              <a:t>(1,pronoun).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lemma(2, "publish").</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partOfSpeech</a:t>
            </a:r>
            <a:r>
              <a:rPr lang="en-US" sz="2000" dirty="0">
                <a:latin typeface="Courier New" panose="02070309020205020404" pitchFamily="49" charset="0"/>
                <a:cs typeface="Courier New" panose="02070309020205020404" pitchFamily="49" charset="0"/>
              </a:rPr>
              <a:t>(2,verb).</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lemma(3, "Songs of a Sourdough").</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partOfSpeech</a:t>
            </a:r>
            <a:r>
              <a:rPr lang="en-US" sz="2000" dirty="0">
                <a:latin typeface="Courier New" panose="02070309020205020404" pitchFamily="49" charset="0"/>
                <a:cs typeface="Courier New" panose="02070309020205020404" pitchFamily="49" charset="0"/>
              </a:rPr>
              <a:t>(3,noun).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subject(2,1).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object(2,3).</a:t>
            </a:r>
          </a:p>
        </p:txBody>
      </p:sp>
    </p:spTree>
    <p:extLst>
      <p:ext uri="{BB962C8B-B14F-4D97-AF65-F5344CB8AC3E}">
        <p14:creationId xmlns:p14="http://schemas.microsoft.com/office/powerpoint/2010/main" val="483173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out the answer…</a:t>
            </a:r>
            <a:endParaRPr lang="en-US" dirty="0"/>
          </a:p>
        </p:txBody>
      </p:sp>
      <p:sp>
        <p:nvSpPr>
          <p:cNvPr id="4" name="Rectangle 1"/>
          <p:cNvSpPr>
            <a:spLocks noGrp="1" noChangeArrowheads="1"/>
          </p:cNvSpPr>
          <p:nvPr>
            <p:ph type="body" idx="1"/>
          </p:nvPr>
        </p:nvSpPr>
        <p:spPr bwMode="auto">
          <a:xfrm>
            <a:off x="349252" y="2114462"/>
            <a:ext cx="8056518" cy="3885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rgbClr val="555555"/>
                </a:solidFill>
                <a:effectLst/>
                <a:latin typeface="+mn-lt"/>
                <a:cs typeface="Courier New" panose="02070309020205020404" pitchFamily="49" charset="0"/>
              </a:rPr>
              <a:t>We can define the author of something</a:t>
            </a:r>
            <a:r>
              <a:rPr kumimoji="0" lang="en-GB" altLang="en-US" sz="2000" b="0" i="0" u="none" strike="noStrike" cap="none" normalizeH="0" dirty="0" smtClean="0">
                <a:ln>
                  <a:noFill/>
                </a:ln>
                <a:solidFill>
                  <a:srgbClr val="555555"/>
                </a:solidFill>
                <a:effectLst/>
                <a:latin typeface="+mn-lt"/>
                <a:cs typeface="Courier New" panose="02070309020205020404" pitchFamily="49" charset="0"/>
              </a:rPr>
              <a:t> to be someone who created it.  So if we make a list of the verbs the question might use for this, we can look for those verbs.</a:t>
            </a:r>
            <a:endParaRPr kumimoji="0" lang="en-US" altLang="en-US" sz="2000" b="0" i="0" u="none" strike="noStrike" cap="none" normalizeH="0" baseline="0" dirty="0" smtClean="0">
              <a:ln>
                <a:noFill/>
              </a:ln>
              <a:solidFill>
                <a:srgbClr val="555555"/>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555555"/>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authorOf</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Author,Composition</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endParaRPr kumimoji="0" lang="en-US" alt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createVerb</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(Verb),</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subject(</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Verb,Author</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author(Author),</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object(</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Verb,Composition</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composition(Composition).</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endParaRPr kumimoji="0" lang="en-US" alt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createVerb</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(Verb) :-</a:t>
            </a:r>
            <a:endParaRPr kumimoji="0" lang="en-US" altLang="en-US" sz="105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partOfSpeech</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Verb,verb</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lemma(</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Verb,VerbLemma</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),member(</a:t>
            </a:r>
            <a:r>
              <a:rPr kumimoji="0" lang="en-US" alt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VerbLemma</a:t>
            </a:r>
            <a:r>
              <a:rPr kumimoji="0" lang="en-US" alt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["write", "publish",...]).</a:t>
            </a:r>
            <a:endPar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855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way of writing authorship</a:t>
            </a:r>
            <a:endParaRPr lang="en-US" dirty="0"/>
          </a:p>
        </p:txBody>
      </p:sp>
      <p:sp>
        <p:nvSpPr>
          <p:cNvPr id="3" name="Text Placeholder 2"/>
          <p:cNvSpPr>
            <a:spLocks noGrp="1"/>
          </p:cNvSpPr>
          <p:nvPr>
            <p:ph type="body" idx="1"/>
          </p:nvPr>
        </p:nvSpPr>
        <p:spPr>
          <a:xfrm>
            <a:off x="349251" y="1850632"/>
            <a:ext cx="8337550" cy="4114800"/>
          </a:xfrm>
        </p:spPr>
        <p:txBody>
          <a:bodyPr/>
          <a:lstStyle/>
          <a:p>
            <a:r>
              <a:rPr lang="en-GB" dirty="0" smtClean="0"/>
              <a:t> Imagine Watson found the fact </a:t>
            </a:r>
          </a:p>
          <a:p>
            <a:pPr marL="152400" indent="0">
              <a:buNone/>
            </a:pPr>
            <a:r>
              <a:rPr lang="en-US" i="1" dirty="0" smtClean="0"/>
              <a:t>‘Songs </a:t>
            </a:r>
            <a:r>
              <a:rPr lang="en-US" i="1" dirty="0"/>
              <a:t>of a Sourdough by Robert W. </a:t>
            </a:r>
            <a:r>
              <a:rPr lang="en-US" i="1" dirty="0" smtClean="0"/>
              <a:t>Service’</a:t>
            </a:r>
          </a:p>
          <a:p>
            <a:pPr marL="152400" indent="0">
              <a:buNone/>
            </a:pPr>
            <a:endParaRPr lang="en-GB" i="1" dirty="0"/>
          </a:p>
          <a:p>
            <a:r>
              <a:rPr lang="en-GB" i="1" dirty="0" smtClean="0"/>
              <a:t> </a:t>
            </a:r>
            <a:r>
              <a:rPr lang="en-GB" dirty="0" smtClean="0"/>
              <a:t>It wouldn’t match this to the idea of authorship if the only definition it had was the one above.  There’s no </a:t>
            </a:r>
            <a:r>
              <a:rPr lang="en-GB" dirty="0" err="1" smtClean="0"/>
              <a:t>CreateVerb</a:t>
            </a:r>
            <a:r>
              <a:rPr lang="en-GB" dirty="0" smtClean="0"/>
              <a:t> to match.</a:t>
            </a:r>
          </a:p>
          <a:p>
            <a:endParaRPr lang="en-GB" dirty="0"/>
          </a:p>
          <a:p>
            <a:r>
              <a:rPr lang="en-GB" dirty="0" smtClean="0"/>
              <a:t> So we need a second </a:t>
            </a:r>
          </a:p>
          <a:p>
            <a:pPr marL="152400" indent="0">
              <a:buNone/>
            </a:pPr>
            <a:r>
              <a:rPr lang="en-GB" dirty="0" smtClean="0"/>
              <a:t>definition;</a:t>
            </a:r>
          </a:p>
          <a:p>
            <a:pPr marL="152400" indent="0">
              <a:buNone/>
            </a:pPr>
            <a:endParaRPr lang="en-US" dirty="0"/>
          </a:p>
        </p:txBody>
      </p:sp>
      <p:sp>
        <p:nvSpPr>
          <p:cNvPr id="4" name="Rectangle 1"/>
          <p:cNvSpPr>
            <a:spLocks noChangeArrowheads="1"/>
          </p:cNvSpPr>
          <p:nvPr/>
        </p:nvSpPr>
        <p:spPr bwMode="auto">
          <a:xfrm>
            <a:off x="4372800" y="4477113"/>
            <a:ext cx="43140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555555"/>
                </a:solidFill>
                <a:effectLst/>
                <a:latin typeface="Arial Unicode MS"/>
                <a:cs typeface="Arial" panose="020B0604020202020204" pitchFamily="34" charset="0"/>
              </a:rPr>
              <a:t>authorOf</a:t>
            </a: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t>
            </a:r>
            <a:r>
              <a:rPr kumimoji="0" lang="en-US" altLang="en-US" sz="1800" b="0" i="0" u="none" strike="noStrike" cap="none" normalizeH="0" baseline="0" dirty="0" err="1" smtClean="0">
                <a:ln>
                  <a:noFill/>
                </a:ln>
                <a:solidFill>
                  <a:srgbClr val="555555"/>
                </a:solidFill>
                <a:effectLst/>
                <a:latin typeface="Arial Unicode MS"/>
                <a:cs typeface="Arial" panose="020B0604020202020204" pitchFamily="34" charset="0"/>
              </a:rPr>
              <a:t>Author,Composition</a:t>
            </a: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composition(Composition),</a:t>
            </a:r>
            <a:b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b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argument(</a:t>
            </a:r>
            <a:r>
              <a:rPr kumimoji="0" lang="en-US" altLang="en-US" sz="1800" b="0" i="0" u="none" strike="noStrike" cap="none" normalizeH="0" baseline="0" dirty="0" err="1" smtClean="0">
                <a:ln>
                  <a:noFill/>
                </a:ln>
                <a:solidFill>
                  <a:srgbClr val="555555"/>
                </a:solidFill>
                <a:effectLst/>
                <a:latin typeface="Arial Unicode MS"/>
                <a:cs typeface="Arial" panose="020B0604020202020204" pitchFamily="34" charset="0"/>
              </a:rPr>
              <a:t>Composition,Preposition</a:t>
            </a: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t>
            </a:r>
            <a:b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b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lemma(Preposition, "by"),</a:t>
            </a:r>
            <a:b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br>
            <a:r>
              <a:rPr kumimoji="0" lang="en-US" altLang="en-US" sz="1800" b="0" i="0" u="none" strike="noStrike" cap="none" normalizeH="0" baseline="0" dirty="0" err="1" smtClean="0">
                <a:ln>
                  <a:noFill/>
                </a:ln>
                <a:solidFill>
                  <a:srgbClr val="555555"/>
                </a:solidFill>
                <a:effectLst/>
                <a:latin typeface="Arial Unicode MS"/>
                <a:cs typeface="Arial" panose="020B0604020202020204" pitchFamily="34" charset="0"/>
              </a:rPr>
              <a:t>objectOfPreposition</a:t>
            </a: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t>
            </a:r>
            <a:r>
              <a:rPr kumimoji="0" lang="en-US" altLang="en-US" sz="1800" b="0" i="0" u="none" strike="noStrike" cap="none" normalizeH="0" baseline="0" dirty="0" err="1" smtClean="0">
                <a:ln>
                  <a:noFill/>
                </a:ln>
                <a:solidFill>
                  <a:srgbClr val="555555"/>
                </a:solidFill>
                <a:effectLst/>
                <a:latin typeface="Arial Unicode MS"/>
                <a:cs typeface="Arial" panose="020B0604020202020204" pitchFamily="34" charset="0"/>
              </a:rPr>
              <a:t>Preposition,Author</a:t>
            </a: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t>
            </a:r>
            <a:b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br>
            <a:r>
              <a:rPr kumimoji="0" lang="en-US" altLang="en-US" sz="1800" b="0" i="0" u="none" strike="noStrike" cap="none" normalizeH="0" baseline="0" dirty="0" smtClean="0">
                <a:ln>
                  <a:noFill/>
                </a:ln>
                <a:solidFill>
                  <a:srgbClr val="555555"/>
                </a:solidFill>
                <a:effectLst/>
                <a:latin typeface="Arial Unicode MS"/>
                <a:cs typeface="Arial" panose="020B0604020202020204" pitchFamily="34" charset="0"/>
              </a:rPr>
              <a:t>author(Author).</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6351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US" dirty="0"/>
          </a:p>
        </p:txBody>
      </p:sp>
      <p:sp>
        <p:nvSpPr>
          <p:cNvPr id="3" name="Text Placeholder 2"/>
          <p:cNvSpPr>
            <a:spLocks noGrp="1"/>
          </p:cNvSpPr>
          <p:nvPr>
            <p:ph type="body" idx="1"/>
          </p:nvPr>
        </p:nvSpPr>
        <p:spPr/>
        <p:txBody>
          <a:bodyPr/>
          <a:lstStyle/>
          <a:p>
            <a:r>
              <a:rPr lang="en-GB" dirty="0" smtClean="0"/>
              <a:t> Now it knows that we are looking for the author of ‘</a:t>
            </a:r>
            <a:r>
              <a:rPr lang="en-GB" i="1" dirty="0" smtClean="0"/>
              <a:t>Songs of a Sourdough</a:t>
            </a:r>
            <a:r>
              <a:rPr lang="en-GB" dirty="0" smtClean="0"/>
              <a:t>’ and that the author of this poem is </a:t>
            </a:r>
            <a:r>
              <a:rPr lang="en-US" i="1" dirty="0"/>
              <a:t>Robert W. </a:t>
            </a:r>
            <a:r>
              <a:rPr lang="en-US" i="1" dirty="0" smtClean="0"/>
              <a:t>Service.  </a:t>
            </a:r>
          </a:p>
          <a:p>
            <a:endParaRPr lang="en-GB" i="1" dirty="0"/>
          </a:p>
          <a:p>
            <a:r>
              <a:rPr lang="en-GB" i="1" dirty="0" smtClean="0"/>
              <a:t> </a:t>
            </a:r>
            <a:r>
              <a:rPr lang="en-GB" dirty="0" smtClean="0"/>
              <a:t>All it needs to do know is phrase its answer as a valid question.</a:t>
            </a:r>
          </a:p>
          <a:p>
            <a:endParaRPr lang="en-GB" dirty="0"/>
          </a:p>
          <a:p>
            <a:r>
              <a:rPr lang="en-GB" dirty="0" smtClean="0"/>
              <a:t> This part of the program is handled in a different way, not using </a:t>
            </a:r>
            <a:r>
              <a:rPr lang="en-GB" dirty="0" err="1" smtClean="0"/>
              <a:t>Prolog</a:t>
            </a:r>
            <a:r>
              <a:rPr lang="en-GB" dirty="0" smtClean="0"/>
              <a:t>.</a:t>
            </a:r>
            <a:endParaRPr lang="en-US" dirty="0"/>
          </a:p>
        </p:txBody>
      </p:sp>
    </p:spTree>
    <p:extLst>
      <p:ext uri="{BB962C8B-B14F-4D97-AF65-F5344CB8AC3E}">
        <p14:creationId xmlns:p14="http://schemas.microsoft.com/office/powerpoint/2010/main" val="1917635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914400"/>
            <a:ext cx="8337550" cy="762000"/>
          </a:xfrm>
        </p:spPr>
        <p:txBody>
          <a:bodyPr/>
          <a:lstStyle/>
          <a:p>
            <a:r>
              <a:rPr lang="en-US" altLang="en-US" dirty="0" smtClean="0"/>
              <a:t>Exam check list</a:t>
            </a:r>
            <a:endParaRPr lang="en-US" altLang="en-US" dirty="0"/>
          </a:p>
        </p:txBody>
      </p:sp>
      <p:sp>
        <p:nvSpPr>
          <p:cNvPr id="77827" name="Rectangle 3"/>
          <p:cNvSpPr>
            <a:spLocks noGrp="1" noChangeArrowheads="1"/>
          </p:cNvSpPr>
          <p:nvPr>
            <p:ph type="body" idx="1"/>
          </p:nvPr>
        </p:nvSpPr>
        <p:spPr>
          <a:xfrm>
            <a:off x="304800" y="1676400"/>
            <a:ext cx="8458200" cy="4114800"/>
          </a:xfrm>
        </p:spPr>
        <p:txBody>
          <a:bodyPr/>
          <a:lstStyle/>
          <a:p>
            <a:pPr>
              <a:lnSpc>
                <a:spcPct val="80000"/>
              </a:lnSpc>
              <a:buFont typeface="Wingdings" panose="05000000000000000000" pitchFamily="2" charset="2"/>
              <a:buChar char="q"/>
            </a:pPr>
            <a:r>
              <a:rPr lang="en-US" altLang="en-US" sz="2000" dirty="0" smtClean="0"/>
              <a:t> What is a knowledge base and inference?</a:t>
            </a:r>
          </a:p>
          <a:p>
            <a:pPr>
              <a:lnSpc>
                <a:spcPct val="80000"/>
              </a:lnSpc>
              <a:buFont typeface="Wingdings" panose="05000000000000000000" pitchFamily="2" charset="2"/>
              <a:buChar char="q"/>
            </a:pPr>
            <a:endParaRPr lang="en-GB" altLang="en-US" sz="2000" dirty="0"/>
          </a:p>
          <a:p>
            <a:pPr>
              <a:lnSpc>
                <a:spcPct val="80000"/>
              </a:lnSpc>
              <a:buFont typeface="Wingdings" panose="05000000000000000000" pitchFamily="2" charset="2"/>
              <a:buChar char="q"/>
            </a:pPr>
            <a:r>
              <a:rPr lang="en-GB" altLang="en-US" sz="2000" dirty="0" smtClean="0"/>
              <a:t> </a:t>
            </a:r>
            <a:r>
              <a:rPr lang="en-GB" altLang="en-US" sz="2000" dirty="0" err="1" smtClean="0"/>
              <a:t>Prolog</a:t>
            </a:r>
            <a:r>
              <a:rPr lang="en-GB" altLang="en-US" sz="2000" dirty="0" smtClean="0"/>
              <a:t> is a programming language which lets us search based on a knowledge base and rules using a built-in search algorithm and is sometimes used in AI research </a:t>
            </a:r>
          </a:p>
          <a:p>
            <a:pPr marL="152400" indent="0">
              <a:lnSpc>
                <a:spcPct val="80000"/>
              </a:lnSpc>
              <a:buNone/>
            </a:pPr>
            <a:r>
              <a:rPr lang="en-GB" altLang="en-US" sz="2000" dirty="0" smtClean="0"/>
              <a:t>(</a:t>
            </a:r>
            <a:r>
              <a:rPr lang="en-GB" altLang="en-US" sz="2000" dirty="0" err="1" smtClean="0"/>
              <a:t>eg</a:t>
            </a:r>
            <a:r>
              <a:rPr lang="en-GB" altLang="en-US" sz="2000" dirty="0" smtClean="0"/>
              <a:t>. IBM Watson)</a:t>
            </a:r>
          </a:p>
          <a:p>
            <a:pPr marL="152400" indent="0">
              <a:lnSpc>
                <a:spcPct val="80000"/>
              </a:lnSpc>
              <a:buNone/>
            </a:pPr>
            <a:endParaRPr lang="en-US" altLang="en-US" sz="2000" dirty="0"/>
          </a:p>
          <a:p>
            <a:pPr marL="152400" indent="0">
              <a:lnSpc>
                <a:spcPct val="80000"/>
              </a:lnSpc>
              <a:buNone/>
            </a:pPr>
            <a:r>
              <a:rPr lang="en-US" altLang="en-US" sz="2000" dirty="0" smtClean="0"/>
              <a:t>Basic operators and concepts </a:t>
            </a:r>
            <a:r>
              <a:rPr lang="en-US" altLang="en-US" sz="2000" dirty="0"/>
              <a:t>of logic</a:t>
            </a:r>
            <a:r>
              <a:rPr lang="en-US" altLang="en-US" sz="2000" dirty="0" smtClean="0"/>
              <a:t>:</a:t>
            </a:r>
          </a:p>
          <a:p>
            <a:pPr lvl="1">
              <a:lnSpc>
                <a:spcPct val="80000"/>
              </a:lnSpc>
              <a:buFont typeface="Wingdings" panose="05000000000000000000" pitchFamily="2" charset="2"/>
              <a:buChar char="q"/>
            </a:pPr>
            <a:r>
              <a:rPr lang="en-US" altLang="en-US" sz="1500" dirty="0" smtClean="0">
                <a:sym typeface="Symbol" pitchFamily="18" charset="2"/>
              </a:rPr>
              <a:t> , , , </a:t>
            </a:r>
            <a:r>
              <a:rPr lang="en-US" altLang="en-US" sz="1500" dirty="0" smtClean="0">
                <a:solidFill>
                  <a:srgbClr val="002060"/>
                </a:solidFill>
                <a:sym typeface="Symbol" pitchFamily="18" charset="2"/>
              </a:rPr>
              <a:t>, </a:t>
            </a:r>
            <a:r>
              <a:rPr lang="en-US" altLang="en-US" sz="1500" dirty="0" smtClean="0">
                <a:sym typeface="Symbol" pitchFamily="18" charset="2"/>
              </a:rPr>
              <a:t></a:t>
            </a:r>
          </a:p>
          <a:p>
            <a:pPr lvl="1">
              <a:lnSpc>
                <a:spcPct val="80000"/>
              </a:lnSpc>
              <a:buFont typeface="Wingdings" panose="05000000000000000000" pitchFamily="2" charset="2"/>
              <a:buChar char="q"/>
            </a:pPr>
            <a:r>
              <a:rPr lang="en-US" altLang="en-US" sz="1800" dirty="0" smtClean="0"/>
              <a:t>entailment </a:t>
            </a:r>
            <a:endParaRPr lang="en-US" altLang="en-US" sz="1800" dirty="0"/>
          </a:p>
          <a:p>
            <a:pPr lvl="1">
              <a:lnSpc>
                <a:spcPct val="80000"/>
              </a:lnSpc>
              <a:buFont typeface="Wingdings" panose="05000000000000000000" pitchFamily="2" charset="2"/>
              <a:buChar char="q"/>
            </a:pPr>
            <a:r>
              <a:rPr lang="en-US" altLang="en-US" sz="1800" dirty="0" smtClean="0"/>
              <a:t>inference 
validity</a:t>
            </a:r>
          </a:p>
          <a:p>
            <a:pPr lvl="1">
              <a:lnSpc>
                <a:spcPct val="80000"/>
              </a:lnSpc>
              <a:buFont typeface="Wingdings" panose="05000000000000000000" pitchFamily="2" charset="2"/>
              <a:buChar char="q"/>
            </a:pPr>
            <a:r>
              <a:rPr lang="en-GB" altLang="en-US" sz="1800" dirty="0" smtClean="0"/>
              <a:t>satisfiability</a:t>
            </a:r>
            <a:endParaRPr lang="en-GB" altLang="en-US" sz="2000" dirty="0" smtClean="0"/>
          </a:p>
          <a:p>
            <a:pPr marL="152400" indent="0">
              <a:lnSpc>
                <a:spcPct val="80000"/>
              </a:lnSpc>
              <a:buNone/>
            </a:pPr>
            <a:endParaRPr lang="en-GB" altLang="en-US" sz="2000" dirty="0" smtClean="0"/>
          </a:p>
          <a:p>
            <a:pPr marL="152400" indent="0">
              <a:lnSpc>
                <a:spcPct val="80000"/>
              </a:lnSpc>
              <a:buNone/>
            </a:pPr>
            <a:endParaRPr lang="en-US" altLang="en-US" sz="2000" dirty="0"/>
          </a:p>
        </p:txBody>
      </p:sp>
    </p:spTree>
    <p:extLst>
      <p:ext uri="{BB962C8B-B14F-4D97-AF65-F5344CB8AC3E}">
        <p14:creationId xmlns:p14="http://schemas.microsoft.com/office/powerpoint/2010/main" val="2674668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00"/>
            <a:ext cx="8458200" cy="762000"/>
          </a:xfrm>
        </p:spPr>
        <p:txBody>
          <a:bodyPr/>
          <a:lstStyle/>
          <a:p>
            <a:r>
              <a:rPr lang="nl-NL" dirty="0" smtClean="0"/>
              <a:t>Logic at DKE</a:t>
            </a:r>
            <a:endParaRPr lang="en-GB" dirty="0"/>
          </a:p>
        </p:txBody>
      </p:sp>
      <p:sp>
        <p:nvSpPr>
          <p:cNvPr id="3" name="Content Placeholder 2"/>
          <p:cNvSpPr>
            <a:spLocks noGrp="1"/>
          </p:cNvSpPr>
          <p:nvPr>
            <p:ph idx="1"/>
          </p:nvPr>
        </p:nvSpPr>
        <p:spPr/>
        <p:txBody>
          <a:bodyPr/>
          <a:lstStyle/>
          <a:p>
            <a:endParaRPr lang="nl-NL" dirty="0" smtClean="0"/>
          </a:p>
          <a:p>
            <a:r>
              <a:rPr lang="nl-NL" dirty="0" smtClean="0"/>
              <a:t> Logic</a:t>
            </a:r>
          </a:p>
          <a:p>
            <a:r>
              <a:rPr lang="nl-NL" dirty="0" smtClean="0"/>
              <a:t> </a:t>
            </a:r>
            <a:r>
              <a:rPr lang="nl-NL" dirty="0" err="1" smtClean="0"/>
              <a:t>Reasoning</a:t>
            </a:r>
            <a:r>
              <a:rPr lang="nl-NL" dirty="0" smtClean="0"/>
              <a:t> </a:t>
            </a:r>
            <a:r>
              <a:rPr lang="nl-NL" dirty="0" err="1" smtClean="0"/>
              <a:t>Techniques</a:t>
            </a:r>
            <a:endParaRPr lang="nl-NL" dirty="0" smtClean="0"/>
          </a:p>
          <a:p>
            <a:r>
              <a:rPr lang="nl-NL" dirty="0" smtClean="0"/>
              <a:t> Logic </a:t>
            </a:r>
            <a:r>
              <a:rPr lang="nl-NL" dirty="0" err="1" smtClean="0"/>
              <a:t>for</a:t>
            </a:r>
            <a:r>
              <a:rPr lang="nl-NL" dirty="0" smtClean="0"/>
              <a:t> AI</a:t>
            </a:r>
          </a:p>
          <a:p>
            <a:r>
              <a:rPr lang="nl-NL" dirty="0" smtClean="0"/>
              <a:t> Foundations of </a:t>
            </a:r>
            <a:r>
              <a:rPr lang="nl-NL" dirty="0" err="1" smtClean="0"/>
              <a:t>Agents</a:t>
            </a:r>
            <a:endParaRPr lang="en-GB" dirty="0"/>
          </a:p>
        </p:txBody>
      </p:sp>
    </p:spTree>
    <p:extLst>
      <p:ext uri="{BB962C8B-B14F-4D97-AF65-F5344CB8AC3E}">
        <p14:creationId xmlns:p14="http://schemas.microsoft.com/office/powerpoint/2010/main" val="683702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nl-NL" dirty="0" smtClean="0"/>
              <a:t>Reading</a:t>
            </a:r>
            <a:endParaRPr lang="en-US" altLang="nl-NL" dirty="0"/>
          </a:p>
        </p:txBody>
      </p:sp>
      <p:sp>
        <p:nvSpPr>
          <p:cNvPr id="197635" name="Rectangle 3"/>
          <p:cNvSpPr>
            <a:spLocks noGrp="1" noChangeArrowheads="1"/>
          </p:cNvSpPr>
          <p:nvPr>
            <p:ph type="body" idx="1"/>
          </p:nvPr>
        </p:nvSpPr>
        <p:spPr/>
        <p:txBody>
          <a:bodyPr/>
          <a:lstStyle/>
          <a:p>
            <a:endParaRPr lang="en-US" altLang="nl-NL" dirty="0"/>
          </a:p>
          <a:p>
            <a:r>
              <a:rPr lang="en-US" altLang="nl-NL" dirty="0" smtClean="0"/>
              <a:t> 7.3, 7.4, 7.5 (only intro)</a:t>
            </a:r>
          </a:p>
          <a:p>
            <a:r>
              <a:rPr lang="en-US" altLang="nl-NL" dirty="0" smtClean="0">
                <a:effectLst/>
              </a:rPr>
              <a:t> Skip </a:t>
            </a:r>
            <a:r>
              <a:rPr lang="en-US" altLang="nl-NL" dirty="0" smtClean="0"/>
              <a:t>figure 7.10</a:t>
            </a:r>
            <a:endParaRPr lang="en-US" altLang="nl-NL" dirty="0">
              <a:effectLst/>
            </a:endParaRPr>
          </a:p>
        </p:txBody>
      </p:sp>
    </p:spTree>
    <p:extLst>
      <p:ext uri="{BB962C8B-B14F-4D97-AF65-F5344CB8AC3E}">
        <p14:creationId xmlns:p14="http://schemas.microsoft.com/office/powerpoint/2010/main" val="1596004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Notation for solutions</a:t>
            </a:r>
            <a:endParaRPr lang="en-US" dirty="0"/>
          </a:p>
        </p:txBody>
      </p:sp>
      <p:sp>
        <p:nvSpPr>
          <p:cNvPr id="3" name="Text Placeholder 2"/>
          <p:cNvSpPr>
            <a:spLocks noGrp="1"/>
          </p:cNvSpPr>
          <p:nvPr>
            <p:ph type="body" idx="1"/>
          </p:nvPr>
        </p:nvSpPr>
        <p:spPr/>
        <p:txBody>
          <a:bodyPr/>
          <a:lstStyle/>
          <a:p>
            <a:r>
              <a:rPr lang="en-GB" dirty="0" smtClean="0"/>
              <a:t> We will call the two sides of the river west (w) and east (e)</a:t>
            </a:r>
          </a:p>
          <a:p>
            <a:endParaRPr lang="en-GB" dirty="0"/>
          </a:p>
          <a:p>
            <a:r>
              <a:rPr lang="en-GB" dirty="0" smtClean="0"/>
              <a:t> Everything starts on the west side. [ w </a:t>
            </a:r>
            <a:r>
              <a:rPr lang="en-GB" dirty="0" err="1" smtClean="0"/>
              <a:t>w</a:t>
            </a:r>
            <a:r>
              <a:rPr lang="en-GB" dirty="0" smtClean="0"/>
              <a:t> </a:t>
            </a:r>
            <a:r>
              <a:rPr lang="en-GB" dirty="0" err="1" smtClean="0"/>
              <a:t>w</a:t>
            </a:r>
            <a:r>
              <a:rPr lang="en-GB" dirty="0" smtClean="0"/>
              <a:t> </a:t>
            </a:r>
            <a:r>
              <a:rPr lang="en-GB" dirty="0" err="1" smtClean="0"/>
              <a:t>w</a:t>
            </a:r>
            <a:r>
              <a:rPr lang="en-GB" dirty="0" smtClean="0"/>
              <a:t> ]</a:t>
            </a:r>
          </a:p>
          <a:p>
            <a:endParaRPr lang="en-GB" dirty="0"/>
          </a:p>
          <a:p>
            <a:r>
              <a:rPr lang="en-GB" dirty="0" smtClean="0"/>
              <a:t> The first item in the list is the farmer, then the fox, chicken and grain in that order. </a:t>
            </a:r>
            <a:endParaRPr lang="en-US" dirty="0"/>
          </a:p>
        </p:txBody>
      </p:sp>
    </p:spTree>
    <p:extLst>
      <p:ext uri="{BB962C8B-B14F-4D97-AF65-F5344CB8AC3E}">
        <p14:creationId xmlns:p14="http://schemas.microsoft.com/office/powerpoint/2010/main" val="2557350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92" y="745692"/>
            <a:ext cx="8337550" cy="762000"/>
          </a:xfrm>
        </p:spPr>
        <p:txBody>
          <a:bodyPr/>
          <a:lstStyle/>
          <a:p>
            <a:r>
              <a:rPr lang="en-GB" dirty="0" smtClean="0"/>
              <a:t>Search tree</a:t>
            </a:r>
            <a:endParaRPr lang="en-US" dirty="0"/>
          </a:p>
        </p:txBody>
      </p:sp>
      <p:sp>
        <p:nvSpPr>
          <p:cNvPr id="5" name="Wave 4"/>
          <p:cNvSpPr/>
          <p:nvPr/>
        </p:nvSpPr>
        <p:spPr>
          <a:xfrm>
            <a:off x="3611419" y="900549"/>
            <a:ext cx="1145308" cy="34492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a:t>
            </a:r>
            <a:endParaRPr lang="en-US" dirty="0">
              <a:solidFill>
                <a:schemeClr val="bg2"/>
              </a:solidFill>
            </a:endParaRPr>
          </a:p>
        </p:txBody>
      </p:sp>
      <p:cxnSp>
        <p:nvCxnSpPr>
          <p:cNvPr id="7" name="Straight Connector 6"/>
          <p:cNvCxnSpPr>
            <a:stCxn id="5" idx="2"/>
            <a:endCxn id="20" idx="0"/>
          </p:cNvCxnSpPr>
          <p:nvPr/>
        </p:nvCxnSpPr>
        <p:spPr>
          <a:xfrm flipH="1">
            <a:off x="1034474" y="1202355"/>
            <a:ext cx="3149599" cy="4740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a:endCxn id="21" idx="0"/>
          </p:cNvCxnSpPr>
          <p:nvPr/>
        </p:nvCxnSpPr>
        <p:spPr>
          <a:xfrm flipH="1">
            <a:off x="3098801" y="1202355"/>
            <a:ext cx="1085272" cy="4740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24" idx="0"/>
          </p:cNvCxnSpPr>
          <p:nvPr/>
        </p:nvCxnSpPr>
        <p:spPr>
          <a:xfrm>
            <a:off x="4184073" y="1202355"/>
            <a:ext cx="955965" cy="53979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2"/>
            <a:endCxn id="27" idx="0"/>
          </p:cNvCxnSpPr>
          <p:nvPr/>
        </p:nvCxnSpPr>
        <p:spPr>
          <a:xfrm>
            <a:off x="4184073" y="1202355"/>
            <a:ext cx="3341255" cy="4740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Wave 19"/>
          <p:cNvSpPr/>
          <p:nvPr/>
        </p:nvSpPr>
        <p:spPr>
          <a:xfrm>
            <a:off x="401783" y="1633113"/>
            <a:ext cx="1265382"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smtClean="0">
                <a:solidFill>
                  <a:schemeClr val="bg2"/>
                </a:solidFill>
              </a:rPr>
              <a:t>e</a:t>
            </a:r>
            <a:r>
              <a:rPr lang="en-GB" dirty="0" smtClean="0">
                <a:solidFill>
                  <a:schemeClr val="bg2"/>
                </a:solidFill>
              </a:rPr>
              <a:t> w </a:t>
            </a:r>
            <a:r>
              <a:rPr lang="en-GB" dirty="0" err="1" smtClean="0">
                <a:solidFill>
                  <a:schemeClr val="bg2"/>
                </a:solidFill>
              </a:rPr>
              <a:t>w</a:t>
            </a:r>
            <a:r>
              <a:rPr lang="en-GB" dirty="0" smtClean="0">
                <a:solidFill>
                  <a:schemeClr val="bg2"/>
                </a:solidFill>
              </a:rPr>
              <a:t>  ]</a:t>
            </a:r>
            <a:endParaRPr lang="en-US" dirty="0">
              <a:solidFill>
                <a:schemeClr val="bg2"/>
              </a:solidFill>
            </a:endParaRPr>
          </a:p>
        </p:txBody>
      </p:sp>
      <p:sp>
        <p:nvSpPr>
          <p:cNvPr id="21" name="Wave 20"/>
          <p:cNvSpPr/>
          <p:nvPr/>
        </p:nvSpPr>
        <p:spPr>
          <a:xfrm>
            <a:off x="2544619" y="1633113"/>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e w ]</a:t>
            </a:r>
            <a:endParaRPr lang="en-US" dirty="0">
              <a:solidFill>
                <a:schemeClr val="bg2"/>
              </a:solidFill>
            </a:endParaRPr>
          </a:p>
        </p:txBody>
      </p:sp>
      <p:sp>
        <p:nvSpPr>
          <p:cNvPr id="24" name="Wave 23"/>
          <p:cNvSpPr/>
          <p:nvPr/>
        </p:nvSpPr>
        <p:spPr>
          <a:xfrm>
            <a:off x="4641275" y="1695460"/>
            <a:ext cx="997526" cy="37349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a:t>
            </a:r>
            <a:r>
              <a:rPr lang="en-GB" dirty="0" err="1" smtClean="0">
                <a:solidFill>
                  <a:schemeClr val="bg2"/>
                </a:solidFill>
              </a:rPr>
              <a:t>w</a:t>
            </a:r>
            <a:r>
              <a:rPr lang="en-GB" dirty="0" smtClean="0">
                <a:solidFill>
                  <a:schemeClr val="bg2"/>
                </a:solidFill>
              </a:rPr>
              <a:t> e ]</a:t>
            </a:r>
            <a:endParaRPr lang="en-US" dirty="0">
              <a:solidFill>
                <a:schemeClr val="bg2"/>
              </a:solidFill>
            </a:endParaRPr>
          </a:p>
        </p:txBody>
      </p:sp>
      <p:sp>
        <p:nvSpPr>
          <p:cNvPr id="27" name="Wave 26"/>
          <p:cNvSpPr/>
          <p:nvPr/>
        </p:nvSpPr>
        <p:spPr>
          <a:xfrm>
            <a:off x="6964218" y="1633113"/>
            <a:ext cx="1122219"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a:t>
            </a:r>
            <a:endParaRPr lang="en-US" dirty="0">
              <a:solidFill>
                <a:schemeClr val="bg2"/>
              </a:solidFill>
            </a:endParaRPr>
          </a:p>
        </p:txBody>
      </p:sp>
      <p:sp>
        <p:nvSpPr>
          <p:cNvPr id="29" name="Multiply 28"/>
          <p:cNvSpPr/>
          <p:nvPr/>
        </p:nvSpPr>
        <p:spPr>
          <a:xfrm>
            <a:off x="589975" y="1389789"/>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7132785" y="1389790"/>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98443" y="2127788"/>
            <a:ext cx="1667444" cy="307777"/>
          </a:xfrm>
          <a:prstGeom prst="rect">
            <a:avLst/>
          </a:prstGeom>
        </p:spPr>
        <p:txBody>
          <a:bodyPr wrap="none">
            <a:spAutoFit/>
          </a:bodyPr>
          <a:lstStyle/>
          <a:p>
            <a:r>
              <a:rPr lang="en-GB" dirty="0">
                <a:solidFill>
                  <a:srgbClr val="FF0000"/>
                </a:solidFill>
              </a:rPr>
              <a:t>Chicken eats grain</a:t>
            </a:r>
            <a:endParaRPr lang="en-US" dirty="0">
              <a:solidFill>
                <a:srgbClr val="FF0000"/>
              </a:solidFill>
            </a:endParaRPr>
          </a:p>
        </p:txBody>
      </p:sp>
      <p:sp>
        <p:nvSpPr>
          <p:cNvPr id="51" name="Multiply 50"/>
          <p:cNvSpPr/>
          <p:nvPr/>
        </p:nvSpPr>
        <p:spPr>
          <a:xfrm>
            <a:off x="4734792" y="1477179"/>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06316" y="2148258"/>
            <a:ext cx="1527982" cy="307777"/>
          </a:xfrm>
          <a:prstGeom prst="rect">
            <a:avLst/>
          </a:prstGeom>
        </p:spPr>
        <p:txBody>
          <a:bodyPr wrap="none">
            <a:spAutoFit/>
          </a:bodyPr>
          <a:lstStyle/>
          <a:p>
            <a:r>
              <a:rPr lang="en-GB" dirty="0" smtClean="0">
                <a:solidFill>
                  <a:srgbClr val="FF0000"/>
                </a:solidFill>
              </a:rPr>
              <a:t>Fox eats chicken</a:t>
            </a:r>
            <a:endParaRPr lang="en-US" dirty="0">
              <a:solidFill>
                <a:srgbClr val="FF0000"/>
              </a:solidFill>
            </a:endParaRPr>
          </a:p>
        </p:txBody>
      </p:sp>
      <p:sp>
        <p:nvSpPr>
          <p:cNvPr id="53" name="Rectangle 52"/>
          <p:cNvSpPr/>
          <p:nvPr/>
        </p:nvSpPr>
        <p:spPr>
          <a:xfrm>
            <a:off x="6447543" y="1986159"/>
            <a:ext cx="2095920" cy="523220"/>
          </a:xfrm>
          <a:prstGeom prst="rect">
            <a:avLst/>
          </a:prstGeom>
        </p:spPr>
        <p:txBody>
          <a:bodyPr wrap="square">
            <a:spAutoFit/>
          </a:bodyPr>
          <a:lstStyle/>
          <a:p>
            <a:r>
              <a:rPr lang="en-GB" dirty="0" smtClean="0">
                <a:solidFill>
                  <a:srgbClr val="FF0000"/>
                </a:solidFill>
              </a:rPr>
              <a:t>Fox eats chicken and chicken eats grain</a:t>
            </a:r>
            <a:endParaRPr lang="en-US" dirty="0">
              <a:solidFill>
                <a:srgbClr val="FF0000"/>
              </a:solidFill>
            </a:endParaRPr>
          </a:p>
        </p:txBody>
      </p:sp>
      <p:cxnSp>
        <p:nvCxnSpPr>
          <p:cNvPr id="55" name="Straight Connector 54"/>
          <p:cNvCxnSpPr>
            <a:stCxn id="21" idx="2"/>
            <a:endCxn id="60" idx="0"/>
          </p:cNvCxnSpPr>
          <p:nvPr/>
        </p:nvCxnSpPr>
        <p:spPr>
          <a:xfrm flipH="1">
            <a:off x="2556884" y="1936182"/>
            <a:ext cx="541917" cy="4459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1" idx="2"/>
            <a:endCxn id="62" idx="0"/>
          </p:cNvCxnSpPr>
          <p:nvPr/>
        </p:nvCxnSpPr>
        <p:spPr>
          <a:xfrm>
            <a:off x="3098801" y="1936182"/>
            <a:ext cx="772985" cy="46927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Wave 59"/>
          <p:cNvSpPr/>
          <p:nvPr/>
        </p:nvSpPr>
        <p:spPr>
          <a:xfrm>
            <a:off x="2002702" y="2338840"/>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w e w ]</a:t>
            </a:r>
            <a:endParaRPr lang="en-US" dirty="0">
              <a:solidFill>
                <a:schemeClr val="bg2"/>
              </a:solidFill>
            </a:endParaRPr>
          </a:p>
        </p:txBody>
      </p:sp>
      <p:sp>
        <p:nvSpPr>
          <p:cNvPr id="62" name="Wave 61"/>
          <p:cNvSpPr/>
          <p:nvPr/>
        </p:nvSpPr>
        <p:spPr>
          <a:xfrm>
            <a:off x="3317604" y="236215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w </a:t>
            </a:r>
            <a:r>
              <a:rPr lang="en-GB" dirty="0" err="1" smtClean="0">
                <a:solidFill>
                  <a:schemeClr val="bg2"/>
                </a:solidFill>
              </a:rPr>
              <a:t>w</a:t>
            </a:r>
            <a:r>
              <a:rPr lang="en-GB" dirty="0" smtClean="0">
                <a:solidFill>
                  <a:schemeClr val="bg2"/>
                </a:solidFill>
              </a:rPr>
              <a:t> w ]</a:t>
            </a:r>
            <a:endParaRPr lang="en-US" dirty="0">
              <a:solidFill>
                <a:schemeClr val="bg2"/>
              </a:solidFill>
            </a:endParaRPr>
          </a:p>
        </p:txBody>
      </p:sp>
      <p:sp>
        <p:nvSpPr>
          <p:cNvPr id="64" name="Multiply 63"/>
          <p:cNvSpPr/>
          <p:nvPr/>
        </p:nvSpPr>
        <p:spPr>
          <a:xfrm>
            <a:off x="3368407" y="2127788"/>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430928" y="2819201"/>
            <a:ext cx="1594946" cy="523220"/>
          </a:xfrm>
          <a:prstGeom prst="rect">
            <a:avLst/>
          </a:prstGeom>
        </p:spPr>
        <p:txBody>
          <a:bodyPr wrap="square">
            <a:spAutoFit/>
          </a:bodyPr>
          <a:lstStyle/>
          <a:p>
            <a:r>
              <a:rPr lang="en-GB" dirty="0" smtClean="0">
                <a:solidFill>
                  <a:srgbClr val="FF0000"/>
                </a:solidFill>
              </a:rPr>
              <a:t>Cycle, back to start position</a:t>
            </a:r>
            <a:endParaRPr lang="en-US" dirty="0">
              <a:solidFill>
                <a:srgbClr val="FF0000"/>
              </a:solidFill>
            </a:endParaRPr>
          </a:p>
        </p:txBody>
      </p:sp>
      <p:cxnSp>
        <p:nvCxnSpPr>
          <p:cNvPr id="67" name="Straight Connector 66"/>
          <p:cNvCxnSpPr>
            <a:stCxn id="60" idx="2"/>
            <a:endCxn id="72" idx="0"/>
          </p:cNvCxnSpPr>
          <p:nvPr/>
        </p:nvCxnSpPr>
        <p:spPr>
          <a:xfrm flipH="1">
            <a:off x="1271734" y="2641909"/>
            <a:ext cx="1285150" cy="74337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2"/>
            <a:endCxn id="73" idx="0"/>
          </p:cNvCxnSpPr>
          <p:nvPr/>
        </p:nvCxnSpPr>
        <p:spPr>
          <a:xfrm>
            <a:off x="2556884" y="2641909"/>
            <a:ext cx="1256822" cy="76829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2"/>
            <a:endCxn id="74" idx="0"/>
          </p:cNvCxnSpPr>
          <p:nvPr/>
        </p:nvCxnSpPr>
        <p:spPr>
          <a:xfrm>
            <a:off x="2556884" y="2641909"/>
            <a:ext cx="14876" cy="39019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2" name="Wave 71"/>
          <p:cNvSpPr/>
          <p:nvPr/>
        </p:nvSpPr>
        <p:spPr>
          <a:xfrm>
            <a:off x="717552" y="3341988"/>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smtClean="0">
                <a:solidFill>
                  <a:schemeClr val="bg2"/>
                </a:solidFill>
              </a:rPr>
              <a:t>e</a:t>
            </a:r>
            <a:r>
              <a:rPr lang="en-GB" dirty="0" smtClean="0">
                <a:solidFill>
                  <a:schemeClr val="bg2"/>
                </a:solidFill>
              </a:rPr>
              <a:t> </a:t>
            </a:r>
            <a:r>
              <a:rPr lang="en-GB" dirty="0" err="1" smtClean="0">
                <a:solidFill>
                  <a:schemeClr val="bg2"/>
                </a:solidFill>
              </a:rPr>
              <a:t>e</a:t>
            </a:r>
            <a:r>
              <a:rPr lang="en-GB" dirty="0" smtClean="0">
                <a:solidFill>
                  <a:schemeClr val="bg2"/>
                </a:solidFill>
              </a:rPr>
              <a:t> w ]</a:t>
            </a:r>
            <a:endParaRPr lang="en-US" dirty="0">
              <a:solidFill>
                <a:schemeClr val="bg2"/>
              </a:solidFill>
            </a:endParaRPr>
          </a:p>
        </p:txBody>
      </p:sp>
      <p:sp>
        <p:nvSpPr>
          <p:cNvPr id="73" name="Wave 72"/>
          <p:cNvSpPr/>
          <p:nvPr/>
        </p:nvSpPr>
        <p:spPr>
          <a:xfrm>
            <a:off x="3259524" y="3366904"/>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e </a:t>
            </a:r>
            <a:r>
              <a:rPr lang="en-GB" dirty="0" err="1" smtClean="0">
                <a:solidFill>
                  <a:schemeClr val="bg2"/>
                </a:solidFill>
              </a:rPr>
              <a:t>e</a:t>
            </a:r>
            <a:r>
              <a:rPr lang="en-GB" dirty="0" smtClean="0">
                <a:solidFill>
                  <a:schemeClr val="bg2"/>
                </a:solidFill>
              </a:rPr>
              <a:t> ]</a:t>
            </a:r>
            <a:endParaRPr lang="en-US" dirty="0">
              <a:solidFill>
                <a:schemeClr val="bg2"/>
              </a:solidFill>
            </a:endParaRPr>
          </a:p>
        </p:txBody>
      </p:sp>
      <p:sp>
        <p:nvSpPr>
          <p:cNvPr id="74" name="Wave 73"/>
          <p:cNvSpPr/>
          <p:nvPr/>
        </p:nvSpPr>
        <p:spPr>
          <a:xfrm>
            <a:off x="2017578" y="2988809"/>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e w ]</a:t>
            </a:r>
            <a:endParaRPr lang="en-US" dirty="0">
              <a:solidFill>
                <a:schemeClr val="bg2"/>
              </a:solidFill>
            </a:endParaRPr>
          </a:p>
        </p:txBody>
      </p:sp>
      <p:sp>
        <p:nvSpPr>
          <p:cNvPr id="83" name="Multiply 82"/>
          <p:cNvSpPr/>
          <p:nvPr/>
        </p:nvSpPr>
        <p:spPr>
          <a:xfrm>
            <a:off x="2134487" y="2693434"/>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208790" y="3340792"/>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cxnSp>
        <p:nvCxnSpPr>
          <p:cNvPr id="86" name="Straight Connector 85"/>
          <p:cNvCxnSpPr>
            <a:stCxn id="72" idx="2"/>
            <a:endCxn id="91" idx="0"/>
          </p:cNvCxnSpPr>
          <p:nvPr/>
        </p:nvCxnSpPr>
        <p:spPr>
          <a:xfrm flipH="1">
            <a:off x="632125" y="3645057"/>
            <a:ext cx="639609" cy="25673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2" idx="2"/>
            <a:endCxn id="92" idx="0"/>
          </p:cNvCxnSpPr>
          <p:nvPr/>
        </p:nvCxnSpPr>
        <p:spPr>
          <a:xfrm>
            <a:off x="1271734" y="3645057"/>
            <a:ext cx="191663" cy="6102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2" idx="2"/>
            <a:endCxn id="93" idx="0"/>
          </p:cNvCxnSpPr>
          <p:nvPr/>
        </p:nvCxnSpPr>
        <p:spPr>
          <a:xfrm>
            <a:off x="1271734" y="3645057"/>
            <a:ext cx="1174187" cy="2935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1" name="Wave 90"/>
          <p:cNvSpPr/>
          <p:nvPr/>
        </p:nvSpPr>
        <p:spPr>
          <a:xfrm>
            <a:off x="77943" y="3858491"/>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a:t>
            </a:r>
            <a:r>
              <a:rPr lang="en-GB" dirty="0" err="1">
                <a:solidFill>
                  <a:schemeClr val="bg2"/>
                </a:solidFill>
              </a:rPr>
              <a:t>w</a:t>
            </a:r>
            <a:r>
              <a:rPr lang="en-GB" dirty="0" smtClean="0">
                <a:solidFill>
                  <a:schemeClr val="bg2"/>
                </a:solidFill>
              </a:rPr>
              <a:t> e w ]</a:t>
            </a:r>
            <a:endParaRPr lang="en-US" dirty="0">
              <a:solidFill>
                <a:schemeClr val="bg2"/>
              </a:solidFill>
            </a:endParaRPr>
          </a:p>
        </p:txBody>
      </p:sp>
      <p:sp>
        <p:nvSpPr>
          <p:cNvPr id="92" name="Wave 91"/>
          <p:cNvSpPr/>
          <p:nvPr/>
        </p:nvSpPr>
        <p:spPr>
          <a:xfrm>
            <a:off x="909215" y="4211961"/>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a:solidFill>
                  <a:schemeClr val="bg2"/>
                </a:solidFill>
              </a:rPr>
              <a:t>w</a:t>
            </a:r>
            <a:r>
              <a:rPr lang="en-GB" dirty="0" smtClean="0">
                <a:solidFill>
                  <a:schemeClr val="bg2"/>
                </a:solidFill>
              </a:rPr>
              <a:t> w ]</a:t>
            </a:r>
            <a:endParaRPr lang="en-US" dirty="0">
              <a:solidFill>
                <a:schemeClr val="bg2"/>
              </a:solidFill>
            </a:endParaRPr>
          </a:p>
        </p:txBody>
      </p:sp>
      <p:sp>
        <p:nvSpPr>
          <p:cNvPr id="93" name="Wave 92"/>
          <p:cNvSpPr/>
          <p:nvPr/>
        </p:nvSpPr>
        <p:spPr>
          <a:xfrm>
            <a:off x="1891739" y="3895261"/>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err="1" smtClean="0">
                <a:solidFill>
                  <a:schemeClr val="bg2"/>
                </a:solidFill>
              </a:rPr>
              <a:t>e</a:t>
            </a:r>
            <a:r>
              <a:rPr lang="en-GB" dirty="0" smtClean="0">
                <a:solidFill>
                  <a:schemeClr val="bg2"/>
                </a:solidFill>
              </a:rPr>
              <a:t> w ]</a:t>
            </a:r>
            <a:endParaRPr lang="en-US" dirty="0">
              <a:solidFill>
                <a:schemeClr val="bg2"/>
              </a:solidFill>
            </a:endParaRPr>
          </a:p>
        </p:txBody>
      </p:sp>
      <p:sp>
        <p:nvSpPr>
          <p:cNvPr id="100" name="Multiply 99"/>
          <p:cNvSpPr/>
          <p:nvPr/>
        </p:nvSpPr>
        <p:spPr>
          <a:xfrm>
            <a:off x="2040314" y="3631791"/>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972700" y="4249507"/>
            <a:ext cx="1527982" cy="307777"/>
          </a:xfrm>
          <a:prstGeom prst="rect">
            <a:avLst/>
          </a:prstGeom>
        </p:spPr>
        <p:txBody>
          <a:bodyPr wrap="none">
            <a:spAutoFit/>
          </a:bodyPr>
          <a:lstStyle/>
          <a:p>
            <a:r>
              <a:rPr lang="en-GB" dirty="0" smtClean="0">
                <a:solidFill>
                  <a:srgbClr val="FF0000"/>
                </a:solidFill>
              </a:rPr>
              <a:t>Fox eats chicken</a:t>
            </a:r>
            <a:endParaRPr lang="en-US" dirty="0">
              <a:solidFill>
                <a:srgbClr val="FF0000"/>
              </a:solidFill>
            </a:endParaRPr>
          </a:p>
        </p:txBody>
      </p:sp>
      <p:sp>
        <p:nvSpPr>
          <p:cNvPr id="106" name="Wave 105"/>
          <p:cNvSpPr/>
          <p:nvPr/>
        </p:nvSpPr>
        <p:spPr>
          <a:xfrm>
            <a:off x="4618283" y="380042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e ]</a:t>
            </a:r>
            <a:endParaRPr lang="en-US" dirty="0">
              <a:solidFill>
                <a:schemeClr val="bg2"/>
              </a:solidFill>
            </a:endParaRPr>
          </a:p>
        </p:txBody>
      </p:sp>
      <p:sp>
        <p:nvSpPr>
          <p:cNvPr id="107" name="Wave 106"/>
          <p:cNvSpPr/>
          <p:nvPr/>
        </p:nvSpPr>
        <p:spPr>
          <a:xfrm>
            <a:off x="5971489" y="386559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w e </a:t>
            </a:r>
            <a:r>
              <a:rPr lang="en-GB" dirty="0">
                <a:solidFill>
                  <a:schemeClr val="bg2"/>
                </a:solidFill>
              </a:rPr>
              <a:t>w</a:t>
            </a:r>
            <a:r>
              <a:rPr lang="en-GB" dirty="0" smtClean="0">
                <a:solidFill>
                  <a:schemeClr val="bg2"/>
                </a:solidFill>
              </a:rPr>
              <a:t> ]</a:t>
            </a:r>
            <a:endParaRPr lang="en-US" dirty="0">
              <a:solidFill>
                <a:schemeClr val="bg2"/>
              </a:solidFill>
            </a:endParaRPr>
          </a:p>
        </p:txBody>
      </p:sp>
      <p:sp>
        <p:nvSpPr>
          <p:cNvPr id="108" name="Wave 107"/>
          <p:cNvSpPr/>
          <p:nvPr/>
        </p:nvSpPr>
        <p:spPr>
          <a:xfrm>
            <a:off x="3278018" y="3878660"/>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w e </a:t>
            </a:r>
            <a:r>
              <a:rPr lang="en-GB" dirty="0" err="1" smtClean="0">
                <a:solidFill>
                  <a:schemeClr val="bg2"/>
                </a:solidFill>
              </a:rPr>
              <a:t>e</a:t>
            </a:r>
            <a:r>
              <a:rPr lang="en-GB" dirty="0" smtClean="0">
                <a:solidFill>
                  <a:schemeClr val="bg2"/>
                </a:solidFill>
              </a:rPr>
              <a:t> ]</a:t>
            </a:r>
            <a:endParaRPr lang="en-US" dirty="0">
              <a:solidFill>
                <a:schemeClr val="bg2"/>
              </a:solidFill>
            </a:endParaRPr>
          </a:p>
        </p:txBody>
      </p:sp>
      <p:sp>
        <p:nvSpPr>
          <p:cNvPr id="109" name="Multiply 108"/>
          <p:cNvSpPr/>
          <p:nvPr/>
        </p:nvSpPr>
        <p:spPr>
          <a:xfrm>
            <a:off x="3381121" y="3585258"/>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394679" y="4272097"/>
            <a:ext cx="1667444" cy="307777"/>
          </a:xfrm>
          <a:prstGeom prst="rect">
            <a:avLst/>
          </a:prstGeom>
        </p:spPr>
        <p:txBody>
          <a:bodyPr wrap="none">
            <a:spAutoFit/>
          </a:bodyPr>
          <a:lstStyle/>
          <a:p>
            <a:r>
              <a:rPr lang="en-GB" dirty="0">
                <a:solidFill>
                  <a:srgbClr val="FF0000"/>
                </a:solidFill>
              </a:rPr>
              <a:t>Chicken eats grain</a:t>
            </a:r>
            <a:endParaRPr lang="en-US" dirty="0">
              <a:solidFill>
                <a:srgbClr val="FF0000"/>
              </a:solidFill>
            </a:endParaRPr>
          </a:p>
        </p:txBody>
      </p:sp>
      <p:cxnSp>
        <p:nvCxnSpPr>
          <p:cNvPr id="112" name="Straight Connector 111"/>
          <p:cNvCxnSpPr>
            <a:stCxn id="73" idx="2"/>
            <a:endCxn id="108" idx="0"/>
          </p:cNvCxnSpPr>
          <p:nvPr/>
        </p:nvCxnSpPr>
        <p:spPr>
          <a:xfrm>
            <a:off x="3813706" y="3669973"/>
            <a:ext cx="18494" cy="2519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3" idx="2"/>
            <a:endCxn id="106" idx="0"/>
          </p:cNvCxnSpPr>
          <p:nvPr/>
        </p:nvCxnSpPr>
        <p:spPr>
          <a:xfrm>
            <a:off x="3813706" y="3669973"/>
            <a:ext cx="1358759" cy="17375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73" idx="2"/>
            <a:endCxn id="107" idx="0"/>
          </p:cNvCxnSpPr>
          <p:nvPr/>
        </p:nvCxnSpPr>
        <p:spPr>
          <a:xfrm>
            <a:off x="3813706" y="3669973"/>
            <a:ext cx="2711965" cy="2389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9" name="Multiply 118"/>
          <p:cNvSpPr/>
          <p:nvPr/>
        </p:nvSpPr>
        <p:spPr>
          <a:xfrm>
            <a:off x="6127158" y="3594888"/>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179430" y="4239065"/>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sp>
        <p:nvSpPr>
          <p:cNvPr id="121" name="Multiply 120"/>
          <p:cNvSpPr/>
          <p:nvPr/>
        </p:nvSpPr>
        <p:spPr>
          <a:xfrm>
            <a:off x="84412" y="3636406"/>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132223" y="4319076"/>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sp>
        <p:nvSpPr>
          <p:cNvPr id="123" name="Wave 122"/>
          <p:cNvSpPr/>
          <p:nvPr/>
        </p:nvSpPr>
        <p:spPr>
          <a:xfrm>
            <a:off x="0" y="4889193"/>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smtClean="0">
                <a:solidFill>
                  <a:schemeClr val="bg2"/>
                </a:solidFill>
              </a:rPr>
              <a:t>e</a:t>
            </a:r>
            <a:r>
              <a:rPr lang="en-GB" dirty="0" smtClean="0">
                <a:solidFill>
                  <a:schemeClr val="bg2"/>
                </a:solidFill>
              </a:rPr>
              <a:t> e w ]</a:t>
            </a:r>
            <a:endParaRPr lang="en-US" dirty="0">
              <a:solidFill>
                <a:schemeClr val="bg2"/>
              </a:solidFill>
            </a:endParaRPr>
          </a:p>
        </p:txBody>
      </p:sp>
      <p:sp>
        <p:nvSpPr>
          <p:cNvPr id="124" name="Wave 123"/>
          <p:cNvSpPr/>
          <p:nvPr/>
        </p:nvSpPr>
        <p:spPr>
          <a:xfrm>
            <a:off x="1337557" y="5658729"/>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a:t>
            </a:r>
            <a:endParaRPr lang="en-US" dirty="0">
              <a:solidFill>
                <a:schemeClr val="bg2"/>
              </a:solidFill>
            </a:endParaRPr>
          </a:p>
        </p:txBody>
      </p:sp>
      <p:sp>
        <p:nvSpPr>
          <p:cNvPr id="125" name="Wave 124"/>
          <p:cNvSpPr/>
          <p:nvPr/>
        </p:nvSpPr>
        <p:spPr>
          <a:xfrm>
            <a:off x="2392319" y="4954502"/>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e </a:t>
            </a:r>
            <a:r>
              <a:rPr lang="en-GB" dirty="0">
                <a:solidFill>
                  <a:schemeClr val="bg2"/>
                </a:solidFill>
              </a:rPr>
              <a:t>w</a:t>
            </a:r>
            <a:r>
              <a:rPr lang="en-GB" dirty="0" smtClean="0">
                <a:solidFill>
                  <a:schemeClr val="bg2"/>
                </a:solidFill>
              </a:rPr>
              <a:t> w ]</a:t>
            </a:r>
            <a:endParaRPr lang="en-US" dirty="0">
              <a:solidFill>
                <a:schemeClr val="bg2"/>
              </a:solidFill>
            </a:endParaRPr>
          </a:p>
        </p:txBody>
      </p:sp>
      <p:cxnSp>
        <p:nvCxnSpPr>
          <p:cNvPr id="127" name="Straight Connector 126"/>
          <p:cNvCxnSpPr>
            <a:stCxn id="92" idx="2"/>
            <a:endCxn id="123" idx="0"/>
          </p:cNvCxnSpPr>
          <p:nvPr/>
        </p:nvCxnSpPr>
        <p:spPr>
          <a:xfrm flipH="1">
            <a:off x="554182" y="4515030"/>
            <a:ext cx="909215" cy="41745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92" idx="2"/>
            <a:endCxn id="156" idx="0"/>
          </p:cNvCxnSpPr>
          <p:nvPr/>
        </p:nvCxnSpPr>
        <p:spPr>
          <a:xfrm>
            <a:off x="1463397" y="4515030"/>
            <a:ext cx="276469" cy="44522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2" idx="2"/>
            <a:endCxn id="125" idx="0"/>
          </p:cNvCxnSpPr>
          <p:nvPr/>
        </p:nvCxnSpPr>
        <p:spPr>
          <a:xfrm>
            <a:off x="1463397" y="4515030"/>
            <a:ext cx="1483104" cy="4827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4" name="Multiply 133"/>
          <p:cNvSpPr/>
          <p:nvPr/>
        </p:nvSpPr>
        <p:spPr>
          <a:xfrm>
            <a:off x="2462103" y="4596639"/>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2475661" y="5283478"/>
            <a:ext cx="1667444" cy="307777"/>
          </a:xfrm>
          <a:prstGeom prst="rect">
            <a:avLst/>
          </a:prstGeom>
        </p:spPr>
        <p:txBody>
          <a:bodyPr wrap="none">
            <a:spAutoFit/>
          </a:bodyPr>
          <a:lstStyle/>
          <a:p>
            <a:r>
              <a:rPr lang="en-GB" dirty="0">
                <a:solidFill>
                  <a:srgbClr val="FF0000"/>
                </a:solidFill>
              </a:rPr>
              <a:t>Chicken eats grain</a:t>
            </a:r>
            <a:endParaRPr lang="en-US" dirty="0">
              <a:solidFill>
                <a:srgbClr val="FF0000"/>
              </a:solidFill>
            </a:endParaRPr>
          </a:p>
        </p:txBody>
      </p:sp>
      <p:sp>
        <p:nvSpPr>
          <p:cNvPr id="136" name="Multiply 135"/>
          <p:cNvSpPr/>
          <p:nvPr/>
        </p:nvSpPr>
        <p:spPr>
          <a:xfrm>
            <a:off x="132223" y="4643200"/>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84495" y="5287377"/>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sp>
        <p:nvSpPr>
          <p:cNvPr id="138" name="Wave 137"/>
          <p:cNvSpPr/>
          <p:nvPr/>
        </p:nvSpPr>
        <p:spPr>
          <a:xfrm>
            <a:off x="4087093" y="478435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a:solidFill>
                  <a:schemeClr val="bg2"/>
                </a:solidFill>
              </a:rPr>
              <a:t>e</a:t>
            </a:r>
            <a:r>
              <a:rPr lang="en-GB" dirty="0" smtClean="0">
                <a:solidFill>
                  <a:schemeClr val="bg2"/>
                </a:solidFill>
              </a:rPr>
              <a:t> w e ]</a:t>
            </a:r>
            <a:endParaRPr lang="en-US" dirty="0">
              <a:solidFill>
                <a:schemeClr val="bg2"/>
              </a:solidFill>
            </a:endParaRPr>
          </a:p>
        </p:txBody>
      </p:sp>
      <p:sp>
        <p:nvSpPr>
          <p:cNvPr id="139" name="Wave 138"/>
          <p:cNvSpPr/>
          <p:nvPr/>
        </p:nvSpPr>
        <p:spPr>
          <a:xfrm>
            <a:off x="5300518" y="4790455"/>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a:t>
            </a:r>
            <a:r>
              <a:rPr lang="en-GB" dirty="0">
                <a:solidFill>
                  <a:schemeClr val="bg2"/>
                </a:solidFill>
              </a:rPr>
              <a:t>e</a:t>
            </a:r>
            <a:r>
              <a:rPr lang="en-GB" dirty="0" smtClean="0">
                <a:solidFill>
                  <a:schemeClr val="bg2"/>
                </a:solidFill>
              </a:rPr>
              <a:t> e ]</a:t>
            </a:r>
            <a:endParaRPr lang="en-US" dirty="0">
              <a:solidFill>
                <a:schemeClr val="bg2"/>
              </a:solidFill>
            </a:endParaRPr>
          </a:p>
        </p:txBody>
      </p:sp>
      <p:sp>
        <p:nvSpPr>
          <p:cNvPr id="140" name="Wave 139"/>
          <p:cNvSpPr/>
          <p:nvPr/>
        </p:nvSpPr>
        <p:spPr>
          <a:xfrm>
            <a:off x="6503206" y="4790455"/>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w </a:t>
            </a:r>
            <a:r>
              <a:rPr lang="en-GB" dirty="0" err="1" smtClean="0">
                <a:solidFill>
                  <a:schemeClr val="bg2"/>
                </a:solidFill>
              </a:rPr>
              <a:t>w</a:t>
            </a:r>
            <a:r>
              <a:rPr lang="en-GB" dirty="0" smtClean="0">
                <a:solidFill>
                  <a:schemeClr val="bg2"/>
                </a:solidFill>
              </a:rPr>
              <a:t> e ]</a:t>
            </a:r>
            <a:endParaRPr lang="en-US" dirty="0">
              <a:solidFill>
                <a:schemeClr val="bg2"/>
              </a:solidFill>
            </a:endParaRPr>
          </a:p>
        </p:txBody>
      </p:sp>
      <p:cxnSp>
        <p:nvCxnSpPr>
          <p:cNvPr id="142" name="Straight Connector 141"/>
          <p:cNvCxnSpPr>
            <a:stCxn id="106" idx="2"/>
            <a:endCxn id="138" idx="0"/>
          </p:cNvCxnSpPr>
          <p:nvPr/>
        </p:nvCxnSpPr>
        <p:spPr>
          <a:xfrm flipH="1">
            <a:off x="4641275" y="4103496"/>
            <a:ext cx="531190" cy="7241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06" idx="2"/>
            <a:endCxn id="139" idx="0"/>
          </p:cNvCxnSpPr>
          <p:nvPr/>
        </p:nvCxnSpPr>
        <p:spPr>
          <a:xfrm>
            <a:off x="5172465" y="4103496"/>
            <a:ext cx="682235" cy="7302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06" idx="2"/>
            <a:endCxn id="140" idx="0"/>
          </p:cNvCxnSpPr>
          <p:nvPr/>
        </p:nvCxnSpPr>
        <p:spPr>
          <a:xfrm>
            <a:off x="5172465" y="4103496"/>
            <a:ext cx="1884923" cy="7302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1" name="Multiply 150"/>
          <p:cNvSpPr/>
          <p:nvPr/>
        </p:nvSpPr>
        <p:spPr>
          <a:xfrm>
            <a:off x="6684787" y="4472690"/>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617173" y="5090406"/>
            <a:ext cx="1527982" cy="307777"/>
          </a:xfrm>
          <a:prstGeom prst="rect">
            <a:avLst/>
          </a:prstGeom>
        </p:spPr>
        <p:txBody>
          <a:bodyPr wrap="none">
            <a:spAutoFit/>
          </a:bodyPr>
          <a:lstStyle/>
          <a:p>
            <a:r>
              <a:rPr lang="en-GB" dirty="0" smtClean="0">
                <a:solidFill>
                  <a:srgbClr val="FF0000"/>
                </a:solidFill>
              </a:rPr>
              <a:t>Fox eats chicken</a:t>
            </a:r>
            <a:endParaRPr lang="en-US" dirty="0">
              <a:solidFill>
                <a:srgbClr val="FF0000"/>
              </a:solidFill>
            </a:endParaRPr>
          </a:p>
        </p:txBody>
      </p:sp>
      <p:sp>
        <p:nvSpPr>
          <p:cNvPr id="153" name="Multiply 152"/>
          <p:cNvSpPr/>
          <p:nvPr/>
        </p:nvSpPr>
        <p:spPr>
          <a:xfrm>
            <a:off x="5386853" y="4521490"/>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439125" y="5165667"/>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sp>
        <p:nvSpPr>
          <p:cNvPr id="155" name="Wave 154"/>
          <p:cNvSpPr/>
          <p:nvPr/>
        </p:nvSpPr>
        <p:spPr>
          <a:xfrm>
            <a:off x="163370" y="5646974"/>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e ]</a:t>
            </a:r>
            <a:endParaRPr lang="en-US" dirty="0">
              <a:solidFill>
                <a:schemeClr val="bg2"/>
              </a:solidFill>
            </a:endParaRPr>
          </a:p>
        </p:txBody>
      </p:sp>
      <p:sp>
        <p:nvSpPr>
          <p:cNvPr id="156" name="Wave 155"/>
          <p:cNvSpPr/>
          <p:nvPr/>
        </p:nvSpPr>
        <p:spPr>
          <a:xfrm>
            <a:off x="1185684" y="491695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e </a:t>
            </a:r>
            <a:r>
              <a:rPr lang="en-GB" dirty="0">
                <a:solidFill>
                  <a:schemeClr val="bg2"/>
                </a:solidFill>
              </a:rPr>
              <a:t>w</a:t>
            </a:r>
            <a:r>
              <a:rPr lang="en-GB" dirty="0" smtClean="0">
                <a:solidFill>
                  <a:schemeClr val="bg2"/>
                </a:solidFill>
              </a:rPr>
              <a:t> e ]</a:t>
            </a:r>
            <a:endParaRPr lang="en-US" dirty="0">
              <a:solidFill>
                <a:schemeClr val="bg2"/>
              </a:solidFill>
            </a:endParaRPr>
          </a:p>
        </p:txBody>
      </p:sp>
      <p:cxnSp>
        <p:nvCxnSpPr>
          <p:cNvPr id="161" name="Straight Connector 160"/>
          <p:cNvCxnSpPr>
            <a:stCxn id="156" idx="2"/>
            <a:endCxn id="155" idx="0"/>
          </p:cNvCxnSpPr>
          <p:nvPr/>
        </p:nvCxnSpPr>
        <p:spPr>
          <a:xfrm flipH="1">
            <a:off x="717552" y="5220026"/>
            <a:ext cx="1022314" cy="4702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6" idx="2"/>
            <a:endCxn id="124" idx="0"/>
          </p:cNvCxnSpPr>
          <p:nvPr/>
        </p:nvCxnSpPr>
        <p:spPr>
          <a:xfrm>
            <a:off x="1739866" y="5220026"/>
            <a:ext cx="151873" cy="48199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8" name="Wave 167"/>
          <p:cNvSpPr/>
          <p:nvPr/>
        </p:nvSpPr>
        <p:spPr>
          <a:xfrm>
            <a:off x="2542311" y="567318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a:solidFill>
                  <a:schemeClr val="bg2"/>
                </a:solidFill>
              </a:rPr>
              <a:t>w</a:t>
            </a:r>
            <a:r>
              <a:rPr lang="en-GB" dirty="0" smtClean="0">
                <a:solidFill>
                  <a:schemeClr val="bg2"/>
                </a:solidFill>
              </a:rPr>
              <a:t> e ]</a:t>
            </a:r>
            <a:endParaRPr lang="en-US" dirty="0">
              <a:solidFill>
                <a:schemeClr val="bg2"/>
              </a:solidFill>
            </a:endParaRPr>
          </a:p>
        </p:txBody>
      </p:sp>
      <p:cxnSp>
        <p:nvCxnSpPr>
          <p:cNvPr id="170" name="Straight Connector 169"/>
          <p:cNvCxnSpPr>
            <a:stCxn id="156" idx="2"/>
            <a:endCxn id="168" idx="0"/>
          </p:cNvCxnSpPr>
          <p:nvPr/>
        </p:nvCxnSpPr>
        <p:spPr>
          <a:xfrm>
            <a:off x="1739866" y="5220026"/>
            <a:ext cx="1356627" cy="4964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2" name="Wave 171"/>
          <p:cNvSpPr/>
          <p:nvPr/>
        </p:nvSpPr>
        <p:spPr>
          <a:xfrm>
            <a:off x="4974676" y="5661619"/>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a:t>
            </a:r>
            <a:endParaRPr lang="en-US" dirty="0">
              <a:solidFill>
                <a:schemeClr val="bg2"/>
              </a:solidFill>
            </a:endParaRPr>
          </a:p>
        </p:txBody>
      </p:sp>
      <p:sp>
        <p:nvSpPr>
          <p:cNvPr id="173" name="Wave 172"/>
          <p:cNvSpPr/>
          <p:nvPr/>
        </p:nvSpPr>
        <p:spPr>
          <a:xfrm>
            <a:off x="3800489" y="5649864"/>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a:t>
            </a:r>
            <a:r>
              <a:rPr lang="en-GB" dirty="0" err="1" smtClean="0">
                <a:solidFill>
                  <a:schemeClr val="bg2"/>
                </a:solidFill>
              </a:rPr>
              <a:t>w</a:t>
            </a:r>
            <a:r>
              <a:rPr lang="en-GB" dirty="0" smtClean="0">
                <a:solidFill>
                  <a:schemeClr val="bg2"/>
                </a:solidFill>
              </a:rPr>
              <a:t> </a:t>
            </a:r>
            <a:r>
              <a:rPr lang="en-GB" dirty="0" err="1" smtClean="0">
                <a:solidFill>
                  <a:schemeClr val="bg2"/>
                </a:solidFill>
              </a:rPr>
              <a:t>w</a:t>
            </a:r>
            <a:r>
              <a:rPr lang="en-GB" dirty="0" smtClean="0">
                <a:solidFill>
                  <a:schemeClr val="bg2"/>
                </a:solidFill>
              </a:rPr>
              <a:t> e ]</a:t>
            </a:r>
            <a:endParaRPr lang="en-US" dirty="0">
              <a:solidFill>
                <a:schemeClr val="bg2"/>
              </a:solidFill>
            </a:endParaRPr>
          </a:p>
        </p:txBody>
      </p:sp>
      <p:cxnSp>
        <p:nvCxnSpPr>
          <p:cNvPr id="174" name="Straight Connector 173"/>
          <p:cNvCxnSpPr>
            <a:stCxn id="138" idx="2"/>
            <a:endCxn id="173" idx="0"/>
          </p:cNvCxnSpPr>
          <p:nvPr/>
        </p:nvCxnSpPr>
        <p:spPr>
          <a:xfrm flipH="1">
            <a:off x="4354671" y="5087426"/>
            <a:ext cx="286604" cy="60573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38" idx="2"/>
            <a:endCxn id="172" idx="0"/>
          </p:cNvCxnSpPr>
          <p:nvPr/>
        </p:nvCxnSpPr>
        <p:spPr>
          <a:xfrm>
            <a:off x="4641275" y="5087426"/>
            <a:ext cx="887583" cy="61748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6" name="Wave 175"/>
          <p:cNvSpPr/>
          <p:nvPr/>
        </p:nvSpPr>
        <p:spPr>
          <a:xfrm>
            <a:off x="6179430" y="5676077"/>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w e </a:t>
            </a:r>
            <a:r>
              <a:rPr lang="en-GB" dirty="0">
                <a:solidFill>
                  <a:schemeClr val="bg2"/>
                </a:solidFill>
              </a:rPr>
              <a:t>w</a:t>
            </a:r>
            <a:r>
              <a:rPr lang="en-GB" dirty="0" smtClean="0">
                <a:solidFill>
                  <a:schemeClr val="bg2"/>
                </a:solidFill>
              </a:rPr>
              <a:t> e ]</a:t>
            </a:r>
            <a:endParaRPr lang="en-US" dirty="0">
              <a:solidFill>
                <a:schemeClr val="bg2"/>
              </a:solidFill>
            </a:endParaRPr>
          </a:p>
        </p:txBody>
      </p:sp>
      <p:cxnSp>
        <p:nvCxnSpPr>
          <p:cNvPr id="177" name="Straight Connector 176"/>
          <p:cNvCxnSpPr>
            <a:stCxn id="138" idx="2"/>
            <a:endCxn id="176" idx="0"/>
          </p:cNvCxnSpPr>
          <p:nvPr/>
        </p:nvCxnSpPr>
        <p:spPr>
          <a:xfrm>
            <a:off x="4641275" y="5087426"/>
            <a:ext cx="2092337" cy="63194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8" name="Multiply 187"/>
          <p:cNvSpPr/>
          <p:nvPr/>
        </p:nvSpPr>
        <p:spPr>
          <a:xfrm>
            <a:off x="1439407" y="5392040"/>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1491679" y="6036217"/>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sp>
        <p:nvSpPr>
          <p:cNvPr id="190" name="Multiply 189"/>
          <p:cNvSpPr/>
          <p:nvPr/>
        </p:nvSpPr>
        <p:spPr>
          <a:xfrm>
            <a:off x="3881443" y="5414679"/>
            <a:ext cx="849745" cy="8330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3933715" y="6058856"/>
            <a:ext cx="1594946" cy="307777"/>
          </a:xfrm>
          <a:prstGeom prst="rect">
            <a:avLst/>
          </a:prstGeom>
        </p:spPr>
        <p:txBody>
          <a:bodyPr wrap="square">
            <a:spAutoFit/>
          </a:bodyPr>
          <a:lstStyle/>
          <a:p>
            <a:r>
              <a:rPr lang="en-GB" dirty="0" smtClean="0">
                <a:solidFill>
                  <a:srgbClr val="FF0000"/>
                </a:solidFill>
              </a:rPr>
              <a:t>Cycle</a:t>
            </a:r>
            <a:endParaRPr lang="en-US" dirty="0">
              <a:solidFill>
                <a:srgbClr val="FF0000"/>
              </a:solidFill>
            </a:endParaRPr>
          </a:p>
        </p:txBody>
      </p:sp>
      <p:cxnSp>
        <p:nvCxnSpPr>
          <p:cNvPr id="193" name="Straight Connector 192"/>
          <p:cNvCxnSpPr>
            <a:stCxn id="168" idx="2"/>
            <a:endCxn id="195" idx="0"/>
          </p:cNvCxnSpPr>
          <p:nvPr/>
        </p:nvCxnSpPr>
        <p:spPr>
          <a:xfrm flipH="1">
            <a:off x="3078120" y="5976256"/>
            <a:ext cx="18373" cy="38440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5" name="Wave 194"/>
          <p:cNvSpPr/>
          <p:nvPr/>
        </p:nvSpPr>
        <p:spPr>
          <a:xfrm>
            <a:off x="2523938" y="6317364"/>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a:solidFill>
                  <a:schemeClr val="bg2"/>
                </a:solidFill>
              </a:rPr>
              <a:t>e</a:t>
            </a:r>
            <a:r>
              <a:rPr lang="en-GB" dirty="0" smtClean="0">
                <a:solidFill>
                  <a:schemeClr val="bg2"/>
                </a:solidFill>
              </a:rPr>
              <a:t> </a:t>
            </a:r>
            <a:r>
              <a:rPr lang="en-GB" dirty="0" err="1" smtClean="0">
                <a:solidFill>
                  <a:schemeClr val="bg2"/>
                </a:solidFill>
              </a:rPr>
              <a:t>e</a:t>
            </a:r>
            <a:r>
              <a:rPr lang="en-GB" dirty="0">
                <a:solidFill>
                  <a:schemeClr val="bg2"/>
                </a:solidFill>
              </a:rPr>
              <a:t> </a:t>
            </a:r>
            <a:r>
              <a:rPr lang="en-GB" dirty="0" err="1" smtClean="0">
                <a:solidFill>
                  <a:schemeClr val="bg2"/>
                </a:solidFill>
              </a:rPr>
              <a:t>e</a:t>
            </a:r>
            <a:r>
              <a:rPr lang="en-GB" dirty="0" smtClean="0">
                <a:solidFill>
                  <a:schemeClr val="bg2"/>
                </a:solidFill>
              </a:rPr>
              <a:t> ]</a:t>
            </a:r>
            <a:endParaRPr lang="en-US" dirty="0">
              <a:solidFill>
                <a:schemeClr val="bg2"/>
              </a:solidFill>
            </a:endParaRPr>
          </a:p>
        </p:txBody>
      </p:sp>
      <p:sp>
        <p:nvSpPr>
          <p:cNvPr id="198" name="Wave 197"/>
          <p:cNvSpPr/>
          <p:nvPr/>
        </p:nvSpPr>
        <p:spPr>
          <a:xfrm>
            <a:off x="6173642" y="6300993"/>
            <a:ext cx="1108363" cy="34636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solidFill>
              </a:rPr>
              <a:t>[ e </a:t>
            </a:r>
            <a:r>
              <a:rPr lang="en-GB" dirty="0" err="1">
                <a:solidFill>
                  <a:schemeClr val="bg2"/>
                </a:solidFill>
              </a:rPr>
              <a:t>e</a:t>
            </a:r>
            <a:r>
              <a:rPr lang="en-GB" dirty="0" smtClean="0">
                <a:solidFill>
                  <a:schemeClr val="bg2"/>
                </a:solidFill>
              </a:rPr>
              <a:t> </a:t>
            </a:r>
            <a:r>
              <a:rPr lang="en-GB" dirty="0" err="1" smtClean="0">
                <a:solidFill>
                  <a:schemeClr val="bg2"/>
                </a:solidFill>
              </a:rPr>
              <a:t>e</a:t>
            </a:r>
            <a:r>
              <a:rPr lang="en-GB" dirty="0" smtClean="0">
                <a:solidFill>
                  <a:schemeClr val="bg2"/>
                </a:solidFill>
              </a:rPr>
              <a:t> </a:t>
            </a:r>
            <a:r>
              <a:rPr lang="en-GB" dirty="0" err="1">
                <a:solidFill>
                  <a:schemeClr val="bg2"/>
                </a:solidFill>
              </a:rPr>
              <a:t>e</a:t>
            </a:r>
            <a:r>
              <a:rPr lang="en-GB" dirty="0" smtClean="0">
                <a:solidFill>
                  <a:schemeClr val="bg2"/>
                </a:solidFill>
              </a:rPr>
              <a:t> ]</a:t>
            </a:r>
            <a:endParaRPr lang="en-US" dirty="0">
              <a:solidFill>
                <a:schemeClr val="bg2"/>
              </a:solidFill>
            </a:endParaRPr>
          </a:p>
        </p:txBody>
      </p:sp>
      <p:cxnSp>
        <p:nvCxnSpPr>
          <p:cNvPr id="200" name="Straight Connector 199"/>
          <p:cNvCxnSpPr>
            <a:stCxn id="176" idx="2"/>
            <a:endCxn id="198" idx="0"/>
          </p:cNvCxnSpPr>
          <p:nvPr/>
        </p:nvCxnSpPr>
        <p:spPr>
          <a:xfrm flipH="1">
            <a:off x="6727824" y="5979146"/>
            <a:ext cx="5788" cy="3651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41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3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3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4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4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5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5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5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5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5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7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6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6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7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7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8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89"/>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9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9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9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98"/>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50" grpId="0"/>
      <p:bldP spid="51" grpId="0" animBg="1"/>
      <p:bldP spid="52" grpId="0"/>
      <p:bldP spid="53" grpId="0"/>
      <p:bldP spid="60" grpId="0" animBg="1"/>
      <p:bldP spid="62" grpId="0" animBg="1"/>
      <p:bldP spid="64" grpId="0" animBg="1"/>
      <p:bldP spid="65" grpId="0"/>
      <p:bldP spid="72" grpId="0" animBg="1"/>
      <p:bldP spid="73" grpId="0" animBg="1"/>
      <p:bldP spid="74" grpId="0" animBg="1"/>
      <p:bldP spid="83" grpId="0" animBg="1"/>
      <p:bldP spid="84" grpId="0"/>
      <p:bldP spid="91" grpId="0" animBg="1"/>
      <p:bldP spid="92" grpId="0" animBg="1"/>
      <p:bldP spid="93" grpId="0" animBg="1"/>
      <p:bldP spid="100" grpId="0" animBg="1"/>
      <p:bldP spid="101" grpId="0"/>
      <p:bldP spid="106" grpId="0" animBg="1"/>
      <p:bldP spid="107" grpId="0" animBg="1"/>
      <p:bldP spid="108" grpId="0" animBg="1"/>
      <p:bldP spid="109" grpId="0" animBg="1"/>
      <p:bldP spid="110" grpId="0"/>
      <p:bldP spid="119" grpId="0" animBg="1"/>
      <p:bldP spid="120" grpId="0"/>
      <p:bldP spid="121" grpId="0" animBg="1"/>
      <p:bldP spid="122" grpId="0"/>
      <p:bldP spid="123" grpId="0" animBg="1"/>
      <p:bldP spid="124" grpId="0" animBg="1"/>
      <p:bldP spid="125" grpId="0" animBg="1"/>
      <p:bldP spid="134" grpId="0" animBg="1"/>
      <p:bldP spid="135" grpId="0"/>
      <p:bldP spid="136" grpId="0" animBg="1"/>
      <p:bldP spid="137" grpId="0"/>
      <p:bldP spid="138" grpId="0" animBg="1"/>
      <p:bldP spid="139" grpId="0" animBg="1"/>
      <p:bldP spid="140" grpId="0" animBg="1"/>
      <p:bldP spid="151" grpId="0" animBg="1"/>
      <p:bldP spid="152" grpId="0"/>
      <p:bldP spid="153" grpId="0" animBg="1"/>
      <p:bldP spid="154" grpId="0"/>
      <p:bldP spid="155" grpId="0" animBg="1"/>
      <p:bldP spid="156" grpId="0" animBg="1"/>
      <p:bldP spid="168" grpId="0" animBg="1"/>
      <p:bldP spid="172" grpId="0" animBg="1"/>
      <p:bldP spid="173" grpId="0" animBg="1"/>
      <p:bldP spid="176" grpId="0" animBg="1"/>
      <p:bldP spid="188" grpId="0" animBg="1"/>
      <p:bldP spid="189" grpId="0"/>
      <p:bldP spid="190" grpId="0" animBg="1"/>
      <p:bldP spid="191" grpId="0"/>
      <p:bldP spid="195"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 – a programming language with built-in search</a:t>
            </a:r>
            <a:endParaRPr lang="en-US" dirty="0"/>
          </a:p>
        </p:txBody>
      </p:sp>
      <p:sp>
        <p:nvSpPr>
          <p:cNvPr id="3" name="Text Placeholder 2"/>
          <p:cNvSpPr>
            <a:spLocks noGrp="1"/>
          </p:cNvSpPr>
          <p:nvPr>
            <p:ph type="body" idx="1"/>
          </p:nvPr>
        </p:nvSpPr>
        <p:spPr/>
        <p:txBody>
          <a:bodyPr/>
          <a:lstStyle/>
          <a:p>
            <a:r>
              <a:rPr lang="en-GB" dirty="0" smtClean="0"/>
              <a:t> In PROLOG, a logic programming language we don’t need to program the computer to build and search the tree</a:t>
            </a:r>
          </a:p>
          <a:p>
            <a:endParaRPr lang="en-GB" dirty="0" smtClean="0"/>
          </a:p>
          <a:p>
            <a:r>
              <a:rPr lang="en-GB" dirty="0"/>
              <a:t> </a:t>
            </a:r>
            <a:r>
              <a:rPr lang="en-GB" dirty="0" smtClean="0"/>
              <a:t>This is built-in to the interpreter.</a:t>
            </a:r>
          </a:p>
          <a:p>
            <a:endParaRPr lang="en-GB" dirty="0" smtClean="0"/>
          </a:p>
          <a:p>
            <a:r>
              <a:rPr lang="en-GB" dirty="0"/>
              <a:t> </a:t>
            </a:r>
            <a:r>
              <a:rPr lang="en-GB" dirty="0" smtClean="0"/>
              <a:t>Instead we just need to define the problem in a way which it understands.</a:t>
            </a:r>
            <a:endParaRPr lang="en-US" dirty="0"/>
          </a:p>
        </p:txBody>
      </p:sp>
    </p:spTree>
    <p:extLst>
      <p:ext uri="{BB962C8B-B14F-4D97-AF65-F5344CB8AC3E}">
        <p14:creationId xmlns:p14="http://schemas.microsoft.com/office/powerpoint/2010/main" val="1818559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1" y="965200"/>
            <a:ext cx="8337550" cy="762000"/>
          </a:xfrm>
        </p:spPr>
        <p:txBody>
          <a:bodyPr/>
          <a:lstStyle/>
          <a:p>
            <a:r>
              <a:rPr lang="en-GB" dirty="0" err="1" smtClean="0"/>
              <a:t>Prolog</a:t>
            </a:r>
            <a:r>
              <a:rPr lang="en-GB" dirty="0" smtClean="0"/>
              <a:t> basics</a:t>
            </a:r>
            <a:endParaRPr lang="en-US" dirty="0"/>
          </a:p>
        </p:txBody>
      </p:sp>
      <p:sp>
        <p:nvSpPr>
          <p:cNvPr id="3" name="Text Placeholder 2"/>
          <p:cNvSpPr>
            <a:spLocks noGrp="1"/>
          </p:cNvSpPr>
          <p:nvPr>
            <p:ph type="body" idx="1"/>
          </p:nvPr>
        </p:nvSpPr>
        <p:spPr>
          <a:xfrm>
            <a:off x="166255" y="1422400"/>
            <a:ext cx="8386618" cy="4481513"/>
          </a:xfrm>
        </p:spPr>
        <p:txBody>
          <a:bodyPr/>
          <a:lstStyle/>
          <a:p>
            <a:r>
              <a:rPr lang="en-GB" dirty="0" smtClean="0"/>
              <a:t> In </a:t>
            </a:r>
            <a:r>
              <a:rPr lang="en-GB" dirty="0" err="1"/>
              <a:t>P</a:t>
            </a:r>
            <a:r>
              <a:rPr lang="en-GB" dirty="0" err="1" smtClean="0"/>
              <a:t>rolog</a:t>
            </a:r>
            <a:r>
              <a:rPr lang="en-GB" dirty="0" smtClean="0"/>
              <a:t> variables begin with capital letters.</a:t>
            </a:r>
          </a:p>
          <a:p>
            <a:r>
              <a:rPr lang="en-GB" dirty="0"/>
              <a:t> </a:t>
            </a:r>
            <a:r>
              <a:rPr lang="en-GB" dirty="0" err="1" smtClean="0"/>
              <a:t>Prolog</a:t>
            </a:r>
            <a:r>
              <a:rPr lang="en-GB" dirty="0" smtClean="0"/>
              <a:t> constants begin with small letters.</a:t>
            </a:r>
          </a:p>
          <a:p>
            <a:r>
              <a:rPr lang="en-GB" dirty="0"/>
              <a:t> </a:t>
            </a:r>
            <a:r>
              <a:rPr lang="en-GB" dirty="0" err="1" smtClean="0"/>
              <a:t>Prolog</a:t>
            </a:r>
            <a:r>
              <a:rPr lang="en-GB" dirty="0" smtClean="0"/>
              <a:t> statements can be facts;</a:t>
            </a:r>
          </a:p>
          <a:p>
            <a:pPr lvl="1"/>
            <a:r>
              <a:rPr lang="en-GB" dirty="0"/>
              <a:t> </a:t>
            </a:r>
            <a:r>
              <a:rPr lang="en-GB" dirty="0" smtClean="0"/>
              <a:t>mother(</a:t>
            </a:r>
            <a:r>
              <a:rPr lang="en-GB" dirty="0" err="1"/>
              <a:t>r</a:t>
            </a:r>
            <a:r>
              <a:rPr lang="en-GB" dirty="0" err="1" smtClean="0"/>
              <a:t>achel</a:t>
            </a:r>
            <a:r>
              <a:rPr lang="en-GB" dirty="0" smtClean="0"/>
              <a:t>, </a:t>
            </a:r>
            <a:r>
              <a:rPr lang="en-GB" dirty="0" err="1" smtClean="0"/>
              <a:t>ann</a:t>
            </a:r>
            <a:r>
              <a:rPr lang="en-GB" dirty="0" smtClean="0"/>
              <a:t>). </a:t>
            </a:r>
            <a:r>
              <a:rPr lang="en-GB" i="1" dirty="0" smtClean="0"/>
              <a:t>Ann is Rachel’s mother.</a:t>
            </a:r>
          </a:p>
          <a:p>
            <a:pPr marL="519112" indent="-342900"/>
            <a:r>
              <a:rPr lang="en-GB" dirty="0" smtClean="0"/>
              <a:t>Or rules;</a:t>
            </a:r>
          </a:p>
          <a:p>
            <a:pPr marL="819150" lvl="1" indent="-342900"/>
            <a:r>
              <a:rPr lang="en-GB" dirty="0"/>
              <a:t>m</a:t>
            </a:r>
            <a:r>
              <a:rPr lang="en-GB" dirty="0" smtClean="0"/>
              <a:t>other(X, Y) :- mother(A, Y), sister(A, X).</a:t>
            </a:r>
          </a:p>
          <a:p>
            <a:pPr marL="476250" lvl="1" indent="0">
              <a:buNone/>
            </a:pPr>
            <a:r>
              <a:rPr lang="en-GB" i="1" dirty="0" smtClean="0"/>
              <a:t>The mother of A is the mother of X if A is the sister of X.</a:t>
            </a:r>
          </a:p>
          <a:p>
            <a:pPr marL="476250" lvl="1" indent="0">
              <a:buNone/>
            </a:pPr>
            <a:endParaRPr lang="en-GB" i="1" dirty="0"/>
          </a:p>
          <a:p>
            <a:r>
              <a:rPr lang="en-GB" i="1" dirty="0" smtClean="0"/>
              <a:t> </a:t>
            </a:r>
            <a:r>
              <a:rPr lang="en-GB" dirty="0" err="1" smtClean="0"/>
              <a:t>Prolog</a:t>
            </a:r>
            <a:r>
              <a:rPr lang="en-GB" dirty="0" smtClean="0"/>
              <a:t> functions can have multiple rules, the search algorithm tries them all in order. </a:t>
            </a:r>
            <a:endParaRPr lang="en-GB" i="1" dirty="0" smtClean="0"/>
          </a:p>
          <a:p>
            <a:pPr marL="152400" indent="0">
              <a:buNone/>
            </a:pPr>
            <a:endParaRPr lang="en-GB" dirty="0"/>
          </a:p>
        </p:txBody>
      </p:sp>
    </p:spTree>
    <p:extLst>
      <p:ext uri="{BB962C8B-B14F-4D97-AF65-F5344CB8AC3E}">
        <p14:creationId xmlns:p14="http://schemas.microsoft.com/office/powerpoint/2010/main" val="18495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example</a:t>
            </a:r>
            <a:endParaRPr lang="en-US" dirty="0"/>
          </a:p>
        </p:txBody>
      </p:sp>
      <p:sp>
        <p:nvSpPr>
          <p:cNvPr id="4" name="Rectangle 1"/>
          <p:cNvSpPr>
            <a:spLocks noGrp="1" noChangeArrowheads="1"/>
          </p:cNvSpPr>
          <p:nvPr>
            <p:ph type="body" idx="1"/>
          </p:nvPr>
        </p:nvSpPr>
        <p:spPr bwMode="auto">
          <a:xfrm>
            <a:off x="349251" y="1528754"/>
            <a:ext cx="23903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hold_party</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birthday(X),</a:t>
            </a:r>
            <a:b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happy(X).</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birthday(tom).</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birthday(</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fred</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birthday(</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helen</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happy(</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mary</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happy(jane).</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happy(</a:t>
            </a:r>
            <a:r>
              <a:rPr kumimoji="0" lang="en-US" alt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helen</a:t>
            </a:r>
            <a:r>
              <a:rPr kumimoji="0" lang="en-US"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p:cNvSpPr txBox="1"/>
          <p:nvPr/>
        </p:nvSpPr>
        <p:spPr>
          <a:xfrm>
            <a:off x="3166297" y="3904715"/>
            <a:ext cx="5398656" cy="1200329"/>
          </a:xfrm>
          <a:prstGeom prst="rect">
            <a:avLst/>
          </a:prstGeom>
          <a:noFill/>
        </p:spPr>
        <p:txBody>
          <a:bodyPr wrap="square" rtlCol="0">
            <a:spAutoFit/>
          </a:bodyPr>
          <a:lstStyle/>
          <a:p>
            <a:r>
              <a:rPr lang="en-GB" sz="1800" dirty="0" smtClean="0"/>
              <a:t>If we ask </a:t>
            </a:r>
            <a:r>
              <a:rPr lang="en-GB" sz="1800" dirty="0" err="1" smtClean="0"/>
              <a:t>prolog</a:t>
            </a:r>
            <a:r>
              <a:rPr lang="en-GB" sz="1800" dirty="0" smtClean="0"/>
              <a:t>;</a:t>
            </a:r>
          </a:p>
          <a:p>
            <a:r>
              <a:rPr lang="en-GB" sz="1800" dirty="0" err="1" smtClean="0">
                <a:latin typeface="Courier New" panose="02070309020205020404" pitchFamily="49" charset="0"/>
                <a:cs typeface="Courier New" panose="02070309020205020404" pitchFamily="49" charset="0"/>
              </a:rPr>
              <a:t>hold_party</a:t>
            </a:r>
            <a:r>
              <a:rPr lang="en-GB" sz="1800" dirty="0" smtClean="0">
                <a:latin typeface="Courier New" panose="02070309020205020404" pitchFamily="49" charset="0"/>
                <a:cs typeface="Courier New" panose="02070309020205020404" pitchFamily="49" charset="0"/>
              </a:rPr>
              <a:t>(Who).</a:t>
            </a:r>
          </a:p>
          <a:p>
            <a:r>
              <a:rPr lang="en-GB" sz="1800" dirty="0" smtClean="0"/>
              <a:t>It will try to find a variable such that the </a:t>
            </a:r>
            <a:r>
              <a:rPr lang="en-GB" sz="1800" dirty="0" err="1" smtClean="0"/>
              <a:t>hold_party</a:t>
            </a:r>
            <a:r>
              <a:rPr lang="en-GB" sz="1800" dirty="0" smtClean="0"/>
              <a:t> rule is true for that variable.</a:t>
            </a:r>
          </a:p>
        </p:txBody>
      </p:sp>
      <p:sp>
        <p:nvSpPr>
          <p:cNvPr id="6" name="Right Arrow 5"/>
          <p:cNvSpPr/>
          <p:nvPr/>
        </p:nvSpPr>
        <p:spPr>
          <a:xfrm rot="10800000">
            <a:off x="2370903" y="2203182"/>
            <a:ext cx="642994" cy="193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66297" y="2971686"/>
            <a:ext cx="5398656" cy="646331"/>
          </a:xfrm>
          <a:prstGeom prst="rect">
            <a:avLst/>
          </a:prstGeom>
          <a:noFill/>
        </p:spPr>
        <p:txBody>
          <a:bodyPr wrap="square" rtlCol="0">
            <a:spAutoFit/>
          </a:bodyPr>
          <a:lstStyle/>
          <a:p>
            <a:r>
              <a:rPr lang="en-GB" sz="1800" dirty="0" smtClean="0"/>
              <a:t>Then we have facts.  A list of 3 people with birthdays and 3 people who are happy.</a:t>
            </a:r>
          </a:p>
        </p:txBody>
      </p:sp>
      <p:sp>
        <p:nvSpPr>
          <p:cNvPr id="9" name="TextBox 8"/>
          <p:cNvSpPr txBox="1"/>
          <p:nvPr/>
        </p:nvSpPr>
        <p:spPr>
          <a:xfrm>
            <a:off x="3166296" y="1838499"/>
            <a:ext cx="5398656" cy="923330"/>
          </a:xfrm>
          <a:prstGeom prst="rect">
            <a:avLst/>
          </a:prstGeom>
          <a:noFill/>
        </p:spPr>
        <p:txBody>
          <a:bodyPr wrap="square" rtlCol="0">
            <a:spAutoFit/>
          </a:bodyPr>
          <a:lstStyle/>
          <a:p>
            <a:r>
              <a:rPr lang="en-GB" sz="1800" dirty="0" smtClean="0"/>
              <a:t>First we have a rule. </a:t>
            </a:r>
            <a:r>
              <a:rPr lang="en-GB" sz="1800" dirty="0" err="1"/>
              <a:t>h</a:t>
            </a:r>
            <a:r>
              <a:rPr lang="en-GB" sz="1800" dirty="0" err="1" smtClean="0"/>
              <a:t>old_party</a:t>
            </a:r>
            <a:r>
              <a:rPr lang="en-GB" sz="1800" dirty="0" smtClean="0"/>
              <a:t> is true if we can find a variable (person) who both has a birthday and is happy.</a:t>
            </a:r>
          </a:p>
        </p:txBody>
      </p:sp>
      <p:sp>
        <p:nvSpPr>
          <p:cNvPr id="10" name="TextBox 9"/>
          <p:cNvSpPr txBox="1"/>
          <p:nvPr/>
        </p:nvSpPr>
        <p:spPr>
          <a:xfrm>
            <a:off x="242987" y="5295707"/>
            <a:ext cx="8321965" cy="923330"/>
          </a:xfrm>
          <a:prstGeom prst="rect">
            <a:avLst/>
          </a:prstGeom>
          <a:noFill/>
        </p:spPr>
        <p:txBody>
          <a:bodyPr wrap="square" rtlCol="0">
            <a:spAutoFit/>
          </a:bodyPr>
          <a:lstStyle/>
          <a:p>
            <a:r>
              <a:rPr lang="en-GB" sz="1800" dirty="0" smtClean="0"/>
              <a:t>First it will try tom, but tom isn’t listed as happy.  So then it will backtrack up the search tree and try </a:t>
            </a:r>
            <a:r>
              <a:rPr lang="en-GB" sz="1800" dirty="0" err="1" smtClean="0"/>
              <a:t>fred</a:t>
            </a:r>
            <a:r>
              <a:rPr lang="en-GB" sz="1800" dirty="0" smtClean="0"/>
              <a:t> and finally </a:t>
            </a:r>
            <a:r>
              <a:rPr lang="en-GB" sz="1800" dirty="0" err="1" smtClean="0"/>
              <a:t>helen</a:t>
            </a:r>
            <a:r>
              <a:rPr lang="en-GB" sz="1800" dirty="0" smtClean="0"/>
              <a:t>, which it will return as the answer.</a:t>
            </a:r>
          </a:p>
          <a:p>
            <a:r>
              <a:rPr lang="en-US" sz="1800" dirty="0">
                <a:hlinkClick r:id="rId2"/>
              </a:rPr>
              <a:t>https://swish.swi-prolog.org/p/BirthdayDKE.pl</a:t>
            </a:r>
            <a:endParaRPr lang="en-GB" sz="1800" dirty="0" smtClean="0"/>
          </a:p>
        </p:txBody>
      </p:sp>
      <p:sp>
        <p:nvSpPr>
          <p:cNvPr id="11" name="TextBox 10"/>
          <p:cNvSpPr txBox="1"/>
          <p:nvPr/>
        </p:nvSpPr>
        <p:spPr>
          <a:xfrm>
            <a:off x="1274619" y="6362688"/>
            <a:ext cx="7531229" cy="307777"/>
          </a:xfrm>
          <a:prstGeom prst="rect">
            <a:avLst/>
          </a:prstGeom>
          <a:noFill/>
        </p:spPr>
        <p:txBody>
          <a:bodyPr wrap="none" rtlCol="0">
            <a:spAutoFit/>
          </a:bodyPr>
          <a:lstStyle/>
          <a:p>
            <a:r>
              <a:rPr lang="en-US" dirty="0" smtClean="0">
                <a:solidFill>
                  <a:schemeClr val="accent5"/>
                </a:solidFill>
              </a:rPr>
              <a:t>Example from https</a:t>
            </a:r>
            <a:r>
              <a:rPr lang="en-US" dirty="0">
                <a:solidFill>
                  <a:schemeClr val="accent5"/>
                </a:solidFill>
              </a:rPr>
              <a:t>://www.doc.gold.ac.uk/~mas02gw/prolog_tutorial/prologpages/search.html</a:t>
            </a:r>
          </a:p>
        </p:txBody>
      </p:sp>
    </p:spTree>
    <p:extLst>
      <p:ext uri="{BB962C8B-B14F-4D97-AF65-F5344CB8AC3E}">
        <p14:creationId xmlns:p14="http://schemas.microsoft.com/office/powerpoint/2010/main" val="12856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1" y="965200"/>
            <a:ext cx="8337550" cy="762000"/>
          </a:xfrm>
        </p:spPr>
        <p:txBody>
          <a:bodyPr/>
          <a:lstStyle/>
          <a:p>
            <a:r>
              <a:rPr lang="en-GB" dirty="0" smtClean="0"/>
              <a:t>Back to Crossing the river</a:t>
            </a:r>
            <a:endParaRPr lang="en-US" dirty="0"/>
          </a:p>
        </p:txBody>
      </p:sp>
      <p:sp>
        <p:nvSpPr>
          <p:cNvPr id="3" name="Text Placeholder 2"/>
          <p:cNvSpPr>
            <a:spLocks noGrp="1"/>
          </p:cNvSpPr>
          <p:nvPr>
            <p:ph type="body" idx="1"/>
          </p:nvPr>
        </p:nvSpPr>
        <p:spPr>
          <a:xfrm>
            <a:off x="166255" y="1422400"/>
            <a:ext cx="8386618" cy="4481513"/>
          </a:xfrm>
        </p:spPr>
        <p:txBody>
          <a:bodyPr/>
          <a:lstStyle/>
          <a:p>
            <a:r>
              <a:rPr lang="en-GB" dirty="0" smtClean="0"/>
              <a:t> We use the same basic list as before, start with [w </a:t>
            </a:r>
            <a:r>
              <a:rPr lang="en-GB" dirty="0" err="1" smtClean="0"/>
              <a:t>w</a:t>
            </a:r>
            <a:r>
              <a:rPr lang="en-GB" dirty="0" smtClean="0"/>
              <a:t> </a:t>
            </a:r>
            <a:r>
              <a:rPr lang="en-GB" dirty="0" err="1" smtClean="0"/>
              <a:t>w</a:t>
            </a:r>
            <a:r>
              <a:rPr lang="en-GB" dirty="0" smtClean="0"/>
              <a:t> w] and try to get [e </a:t>
            </a:r>
            <a:r>
              <a:rPr lang="en-GB" dirty="0" err="1" smtClean="0"/>
              <a:t>e</a:t>
            </a:r>
            <a:r>
              <a:rPr lang="en-GB" dirty="0" smtClean="0"/>
              <a:t> </a:t>
            </a:r>
            <a:r>
              <a:rPr lang="en-GB" dirty="0" err="1" smtClean="0"/>
              <a:t>e</a:t>
            </a:r>
            <a:r>
              <a:rPr lang="en-GB" dirty="0" smtClean="0"/>
              <a:t> e]</a:t>
            </a:r>
          </a:p>
          <a:p>
            <a:endParaRPr lang="en-GB" dirty="0"/>
          </a:p>
          <a:p>
            <a:r>
              <a:rPr lang="en-GB" dirty="0" smtClean="0"/>
              <a:t>  First we define a crossing</a:t>
            </a:r>
          </a:p>
          <a:p>
            <a:pPr lvl="1"/>
            <a:r>
              <a:rPr lang="en-GB" dirty="0" smtClean="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crossing(e, w). </a:t>
            </a:r>
          </a:p>
          <a:p>
            <a:pPr lvl="1"/>
            <a:r>
              <a:rPr lang="en-GB" dirty="0" smtClean="0">
                <a:latin typeface="Courier New" panose="02070309020205020404" pitchFamily="49" charset="0"/>
                <a:cs typeface="Courier New" panose="02070309020205020404" pitchFamily="49" charset="0"/>
              </a:rPr>
              <a:t> crossing(w, e).</a:t>
            </a:r>
          </a:p>
          <a:p>
            <a:pPr lvl="1"/>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 </a:t>
            </a:r>
            <a:r>
              <a:rPr lang="en-GB" dirty="0"/>
              <a:t>Then we can define moves;</a:t>
            </a:r>
          </a:p>
          <a:p>
            <a:pPr lvl="1"/>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move([X, X, Hen, Grain], fox, [Y, Y, Hen, Grain]) :- crossing(X,Y).</a:t>
            </a:r>
          </a:p>
          <a:p>
            <a:pPr lvl="1"/>
            <a:endParaRPr lang="en-GB" sz="1100" dirty="0" smtClean="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 </a:t>
            </a:r>
            <a:r>
              <a:rPr lang="en-GB" dirty="0"/>
              <a:t>This will move the </a:t>
            </a:r>
            <a:r>
              <a:rPr lang="en-GB" dirty="0" smtClean="0"/>
              <a:t>fox </a:t>
            </a:r>
            <a:r>
              <a:rPr lang="en-GB" dirty="0"/>
              <a:t>across the river with the farmer</a:t>
            </a:r>
            <a:endParaRPr lang="en-US" dirty="0"/>
          </a:p>
        </p:txBody>
      </p:sp>
    </p:spTree>
    <p:extLst>
      <p:ext uri="{BB962C8B-B14F-4D97-AF65-F5344CB8AC3E}">
        <p14:creationId xmlns:p14="http://schemas.microsoft.com/office/powerpoint/2010/main" val="1574829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ke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ketheme" id="{FF850C6A-1A4A-4871-927D-3484DC30ABF9}" vid="{6C12E47A-9199-4D1F-8F89-2772AC6C5D65}"/>
    </a:ext>
  </a:extLst>
</a:theme>
</file>

<file path=ppt/theme/theme2.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Verdana"/>
        <a:ea typeface="DejaVu Sans"/>
        <a:cs typeface="DejaVu Sans"/>
      </a:majorFont>
      <a:minorFont>
        <a:latin typeface="Verdana"/>
        <a:ea typeface="DejaVu Sans"/>
        <a:cs typeface="DejaVu Sans"/>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dketheme</Template>
  <TotalTime>1444</TotalTime>
  <Words>2401</Words>
  <Application>Microsoft Office PowerPoint</Application>
  <PresentationFormat>On-screen Show (4:3)</PresentationFormat>
  <Paragraphs>404</Paragraphs>
  <Slides>36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Arial Unicode MS</vt:lpstr>
      <vt:lpstr>Courier New</vt:lpstr>
      <vt:lpstr>DejaVu Sans</vt:lpstr>
      <vt:lpstr>Symbol</vt:lpstr>
      <vt:lpstr>Times New Roman</vt:lpstr>
      <vt:lpstr>Verdana</vt:lpstr>
      <vt:lpstr>Wingdings</vt:lpstr>
      <vt:lpstr>dketheme</vt:lpstr>
      <vt:lpstr>1_Office-thema</vt:lpstr>
      <vt:lpstr>Logic</vt:lpstr>
      <vt:lpstr>Farmer crossing river puzzle</vt:lpstr>
      <vt:lpstr>Environment description</vt:lpstr>
      <vt:lpstr>Notation for solutions</vt:lpstr>
      <vt:lpstr>Search tree</vt:lpstr>
      <vt:lpstr>PROLOG – a programming language with built-in search</vt:lpstr>
      <vt:lpstr>Prolog basics</vt:lpstr>
      <vt:lpstr>A simple example</vt:lpstr>
      <vt:lpstr>Back to Crossing the river</vt:lpstr>
      <vt:lpstr>Crossing the river in Prolog</vt:lpstr>
      <vt:lpstr>Checking moves are allowed…</vt:lpstr>
      <vt:lpstr>Instructing PROLOG to solve it</vt:lpstr>
      <vt:lpstr>Running the program</vt:lpstr>
      <vt:lpstr>Facts and Rules</vt:lpstr>
      <vt:lpstr>Propositional logic</vt:lpstr>
      <vt:lpstr>More propositional logic</vt:lpstr>
      <vt:lpstr>Truth Tables for Connectives</vt:lpstr>
      <vt:lpstr>Entailment</vt:lpstr>
      <vt:lpstr>Entailment</vt:lpstr>
      <vt:lpstr>Exercise</vt:lpstr>
      <vt:lpstr>Exercise (1)</vt:lpstr>
      <vt:lpstr>Exercise (2)</vt:lpstr>
      <vt:lpstr>Exercise (3)</vt:lpstr>
      <vt:lpstr>Logical Equivalence</vt:lpstr>
      <vt:lpstr>Validity and Satisfiability</vt:lpstr>
      <vt:lpstr>Excercise</vt:lpstr>
      <vt:lpstr>Exercise</vt:lpstr>
      <vt:lpstr>Solution</vt:lpstr>
      <vt:lpstr>IBM Watson and Prolog</vt:lpstr>
      <vt:lpstr>Watson parsing text</vt:lpstr>
      <vt:lpstr>Working out the answer…</vt:lpstr>
      <vt:lpstr>Another way of writing authorship</vt:lpstr>
      <vt:lpstr>Solution</vt:lpstr>
      <vt:lpstr>Exam check list</vt:lpstr>
      <vt:lpstr>Logic at DKE</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dc:title>
  <dc:creator>Cavill Rachel (DKE)</dc:creator>
  <cp:lastModifiedBy>Cavill, Rachel (DKE)</cp:lastModifiedBy>
  <cp:revision>36</cp:revision>
  <dcterms:created xsi:type="dcterms:W3CDTF">2018-09-20T12:48:10Z</dcterms:created>
  <dcterms:modified xsi:type="dcterms:W3CDTF">2022-09-20T07:55:41Z</dcterms:modified>
</cp:coreProperties>
</file>