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8" r:id="rId3"/>
    <p:sldId id="260" r:id="rId4"/>
    <p:sldId id="261" r:id="rId5"/>
    <p:sldId id="262" r:id="rId6"/>
    <p:sldId id="286" r:id="rId7"/>
    <p:sldId id="291" r:id="rId8"/>
    <p:sldId id="29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97" r:id="rId18"/>
    <p:sldId id="290" r:id="rId19"/>
    <p:sldId id="271" r:id="rId20"/>
    <p:sldId id="272" r:id="rId21"/>
    <p:sldId id="273" r:id="rId22"/>
    <p:sldId id="275" r:id="rId23"/>
    <p:sldId id="274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7" r:id="rId32"/>
    <p:sldId id="294" r:id="rId33"/>
    <p:sldId id="295" r:id="rId34"/>
    <p:sldId id="283" r:id="rId35"/>
    <p:sldId id="288" r:id="rId36"/>
    <p:sldId id="298" r:id="rId37"/>
    <p:sldId id="289" r:id="rId38"/>
    <p:sldId id="296" r:id="rId39"/>
    <p:sldId id="284" r:id="rId40"/>
    <p:sldId id="285" r:id="rId41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rgbClr val="001C3D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1C3D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1C3D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1C3D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1C3D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rgbClr val="001C3D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rgbClr val="001C3D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rgbClr val="001C3D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rgbClr val="001C3D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1344">
          <p15:clr>
            <a:srgbClr val="A4A3A4"/>
          </p15:clr>
        </p15:guide>
        <p15:guide id="4" orient="horz" pos="2592">
          <p15:clr>
            <a:srgbClr val="A4A3A4"/>
          </p15:clr>
        </p15:guide>
        <p15:guide id="5" pos="2880">
          <p15:clr>
            <a:srgbClr val="A4A3A4"/>
          </p15:clr>
        </p15:guide>
        <p15:guide id="6" pos="192">
          <p15:clr>
            <a:srgbClr val="A4A3A4"/>
          </p15:clr>
        </p15:guide>
        <p15:guide id="7" pos="5568">
          <p15:clr>
            <a:srgbClr val="A4A3A4"/>
          </p15:clr>
        </p15:guide>
        <p15:guide id="8" pos="3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2DB"/>
    <a:srgbClr val="FFFFFF"/>
    <a:srgbClr val="000000"/>
    <a:srgbClr val="001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4503" autoAdjust="0"/>
    <p:restoredTop sz="91716" autoAdjust="0"/>
  </p:normalViewPr>
  <p:slideViewPr>
    <p:cSldViewPr>
      <p:cViewPr varScale="1">
        <p:scale>
          <a:sx n="111" d="100"/>
          <a:sy n="111" d="100"/>
        </p:scale>
        <p:origin x="516" y="108"/>
      </p:cViewPr>
      <p:guideLst>
        <p:guide orient="horz" pos="2112"/>
        <p:guide orient="horz" pos="3600"/>
        <p:guide orient="horz" pos="1344"/>
        <p:guide orient="horz" pos="2592"/>
        <p:guide pos="2880"/>
        <p:guide pos="192"/>
        <p:guide pos="5568"/>
        <p:guide pos="336"/>
      </p:guideLst>
    </p:cSldViewPr>
  </p:slideViewPr>
  <p:outlineViewPr>
    <p:cViewPr>
      <p:scale>
        <a:sx n="33" d="100"/>
        <a:sy n="33" d="100"/>
      </p:scale>
      <p:origin x="0" y="48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282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E6AFE-CAB6-4736-96BF-E518920AEE54}" type="datetimeFigureOut">
              <a:rPr lang="en-US" smtClean="0"/>
              <a:t>26-9-2022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91D0E-2F08-4836-81E0-F65741B6256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77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C8B9074-1F59-4B5B-8F8D-FEED9FE699E2}" type="datetimeFigureOut">
              <a:rPr lang="nl-NL"/>
              <a:pPr>
                <a:defRPr/>
              </a:pPr>
              <a:t>26-9-2022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7C06766-ECAC-46DA-9E29-87818540A88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3223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A28DB8-4ED2-43E6-8EF0-E4BEBFCBC7C0}" type="slidenum">
              <a:rPr lang="en-US" altLang="nl-NL"/>
              <a:pPr/>
              <a:t>10</a:t>
            </a:fld>
            <a:endParaRPr lang="en-US" altLang="nl-NL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alt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C06766-ECAC-46DA-9E29-87818540A887}" type="slidenum">
              <a:rPr lang="nl-NL" smtClean="0"/>
              <a:pPr>
                <a:defRPr/>
              </a:pPr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5436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C06766-ECAC-46DA-9E29-87818540A887}" type="slidenum">
              <a:rPr lang="nl-NL" smtClean="0"/>
              <a:pPr>
                <a:defRPr/>
              </a:pPr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2293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C06766-ECAC-46DA-9E29-87818540A887}" type="slidenum">
              <a:rPr lang="nl-NL" smtClean="0"/>
              <a:pPr>
                <a:defRPr/>
              </a:pPr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7941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00A2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4114800" y="152400"/>
            <a:ext cx="16002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1C3D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9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611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48450" y="914400"/>
            <a:ext cx="2114550" cy="51054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304800" y="914400"/>
            <a:ext cx="6191250" cy="51054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7178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914400"/>
            <a:ext cx="8458200" cy="762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304800" y="1905000"/>
            <a:ext cx="4152900" cy="41148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10100" y="1905000"/>
            <a:ext cx="4152900" cy="41148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044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2290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75470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04800" y="1905000"/>
            <a:ext cx="4152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10100" y="1905000"/>
            <a:ext cx="4152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636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229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094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813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52272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59237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914400"/>
            <a:ext cx="8458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905000"/>
            <a:ext cx="8458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dirty="0" smtClean="0"/>
              <a:t>Click to edit Master text styles</a:t>
            </a:r>
          </a:p>
          <a:p>
            <a:pPr lvl="1"/>
            <a:r>
              <a:rPr lang="en-US" altLang="nl-NL" dirty="0" smtClean="0"/>
              <a:t>Second level</a:t>
            </a:r>
          </a:p>
          <a:p>
            <a:pPr lvl="2"/>
            <a:r>
              <a:rPr lang="en-US" altLang="nl-NL" dirty="0" smtClean="0"/>
              <a:t>Third level</a:t>
            </a:r>
          </a:p>
          <a:p>
            <a:pPr lvl="3"/>
            <a:r>
              <a:rPr lang="en-US" altLang="nl-NL" dirty="0" smtClean="0"/>
              <a:t>Fourth level</a:t>
            </a:r>
          </a:p>
          <a:p>
            <a:pPr lvl="4"/>
            <a:r>
              <a:rPr lang="en-US" altLang="nl-NL" dirty="0" smtClean="0"/>
              <a:t>Fifth level</a:t>
            </a:r>
          </a:p>
        </p:txBody>
      </p:sp>
      <p:sp>
        <p:nvSpPr>
          <p:cNvPr id="1029" name="Text Box 12"/>
          <p:cNvSpPr txBox="1">
            <a:spLocks noChangeArrowheads="1"/>
          </p:cNvSpPr>
          <p:nvPr userDrawn="1"/>
        </p:nvSpPr>
        <p:spPr bwMode="auto">
          <a:xfrm>
            <a:off x="317500" y="6223000"/>
            <a:ext cx="62484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200">
                <a:solidFill>
                  <a:srgbClr val="001C3D"/>
                </a:solidFill>
                <a:latin typeface="Verdana" pitchFamily="34" charset="0"/>
              </a:defRPr>
            </a:lvl1pPr>
            <a:lvl2pPr marL="742950" indent="-285750">
              <a:defRPr sz="3200">
                <a:solidFill>
                  <a:srgbClr val="001C3D"/>
                </a:solidFill>
                <a:latin typeface="Verdana" pitchFamily="34" charset="0"/>
              </a:defRPr>
            </a:lvl2pPr>
            <a:lvl3pPr marL="1143000" indent="-228600">
              <a:defRPr sz="3200">
                <a:solidFill>
                  <a:srgbClr val="001C3D"/>
                </a:solidFill>
                <a:latin typeface="Verdana" pitchFamily="34" charset="0"/>
              </a:defRPr>
            </a:lvl3pPr>
            <a:lvl4pPr marL="1600200" indent="-228600">
              <a:defRPr sz="3200">
                <a:solidFill>
                  <a:srgbClr val="001C3D"/>
                </a:solidFill>
                <a:latin typeface="Verdana" pitchFamily="34" charset="0"/>
              </a:defRPr>
            </a:lvl4pPr>
            <a:lvl5pPr marL="2057400" indent="-228600">
              <a:defRPr sz="3200">
                <a:solidFill>
                  <a:srgbClr val="001C3D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nl-NL" sz="1400" b="1" dirty="0" smtClean="0">
                <a:solidFill>
                  <a:schemeClr val="bg1"/>
                </a:solidFill>
              </a:rPr>
              <a:t>Department of </a:t>
            </a:r>
            <a:r>
              <a:rPr lang="en-US" altLang="nl-NL" sz="1400" b="1" dirty="0" smtClean="0">
                <a:solidFill>
                  <a:schemeClr val="bg1"/>
                </a:solidFill>
              </a:rPr>
              <a:t>Advanced</a:t>
            </a:r>
            <a:r>
              <a:rPr lang="en-US" altLang="nl-NL" sz="1400" b="1" baseline="0" dirty="0" smtClean="0">
                <a:solidFill>
                  <a:schemeClr val="bg1"/>
                </a:solidFill>
              </a:rPr>
              <a:t> Computing Sciences</a:t>
            </a:r>
            <a:endParaRPr lang="en-US" altLang="nl-NL" sz="1400" b="1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743200" y="0"/>
            <a:ext cx="1219200" cy="457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1C3D"/>
              </a:solidFill>
              <a:effectLst/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1C3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1C3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1C3D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1C3D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1C3D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1C3D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1C3D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1C3D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1C3D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533400" y="1890713"/>
            <a:ext cx="8229600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1C3D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1C3D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1C3D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1C3D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nl-NL" sz="2800" b="1" dirty="0" smtClean="0">
                <a:solidFill>
                  <a:srgbClr val="FFFFFF"/>
                </a:solidFill>
              </a:rPr>
              <a:t>Learning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nl-NL" sz="2800" b="1" dirty="0" smtClean="0">
              <a:solidFill>
                <a:srgbClr val="FFFFFF"/>
              </a:solidFill>
            </a:endParaRP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533400" y="29718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1C3D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1C3D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1C3D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1C3D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nl-NL" sz="3000" dirty="0" smtClean="0">
                <a:solidFill>
                  <a:srgbClr val="FFFFFF"/>
                </a:solidFill>
              </a:rPr>
              <a:t>Rachel Cavill</a:t>
            </a:r>
            <a:endParaRPr lang="en-US" altLang="nl-NL" sz="3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37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9" name="Rectangle 605"/>
          <p:cNvSpPr>
            <a:spLocks noGrp="1" noRot="1" noChangeArrowheads="1"/>
          </p:cNvSpPr>
          <p:nvPr>
            <p:ph type="title"/>
          </p:nvPr>
        </p:nvSpPr>
        <p:spPr>
          <a:xfrm>
            <a:off x="228600" y="609600"/>
            <a:ext cx="8540750" cy="1143000"/>
          </a:xfrm>
          <a:noFill/>
          <a:ln/>
        </p:spPr>
        <p:txBody>
          <a:bodyPr/>
          <a:lstStyle/>
          <a:p>
            <a:r>
              <a:rPr lang="en-GB" altLang="nl-NL" dirty="0"/>
              <a:t>A simple database: </a:t>
            </a:r>
            <a:r>
              <a:rPr lang="en-GB" altLang="nl-NL" dirty="0" smtClean="0"/>
              <a:t>play tennis</a:t>
            </a:r>
            <a:endParaRPr lang="en-GB" altLang="nl-NL" dirty="0"/>
          </a:p>
        </p:txBody>
      </p:sp>
      <p:graphicFrame>
        <p:nvGraphicFramePr>
          <p:cNvPr id="6887" name="Group 7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515276"/>
              </p:ext>
            </p:extLst>
          </p:nvPr>
        </p:nvGraphicFramePr>
        <p:xfrm>
          <a:off x="304800" y="1143000"/>
          <a:ext cx="8001000" cy="5059680"/>
        </p:xfrm>
        <a:graphic>
          <a:graphicData uri="http://schemas.openxmlformats.org/drawingml/2006/table">
            <a:tbl>
              <a:tblPr/>
              <a:tblGrid>
                <a:gridCol w="123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Outlook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Temperature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Humidity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Wind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Play Tennis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Sunny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Weak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Sunny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Strong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Overcast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Weak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D4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Mild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Normal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Weak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D5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Cool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Normal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Weak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D6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Cool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Normal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Strong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D7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Overcast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Cool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Strong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D8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Sunny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Mild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Normal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Weak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D9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Sunny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Normal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Weak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D10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Mild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Normal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Strong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3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D11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Sunny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Cool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Normal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Strong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D12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Overcast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Mild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Strong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D13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Overcast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Normal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Weak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D14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Mild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Strong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2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For Playing Tennis</a:t>
            </a:r>
            <a:endParaRPr lang="nl-NL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86200" y="1676400"/>
            <a:ext cx="1066800" cy="457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nl-NL" sz="2400">
                <a:solidFill>
                  <a:schemeClr val="accent2"/>
                </a:solidFill>
                <a:latin typeface="Times New Roman" pitchFamily="18" charset="0"/>
              </a:rPr>
              <a:t>Outlook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33600" y="26670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nl-NL" sz="2400">
                <a:solidFill>
                  <a:schemeClr val="accent2"/>
                </a:solidFill>
                <a:latin typeface="Times New Roman" pitchFamily="18" charset="0"/>
              </a:rPr>
              <a:t>sunny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886200" y="26670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nl-NL" sz="2400">
                <a:solidFill>
                  <a:schemeClr val="accent2"/>
                </a:solidFill>
                <a:latin typeface="Times New Roman" pitchFamily="18" charset="0"/>
              </a:rPr>
              <a:t>overcast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638800" y="26670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nl-NL" sz="2400">
                <a:solidFill>
                  <a:schemeClr val="accent2"/>
                </a:solidFill>
                <a:latin typeface="Times New Roman" pitchFamily="18" charset="0"/>
              </a:rPr>
              <a:t>rainy</a:t>
            </a:r>
          </a:p>
        </p:txBody>
      </p:sp>
      <p:cxnSp>
        <p:nvCxnSpPr>
          <p:cNvPr id="9" name="AutoShape 7"/>
          <p:cNvCxnSpPr>
            <a:cxnSpLocks noChangeShapeType="1"/>
            <a:stCxn id="6" idx="0"/>
            <a:endCxn id="5" idx="2"/>
          </p:cNvCxnSpPr>
          <p:nvPr/>
        </p:nvCxnSpPr>
        <p:spPr bwMode="auto">
          <a:xfrm flipV="1">
            <a:off x="2667000" y="2133600"/>
            <a:ext cx="1752600" cy="5334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8"/>
          <p:cNvCxnSpPr>
            <a:cxnSpLocks noChangeShapeType="1"/>
            <a:stCxn id="7" idx="0"/>
            <a:endCxn id="5" idx="2"/>
          </p:cNvCxnSpPr>
          <p:nvPr/>
        </p:nvCxnSpPr>
        <p:spPr bwMode="auto">
          <a:xfrm flipV="1">
            <a:off x="4419600" y="2133600"/>
            <a:ext cx="0" cy="5334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9"/>
          <p:cNvCxnSpPr>
            <a:cxnSpLocks noChangeShapeType="1"/>
            <a:stCxn id="8" idx="0"/>
            <a:endCxn id="5" idx="2"/>
          </p:cNvCxnSpPr>
          <p:nvPr/>
        </p:nvCxnSpPr>
        <p:spPr bwMode="auto">
          <a:xfrm flipH="1" flipV="1">
            <a:off x="4419600" y="2133600"/>
            <a:ext cx="1752600" cy="5334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133600" y="3581400"/>
            <a:ext cx="1066800" cy="457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nl-NL" sz="2200">
                <a:solidFill>
                  <a:schemeClr val="accent2"/>
                </a:solidFill>
                <a:latin typeface="Times New Roman" pitchFamily="18" charset="0"/>
              </a:rPr>
              <a:t>Humidity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638800" y="3581400"/>
            <a:ext cx="1066800" cy="457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nl-NL" sz="2400">
                <a:solidFill>
                  <a:schemeClr val="accent2"/>
                </a:solidFill>
                <a:latin typeface="Times New Roman" pitchFamily="18" charset="0"/>
              </a:rPr>
              <a:t>Windy</a:t>
            </a:r>
          </a:p>
        </p:txBody>
      </p:sp>
      <p:cxnSp>
        <p:nvCxnSpPr>
          <p:cNvPr id="14" name="AutoShape 12"/>
          <p:cNvCxnSpPr>
            <a:cxnSpLocks noChangeShapeType="1"/>
            <a:stCxn id="12" idx="0"/>
            <a:endCxn id="6" idx="2"/>
          </p:cNvCxnSpPr>
          <p:nvPr/>
        </p:nvCxnSpPr>
        <p:spPr bwMode="auto">
          <a:xfrm flipV="1">
            <a:off x="2667000" y="3124200"/>
            <a:ext cx="0" cy="4572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3"/>
          <p:cNvCxnSpPr>
            <a:cxnSpLocks noChangeShapeType="1"/>
            <a:stCxn id="13" idx="0"/>
            <a:endCxn id="8" idx="2"/>
          </p:cNvCxnSpPr>
          <p:nvPr/>
        </p:nvCxnSpPr>
        <p:spPr bwMode="auto">
          <a:xfrm flipV="1">
            <a:off x="6172200" y="3124200"/>
            <a:ext cx="0" cy="4572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143000" y="4419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nl-NL" sz="2400">
                <a:solidFill>
                  <a:schemeClr val="accent2"/>
                </a:solidFill>
                <a:latin typeface="Times New Roman" pitchFamily="18" charset="0"/>
              </a:rPr>
              <a:t>high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124200" y="4419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nl-NL" sz="2400">
                <a:solidFill>
                  <a:schemeClr val="accent2"/>
                </a:solidFill>
                <a:latin typeface="Times New Roman" pitchFamily="18" charset="0"/>
              </a:rPr>
              <a:t>normal</a:t>
            </a:r>
          </a:p>
        </p:txBody>
      </p:sp>
      <p:cxnSp>
        <p:nvCxnSpPr>
          <p:cNvPr id="18" name="AutoShape 16"/>
          <p:cNvCxnSpPr>
            <a:cxnSpLocks noChangeShapeType="1"/>
            <a:stCxn id="16" idx="0"/>
            <a:endCxn id="12" idx="2"/>
          </p:cNvCxnSpPr>
          <p:nvPr/>
        </p:nvCxnSpPr>
        <p:spPr bwMode="auto">
          <a:xfrm flipV="1">
            <a:off x="1676400" y="4038600"/>
            <a:ext cx="990600" cy="3810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7"/>
          <p:cNvCxnSpPr>
            <a:cxnSpLocks noChangeShapeType="1"/>
            <a:stCxn id="17" idx="0"/>
            <a:endCxn id="12" idx="2"/>
          </p:cNvCxnSpPr>
          <p:nvPr/>
        </p:nvCxnSpPr>
        <p:spPr bwMode="auto">
          <a:xfrm flipH="1" flipV="1">
            <a:off x="2667000" y="4038600"/>
            <a:ext cx="990600" cy="3810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1371600" y="5181600"/>
            <a:ext cx="609600" cy="457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nl-NL" sz="2200">
                <a:solidFill>
                  <a:schemeClr val="accent2"/>
                </a:solidFill>
                <a:latin typeface="Times New Roman" pitchFamily="18" charset="0"/>
              </a:rPr>
              <a:t>no</a:t>
            </a:r>
          </a:p>
        </p:txBody>
      </p:sp>
      <p:cxnSp>
        <p:nvCxnSpPr>
          <p:cNvPr id="21" name="AutoShape 19"/>
          <p:cNvCxnSpPr>
            <a:cxnSpLocks noChangeShapeType="1"/>
            <a:stCxn id="20" idx="0"/>
            <a:endCxn id="16" idx="2"/>
          </p:cNvCxnSpPr>
          <p:nvPr/>
        </p:nvCxnSpPr>
        <p:spPr bwMode="auto">
          <a:xfrm flipV="1">
            <a:off x="1676400" y="4876800"/>
            <a:ext cx="0" cy="3048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0"/>
          <p:cNvCxnSpPr>
            <a:cxnSpLocks noChangeShapeType="1"/>
            <a:stCxn id="31" idx="0"/>
            <a:endCxn id="17" idx="2"/>
          </p:cNvCxnSpPr>
          <p:nvPr/>
        </p:nvCxnSpPr>
        <p:spPr bwMode="auto">
          <a:xfrm flipV="1">
            <a:off x="3657600" y="4876800"/>
            <a:ext cx="0" cy="3048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4648200" y="4419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nl-NL" sz="2400" dirty="0" smtClean="0">
                <a:solidFill>
                  <a:schemeClr val="accent2"/>
                </a:solidFill>
                <a:latin typeface="Times New Roman" pitchFamily="18" charset="0"/>
              </a:rPr>
              <a:t>weak</a:t>
            </a:r>
            <a:endParaRPr lang="en-US" altLang="nl-NL" sz="24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6629400" y="4419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nl-NL" sz="2400" dirty="0" smtClean="0">
                <a:solidFill>
                  <a:schemeClr val="accent2"/>
                </a:solidFill>
                <a:latin typeface="Times New Roman" pitchFamily="18" charset="0"/>
              </a:rPr>
              <a:t>strong</a:t>
            </a:r>
            <a:endParaRPr lang="en-US" altLang="nl-NL" sz="24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cxnSp>
        <p:nvCxnSpPr>
          <p:cNvPr id="25" name="AutoShape 23"/>
          <p:cNvCxnSpPr>
            <a:cxnSpLocks noChangeShapeType="1"/>
            <a:stCxn id="13" idx="2"/>
            <a:endCxn id="23" idx="0"/>
          </p:cNvCxnSpPr>
          <p:nvPr/>
        </p:nvCxnSpPr>
        <p:spPr bwMode="auto">
          <a:xfrm flipH="1">
            <a:off x="5181600" y="4038600"/>
            <a:ext cx="990600" cy="3810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4"/>
          <p:cNvCxnSpPr>
            <a:cxnSpLocks noChangeShapeType="1"/>
            <a:stCxn id="13" idx="2"/>
            <a:endCxn id="24" idx="0"/>
          </p:cNvCxnSpPr>
          <p:nvPr/>
        </p:nvCxnSpPr>
        <p:spPr bwMode="auto">
          <a:xfrm>
            <a:off x="6172200" y="4038600"/>
            <a:ext cx="990600" cy="3810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5"/>
          <p:cNvCxnSpPr>
            <a:cxnSpLocks noChangeShapeType="1"/>
            <a:endCxn id="23" idx="2"/>
          </p:cNvCxnSpPr>
          <p:nvPr/>
        </p:nvCxnSpPr>
        <p:spPr bwMode="auto">
          <a:xfrm flipV="1">
            <a:off x="5181600" y="4876800"/>
            <a:ext cx="0" cy="3048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6"/>
          <p:cNvCxnSpPr>
            <a:cxnSpLocks noChangeShapeType="1"/>
            <a:stCxn id="24" idx="2"/>
          </p:cNvCxnSpPr>
          <p:nvPr/>
        </p:nvCxnSpPr>
        <p:spPr bwMode="auto">
          <a:xfrm>
            <a:off x="7162800" y="4876800"/>
            <a:ext cx="0" cy="3048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4114800" y="3581400"/>
            <a:ext cx="609600" cy="457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nl-NL" sz="2200">
                <a:solidFill>
                  <a:schemeClr val="accent2"/>
                </a:solidFill>
                <a:latin typeface="Times New Roman" pitchFamily="18" charset="0"/>
              </a:rPr>
              <a:t>yes</a:t>
            </a:r>
          </a:p>
        </p:txBody>
      </p:sp>
      <p:cxnSp>
        <p:nvCxnSpPr>
          <p:cNvPr id="30" name="AutoShape 28"/>
          <p:cNvCxnSpPr>
            <a:cxnSpLocks noChangeShapeType="1"/>
            <a:stCxn id="7" idx="2"/>
            <a:endCxn id="29" idx="0"/>
          </p:cNvCxnSpPr>
          <p:nvPr/>
        </p:nvCxnSpPr>
        <p:spPr bwMode="auto">
          <a:xfrm>
            <a:off x="4419600" y="3124200"/>
            <a:ext cx="0" cy="4572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3352800" y="5181600"/>
            <a:ext cx="609600" cy="457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nl-NL" sz="2200">
                <a:solidFill>
                  <a:schemeClr val="accent2"/>
                </a:solidFill>
                <a:latin typeface="Times New Roman" pitchFamily="18" charset="0"/>
              </a:rPr>
              <a:t>yes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4876800" y="5181600"/>
            <a:ext cx="609600" cy="457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nl-NL" sz="2200">
                <a:solidFill>
                  <a:schemeClr val="accent2"/>
                </a:solidFill>
                <a:latin typeface="Times New Roman" pitchFamily="18" charset="0"/>
              </a:rPr>
              <a:t>yes</a:t>
            </a: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6858000" y="5181600"/>
            <a:ext cx="609600" cy="457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nl-NL" sz="2200">
                <a:solidFill>
                  <a:schemeClr val="accent2"/>
                </a:solidFill>
                <a:latin typeface="Times New Roman" pitchFamily="18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27276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with Decision Trees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86200" y="1676400"/>
            <a:ext cx="1066800" cy="457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nl-NL" sz="2400">
                <a:solidFill>
                  <a:schemeClr val="accent2"/>
                </a:solidFill>
                <a:latin typeface="Times New Roman" pitchFamily="18" charset="0"/>
              </a:rPr>
              <a:t>Outlook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33600" y="26670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nl-NL" sz="2400">
                <a:solidFill>
                  <a:schemeClr val="accent2"/>
                </a:solidFill>
                <a:latin typeface="Times New Roman" pitchFamily="18" charset="0"/>
              </a:rPr>
              <a:t>sunny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886200" y="26670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nl-NL" sz="2400">
                <a:solidFill>
                  <a:schemeClr val="accent2"/>
                </a:solidFill>
                <a:latin typeface="Times New Roman" pitchFamily="18" charset="0"/>
              </a:rPr>
              <a:t>overcast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638800" y="26670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nl-NL" sz="2400">
                <a:solidFill>
                  <a:schemeClr val="accent2"/>
                </a:solidFill>
                <a:latin typeface="Times New Roman" pitchFamily="18" charset="0"/>
              </a:rPr>
              <a:t>rainy</a:t>
            </a:r>
          </a:p>
        </p:txBody>
      </p:sp>
      <p:cxnSp>
        <p:nvCxnSpPr>
          <p:cNvPr id="9" name="AutoShape 7"/>
          <p:cNvCxnSpPr>
            <a:cxnSpLocks noChangeShapeType="1"/>
            <a:stCxn id="6" idx="0"/>
            <a:endCxn id="5" idx="2"/>
          </p:cNvCxnSpPr>
          <p:nvPr/>
        </p:nvCxnSpPr>
        <p:spPr bwMode="auto">
          <a:xfrm flipV="1">
            <a:off x="2667000" y="2133600"/>
            <a:ext cx="1752600" cy="5334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8"/>
          <p:cNvCxnSpPr>
            <a:cxnSpLocks noChangeShapeType="1"/>
            <a:stCxn id="7" idx="0"/>
            <a:endCxn id="5" idx="2"/>
          </p:cNvCxnSpPr>
          <p:nvPr/>
        </p:nvCxnSpPr>
        <p:spPr bwMode="auto">
          <a:xfrm flipV="1">
            <a:off x="4419600" y="2133600"/>
            <a:ext cx="0" cy="5334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9"/>
          <p:cNvCxnSpPr>
            <a:cxnSpLocks noChangeShapeType="1"/>
            <a:stCxn id="8" idx="0"/>
            <a:endCxn id="5" idx="2"/>
          </p:cNvCxnSpPr>
          <p:nvPr/>
        </p:nvCxnSpPr>
        <p:spPr bwMode="auto">
          <a:xfrm flipH="1" flipV="1">
            <a:off x="4419600" y="2133600"/>
            <a:ext cx="1752600" cy="5334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133600" y="3581400"/>
            <a:ext cx="1066800" cy="457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nl-NL" sz="2200">
                <a:solidFill>
                  <a:schemeClr val="accent2"/>
                </a:solidFill>
                <a:latin typeface="Times New Roman" pitchFamily="18" charset="0"/>
              </a:rPr>
              <a:t>Humidity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638800" y="3581400"/>
            <a:ext cx="1066800" cy="457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nl-NL" sz="2400">
                <a:solidFill>
                  <a:schemeClr val="accent2"/>
                </a:solidFill>
                <a:latin typeface="Times New Roman" pitchFamily="18" charset="0"/>
              </a:rPr>
              <a:t>Windy</a:t>
            </a:r>
          </a:p>
        </p:txBody>
      </p:sp>
      <p:cxnSp>
        <p:nvCxnSpPr>
          <p:cNvPr id="14" name="AutoShape 12"/>
          <p:cNvCxnSpPr>
            <a:cxnSpLocks noChangeShapeType="1"/>
            <a:stCxn id="12" idx="0"/>
            <a:endCxn id="6" idx="2"/>
          </p:cNvCxnSpPr>
          <p:nvPr/>
        </p:nvCxnSpPr>
        <p:spPr bwMode="auto">
          <a:xfrm flipV="1">
            <a:off x="2667000" y="3124200"/>
            <a:ext cx="0" cy="4572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3"/>
          <p:cNvCxnSpPr>
            <a:cxnSpLocks noChangeShapeType="1"/>
            <a:stCxn id="13" idx="0"/>
            <a:endCxn id="8" idx="2"/>
          </p:cNvCxnSpPr>
          <p:nvPr/>
        </p:nvCxnSpPr>
        <p:spPr bwMode="auto">
          <a:xfrm flipV="1">
            <a:off x="6172200" y="3124200"/>
            <a:ext cx="0" cy="4572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143000" y="4419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nl-NL" sz="2400">
                <a:solidFill>
                  <a:schemeClr val="accent2"/>
                </a:solidFill>
                <a:latin typeface="Times New Roman" pitchFamily="18" charset="0"/>
              </a:rPr>
              <a:t>high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124200" y="4419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nl-NL" sz="2400">
                <a:solidFill>
                  <a:schemeClr val="accent2"/>
                </a:solidFill>
                <a:latin typeface="Times New Roman" pitchFamily="18" charset="0"/>
              </a:rPr>
              <a:t>normal</a:t>
            </a:r>
          </a:p>
        </p:txBody>
      </p:sp>
      <p:cxnSp>
        <p:nvCxnSpPr>
          <p:cNvPr id="18" name="AutoShape 16"/>
          <p:cNvCxnSpPr>
            <a:cxnSpLocks noChangeShapeType="1"/>
            <a:stCxn id="16" idx="0"/>
            <a:endCxn id="12" idx="2"/>
          </p:cNvCxnSpPr>
          <p:nvPr/>
        </p:nvCxnSpPr>
        <p:spPr bwMode="auto">
          <a:xfrm flipV="1">
            <a:off x="1676400" y="4038600"/>
            <a:ext cx="990600" cy="3810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7"/>
          <p:cNvCxnSpPr>
            <a:cxnSpLocks noChangeShapeType="1"/>
            <a:stCxn id="17" idx="0"/>
            <a:endCxn id="12" idx="2"/>
          </p:cNvCxnSpPr>
          <p:nvPr/>
        </p:nvCxnSpPr>
        <p:spPr bwMode="auto">
          <a:xfrm flipH="1" flipV="1">
            <a:off x="2667000" y="4038600"/>
            <a:ext cx="990600" cy="3810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1371600" y="5181600"/>
            <a:ext cx="609600" cy="457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nl-NL" sz="2200">
                <a:solidFill>
                  <a:schemeClr val="accent2"/>
                </a:solidFill>
                <a:latin typeface="Times New Roman" pitchFamily="18" charset="0"/>
              </a:rPr>
              <a:t>no</a:t>
            </a:r>
          </a:p>
        </p:txBody>
      </p:sp>
      <p:cxnSp>
        <p:nvCxnSpPr>
          <p:cNvPr id="21" name="AutoShape 19"/>
          <p:cNvCxnSpPr>
            <a:cxnSpLocks noChangeShapeType="1"/>
            <a:stCxn id="20" idx="0"/>
            <a:endCxn id="16" idx="2"/>
          </p:cNvCxnSpPr>
          <p:nvPr/>
        </p:nvCxnSpPr>
        <p:spPr bwMode="auto">
          <a:xfrm flipV="1">
            <a:off x="1676400" y="4876800"/>
            <a:ext cx="0" cy="3048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0"/>
          <p:cNvCxnSpPr>
            <a:cxnSpLocks noChangeShapeType="1"/>
            <a:stCxn id="31" idx="0"/>
            <a:endCxn id="17" idx="2"/>
          </p:cNvCxnSpPr>
          <p:nvPr/>
        </p:nvCxnSpPr>
        <p:spPr bwMode="auto">
          <a:xfrm flipV="1">
            <a:off x="3657600" y="4876800"/>
            <a:ext cx="0" cy="3048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4648200" y="4419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nl-NL" sz="2400" dirty="0" smtClean="0">
                <a:solidFill>
                  <a:schemeClr val="accent2"/>
                </a:solidFill>
                <a:latin typeface="Times New Roman" pitchFamily="18" charset="0"/>
              </a:rPr>
              <a:t>weak</a:t>
            </a:r>
            <a:endParaRPr lang="en-US" altLang="nl-NL" sz="24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6629400" y="4419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nl-NL" sz="2400" dirty="0" smtClean="0">
                <a:solidFill>
                  <a:schemeClr val="accent2"/>
                </a:solidFill>
                <a:latin typeface="Times New Roman" pitchFamily="18" charset="0"/>
              </a:rPr>
              <a:t>strong</a:t>
            </a:r>
            <a:endParaRPr lang="en-US" altLang="nl-NL" sz="24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cxnSp>
        <p:nvCxnSpPr>
          <p:cNvPr id="25" name="AutoShape 23"/>
          <p:cNvCxnSpPr>
            <a:cxnSpLocks noChangeShapeType="1"/>
            <a:stCxn id="13" idx="2"/>
            <a:endCxn id="23" idx="0"/>
          </p:cNvCxnSpPr>
          <p:nvPr/>
        </p:nvCxnSpPr>
        <p:spPr bwMode="auto">
          <a:xfrm flipH="1">
            <a:off x="5181600" y="4038600"/>
            <a:ext cx="990600" cy="3810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4"/>
          <p:cNvCxnSpPr>
            <a:cxnSpLocks noChangeShapeType="1"/>
            <a:stCxn id="13" idx="2"/>
            <a:endCxn id="24" idx="0"/>
          </p:cNvCxnSpPr>
          <p:nvPr/>
        </p:nvCxnSpPr>
        <p:spPr bwMode="auto">
          <a:xfrm>
            <a:off x="6172200" y="4038600"/>
            <a:ext cx="990600" cy="3810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5"/>
          <p:cNvCxnSpPr>
            <a:cxnSpLocks noChangeShapeType="1"/>
            <a:endCxn id="23" idx="2"/>
          </p:cNvCxnSpPr>
          <p:nvPr/>
        </p:nvCxnSpPr>
        <p:spPr bwMode="auto">
          <a:xfrm flipV="1">
            <a:off x="5181600" y="4876800"/>
            <a:ext cx="0" cy="3048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6"/>
          <p:cNvCxnSpPr>
            <a:cxnSpLocks noChangeShapeType="1"/>
            <a:stCxn id="24" idx="2"/>
          </p:cNvCxnSpPr>
          <p:nvPr/>
        </p:nvCxnSpPr>
        <p:spPr bwMode="auto">
          <a:xfrm>
            <a:off x="7162800" y="4876800"/>
            <a:ext cx="0" cy="3048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4114800" y="3581400"/>
            <a:ext cx="609600" cy="457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nl-NL" sz="2200">
                <a:solidFill>
                  <a:schemeClr val="accent2"/>
                </a:solidFill>
                <a:latin typeface="Times New Roman" pitchFamily="18" charset="0"/>
              </a:rPr>
              <a:t>yes</a:t>
            </a:r>
          </a:p>
        </p:txBody>
      </p:sp>
      <p:cxnSp>
        <p:nvCxnSpPr>
          <p:cNvPr id="30" name="AutoShape 28"/>
          <p:cNvCxnSpPr>
            <a:cxnSpLocks noChangeShapeType="1"/>
            <a:stCxn id="7" idx="2"/>
            <a:endCxn id="29" idx="0"/>
          </p:cNvCxnSpPr>
          <p:nvPr/>
        </p:nvCxnSpPr>
        <p:spPr bwMode="auto">
          <a:xfrm>
            <a:off x="4419600" y="3124200"/>
            <a:ext cx="0" cy="4572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3352800" y="5181600"/>
            <a:ext cx="609600" cy="457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nl-NL" sz="2200">
                <a:solidFill>
                  <a:schemeClr val="accent2"/>
                </a:solidFill>
                <a:latin typeface="Times New Roman" pitchFamily="18" charset="0"/>
              </a:rPr>
              <a:t>yes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4876800" y="5181600"/>
            <a:ext cx="609600" cy="457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nl-NL" sz="2200">
                <a:solidFill>
                  <a:schemeClr val="accent2"/>
                </a:solidFill>
                <a:latin typeface="Times New Roman" pitchFamily="18" charset="0"/>
              </a:rPr>
              <a:t>yes</a:t>
            </a: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6858000" y="5181600"/>
            <a:ext cx="609600" cy="457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nl-NL" sz="2200">
                <a:solidFill>
                  <a:schemeClr val="accent2"/>
                </a:solidFill>
                <a:latin typeface="Times New Roman" pitchFamily="18" charset="0"/>
              </a:rPr>
              <a:t>no</a:t>
            </a: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4419600" y="2133601"/>
            <a:ext cx="1752599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6172199" y="3124198"/>
            <a:ext cx="1" cy="45720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6189132" y="4038601"/>
            <a:ext cx="973668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3" name="Tekstvak 2"/>
          <p:cNvSpPr txBox="1"/>
          <p:nvPr/>
        </p:nvSpPr>
        <p:spPr>
          <a:xfrm>
            <a:off x="304800" y="1708092"/>
            <a:ext cx="316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Day 15: [</a:t>
            </a:r>
            <a:r>
              <a:rPr lang="nl-NL" sz="2000" dirty="0" err="1" smtClean="0"/>
              <a:t>rainy</a:t>
            </a:r>
            <a:r>
              <a:rPr lang="nl-NL" sz="2000" dirty="0" smtClean="0"/>
              <a:t>, strong]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75570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Consider Decision Trees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Each instance consists of an attribute with discrete values (e.g. outlook/sunny, etc</a:t>
            </a:r>
            <a:r>
              <a:rPr lang="en-US" sz="2400" dirty="0" smtClean="0"/>
              <a:t>..)</a:t>
            </a:r>
            <a:endParaRPr lang="en-US" sz="2000" dirty="0"/>
          </a:p>
          <a:p>
            <a:r>
              <a:rPr lang="en-US" sz="2400" dirty="0"/>
              <a:t>The classification is over discrete values (e.g. yes/no )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is okay for the training data to contain errors – </a:t>
            </a:r>
            <a:r>
              <a:rPr lang="en-US" sz="2400" dirty="0" smtClean="0"/>
              <a:t>depending on the learning algorithm decision </a:t>
            </a:r>
            <a:r>
              <a:rPr lang="en-US" sz="2400" dirty="0"/>
              <a:t>trees </a:t>
            </a:r>
            <a:r>
              <a:rPr lang="en-US" sz="2400" dirty="0" smtClean="0"/>
              <a:t>can be</a:t>
            </a:r>
            <a:r>
              <a:rPr lang="en-US" sz="2400" dirty="0" smtClean="0"/>
              <a:t> </a:t>
            </a:r>
            <a:r>
              <a:rPr lang="en-US" sz="2400" dirty="0"/>
              <a:t>robust to classification errors in the training data.</a:t>
            </a:r>
          </a:p>
          <a:p>
            <a:r>
              <a:rPr lang="en-US" sz="2400" dirty="0"/>
              <a:t>It is okay for the training data to contain missing values – decision trees can be used even if instances have missing attributes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429083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Decision</a:t>
            </a:r>
            <a:r>
              <a:rPr lang="nl-NL" dirty="0"/>
              <a:t> Tree Learning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8600" y="1524000"/>
            <a:ext cx="8458200" cy="4114800"/>
          </a:xfrm>
        </p:spPr>
        <p:txBody>
          <a:bodyPr/>
          <a:lstStyle/>
          <a:p>
            <a:r>
              <a:rPr lang="en-US" dirty="0"/>
              <a:t>Basic Algorithm:</a:t>
            </a:r>
          </a:p>
          <a:p>
            <a:pPr lvl="1"/>
            <a:r>
              <a:rPr lang="en-US" sz="2400" dirty="0"/>
              <a:t>1. </a:t>
            </a:r>
            <a:r>
              <a:rPr lang="en-US" sz="2400" dirty="0" smtClean="0"/>
              <a:t>A </a:t>
            </a:r>
            <a:r>
              <a:rPr lang="en-US" altLang="nl-NL" sz="240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</a:t>
            </a:r>
            <a:r>
              <a:rPr lang="en-US" sz="2400" dirty="0" smtClean="0"/>
              <a:t> the </a:t>
            </a:r>
            <a:r>
              <a:rPr lang="en-US" sz="2400" dirty="0"/>
              <a:t>“best" decision attribute for a node N.</a:t>
            </a:r>
          </a:p>
          <a:p>
            <a:pPr lvl="1"/>
            <a:r>
              <a:rPr lang="en-US" sz="2400" dirty="0"/>
              <a:t>2. Assign A as decision attribute for the node N.</a:t>
            </a:r>
          </a:p>
          <a:p>
            <a:pPr lvl="1"/>
            <a:r>
              <a:rPr lang="en-US" sz="2400" dirty="0"/>
              <a:t>3. For each value of A, create new </a:t>
            </a:r>
            <a:r>
              <a:rPr lang="en-US" sz="2400" dirty="0" smtClean="0"/>
              <a:t>child </a:t>
            </a:r>
            <a:r>
              <a:rPr lang="en-US" sz="2400" dirty="0"/>
              <a:t>of </a:t>
            </a:r>
            <a:r>
              <a:rPr lang="en-US" sz="2400" dirty="0" smtClean="0"/>
              <a:t>node </a:t>
            </a:r>
            <a:r>
              <a:rPr lang="en-US" sz="2400" dirty="0"/>
              <a:t>N.</a:t>
            </a:r>
          </a:p>
          <a:p>
            <a:pPr lvl="1"/>
            <a:r>
              <a:rPr lang="en-US" sz="2400" dirty="0"/>
              <a:t>4. Sort training examples to leaf nodes.</a:t>
            </a:r>
          </a:p>
          <a:p>
            <a:pPr lvl="1"/>
            <a:r>
              <a:rPr lang="en-US" sz="2400" dirty="0"/>
              <a:t>5. </a:t>
            </a:r>
            <a:r>
              <a:rPr lang="en-US" sz="2400" b="1" dirty="0"/>
              <a:t>IF</a:t>
            </a:r>
            <a:r>
              <a:rPr lang="en-US" sz="2400" dirty="0"/>
              <a:t> training examples perfectly classified, </a:t>
            </a:r>
            <a:r>
              <a:rPr lang="en-US" sz="2400" b="1" dirty="0"/>
              <a:t>THEN</a:t>
            </a:r>
            <a:r>
              <a:rPr lang="en-US" sz="2400" dirty="0"/>
              <a:t> STOP.</a:t>
            </a:r>
          </a:p>
          <a:p>
            <a:pPr lvl="1"/>
            <a:r>
              <a:rPr lang="en-US" sz="2400" dirty="0"/>
              <a:t>    </a:t>
            </a:r>
            <a:r>
              <a:rPr lang="en-US" sz="2400" b="1" dirty="0"/>
              <a:t>ELSE</a:t>
            </a:r>
            <a:r>
              <a:rPr lang="en-US" sz="2400" dirty="0"/>
              <a:t> iterate over new leaf nodes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697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Decision</a:t>
            </a:r>
            <a:r>
              <a:rPr lang="nl-NL" dirty="0" smtClean="0"/>
              <a:t> Tree Learning</a:t>
            </a:r>
            <a:endParaRPr lang="nl-NL" dirty="0"/>
          </a:p>
        </p:txBody>
      </p:sp>
      <p:grpSp>
        <p:nvGrpSpPr>
          <p:cNvPr id="40" name="Groep 39"/>
          <p:cNvGrpSpPr/>
          <p:nvPr/>
        </p:nvGrpSpPr>
        <p:grpSpPr>
          <a:xfrm>
            <a:off x="228600" y="2044700"/>
            <a:ext cx="8686800" cy="2984500"/>
            <a:chOff x="228600" y="2044700"/>
            <a:chExt cx="8686800" cy="2984500"/>
          </a:xfrm>
        </p:grpSpPr>
        <p:sp>
          <p:nvSpPr>
            <p:cNvPr id="41" name="Text Box 4"/>
            <p:cNvSpPr txBox="1">
              <a:spLocks noChangeArrowheads="1"/>
            </p:cNvSpPr>
            <p:nvPr/>
          </p:nvSpPr>
          <p:spPr bwMode="auto">
            <a:xfrm>
              <a:off x="6096000" y="3505200"/>
              <a:ext cx="2819400" cy="150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_____________________________________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Outlook       Temp     Hum      Wind     Play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---------------------------------------------------------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Rain          Mild          High        Weak     Yes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Rain          Cool          Normal    Weak     Yes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Rain          Cool          Normal    Strong    No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Rain          Mild          Normal     Weak    Yes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Rain          Mild          High         Strong   No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nl-NL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2" name="Text Box 5"/>
            <p:cNvSpPr txBox="1">
              <a:spLocks noChangeArrowheads="1"/>
            </p:cNvSpPr>
            <p:nvPr/>
          </p:nvSpPr>
          <p:spPr bwMode="auto">
            <a:xfrm>
              <a:off x="4114800" y="2133600"/>
              <a:ext cx="1006475" cy="366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Outlook</a:t>
              </a:r>
            </a:p>
          </p:txBody>
        </p:sp>
        <p:sp>
          <p:nvSpPr>
            <p:cNvPr id="43" name="Rectangle 6"/>
            <p:cNvSpPr>
              <a:spLocks noChangeArrowheads="1"/>
            </p:cNvSpPr>
            <p:nvPr/>
          </p:nvSpPr>
          <p:spPr bwMode="auto">
            <a:xfrm>
              <a:off x="4024313" y="2044700"/>
              <a:ext cx="1096962" cy="5492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228600" y="3505200"/>
              <a:ext cx="2743200" cy="1524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____________________________________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Outlook      Temp     Hum     Wind     Play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-------------------------------------------------------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Sunny          Hot          High     Weak     No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Sunny          Hot          High     Strong    No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Sunny         Mild         High      Weak     No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Sunny         Cool         Normal  Weak    Yes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Sunny         Mild         Normal  Strong   Yes</a:t>
              </a:r>
            </a:p>
          </p:txBody>
        </p:sp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3124200" y="3505200"/>
              <a:ext cx="2819400" cy="914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_____________________________________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Outlook       Temp     Hum      Wind     Play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---------------------------------------------------------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Overcast        Hot        High       Weak    Yes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Overcast        Cool      Normal   Strong   Yes</a:t>
              </a:r>
            </a:p>
          </p:txBody>
        </p:sp>
        <p:sp>
          <p:nvSpPr>
            <p:cNvPr id="46" name="Line 9"/>
            <p:cNvSpPr>
              <a:spLocks noChangeShapeType="1"/>
            </p:cNvSpPr>
            <p:nvPr/>
          </p:nvSpPr>
          <p:spPr bwMode="auto">
            <a:xfrm flipV="1">
              <a:off x="1524000" y="2590800"/>
              <a:ext cx="3048000" cy="914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>
              <a:off x="4572000" y="2590800"/>
              <a:ext cx="0" cy="914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>
              <a:off x="4572000" y="2590800"/>
              <a:ext cx="3200400" cy="914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9" name="Text Box 12"/>
            <p:cNvSpPr txBox="1">
              <a:spLocks noChangeArrowheads="1"/>
            </p:cNvSpPr>
            <p:nvPr/>
          </p:nvSpPr>
          <p:spPr bwMode="auto">
            <a:xfrm>
              <a:off x="3048000" y="2743200"/>
              <a:ext cx="914400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Sunny</a:t>
              </a:r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auto">
            <a:xfrm>
              <a:off x="4024313" y="3048000"/>
              <a:ext cx="1187450" cy="366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Overcast</a:t>
              </a:r>
            </a:p>
          </p:txBody>
        </p:sp>
        <p:sp>
          <p:nvSpPr>
            <p:cNvPr id="51" name="Text Box 14"/>
            <p:cNvSpPr txBox="1">
              <a:spLocks noChangeArrowheads="1"/>
            </p:cNvSpPr>
            <p:nvPr/>
          </p:nvSpPr>
          <p:spPr bwMode="auto">
            <a:xfrm>
              <a:off x="5562600" y="2819400"/>
              <a:ext cx="639763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Rain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90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Entropy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304800" y="1676400"/>
            <a:ext cx="8458200" cy="4114800"/>
          </a:xfrm>
        </p:spPr>
        <p:txBody>
          <a:bodyPr/>
          <a:lstStyle/>
          <a:p>
            <a:r>
              <a:rPr lang="en-US" sz="2800" dirty="0"/>
              <a:t>Let </a:t>
            </a:r>
            <a:r>
              <a:rPr lang="en-US" sz="2800" i="1" dirty="0"/>
              <a:t>S</a:t>
            </a:r>
            <a:r>
              <a:rPr lang="en-US" sz="2800" dirty="0"/>
              <a:t> be a sample of training examples, </a:t>
            </a:r>
            <a:r>
              <a:rPr lang="en-US" sz="2800" dirty="0" smtClean="0"/>
              <a:t>and </a:t>
            </a:r>
            <a:r>
              <a:rPr lang="en-US" sz="2800" i="1" dirty="0" smtClean="0"/>
              <a:t>p</a:t>
            </a:r>
            <a:r>
              <a:rPr lang="en-US" sz="2800" i="1" dirty="0"/>
              <a:t>+ </a:t>
            </a:r>
            <a:r>
              <a:rPr lang="en-US" sz="2800" dirty="0"/>
              <a:t>is the proportion of positive examples in </a:t>
            </a:r>
            <a:r>
              <a:rPr lang="en-US" sz="2800" i="1" dirty="0"/>
              <a:t>S</a:t>
            </a:r>
            <a:r>
              <a:rPr lang="en-US" sz="2800" dirty="0"/>
              <a:t> </a:t>
            </a:r>
            <a:r>
              <a:rPr lang="en-US" sz="2800" dirty="0" smtClean="0"/>
              <a:t>and </a:t>
            </a:r>
            <a:r>
              <a:rPr lang="en-US" sz="2800" i="1" dirty="0" smtClean="0"/>
              <a:t>p-</a:t>
            </a:r>
            <a:r>
              <a:rPr lang="en-US" sz="2800" dirty="0" smtClean="0"/>
              <a:t>  </a:t>
            </a:r>
            <a:r>
              <a:rPr lang="en-US" sz="2800" dirty="0"/>
              <a:t>is the proportion of negative examples in </a:t>
            </a:r>
            <a:r>
              <a:rPr lang="en-US" sz="2800" i="1" dirty="0"/>
              <a:t>S</a:t>
            </a:r>
            <a:r>
              <a:rPr lang="en-US" sz="2800" dirty="0"/>
              <a:t>. </a:t>
            </a:r>
          </a:p>
          <a:p>
            <a:r>
              <a:rPr lang="en-US" sz="2800" dirty="0"/>
              <a:t>Then:  entropy measures the </a:t>
            </a:r>
            <a:r>
              <a:rPr lang="en-US" sz="2800" dirty="0">
                <a:solidFill>
                  <a:srgbClr val="FF0000"/>
                </a:solidFill>
              </a:rPr>
              <a:t>impurity</a:t>
            </a:r>
            <a:r>
              <a:rPr lang="en-US" sz="2800" dirty="0"/>
              <a:t> of </a:t>
            </a:r>
            <a:r>
              <a:rPr lang="en-US" sz="2800" i="1" dirty="0"/>
              <a:t>S</a:t>
            </a:r>
            <a:r>
              <a:rPr lang="en-US" sz="2800" dirty="0"/>
              <a:t>: </a:t>
            </a:r>
          </a:p>
          <a:p>
            <a:r>
              <a:rPr lang="en-US" sz="2800" dirty="0" smtClean="0"/>
              <a:t>E(</a:t>
            </a:r>
            <a:r>
              <a:rPr lang="en-US" sz="2800" i="1" dirty="0" smtClean="0"/>
              <a:t>S</a:t>
            </a:r>
            <a:r>
              <a:rPr lang="en-US" sz="2800" dirty="0"/>
              <a:t>) = </a:t>
            </a:r>
            <a:r>
              <a:rPr lang="en-US" sz="2800" dirty="0" smtClean="0"/>
              <a:t>-</a:t>
            </a:r>
            <a:r>
              <a:rPr lang="en-US" sz="2800" i="1" dirty="0" smtClean="0"/>
              <a:t>p</a:t>
            </a:r>
            <a:r>
              <a:rPr lang="en-US" sz="2800" i="1" baseline="30000" dirty="0" smtClean="0"/>
              <a:t>+</a:t>
            </a:r>
            <a:r>
              <a:rPr lang="en-US" sz="2800" i="1" dirty="0" smtClean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 </a:t>
            </a:r>
            <a:r>
              <a:rPr lang="en-US" sz="2800" i="1" dirty="0"/>
              <a:t>p</a:t>
            </a:r>
            <a:r>
              <a:rPr lang="en-US" sz="2800" i="1" baseline="30000" dirty="0"/>
              <a:t>+</a:t>
            </a:r>
            <a:r>
              <a:rPr lang="en-US" sz="2800" dirty="0"/>
              <a:t> – </a:t>
            </a:r>
            <a:r>
              <a:rPr lang="en-US" sz="2800" i="1" dirty="0"/>
              <a:t>p</a:t>
            </a:r>
            <a:r>
              <a:rPr lang="en-US" sz="2800" i="1" baseline="30000" dirty="0"/>
              <a:t>-</a:t>
            </a:r>
            <a:r>
              <a:rPr lang="en-US" sz="2800" dirty="0"/>
              <a:t> log</a:t>
            </a:r>
            <a:r>
              <a:rPr lang="en-US" sz="2800" baseline="-25000" dirty="0"/>
              <a:t>2</a:t>
            </a:r>
            <a:r>
              <a:rPr lang="en-US" sz="2800" dirty="0"/>
              <a:t> </a:t>
            </a:r>
            <a:r>
              <a:rPr lang="en-US" sz="2800" i="1" dirty="0"/>
              <a:t>p</a:t>
            </a:r>
            <a:r>
              <a:rPr lang="en-US" sz="2800" i="1" baseline="30000" dirty="0"/>
              <a:t>-</a:t>
            </a:r>
          </a:p>
          <a:p>
            <a:endParaRPr lang="nl-NL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968564"/>
              </p:ext>
            </p:extLst>
          </p:nvPr>
        </p:nvGraphicFramePr>
        <p:xfrm>
          <a:off x="6172199" y="3962400"/>
          <a:ext cx="2563171" cy="214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name="Picture" r:id="rId3" imgW="3657600" imgH="3055620" progId="Word.Picture.8">
                  <p:embed/>
                </p:oleObj>
              </mc:Choice>
              <mc:Fallback>
                <p:oleObj name="Picture" r:id="rId3" imgW="3657600" imgH="305562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199" y="3962400"/>
                        <a:ext cx="2563171" cy="214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212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Entropy with </a:t>
            </a:r>
            <a:r>
              <a:rPr lang="en-GB" i="1" dirty="0" smtClean="0"/>
              <a:t>n</a:t>
            </a:r>
            <a:r>
              <a:rPr lang="en-GB" dirty="0" smtClean="0"/>
              <a:t>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4114800"/>
          </a:xfrm>
        </p:spPr>
        <p:txBody>
          <a:bodyPr/>
          <a:lstStyle/>
          <a:p>
            <a:r>
              <a:rPr lang="en-GB" sz="2400" dirty="0" smtClean="0"/>
              <a:t>So for 2 classes we have;</a:t>
            </a:r>
          </a:p>
          <a:p>
            <a:pPr marL="0" indent="0">
              <a:buNone/>
            </a:pPr>
            <a:r>
              <a:rPr lang="en-US" sz="2400" dirty="0" smtClean="0"/>
              <a:t>	E(</a:t>
            </a:r>
            <a:r>
              <a:rPr lang="en-US" sz="2400" i="1" dirty="0" smtClean="0"/>
              <a:t>S</a:t>
            </a:r>
            <a:r>
              <a:rPr lang="en-US" sz="2400" dirty="0"/>
              <a:t>) = -</a:t>
            </a:r>
            <a:r>
              <a:rPr lang="en-US" sz="2400" i="1" dirty="0"/>
              <a:t>p</a:t>
            </a:r>
            <a:r>
              <a:rPr lang="en-US" sz="2400" i="1" baseline="30000" dirty="0"/>
              <a:t>+</a:t>
            </a:r>
            <a:r>
              <a:rPr lang="en-US" sz="2400" i="1" dirty="0"/>
              <a:t> </a:t>
            </a:r>
            <a:r>
              <a:rPr lang="en-US" sz="2400" dirty="0"/>
              <a:t>log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i="1" dirty="0"/>
              <a:t>p</a:t>
            </a:r>
            <a:r>
              <a:rPr lang="en-US" sz="2400" i="1" baseline="30000" dirty="0"/>
              <a:t>+</a:t>
            </a:r>
            <a:r>
              <a:rPr lang="en-US" sz="2400" dirty="0"/>
              <a:t> – </a:t>
            </a:r>
            <a:r>
              <a:rPr lang="en-US" sz="2400" i="1" dirty="0"/>
              <a:t>p</a:t>
            </a:r>
            <a:r>
              <a:rPr lang="en-US" sz="2400" i="1" baseline="30000" dirty="0"/>
              <a:t>-</a:t>
            </a:r>
            <a:r>
              <a:rPr lang="en-US" sz="2400" dirty="0"/>
              <a:t> log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i="1" dirty="0"/>
              <a:t>p</a:t>
            </a:r>
            <a:r>
              <a:rPr lang="en-US" sz="2400" i="1" baseline="30000" dirty="0"/>
              <a:t>-</a:t>
            </a:r>
          </a:p>
          <a:p>
            <a:r>
              <a:rPr lang="en-GB" sz="2400" dirty="0" smtClean="0"/>
              <a:t>But if we have more than 2 classes, this formula won’t work anymore.</a:t>
            </a:r>
          </a:p>
          <a:p>
            <a:r>
              <a:rPr lang="en-GB" sz="2400" dirty="0" smtClean="0"/>
              <a:t>We could extend it with;</a:t>
            </a:r>
          </a:p>
          <a:p>
            <a:pPr marL="457200" lvl="1" indent="0">
              <a:buNone/>
            </a:pPr>
            <a:r>
              <a:rPr lang="en-US" sz="2000" dirty="0" smtClean="0"/>
              <a:t>	E(</a:t>
            </a:r>
            <a:r>
              <a:rPr lang="en-US" sz="2000" i="1" dirty="0" smtClean="0"/>
              <a:t>S</a:t>
            </a:r>
            <a:r>
              <a:rPr lang="en-US" sz="2000" dirty="0"/>
              <a:t>) = -</a:t>
            </a:r>
            <a:r>
              <a:rPr lang="en-US" sz="2000" i="1" dirty="0" smtClean="0"/>
              <a:t>p</a:t>
            </a:r>
            <a:r>
              <a:rPr lang="en-US" sz="2000" i="1" baseline="30000" dirty="0" smtClean="0"/>
              <a:t>1</a:t>
            </a:r>
            <a:r>
              <a:rPr lang="en-US" sz="2000" i="1" dirty="0" smtClean="0"/>
              <a:t> </a:t>
            </a:r>
            <a:r>
              <a:rPr lang="en-US" sz="2000" dirty="0"/>
              <a:t>log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i="1" dirty="0" smtClean="0"/>
              <a:t>p</a:t>
            </a:r>
            <a:r>
              <a:rPr lang="en-US" sz="2000" i="1" baseline="30000" dirty="0" smtClean="0"/>
              <a:t>1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en-US" sz="2000" i="1" dirty="0" smtClean="0"/>
              <a:t>p</a:t>
            </a:r>
            <a:r>
              <a:rPr lang="en-US" sz="2000" i="1" baseline="30000" dirty="0" smtClean="0"/>
              <a:t>2</a:t>
            </a:r>
            <a:r>
              <a:rPr lang="en-US" sz="2000" dirty="0" smtClean="0"/>
              <a:t> </a:t>
            </a:r>
            <a:r>
              <a:rPr lang="en-US" sz="2000" dirty="0"/>
              <a:t>log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i="1" dirty="0" smtClean="0"/>
              <a:t>p</a:t>
            </a:r>
            <a:r>
              <a:rPr lang="en-US" sz="2000" i="1" baseline="30000" dirty="0" smtClean="0"/>
              <a:t>2</a:t>
            </a:r>
            <a:r>
              <a:rPr lang="en-US" sz="2000" dirty="0"/>
              <a:t> – </a:t>
            </a:r>
            <a:r>
              <a:rPr lang="en-US" sz="2000" i="1" dirty="0" smtClean="0"/>
              <a:t>p</a:t>
            </a:r>
            <a:r>
              <a:rPr lang="en-US" sz="2000" i="1" baseline="30000" dirty="0" smtClean="0"/>
              <a:t>3</a:t>
            </a:r>
            <a:r>
              <a:rPr lang="en-US" sz="2000" dirty="0" smtClean="0"/>
              <a:t> </a:t>
            </a:r>
            <a:r>
              <a:rPr lang="en-US" sz="2000" dirty="0"/>
              <a:t>log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i="1" dirty="0" smtClean="0"/>
              <a:t>p</a:t>
            </a:r>
            <a:r>
              <a:rPr lang="en-US" sz="2000" i="1" baseline="30000" dirty="0" smtClean="0"/>
              <a:t>3</a:t>
            </a:r>
            <a:endParaRPr lang="en-US" sz="2000" dirty="0" smtClean="0"/>
          </a:p>
          <a:p>
            <a:r>
              <a:rPr lang="en-GB" sz="2400" dirty="0" smtClean="0"/>
              <a:t>But now if we have 5, 3 and 2 in each class we will get 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smtClean="0"/>
              <a:t>-0.5log</a:t>
            </a:r>
            <a:r>
              <a:rPr lang="en-GB" sz="2400" baseline="-25000" dirty="0" smtClean="0"/>
              <a:t>2</a:t>
            </a:r>
            <a:r>
              <a:rPr lang="en-GB" sz="2400" dirty="0" smtClean="0"/>
              <a:t> 0.5 – 0.3log</a:t>
            </a:r>
            <a:r>
              <a:rPr lang="en-GB" sz="2400" baseline="-25000" dirty="0" smtClean="0"/>
              <a:t>2</a:t>
            </a:r>
            <a:r>
              <a:rPr lang="en-GB" sz="2400" dirty="0" smtClean="0"/>
              <a:t>0.3 – 0.2log</a:t>
            </a:r>
            <a:r>
              <a:rPr lang="en-GB" sz="2400" baseline="-25000" dirty="0" smtClean="0"/>
              <a:t>2</a:t>
            </a:r>
            <a:r>
              <a:rPr lang="en-GB" sz="2400" dirty="0" smtClean="0"/>
              <a:t>0.2 = 1.49</a:t>
            </a:r>
          </a:p>
          <a:p>
            <a:r>
              <a:rPr lang="en-GB" sz="2400" dirty="0" smtClean="0"/>
              <a:t>Breaks the idea that entropy is between 0 and 1</a:t>
            </a:r>
          </a:p>
          <a:p>
            <a:r>
              <a:rPr lang="en-GB" sz="2400" dirty="0" smtClean="0"/>
              <a:t>To fix use log</a:t>
            </a:r>
            <a:r>
              <a:rPr lang="en-GB" sz="2400" baseline="-25000" dirty="0" smtClean="0"/>
              <a:t>3</a:t>
            </a:r>
            <a:r>
              <a:rPr lang="en-GB" sz="2400" dirty="0" smtClean="0"/>
              <a:t> for 3 classes and </a:t>
            </a:r>
            <a:r>
              <a:rPr lang="en-GB" sz="2400" dirty="0" err="1" smtClean="0"/>
              <a:t>log</a:t>
            </a:r>
            <a:r>
              <a:rPr lang="en-GB" sz="2400" baseline="-25000" dirty="0" err="1" smtClean="0"/>
              <a:t>n</a:t>
            </a:r>
            <a:r>
              <a:rPr lang="en-GB" sz="2400" dirty="0" smtClean="0"/>
              <a:t> for n classes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4217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Intermezzo: </a:t>
            </a:r>
            <a:r>
              <a:rPr lang="nl-NL" dirty="0" err="1" smtClean="0"/>
              <a:t>Logarithms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 b="1" dirty="0">
                <a:latin typeface="+mj-lt"/>
              </a:rPr>
              <a:t>P</a:t>
            </a:r>
            <a:r>
              <a:rPr lang="en-US" altLang="en-US" sz="2200" b="1" dirty="0" smtClean="0">
                <a:solidFill>
                  <a:schemeClr val="tx2"/>
                </a:solidFill>
                <a:latin typeface="+mj-lt"/>
              </a:rPr>
              <a:t>roperties of logarithms</a:t>
            </a:r>
            <a:r>
              <a:rPr lang="en-US" altLang="en-US" sz="2400" dirty="0">
                <a:latin typeface="+mj-lt"/>
              </a:rPr>
              <a:t>	</a:t>
            </a:r>
            <a:endParaRPr lang="en-US" altLang="en-US" sz="2400" dirty="0" smtClean="0">
              <a:latin typeface="+mj-lt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err="1"/>
              <a:t>l</a:t>
            </a:r>
            <a:r>
              <a:rPr lang="en-US" altLang="en-US" sz="2200" dirty="0" err="1" smtClean="0"/>
              <a:t>og</a:t>
            </a:r>
            <a:r>
              <a:rPr lang="en-US" altLang="en-US" sz="2200" baseline="-25000" dirty="0" err="1" smtClean="0"/>
              <a:t>b</a:t>
            </a:r>
            <a:r>
              <a:rPr lang="en-US" altLang="en-US" sz="2200" dirty="0" err="1" smtClean="0"/>
              <a:t>a</a:t>
            </a:r>
            <a:r>
              <a:rPr lang="en-US" altLang="en-US" sz="2200" i="1" dirty="0" smtClean="0"/>
              <a:t> = c </a:t>
            </a:r>
            <a:r>
              <a:rPr lang="en-US" altLang="en-US" sz="2200" dirty="0" smtClean="0"/>
              <a:t>if</a:t>
            </a:r>
            <a:r>
              <a:rPr lang="en-US" altLang="en-US" sz="2200" i="1" dirty="0" smtClean="0"/>
              <a:t> a = </a:t>
            </a:r>
            <a:r>
              <a:rPr lang="en-US" altLang="en-US" sz="2200" i="1" dirty="0" err="1" smtClean="0"/>
              <a:t>b</a:t>
            </a:r>
            <a:r>
              <a:rPr lang="en-US" altLang="en-US" sz="2200" i="1" baseline="30000" dirty="0" err="1"/>
              <a:t>c</a:t>
            </a:r>
            <a:endParaRPr lang="en-US" altLang="en-US" sz="2200" i="1" dirty="0" smtClean="0">
              <a:latin typeface="+mj-lt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err="1" smtClean="0">
                <a:latin typeface="+mj-lt"/>
              </a:rPr>
              <a:t>log</a:t>
            </a:r>
            <a:r>
              <a:rPr lang="en-US" altLang="en-US" sz="2200" baseline="-25000" dirty="0" err="1" smtClean="0">
                <a:latin typeface="+mj-lt"/>
              </a:rPr>
              <a:t>b</a:t>
            </a:r>
            <a:r>
              <a:rPr lang="en-US" altLang="en-US" sz="2200" dirty="0" smtClean="0">
                <a:latin typeface="+mj-lt"/>
              </a:rPr>
              <a:t>(</a:t>
            </a:r>
            <a:r>
              <a:rPr lang="en-US" altLang="en-US" sz="2200" dirty="0" err="1" smtClean="0">
                <a:latin typeface="+mj-lt"/>
              </a:rPr>
              <a:t>a●c</a:t>
            </a:r>
            <a:r>
              <a:rPr lang="en-US" altLang="en-US" sz="2200" dirty="0" smtClean="0">
                <a:latin typeface="+mj-lt"/>
              </a:rPr>
              <a:t>) </a:t>
            </a:r>
            <a:r>
              <a:rPr lang="en-US" altLang="en-US" sz="2200" dirty="0">
                <a:latin typeface="+mj-lt"/>
              </a:rPr>
              <a:t>= </a:t>
            </a:r>
            <a:r>
              <a:rPr lang="en-US" altLang="en-US" sz="2200" dirty="0" err="1" smtClean="0">
                <a:latin typeface="+mj-lt"/>
              </a:rPr>
              <a:t>log</a:t>
            </a:r>
            <a:r>
              <a:rPr lang="en-US" altLang="en-US" sz="2200" baseline="-25000" dirty="0" err="1" smtClean="0">
                <a:latin typeface="+mj-lt"/>
              </a:rPr>
              <a:t>b</a:t>
            </a:r>
            <a:r>
              <a:rPr lang="en-US" altLang="en-US" sz="2200" dirty="0" err="1" smtClean="0">
                <a:latin typeface="+mj-lt"/>
              </a:rPr>
              <a:t>a</a:t>
            </a:r>
            <a:r>
              <a:rPr lang="en-US" altLang="en-US" sz="2200" dirty="0" smtClean="0">
                <a:latin typeface="+mj-lt"/>
              </a:rPr>
              <a:t> </a:t>
            </a:r>
            <a:r>
              <a:rPr lang="en-US" altLang="en-US" sz="2200" dirty="0">
                <a:latin typeface="+mj-lt"/>
              </a:rPr>
              <a:t>+ </a:t>
            </a:r>
            <a:r>
              <a:rPr lang="en-US" altLang="en-US" sz="2200" dirty="0" err="1" smtClean="0">
                <a:latin typeface="+mj-lt"/>
              </a:rPr>
              <a:t>log</a:t>
            </a:r>
            <a:r>
              <a:rPr lang="en-US" altLang="en-US" sz="2200" baseline="-25000" dirty="0" err="1" smtClean="0">
                <a:latin typeface="+mj-lt"/>
              </a:rPr>
              <a:t>b</a:t>
            </a:r>
            <a:r>
              <a:rPr lang="en-US" altLang="en-US" sz="2200" dirty="0" err="1" smtClean="0">
                <a:latin typeface="+mj-lt"/>
              </a:rPr>
              <a:t>c</a:t>
            </a:r>
            <a:r>
              <a:rPr lang="en-US" altLang="en-US" sz="2200" dirty="0" smtClean="0">
                <a:latin typeface="+mj-lt"/>
              </a:rPr>
              <a:t> </a:t>
            </a:r>
            <a:r>
              <a:rPr lang="en-US" altLang="en-US" sz="2200" dirty="0">
                <a:latin typeface="+mj-lt"/>
              </a:rPr>
              <a:t>; </a:t>
            </a:r>
            <a:endParaRPr lang="en-US" altLang="en-US" sz="2200" dirty="0" smtClean="0">
              <a:latin typeface="+mj-lt"/>
            </a:endParaRPr>
          </a:p>
          <a:p>
            <a:pPr lvl="1" eaLnBrk="1" hangingPunct="1"/>
            <a:r>
              <a:rPr lang="en-US" altLang="en-US" sz="2200" dirty="0" err="1" smtClean="0">
                <a:latin typeface="+mj-lt"/>
              </a:rPr>
              <a:t>log</a:t>
            </a:r>
            <a:r>
              <a:rPr lang="en-US" altLang="en-US" sz="2200" baseline="-25000" dirty="0" err="1" smtClean="0">
                <a:latin typeface="+mj-lt"/>
              </a:rPr>
              <a:t>b</a:t>
            </a:r>
            <a:r>
              <a:rPr lang="en-US" altLang="en-US" sz="2200" dirty="0" smtClean="0">
                <a:latin typeface="+mj-lt"/>
              </a:rPr>
              <a:t> (a/c) </a:t>
            </a:r>
            <a:r>
              <a:rPr lang="en-US" altLang="en-US" sz="2200" dirty="0">
                <a:latin typeface="+mj-lt"/>
              </a:rPr>
              <a:t>= </a:t>
            </a:r>
            <a:r>
              <a:rPr lang="en-US" altLang="en-US" sz="2200" dirty="0" err="1" smtClean="0">
                <a:latin typeface="+mj-lt"/>
              </a:rPr>
              <a:t>log</a:t>
            </a:r>
            <a:r>
              <a:rPr lang="en-US" altLang="en-US" sz="2200" baseline="-25000" dirty="0" err="1" smtClean="0">
                <a:latin typeface="+mj-lt"/>
              </a:rPr>
              <a:t>b</a:t>
            </a:r>
            <a:r>
              <a:rPr lang="en-US" altLang="en-US" sz="2200" dirty="0" err="1" smtClean="0">
                <a:latin typeface="+mj-lt"/>
              </a:rPr>
              <a:t>a</a:t>
            </a:r>
            <a:r>
              <a:rPr lang="en-US" altLang="en-US" sz="2200" dirty="0" smtClean="0">
                <a:latin typeface="+mj-lt"/>
              </a:rPr>
              <a:t> – </a:t>
            </a:r>
            <a:r>
              <a:rPr lang="en-US" altLang="en-US" sz="2200" dirty="0" err="1" smtClean="0">
                <a:latin typeface="+mj-lt"/>
              </a:rPr>
              <a:t>log</a:t>
            </a:r>
            <a:r>
              <a:rPr lang="en-US" altLang="en-US" sz="2200" baseline="-25000" dirty="0" err="1" smtClean="0">
                <a:latin typeface="+mj-lt"/>
              </a:rPr>
              <a:t>b</a:t>
            </a:r>
            <a:r>
              <a:rPr lang="en-US" altLang="en-US" sz="2200" dirty="0" err="1" smtClean="0">
                <a:latin typeface="+mj-lt"/>
              </a:rPr>
              <a:t>c</a:t>
            </a:r>
            <a:endParaRPr lang="en-US" altLang="en-US" sz="2200" dirty="0" smtClean="0">
              <a:latin typeface="+mj-lt"/>
            </a:endParaRPr>
          </a:p>
          <a:p>
            <a:pPr lvl="1" eaLnBrk="1" hangingPunct="1"/>
            <a:r>
              <a:rPr lang="en-US" altLang="en-US" sz="2200" dirty="0" err="1" smtClean="0"/>
              <a:t>log</a:t>
            </a:r>
            <a:r>
              <a:rPr lang="en-US" altLang="en-US" sz="2200" baseline="-25000" dirty="0" err="1" smtClean="0"/>
              <a:t>b</a:t>
            </a:r>
            <a:r>
              <a:rPr lang="en-US" altLang="en-US" sz="2200" dirty="0" err="1" smtClean="0"/>
              <a:t>a</a:t>
            </a:r>
            <a:r>
              <a:rPr lang="en-US" altLang="en-US" sz="2200" dirty="0" smtClean="0"/>
              <a:t> = (</a:t>
            </a:r>
            <a:r>
              <a:rPr lang="en-US" altLang="en-US" sz="2200" dirty="0" err="1" smtClean="0"/>
              <a:t>log</a:t>
            </a:r>
            <a:r>
              <a:rPr lang="en-US" altLang="en-US" sz="2200" baseline="-25000" dirty="0" err="1" smtClean="0"/>
              <a:t>c</a:t>
            </a:r>
            <a:r>
              <a:rPr lang="en-US" altLang="en-US" sz="2200" dirty="0" err="1" smtClean="0"/>
              <a:t>a</a:t>
            </a:r>
            <a:r>
              <a:rPr lang="en-US" altLang="en-US" sz="2200" dirty="0" smtClean="0"/>
              <a:t>) / (</a:t>
            </a:r>
            <a:r>
              <a:rPr lang="en-US" altLang="en-US" sz="2200" dirty="0" err="1" smtClean="0"/>
              <a:t>log</a:t>
            </a:r>
            <a:r>
              <a:rPr lang="en-US" altLang="en-US" sz="2200" baseline="-25000" dirty="0" err="1" smtClean="0"/>
              <a:t>c</a:t>
            </a:r>
            <a:r>
              <a:rPr lang="en-US" altLang="en-US" sz="2200" dirty="0" err="1" smtClean="0"/>
              <a:t>b</a:t>
            </a:r>
            <a:r>
              <a:rPr lang="en-US" altLang="en-US" sz="2200" dirty="0" smtClean="0"/>
              <a:t>)</a:t>
            </a:r>
          </a:p>
          <a:p>
            <a:pPr lvl="1" eaLnBrk="1" hangingPunct="1"/>
            <a:r>
              <a:rPr lang="en-US" altLang="en-US" sz="2200" dirty="0" smtClean="0">
                <a:solidFill>
                  <a:schemeClr val="tx2"/>
                </a:solidFill>
                <a:latin typeface="+mj-lt"/>
              </a:rPr>
              <a:t>So:</a:t>
            </a:r>
          </a:p>
          <a:p>
            <a:pPr lvl="1" eaLnBrk="1" hangingPunct="1"/>
            <a:r>
              <a:rPr lang="nl-NL" altLang="en-US" sz="2200" dirty="0" smtClean="0">
                <a:solidFill>
                  <a:schemeClr val="tx2"/>
                </a:solidFill>
                <a:latin typeface="+mj-lt"/>
              </a:rPr>
              <a:t>Log</a:t>
            </a:r>
            <a:r>
              <a:rPr lang="nl-NL" altLang="en-US" sz="2200" baseline="-25000" dirty="0" smtClean="0">
                <a:solidFill>
                  <a:schemeClr val="tx2"/>
                </a:solidFill>
                <a:latin typeface="+mj-lt"/>
              </a:rPr>
              <a:t>10</a:t>
            </a:r>
            <a:r>
              <a:rPr lang="nl-NL" altLang="en-US" sz="2200" dirty="0" smtClean="0">
                <a:solidFill>
                  <a:schemeClr val="tx2"/>
                </a:solidFill>
                <a:latin typeface="+mj-lt"/>
              </a:rPr>
              <a:t>(100) = 2; </a:t>
            </a:r>
            <a:r>
              <a:rPr lang="nl-NL" altLang="en-US" sz="2200" dirty="0" smtClean="0">
                <a:solidFill>
                  <a:schemeClr val="tx2"/>
                </a:solidFill>
              </a:rPr>
              <a:t>log</a:t>
            </a:r>
            <a:r>
              <a:rPr lang="nl-NL" altLang="en-US" sz="2200" baseline="-25000" dirty="0" smtClean="0">
                <a:solidFill>
                  <a:schemeClr val="tx2"/>
                </a:solidFill>
              </a:rPr>
              <a:t>10</a:t>
            </a:r>
            <a:r>
              <a:rPr lang="nl-NL" altLang="en-US" sz="2200" dirty="0" smtClean="0">
                <a:solidFill>
                  <a:schemeClr val="tx2"/>
                </a:solidFill>
              </a:rPr>
              <a:t>(1) </a:t>
            </a:r>
            <a:r>
              <a:rPr lang="nl-NL" altLang="en-US" sz="2200" dirty="0">
                <a:solidFill>
                  <a:schemeClr val="tx2"/>
                </a:solidFill>
              </a:rPr>
              <a:t>= </a:t>
            </a:r>
            <a:r>
              <a:rPr lang="nl-NL" altLang="en-US" sz="2200" dirty="0" smtClean="0">
                <a:solidFill>
                  <a:schemeClr val="tx2"/>
                </a:solidFill>
              </a:rPr>
              <a:t>0, log</a:t>
            </a:r>
            <a:r>
              <a:rPr lang="nl-NL" altLang="en-US" sz="2200" baseline="-25000" dirty="0" smtClean="0">
                <a:solidFill>
                  <a:schemeClr val="tx2"/>
                </a:solidFill>
              </a:rPr>
              <a:t>10</a:t>
            </a:r>
            <a:r>
              <a:rPr lang="nl-NL" altLang="en-US" sz="2200" dirty="0" smtClean="0">
                <a:solidFill>
                  <a:schemeClr val="tx2"/>
                </a:solidFill>
              </a:rPr>
              <a:t>(0.001)=-3</a:t>
            </a:r>
          </a:p>
          <a:p>
            <a:pPr lvl="1" eaLnBrk="1" hangingPunct="1"/>
            <a:r>
              <a:rPr lang="nl-NL" altLang="en-US" sz="2200" dirty="0" smtClean="0">
                <a:solidFill>
                  <a:schemeClr val="tx2"/>
                </a:solidFill>
              </a:rPr>
              <a:t>log</a:t>
            </a:r>
            <a:r>
              <a:rPr lang="nl-NL" altLang="en-US" sz="2200" baseline="-25000" dirty="0" smtClean="0">
                <a:solidFill>
                  <a:schemeClr val="tx2"/>
                </a:solidFill>
              </a:rPr>
              <a:t>2</a:t>
            </a:r>
            <a:r>
              <a:rPr lang="nl-NL" altLang="en-US" sz="2200" dirty="0" smtClean="0">
                <a:solidFill>
                  <a:schemeClr val="tx2"/>
                </a:solidFill>
              </a:rPr>
              <a:t>(0.5) </a:t>
            </a:r>
            <a:r>
              <a:rPr lang="nl-NL" altLang="en-US" sz="2200" dirty="0">
                <a:solidFill>
                  <a:schemeClr val="tx2"/>
                </a:solidFill>
              </a:rPr>
              <a:t>= </a:t>
            </a:r>
            <a:r>
              <a:rPr lang="nl-NL" altLang="en-US" sz="2200" dirty="0" smtClean="0">
                <a:solidFill>
                  <a:schemeClr val="tx2"/>
                </a:solidFill>
              </a:rPr>
              <a:t>-1; log</a:t>
            </a:r>
            <a:r>
              <a:rPr lang="nl-NL" altLang="en-US" sz="2200" baseline="-25000" dirty="0" smtClean="0">
                <a:solidFill>
                  <a:schemeClr val="tx2"/>
                </a:solidFill>
              </a:rPr>
              <a:t>2</a:t>
            </a:r>
            <a:r>
              <a:rPr lang="nl-NL" altLang="en-US" sz="2200" dirty="0" smtClean="0">
                <a:solidFill>
                  <a:schemeClr val="tx2"/>
                </a:solidFill>
              </a:rPr>
              <a:t>(8) = 3; log</a:t>
            </a:r>
            <a:r>
              <a:rPr lang="nl-NL" altLang="en-US" sz="2200" baseline="-25000" dirty="0" smtClean="0">
                <a:solidFill>
                  <a:schemeClr val="tx2"/>
                </a:solidFill>
              </a:rPr>
              <a:t>2</a:t>
            </a:r>
            <a:r>
              <a:rPr lang="nl-NL" altLang="en-US" sz="2200" dirty="0" smtClean="0">
                <a:solidFill>
                  <a:schemeClr val="tx2"/>
                </a:solidFill>
              </a:rPr>
              <a:t>(0.25) </a:t>
            </a:r>
            <a:r>
              <a:rPr lang="nl-NL" altLang="en-US" sz="2200" dirty="0">
                <a:solidFill>
                  <a:schemeClr val="tx2"/>
                </a:solidFill>
              </a:rPr>
              <a:t>= </a:t>
            </a:r>
            <a:r>
              <a:rPr lang="nl-NL" altLang="en-US" sz="2200" dirty="0" smtClean="0">
                <a:solidFill>
                  <a:schemeClr val="tx2"/>
                </a:solidFill>
              </a:rPr>
              <a:t>-2</a:t>
            </a:r>
          </a:p>
          <a:p>
            <a:pPr lvl="1" eaLnBrk="1" hangingPunct="1"/>
            <a:r>
              <a:rPr lang="nl-NL" altLang="en-US" sz="2000" dirty="0" smtClean="0">
                <a:solidFill>
                  <a:schemeClr val="tx2"/>
                </a:solidFill>
              </a:rPr>
              <a:t>log</a:t>
            </a:r>
            <a:r>
              <a:rPr lang="nl-NL" altLang="en-US" sz="2000" baseline="-25000" dirty="0" smtClean="0">
                <a:solidFill>
                  <a:schemeClr val="tx2"/>
                </a:solidFill>
              </a:rPr>
              <a:t>2</a:t>
            </a:r>
            <a:r>
              <a:rPr lang="nl-NL" altLang="en-US" sz="2000" dirty="0" smtClean="0">
                <a:solidFill>
                  <a:schemeClr val="tx2"/>
                </a:solidFill>
              </a:rPr>
              <a:t>(0.4)= </a:t>
            </a:r>
            <a:r>
              <a:rPr lang="nl-NL" altLang="en-US" sz="2000" dirty="0" err="1" smtClean="0">
                <a:solidFill>
                  <a:schemeClr val="tx2"/>
                </a:solidFill>
              </a:rPr>
              <a:t>ln</a:t>
            </a:r>
            <a:r>
              <a:rPr lang="nl-NL" altLang="en-US" sz="2000" dirty="0" smtClean="0">
                <a:solidFill>
                  <a:schemeClr val="tx2"/>
                </a:solidFill>
              </a:rPr>
              <a:t>(0.4)/</a:t>
            </a:r>
            <a:r>
              <a:rPr lang="nl-NL" altLang="en-US" sz="2000" dirty="0" err="1" smtClean="0">
                <a:solidFill>
                  <a:schemeClr val="tx2"/>
                </a:solidFill>
              </a:rPr>
              <a:t>ln</a:t>
            </a:r>
            <a:r>
              <a:rPr lang="nl-NL" altLang="en-US" sz="2000" dirty="0" smtClean="0">
                <a:solidFill>
                  <a:schemeClr val="tx2"/>
                </a:solidFill>
              </a:rPr>
              <a:t>(2)=(or log</a:t>
            </a:r>
            <a:r>
              <a:rPr lang="nl-NL" altLang="en-US" sz="2000" baseline="-25000" dirty="0" smtClean="0">
                <a:solidFill>
                  <a:schemeClr val="tx2"/>
                </a:solidFill>
              </a:rPr>
              <a:t>10</a:t>
            </a:r>
            <a:r>
              <a:rPr lang="nl-NL" altLang="en-US" sz="2000" dirty="0" smtClean="0">
                <a:solidFill>
                  <a:schemeClr val="tx2"/>
                </a:solidFill>
              </a:rPr>
              <a:t>(0.4) / log</a:t>
            </a:r>
            <a:r>
              <a:rPr lang="nl-NL" altLang="en-US" sz="2000" baseline="-25000" dirty="0" smtClean="0">
                <a:solidFill>
                  <a:schemeClr val="tx2"/>
                </a:solidFill>
              </a:rPr>
              <a:t>10</a:t>
            </a:r>
            <a:r>
              <a:rPr lang="nl-NL" altLang="en-US" sz="2000" dirty="0" smtClean="0">
                <a:solidFill>
                  <a:schemeClr val="tx2"/>
                </a:solidFill>
              </a:rPr>
              <a:t>(2)) ≈ -1.32</a:t>
            </a:r>
          </a:p>
          <a:p>
            <a:pPr lvl="1" eaLnBrk="1" hangingPunct="1"/>
            <a:endParaRPr lang="en-US" altLang="en-US" sz="2200" dirty="0"/>
          </a:p>
          <a:p>
            <a:pPr lvl="1" eaLnBrk="1" hangingPunct="1"/>
            <a:endParaRPr lang="en-US" altLang="en-US" sz="2200" dirty="0" smtClean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9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Example from the Dataset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the Play Tennis dataset we had two target classes: </a:t>
            </a:r>
            <a:r>
              <a:rPr lang="en-US" i="1" dirty="0"/>
              <a:t>yes</a:t>
            </a:r>
            <a:r>
              <a:rPr lang="en-US" dirty="0"/>
              <a:t> and </a:t>
            </a:r>
            <a:r>
              <a:rPr lang="en-US" i="1" dirty="0"/>
              <a:t>no</a:t>
            </a:r>
          </a:p>
          <a:p>
            <a:pPr marL="0" indent="0">
              <a:buNone/>
            </a:pPr>
            <a:r>
              <a:rPr lang="en-US" dirty="0"/>
              <a:t>Out of 14 instances, 9 classified yes, rest no</a:t>
            </a:r>
          </a:p>
          <a:p>
            <a:pPr marL="0" indent="0">
              <a:buNone/>
            </a:pPr>
            <a:endParaRPr lang="nl-NL" dirty="0"/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48179"/>
              </p:ext>
            </p:extLst>
          </p:nvPr>
        </p:nvGraphicFramePr>
        <p:xfrm>
          <a:off x="181552" y="3771034"/>
          <a:ext cx="2486025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r:id="rId3" imgW="2489200" imgH="1968500" progId="Equation.DSMT4">
                  <p:embed/>
                </p:oleObj>
              </mc:Choice>
              <mc:Fallback>
                <p:oleObj r:id="rId3" imgW="2489200" imgH="1968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552" y="3771034"/>
                        <a:ext cx="2486025" cy="197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Group 2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943443"/>
              </p:ext>
            </p:extLst>
          </p:nvPr>
        </p:nvGraphicFramePr>
        <p:xfrm>
          <a:off x="2790826" y="3505200"/>
          <a:ext cx="3076575" cy="1975168"/>
        </p:xfrm>
        <a:graphic>
          <a:graphicData uri="http://schemas.openxmlformats.org/drawingml/2006/table">
            <a:tbl>
              <a:tblPr/>
              <a:tblGrid>
                <a:gridCol w="79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5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2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Outlook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Temp.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Humidity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Windy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Play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Sunny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Hot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High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Sunny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Hot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High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Overcast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Hot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High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Rainy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Mild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High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Rainy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Normal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Rainy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Normal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Overcast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Normal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007935"/>
              </p:ext>
            </p:extLst>
          </p:nvPr>
        </p:nvGraphicFramePr>
        <p:xfrm>
          <a:off x="5972177" y="3505200"/>
          <a:ext cx="3019424" cy="1975168"/>
        </p:xfrm>
        <a:graphic>
          <a:graphicData uri="http://schemas.openxmlformats.org/drawingml/2006/table">
            <a:tbl>
              <a:tblPr/>
              <a:tblGrid>
                <a:gridCol w="66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9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0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Outlook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Temp.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Humidity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Windy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play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Sunny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Mild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High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Sunny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Normal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Rainy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Mild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Normal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Sunny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Mild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Normal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Overcast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Mild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High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Overcast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Hot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Normal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Rainy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Mild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High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55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Recap: Agent </a:t>
            </a:r>
            <a:r>
              <a:rPr lang="en-US" altLang="en-US" dirty="0"/>
              <a:t>types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458200" cy="4114800"/>
          </a:xfrm>
        </p:spPr>
        <p:txBody>
          <a:bodyPr/>
          <a:lstStyle/>
          <a:p>
            <a:r>
              <a:rPr lang="en-US" altLang="en-US" dirty="0"/>
              <a:t>Four basic types in order of increasing generality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en-US" dirty="0"/>
              <a:t>Simple reflex agents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en-US" dirty="0"/>
              <a:t>Model-based reflex agents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en-US" dirty="0"/>
              <a:t>Goal-based agents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en-US" dirty="0"/>
              <a:t>Utility-based </a:t>
            </a:r>
            <a:r>
              <a:rPr lang="en-US" altLang="en-US" dirty="0" smtClean="0"/>
              <a:t>agents</a:t>
            </a:r>
          </a:p>
          <a:p>
            <a:r>
              <a:rPr lang="en-US" altLang="en-US" dirty="0" smtClean="0"/>
              <a:t>All can be turned into learning agents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343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Information </a:t>
            </a:r>
            <a:r>
              <a:rPr lang="nl-NL" dirty="0" err="1" smtClean="0"/>
              <a:t>Gain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>
                    <a:solidFill>
                      <a:srgbClr val="FF0000"/>
                    </a:solidFill>
                  </a:rPr>
                  <a:t>Information Gain </a:t>
                </a:r>
                <a:r>
                  <a:rPr lang="en-US" sz="2800" dirty="0" smtClean="0"/>
                  <a:t>is the expected reduction in entropy caused by partitioning the instances from </a:t>
                </a:r>
                <a:r>
                  <a:rPr lang="en-US" sz="2800" i="1" dirty="0" smtClean="0"/>
                  <a:t>S</a:t>
                </a:r>
                <a:r>
                  <a:rPr lang="en-US" sz="2800" dirty="0" smtClean="0"/>
                  <a:t> according to a given attribute</a:t>
                </a:r>
              </a:p>
              <a:p>
                <a14:m>
                  <m:oMath xmlns:m="http://schemas.openxmlformats.org/officeDocument/2006/math">
                    <m:r>
                      <a:rPr lang="nl-NL" sz="2800" b="0" i="1" smtClean="0">
                        <a:latin typeface="Cambria Math"/>
                      </a:rPr>
                      <m:t>𝐺𝑎𝑖𝑛</m:t>
                    </m:r>
                    <m:d>
                      <m:dPr>
                        <m:ctrlPr>
                          <a:rPr lang="nl-NL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800" b="0" i="1" smtClean="0">
                            <a:latin typeface="Cambria Math"/>
                          </a:rPr>
                          <m:t>𝑆</m:t>
                        </m:r>
                        <m:r>
                          <a:rPr lang="nl-NL" sz="2800" b="0" i="1" smtClean="0">
                            <a:latin typeface="Cambria Math"/>
                          </a:rPr>
                          <m:t>,</m:t>
                        </m:r>
                        <m:r>
                          <a:rPr lang="nl-NL" sz="2800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nl-NL" sz="2800" b="0" i="1" smtClean="0">
                        <a:latin typeface="Cambria Math"/>
                      </a:rPr>
                      <m:t>=</m:t>
                    </m:r>
                    <m:r>
                      <a:rPr lang="nl-NL" sz="28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nl-NL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800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nl-NL" sz="2800" b="0" i="1" smtClean="0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nl-NL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sz="2800" b="0" i="1" smtClean="0">
                            <a:latin typeface="Cambria Math"/>
                          </a:rPr>
                          <m:t>𝑣</m:t>
                        </m:r>
                        <m:r>
                          <a:rPr lang="nl-NL" sz="2800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nl-NL" sz="2800" b="0" i="1" smtClean="0">
                            <a:latin typeface="Cambria Math"/>
                          </a:rPr>
                          <m:t>𝑉𝑎𝑙𝑢𝑒𝑠</m:t>
                        </m:r>
                        <m:r>
                          <a:rPr lang="nl-NL" sz="2800" b="0" i="1" smtClean="0">
                            <a:latin typeface="Cambria Math"/>
                          </a:rPr>
                          <m:t>(</m:t>
                        </m:r>
                        <m:r>
                          <a:rPr lang="nl-NL" sz="2800" b="0" i="1" smtClean="0">
                            <a:latin typeface="Cambria Math"/>
                          </a:rPr>
                          <m:t>𝐴</m:t>
                        </m:r>
                        <m:r>
                          <a:rPr lang="nl-NL" sz="2800" b="0" i="1" smtClean="0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f>
                          <m:fPr>
                            <m:ctrlPr>
                              <a:rPr lang="nl-NL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nl-NL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nl-NL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2800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nl-NL" sz="28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nl-NL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NL" sz="2800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</m:d>
                          </m:den>
                        </m:f>
                        <m:r>
                          <a:rPr lang="nl-NL" sz="2800" b="0" i="1" smtClean="0">
                            <a:latin typeface="Cambria Math"/>
                          </a:rPr>
                          <m:t>𝐸</m:t>
                        </m:r>
                        <m:r>
                          <a:rPr lang="nl-NL" sz="28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nl-NL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8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nl-NL" sz="2800" b="0" i="1" smtClean="0">
                                <a:latin typeface="Cambria Math"/>
                              </a:rPr>
                              <m:t>𝑣</m:t>
                            </m:r>
                          </m:sub>
                        </m:sSub>
                        <m:r>
                          <a:rPr lang="nl-NL" sz="28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 smtClean="0"/>
              </a:p>
              <a:p>
                <a:endParaRPr lang="en-US" sz="2800" dirty="0"/>
              </a:p>
              <a:p>
                <a:r>
                  <a:rPr lang="en-US" sz="2800" dirty="0"/>
                  <a:t>where </a:t>
                </a:r>
                <a:r>
                  <a:rPr lang="en-US" sz="2800" i="1" dirty="0"/>
                  <a:t>S</a:t>
                </a:r>
                <a:r>
                  <a:rPr lang="en-US" sz="2800" i="1" baseline="-25000" dirty="0"/>
                  <a:t>V</a:t>
                </a:r>
                <a:r>
                  <a:rPr lang="en-US" sz="2800" dirty="0"/>
                  <a:t> = { </a:t>
                </a:r>
                <a:r>
                  <a:rPr lang="en-US" sz="2800" i="1" dirty="0"/>
                  <a:t>s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nl-NL" sz="28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800" i="1" dirty="0" smtClean="0"/>
                  <a:t>S</a:t>
                </a:r>
                <a:r>
                  <a:rPr lang="en-US" sz="2800" dirty="0" smtClean="0"/>
                  <a:t> </a:t>
                </a:r>
                <a:r>
                  <a:rPr lang="en-US" sz="2800" dirty="0"/>
                  <a:t>| A(</a:t>
                </a:r>
                <a:r>
                  <a:rPr lang="en-US" sz="2800" i="1" dirty="0"/>
                  <a:t>s</a:t>
                </a:r>
                <a:r>
                  <a:rPr lang="en-US" sz="2800" dirty="0"/>
                  <a:t>) = </a:t>
                </a:r>
                <a:r>
                  <a:rPr lang="en-US" sz="2800" i="1" dirty="0"/>
                  <a:t>V</a:t>
                </a:r>
                <a:r>
                  <a:rPr lang="en-US" sz="2800" dirty="0"/>
                  <a:t>}</a:t>
                </a:r>
              </a:p>
              <a:p>
                <a:endParaRPr lang="nl-NL" sz="28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522" t="-2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7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endParaRPr lang="nl-NL" dirty="0"/>
          </a:p>
        </p:txBody>
      </p:sp>
      <p:grpSp>
        <p:nvGrpSpPr>
          <p:cNvPr id="42" name="Groep 41"/>
          <p:cNvGrpSpPr/>
          <p:nvPr/>
        </p:nvGrpSpPr>
        <p:grpSpPr>
          <a:xfrm>
            <a:off x="228600" y="1663700"/>
            <a:ext cx="8686800" cy="2984500"/>
            <a:chOff x="228600" y="1663700"/>
            <a:chExt cx="8686800" cy="2984500"/>
          </a:xfrm>
        </p:grpSpPr>
        <p:sp>
          <p:nvSpPr>
            <p:cNvPr id="43" name="Text Box 3"/>
            <p:cNvSpPr txBox="1">
              <a:spLocks noChangeArrowheads="1"/>
            </p:cNvSpPr>
            <p:nvPr/>
          </p:nvSpPr>
          <p:spPr bwMode="auto">
            <a:xfrm>
              <a:off x="6096000" y="3124200"/>
              <a:ext cx="2819400" cy="150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_____________________________________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Outlook       Temp     Hum      Wind     Play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---------------------------------------------------------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Rain          Mild          High        Weak     Yes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Rain          Cool          Normal    Weak     Yes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Rain          Cool          Normal    Strong    No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Rain          Mild          Normal     Weak    Yes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Rain          Mild          High         Strong   No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nl-NL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4" name="Text Box 4"/>
            <p:cNvSpPr txBox="1">
              <a:spLocks noChangeArrowheads="1"/>
            </p:cNvSpPr>
            <p:nvPr/>
          </p:nvSpPr>
          <p:spPr bwMode="auto">
            <a:xfrm>
              <a:off x="4114800" y="1752600"/>
              <a:ext cx="1006475" cy="366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Outlook</a:t>
              </a:r>
            </a:p>
          </p:txBody>
        </p:sp>
        <p:sp>
          <p:nvSpPr>
            <p:cNvPr id="45" name="Rectangle 5"/>
            <p:cNvSpPr>
              <a:spLocks noChangeArrowheads="1"/>
            </p:cNvSpPr>
            <p:nvPr/>
          </p:nvSpPr>
          <p:spPr bwMode="auto">
            <a:xfrm>
              <a:off x="4024313" y="1663700"/>
              <a:ext cx="1096962" cy="5492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6" name="Text Box 6"/>
            <p:cNvSpPr txBox="1">
              <a:spLocks noChangeArrowheads="1"/>
            </p:cNvSpPr>
            <p:nvPr/>
          </p:nvSpPr>
          <p:spPr bwMode="auto">
            <a:xfrm>
              <a:off x="228600" y="3124200"/>
              <a:ext cx="2743200" cy="1524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____________________________________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Outlook      Temp     Hum     Wind     Play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-------------------------------------------------------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Sunny          Hot          High     Weak     No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Sunny          Hot          High     Strong    No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Sunny         Mild         High      Weak     No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Sunny         Cool         Normal  Weak    Yes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Sunny         Mild         Normal  Strong   Yes</a:t>
              </a:r>
            </a:p>
          </p:txBody>
        </p:sp>
        <p:sp>
          <p:nvSpPr>
            <p:cNvPr id="47" name="Text Box 7"/>
            <p:cNvSpPr txBox="1">
              <a:spLocks noChangeArrowheads="1"/>
            </p:cNvSpPr>
            <p:nvPr/>
          </p:nvSpPr>
          <p:spPr bwMode="auto">
            <a:xfrm>
              <a:off x="3124200" y="3124200"/>
              <a:ext cx="2819400" cy="914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_____________________________________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Outlook       Temp     Hum      Wind     Play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---------------------------------------------------------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Overcast        Hot        High       Weak    Yes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Overcast        Cool      Normal   Strong   Yes</a:t>
              </a:r>
            </a:p>
          </p:txBody>
        </p:sp>
        <p:sp>
          <p:nvSpPr>
            <p:cNvPr id="48" name="Line 8"/>
            <p:cNvSpPr>
              <a:spLocks noChangeShapeType="1"/>
            </p:cNvSpPr>
            <p:nvPr/>
          </p:nvSpPr>
          <p:spPr bwMode="auto">
            <a:xfrm flipV="1">
              <a:off x="1524000" y="2209800"/>
              <a:ext cx="3048000" cy="914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9" name="Line 9"/>
            <p:cNvSpPr>
              <a:spLocks noChangeShapeType="1"/>
            </p:cNvSpPr>
            <p:nvPr/>
          </p:nvSpPr>
          <p:spPr bwMode="auto">
            <a:xfrm>
              <a:off x="4572000" y="2209800"/>
              <a:ext cx="0" cy="914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0" name="Line 10"/>
            <p:cNvSpPr>
              <a:spLocks noChangeShapeType="1"/>
            </p:cNvSpPr>
            <p:nvPr/>
          </p:nvSpPr>
          <p:spPr bwMode="auto">
            <a:xfrm>
              <a:off x="4572000" y="2209800"/>
              <a:ext cx="3200400" cy="914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1" name="Text Box 11"/>
            <p:cNvSpPr txBox="1">
              <a:spLocks noChangeArrowheads="1"/>
            </p:cNvSpPr>
            <p:nvPr/>
          </p:nvSpPr>
          <p:spPr bwMode="auto">
            <a:xfrm>
              <a:off x="3048000" y="2362200"/>
              <a:ext cx="914400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Sunny</a:t>
              </a:r>
            </a:p>
          </p:txBody>
        </p:sp>
        <p:sp>
          <p:nvSpPr>
            <p:cNvPr id="52" name="Text Box 12"/>
            <p:cNvSpPr txBox="1">
              <a:spLocks noChangeArrowheads="1"/>
            </p:cNvSpPr>
            <p:nvPr/>
          </p:nvSpPr>
          <p:spPr bwMode="auto">
            <a:xfrm>
              <a:off x="4024313" y="2667000"/>
              <a:ext cx="1187450" cy="366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Overcast</a:t>
              </a:r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auto">
            <a:xfrm>
              <a:off x="5562600" y="2438400"/>
              <a:ext cx="639763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Rain</a:t>
              </a:r>
            </a:p>
          </p:txBody>
        </p:sp>
      </p:grpSp>
      <p:cxnSp>
        <p:nvCxnSpPr>
          <p:cNvPr id="55" name="Rechte verbindingslijn met pijl 54"/>
          <p:cNvCxnSpPr/>
          <p:nvPr/>
        </p:nvCxnSpPr>
        <p:spPr bwMode="auto">
          <a:xfrm flipV="1">
            <a:off x="1295400" y="4876800"/>
            <a:ext cx="0" cy="533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Tekstvak 57"/>
          <p:cNvSpPr txBox="1"/>
          <p:nvPr/>
        </p:nvSpPr>
        <p:spPr>
          <a:xfrm>
            <a:off x="220133" y="5333999"/>
            <a:ext cx="7429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Which attribute should be tested here?</a:t>
            </a:r>
          </a:p>
          <a:p>
            <a:endParaRPr lang="nl-NL" dirty="0"/>
          </a:p>
        </p:txBody>
      </p:sp>
      <p:sp>
        <p:nvSpPr>
          <p:cNvPr id="59" name="Rechthoek 58"/>
          <p:cNvSpPr/>
          <p:nvPr/>
        </p:nvSpPr>
        <p:spPr bwMode="auto">
          <a:xfrm>
            <a:off x="152400" y="3036359"/>
            <a:ext cx="2904067" cy="1764242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200" b="0" i="0" u="none" strike="noStrike" cap="none" normalizeH="0" baseline="0" smtClean="0">
              <a:ln>
                <a:noFill/>
              </a:ln>
              <a:solidFill>
                <a:srgbClr val="001C3D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98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: Sunny (</a:t>
            </a:r>
            <a:r>
              <a:rPr lang="nl-NL" dirty="0" err="1" smtClean="0"/>
              <a:t>Temperature</a:t>
            </a:r>
            <a:r>
              <a:rPr lang="nl-NL" dirty="0" smtClean="0"/>
              <a:t>)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nl-NL" dirty="0" smtClean="0"/>
              </a:p>
              <a:p>
                <a:endParaRPr lang="nl-NL" dirty="0"/>
              </a:p>
              <a:p>
                <a:endParaRPr lang="nl-NL" sz="1800" dirty="0" smtClean="0"/>
              </a:p>
              <a:p>
                <a:pPr marL="0" indent="0">
                  <a:buNone/>
                </a:pPr>
                <a:r>
                  <a:rPr lang="nl-NL" sz="1800" i="1" dirty="0" smtClean="0"/>
                  <a:t>E</a:t>
                </a:r>
                <a:r>
                  <a:rPr lang="nl-NL" sz="1800" dirty="0" smtClean="0"/>
                  <a:t>(</a:t>
                </a:r>
                <a:r>
                  <a:rPr lang="nl-NL" sz="1800" i="1" dirty="0" err="1"/>
                  <a:t>S</a:t>
                </a:r>
                <a:r>
                  <a:rPr lang="nl-NL" sz="1800" i="1" baseline="-25000" dirty="0" err="1" smtClean="0"/>
                  <a:t>Sunny</a:t>
                </a:r>
                <a:r>
                  <a:rPr lang="nl-NL" sz="1800" dirty="0" smtClean="0"/>
                  <a:t>)=-2/5 log</a:t>
                </a:r>
                <a:r>
                  <a:rPr lang="nl-NL" sz="1800" baseline="-25000" dirty="0" smtClean="0"/>
                  <a:t>2</a:t>
                </a:r>
                <a:r>
                  <a:rPr lang="nl-NL" sz="1800" dirty="0" smtClean="0"/>
                  <a:t> 2/5 – 3/5 </a:t>
                </a:r>
                <a:r>
                  <a:rPr lang="nl-NL" sz="1800" dirty="0"/>
                  <a:t>log</a:t>
                </a:r>
                <a:r>
                  <a:rPr lang="nl-NL" sz="1800" baseline="-25000" dirty="0"/>
                  <a:t>2</a:t>
                </a:r>
                <a:r>
                  <a:rPr lang="nl-NL" sz="1800" dirty="0"/>
                  <a:t> </a:t>
                </a:r>
                <a:r>
                  <a:rPr lang="nl-NL" sz="1800" dirty="0" smtClean="0"/>
                  <a:t>3/5 = 0.970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i="1">
                          <a:latin typeface="Cambria Math"/>
                        </a:rPr>
                        <m:t>𝐺𝑎𝑖𝑛</m:t>
                      </m:r>
                      <m:d>
                        <m:dPr>
                          <m:ctrlPr>
                            <a:rPr lang="nl-NL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1800" i="1">
                              <a:latin typeface="Cambria Math"/>
                            </a:rPr>
                            <m:t>𝑆</m:t>
                          </m:r>
                          <m:r>
                            <a:rPr lang="nl-NL" sz="1800" i="1">
                              <a:latin typeface="Cambria Math"/>
                            </a:rPr>
                            <m:t>,</m:t>
                          </m:r>
                          <m:r>
                            <a:rPr lang="nl-NL" sz="1800" i="1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nl-NL" sz="1800" i="1">
                          <a:latin typeface="Cambria Math"/>
                        </a:rPr>
                        <m:t>=</m:t>
                      </m:r>
                      <m:r>
                        <a:rPr lang="nl-NL" sz="18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nl-NL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1800" i="1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nl-NL" sz="1800" i="1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nl-NL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nl-NL" sz="1800" i="1">
                              <a:latin typeface="Cambria Math"/>
                            </a:rPr>
                            <m:t>𝑣</m:t>
                          </m:r>
                          <m:r>
                            <a:rPr lang="nl-NL" sz="1800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nl-NL" sz="1800" i="1">
                              <a:latin typeface="Cambria Math"/>
                            </a:rPr>
                            <m:t>𝑉𝑎𝑙𝑢𝑒𝑠</m:t>
                          </m:r>
                          <m:r>
                            <a:rPr lang="nl-NL" sz="1800" i="1">
                              <a:latin typeface="Cambria Math"/>
                            </a:rPr>
                            <m:t>(</m:t>
                          </m:r>
                          <m:r>
                            <a:rPr lang="nl-NL" sz="1800" i="1">
                              <a:latin typeface="Cambria Math"/>
                            </a:rPr>
                            <m:t>𝐴</m:t>
                          </m:r>
                          <m:r>
                            <a:rPr lang="nl-NL" sz="1800" i="1">
                              <a:latin typeface="Cambria Math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nl-NL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nl-NL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nl-NL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sz="18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nl-NL" sz="1800" i="1">
                                          <a:latin typeface="Cambria Math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nl-NL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NL" sz="18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</m:d>
                            </m:den>
                          </m:f>
                          <m:r>
                            <a:rPr lang="nl-NL" sz="1800" i="1">
                              <a:latin typeface="Cambria Math"/>
                            </a:rPr>
                            <m:t>𝐸</m:t>
                          </m:r>
                          <m:r>
                            <a:rPr lang="nl-NL" sz="18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nl-NL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8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nl-NL" sz="1800" i="1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  <m:r>
                            <a:rPr lang="nl-NL" sz="18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nl-NL" sz="1800" i="1" dirty="0" smtClean="0"/>
              </a:p>
              <a:p>
                <a:pPr marL="0" indent="0">
                  <a:buNone/>
                </a:pPr>
                <a:r>
                  <a:rPr lang="nl-NL" sz="1800" i="1" dirty="0" err="1" smtClean="0"/>
                  <a:t>Gain</a:t>
                </a:r>
                <a:r>
                  <a:rPr lang="nl-NL" sz="1800" dirty="0" smtClean="0"/>
                  <a:t>(</a:t>
                </a:r>
                <a:r>
                  <a:rPr lang="nl-NL" sz="1800" i="1" dirty="0" err="1" smtClean="0"/>
                  <a:t>S</a:t>
                </a:r>
                <a:r>
                  <a:rPr lang="nl-NL" sz="1800" i="1" baseline="-25000" dirty="0" err="1" smtClean="0"/>
                  <a:t>Sunny</a:t>
                </a:r>
                <a:r>
                  <a:rPr lang="nl-NL" sz="1800" dirty="0" err="1" smtClean="0"/>
                  <a:t>,</a:t>
                </a:r>
                <a:r>
                  <a:rPr lang="nl-NL" sz="1800" i="1" dirty="0" err="1" smtClean="0"/>
                  <a:t>temp</a:t>
                </a:r>
                <a:r>
                  <a:rPr lang="nl-NL" sz="1800" dirty="0" smtClean="0"/>
                  <a:t>) = </a:t>
                </a:r>
              </a:p>
              <a:p>
                <a:pPr marL="0" indent="0">
                  <a:buNone/>
                </a:pPr>
                <a:endParaRPr lang="nl-NL" sz="1800" dirty="0" smtClean="0"/>
              </a:p>
              <a:p>
                <a:pPr marL="0" indent="0">
                  <a:buNone/>
                </a:pPr>
                <a:r>
                  <a:rPr lang="nl-NL" sz="1800" i="1" dirty="0" smtClean="0"/>
                  <a:t>E</a:t>
                </a:r>
                <a:r>
                  <a:rPr lang="nl-NL" sz="1800" dirty="0" smtClean="0"/>
                  <a:t>(</a:t>
                </a:r>
                <a:r>
                  <a:rPr lang="nl-NL" sz="1800" i="1" dirty="0" err="1" smtClean="0"/>
                  <a:t>S</a:t>
                </a:r>
                <a:r>
                  <a:rPr lang="nl-NL" sz="1800" i="1" baseline="-25000" dirty="0" err="1" smtClean="0"/>
                  <a:t>Sunny</a:t>
                </a:r>
                <a:r>
                  <a:rPr lang="nl-NL" sz="1800" dirty="0" smtClean="0"/>
                  <a:t>)- |</a:t>
                </a:r>
                <a:r>
                  <a:rPr lang="nl-NL" sz="1800" i="1" dirty="0" smtClean="0"/>
                  <a:t>S</a:t>
                </a:r>
                <a:r>
                  <a:rPr lang="nl-NL" sz="1800" i="1" baseline="-25000" dirty="0" smtClean="0"/>
                  <a:t>hot</a:t>
                </a:r>
                <a:r>
                  <a:rPr lang="nl-NL" sz="1800" i="1" dirty="0" smtClean="0"/>
                  <a:t>|/|</a:t>
                </a:r>
                <a:r>
                  <a:rPr lang="nl-NL" sz="1800" i="1" dirty="0" err="1" smtClean="0"/>
                  <a:t>S</a:t>
                </a:r>
                <a:r>
                  <a:rPr lang="nl-NL" sz="1800" i="1" baseline="-25000" dirty="0" err="1" smtClean="0"/>
                  <a:t>sunny</a:t>
                </a:r>
                <a:r>
                  <a:rPr lang="nl-NL" sz="1800" i="1" dirty="0"/>
                  <a:t>|</a:t>
                </a:r>
                <a:r>
                  <a:rPr lang="nl-NL" sz="1800" dirty="0" smtClean="0"/>
                  <a:t>× </a:t>
                </a:r>
                <a:r>
                  <a:rPr lang="nl-NL" sz="1800" i="1" dirty="0" smtClean="0"/>
                  <a:t>E</a:t>
                </a:r>
                <a:r>
                  <a:rPr lang="nl-NL" sz="1800" dirty="0" smtClean="0"/>
                  <a:t>(</a:t>
                </a:r>
                <a:r>
                  <a:rPr lang="nl-NL" sz="1800" i="1" dirty="0" smtClean="0"/>
                  <a:t>S</a:t>
                </a:r>
                <a:r>
                  <a:rPr lang="nl-NL" sz="1800" i="1" baseline="-25000" dirty="0" smtClean="0"/>
                  <a:t>hot</a:t>
                </a:r>
                <a:r>
                  <a:rPr lang="nl-NL" sz="1800" dirty="0" smtClean="0"/>
                  <a:t>) –</a:t>
                </a:r>
                <a:r>
                  <a:rPr lang="nl-NL" sz="1800" i="1" dirty="0" smtClean="0"/>
                  <a:t> |</a:t>
                </a:r>
                <a:r>
                  <a:rPr lang="nl-NL" sz="1800" i="1" dirty="0" err="1" smtClean="0"/>
                  <a:t>S</a:t>
                </a:r>
                <a:r>
                  <a:rPr lang="nl-NL" sz="1800" i="1" baseline="-25000" dirty="0" err="1" smtClean="0"/>
                  <a:t>mild</a:t>
                </a:r>
                <a:r>
                  <a:rPr lang="nl-NL" sz="1800" i="1" dirty="0" smtClean="0"/>
                  <a:t>|/|</a:t>
                </a:r>
                <a:r>
                  <a:rPr lang="nl-NL" sz="1800" i="1" dirty="0" err="1" smtClean="0"/>
                  <a:t>S</a:t>
                </a:r>
                <a:r>
                  <a:rPr lang="nl-NL" sz="1800" i="1" baseline="-25000" dirty="0" err="1" smtClean="0"/>
                  <a:t>sunny</a:t>
                </a:r>
                <a:r>
                  <a:rPr lang="nl-NL" sz="1800" i="1" dirty="0" smtClean="0"/>
                  <a:t>|</a:t>
                </a:r>
                <a:r>
                  <a:rPr lang="nl-NL" sz="1800" i="1" baseline="-25000" dirty="0" smtClean="0"/>
                  <a:t> </a:t>
                </a:r>
                <a:r>
                  <a:rPr lang="nl-NL" sz="1800" dirty="0" smtClean="0"/>
                  <a:t>× </a:t>
                </a:r>
                <a:r>
                  <a:rPr lang="nl-NL" sz="1800" i="1" dirty="0" smtClean="0"/>
                  <a:t>E</a:t>
                </a:r>
                <a:r>
                  <a:rPr lang="nl-NL" sz="1800" dirty="0" smtClean="0"/>
                  <a:t>(</a:t>
                </a:r>
                <a:r>
                  <a:rPr lang="nl-NL" sz="1800" i="1" dirty="0" err="1" smtClean="0"/>
                  <a:t>S</a:t>
                </a:r>
                <a:r>
                  <a:rPr lang="nl-NL" sz="1800" i="1" baseline="-25000" dirty="0" err="1" smtClean="0"/>
                  <a:t>mild</a:t>
                </a:r>
                <a:r>
                  <a:rPr lang="nl-NL" sz="1800" dirty="0" smtClean="0"/>
                  <a:t>) </a:t>
                </a:r>
                <a:r>
                  <a:rPr lang="nl-NL" sz="1800" dirty="0"/>
                  <a:t>–</a:t>
                </a:r>
                <a:r>
                  <a:rPr lang="nl-NL" sz="1800" i="1" dirty="0"/>
                  <a:t> </a:t>
                </a:r>
                <a:endParaRPr lang="nl-NL" sz="1800" i="1" dirty="0" smtClean="0"/>
              </a:p>
              <a:p>
                <a:pPr marL="0" indent="0">
                  <a:buNone/>
                </a:pPr>
                <a:r>
                  <a:rPr lang="nl-NL" sz="1800" i="1" dirty="0" smtClean="0"/>
                  <a:t>|</a:t>
                </a:r>
                <a:r>
                  <a:rPr lang="nl-NL" sz="1800" i="1" dirty="0" err="1" smtClean="0"/>
                  <a:t>S</a:t>
                </a:r>
                <a:r>
                  <a:rPr lang="nl-NL" sz="1800" i="1" baseline="-25000" dirty="0" err="1" smtClean="0"/>
                  <a:t>cool</a:t>
                </a:r>
                <a:r>
                  <a:rPr lang="nl-NL" sz="1800" i="1" dirty="0" smtClean="0"/>
                  <a:t>|/|</a:t>
                </a:r>
                <a:r>
                  <a:rPr lang="nl-NL" sz="1800" i="1" dirty="0" err="1"/>
                  <a:t>S</a:t>
                </a:r>
                <a:r>
                  <a:rPr lang="nl-NL" sz="1800" i="1" baseline="-25000" dirty="0" err="1"/>
                  <a:t>sunny</a:t>
                </a:r>
                <a:r>
                  <a:rPr lang="nl-NL" sz="1800" i="1" dirty="0"/>
                  <a:t>|</a:t>
                </a:r>
                <a:r>
                  <a:rPr lang="nl-NL" sz="1800" i="1" baseline="-25000" dirty="0"/>
                  <a:t> </a:t>
                </a:r>
                <a:r>
                  <a:rPr lang="nl-NL" sz="1800" dirty="0"/>
                  <a:t>× </a:t>
                </a:r>
                <a:r>
                  <a:rPr lang="nl-NL" sz="1800" i="1" dirty="0" smtClean="0"/>
                  <a:t>E</a:t>
                </a:r>
                <a:r>
                  <a:rPr lang="nl-NL" sz="1800" dirty="0" smtClean="0"/>
                  <a:t>(</a:t>
                </a:r>
                <a:r>
                  <a:rPr lang="nl-NL" sz="1800" i="1" dirty="0" err="1" smtClean="0"/>
                  <a:t>S</a:t>
                </a:r>
                <a:r>
                  <a:rPr lang="nl-NL" sz="1800" i="1" baseline="-25000" dirty="0" err="1" smtClean="0"/>
                  <a:t>cool</a:t>
                </a:r>
                <a:r>
                  <a:rPr lang="nl-NL" sz="1800" dirty="0" smtClean="0"/>
                  <a:t>) = 0.970 - (2/5) × 0.0 - (2/5) × 1 - (1/5</a:t>
                </a:r>
                <a:r>
                  <a:rPr lang="nl-NL" sz="1800" dirty="0"/>
                  <a:t>) × 0.0</a:t>
                </a:r>
                <a:r>
                  <a:rPr lang="nl-NL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nl-NL" sz="1800" dirty="0"/>
                  <a:t>= </a:t>
                </a:r>
                <a:r>
                  <a:rPr lang="nl-NL" sz="1800" dirty="0" smtClean="0"/>
                  <a:t>0.570</a:t>
                </a:r>
                <a:endParaRPr lang="nl-NL" sz="1800" dirty="0"/>
              </a:p>
              <a:p>
                <a:endParaRPr lang="nl-NL" sz="1800" dirty="0" smtClean="0"/>
              </a:p>
              <a:p>
                <a:endParaRPr lang="nl-NL" sz="1800" dirty="0"/>
              </a:p>
              <a:p>
                <a:endParaRPr lang="nl-NL" sz="1800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57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895600" y="1600200"/>
            <a:ext cx="2743200" cy="152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____________________________________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Outlook      Temp     Hum     Wind     Play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-------------------------------------------------------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Sunny          Hot          High     Weak     No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Sunny          Hot          High     Strong    No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Sunny         Mild         High      Weak     No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Sunny         Cool         Normal  Weak    Yes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Sunny         Mild         Normal  Strong   Yes</a:t>
            </a:r>
          </a:p>
        </p:txBody>
      </p:sp>
    </p:spTree>
    <p:extLst>
      <p:ext uri="{BB962C8B-B14F-4D97-AF65-F5344CB8AC3E}">
        <p14:creationId xmlns:p14="http://schemas.microsoft.com/office/powerpoint/2010/main" val="141596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: Sunny (</a:t>
            </a:r>
            <a:r>
              <a:rPr lang="nl-NL" dirty="0" err="1" smtClean="0"/>
              <a:t>humidity</a:t>
            </a:r>
            <a:r>
              <a:rPr lang="nl-NL" dirty="0" smtClean="0"/>
              <a:t>)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nl-NL" dirty="0" smtClean="0"/>
              </a:p>
              <a:p>
                <a:endParaRPr lang="nl-NL" dirty="0"/>
              </a:p>
              <a:p>
                <a:endParaRPr lang="nl-NL" sz="1800" dirty="0" smtClean="0"/>
              </a:p>
              <a:p>
                <a:pPr marL="0" indent="0">
                  <a:buNone/>
                </a:pPr>
                <a:r>
                  <a:rPr lang="nl-NL" sz="1800" i="1" dirty="0" smtClean="0"/>
                  <a:t>E</a:t>
                </a:r>
                <a:r>
                  <a:rPr lang="nl-NL" sz="1800" dirty="0" smtClean="0"/>
                  <a:t>(</a:t>
                </a:r>
                <a:r>
                  <a:rPr lang="nl-NL" sz="1800" i="1" dirty="0" err="1"/>
                  <a:t>S</a:t>
                </a:r>
                <a:r>
                  <a:rPr lang="nl-NL" sz="1800" i="1" baseline="-25000" dirty="0" err="1" smtClean="0"/>
                  <a:t>Sunny</a:t>
                </a:r>
                <a:r>
                  <a:rPr lang="nl-NL" sz="1800" dirty="0" smtClean="0"/>
                  <a:t>)=-2/5 log</a:t>
                </a:r>
                <a:r>
                  <a:rPr lang="nl-NL" sz="1800" baseline="-25000" dirty="0" smtClean="0"/>
                  <a:t>2</a:t>
                </a:r>
                <a:r>
                  <a:rPr lang="nl-NL" sz="1800" dirty="0" smtClean="0"/>
                  <a:t> 2/5 – 3/5 </a:t>
                </a:r>
                <a:r>
                  <a:rPr lang="nl-NL" sz="1800" dirty="0"/>
                  <a:t>log</a:t>
                </a:r>
                <a:r>
                  <a:rPr lang="nl-NL" sz="1800" baseline="-25000" dirty="0"/>
                  <a:t>2</a:t>
                </a:r>
                <a:r>
                  <a:rPr lang="nl-NL" sz="1800" dirty="0"/>
                  <a:t> </a:t>
                </a:r>
                <a:r>
                  <a:rPr lang="nl-NL" sz="1800" dirty="0" smtClean="0"/>
                  <a:t>3/5 = </a:t>
                </a:r>
                <a:r>
                  <a:rPr lang="nl-NL" sz="1800" dirty="0" smtClean="0"/>
                  <a:t>0.970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i="1">
                          <a:latin typeface="Cambria Math"/>
                        </a:rPr>
                        <m:t>𝐺𝑎𝑖𝑛</m:t>
                      </m:r>
                      <m:d>
                        <m:dPr>
                          <m:ctrlPr>
                            <a:rPr lang="nl-NL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1800" i="1">
                              <a:latin typeface="Cambria Math"/>
                            </a:rPr>
                            <m:t>𝑆</m:t>
                          </m:r>
                          <m:r>
                            <a:rPr lang="nl-NL" sz="1800" i="1">
                              <a:latin typeface="Cambria Math"/>
                            </a:rPr>
                            <m:t>,</m:t>
                          </m:r>
                          <m:r>
                            <a:rPr lang="nl-NL" sz="1800" i="1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nl-NL" sz="1800" i="1">
                          <a:latin typeface="Cambria Math"/>
                        </a:rPr>
                        <m:t>=</m:t>
                      </m:r>
                      <m:r>
                        <a:rPr lang="nl-NL" sz="18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nl-NL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1800" i="1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nl-NL" sz="1800" i="1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nl-NL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nl-NL" sz="1800" i="1">
                              <a:latin typeface="Cambria Math"/>
                            </a:rPr>
                            <m:t>𝑣</m:t>
                          </m:r>
                          <m:r>
                            <a:rPr lang="nl-NL" sz="1800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nl-NL" sz="1800" i="1">
                              <a:latin typeface="Cambria Math"/>
                            </a:rPr>
                            <m:t>𝑉𝑎𝑙𝑢𝑒𝑠</m:t>
                          </m:r>
                          <m:r>
                            <a:rPr lang="nl-NL" sz="1800" i="1">
                              <a:latin typeface="Cambria Math"/>
                            </a:rPr>
                            <m:t>(</m:t>
                          </m:r>
                          <m:r>
                            <a:rPr lang="nl-NL" sz="1800" i="1">
                              <a:latin typeface="Cambria Math"/>
                            </a:rPr>
                            <m:t>𝐴</m:t>
                          </m:r>
                          <m:r>
                            <a:rPr lang="nl-NL" sz="1800" i="1">
                              <a:latin typeface="Cambria Math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nl-NL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nl-NL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nl-NL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sz="18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nl-NL" sz="1800" i="1">
                                          <a:latin typeface="Cambria Math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nl-NL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NL" sz="18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</m:d>
                            </m:den>
                          </m:f>
                          <m:r>
                            <a:rPr lang="nl-NL" sz="1800" i="1">
                              <a:latin typeface="Cambria Math"/>
                            </a:rPr>
                            <m:t>𝐸</m:t>
                          </m:r>
                          <m:r>
                            <a:rPr lang="nl-NL" sz="18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nl-NL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8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nl-NL" sz="1800" i="1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  <m:r>
                            <a:rPr lang="nl-NL" sz="18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nl-NL" sz="1800" i="1" dirty="0" smtClean="0"/>
              </a:p>
              <a:p>
                <a:pPr marL="0" indent="0">
                  <a:buNone/>
                </a:pPr>
                <a:r>
                  <a:rPr lang="nl-NL" sz="1800" i="1" dirty="0" err="1" smtClean="0"/>
                  <a:t>Gain</a:t>
                </a:r>
                <a:r>
                  <a:rPr lang="nl-NL" sz="1800" dirty="0" smtClean="0"/>
                  <a:t>(</a:t>
                </a:r>
                <a:r>
                  <a:rPr lang="nl-NL" sz="1800" i="1" dirty="0" err="1" smtClean="0"/>
                  <a:t>S</a:t>
                </a:r>
                <a:r>
                  <a:rPr lang="nl-NL" sz="1800" i="1" baseline="-25000" dirty="0" err="1" smtClean="0"/>
                  <a:t>Sunny</a:t>
                </a:r>
                <a:r>
                  <a:rPr lang="nl-NL" sz="1800" dirty="0" err="1" smtClean="0"/>
                  <a:t>,humidity</a:t>
                </a:r>
                <a:r>
                  <a:rPr lang="nl-NL" sz="1800" dirty="0" smtClean="0"/>
                  <a:t>) = </a:t>
                </a:r>
              </a:p>
              <a:p>
                <a:pPr marL="0" indent="0">
                  <a:buNone/>
                </a:pPr>
                <a:r>
                  <a:rPr lang="nl-NL" sz="1800" i="1" dirty="0" smtClean="0"/>
                  <a:t>E</a:t>
                </a:r>
                <a:r>
                  <a:rPr lang="nl-NL" sz="1800" dirty="0" smtClean="0"/>
                  <a:t>(</a:t>
                </a:r>
                <a:r>
                  <a:rPr lang="nl-NL" sz="1800" i="1" dirty="0" err="1" smtClean="0"/>
                  <a:t>S</a:t>
                </a:r>
                <a:r>
                  <a:rPr lang="nl-NL" sz="1800" i="1" baseline="-25000" dirty="0" err="1" smtClean="0"/>
                  <a:t>Sunny</a:t>
                </a:r>
                <a:r>
                  <a:rPr lang="nl-NL" sz="1800" dirty="0" smtClean="0"/>
                  <a:t>)- |</a:t>
                </a:r>
                <a:r>
                  <a:rPr lang="nl-NL" sz="1800" i="1" dirty="0" err="1" smtClean="0"/>
                  <a:t>S</a:t>
                </a:r>
                <a:r>
                  <a:rPr lang="nl-NL" sz="1800" i="1" baseline="-25000" dirty="0" err="1" smtClean="0"/>
                  <a:t>high</a:t>
                </a:r>
                <a:r>
                  <a:rPr lang="nl-NL" sz="1800" i="1" dirty="0" smtClean="0"/>
                  <a:t>|/</a:t>
                </a:r>
                <a:r>
                  <a:rPr lang="nl-NL" sz="1800" i="1" dirty="0"/>
                  <a:t>|</a:t>
                </a:r>
                <a:r>
                  <a:rPr lang="nl-NL" sz="1800" i="1" dirty="0" err="1" smtClean="0"/>
                  <a:t>S</a:t>
                </a:r>
                <a:r>
                  <a:rPr lang="nl-NL" sz="1800" i="1" baseline="-25000" dirty="0" err="1" smtClean="0"/>
                  <a:t>sunny</a:t>
                </a:r>
                <a:r>
                  <a:rPr lang="nl-NL" sz="1800" i="1" dirty="0"/>
                  <a:t>|</a:t>
                </a:r>
                <a:r>
                  <a:rPr lang="nl-NL" sz="1800" dirty="0" smtClean="0"/>
                  <a:t>× </a:t>
                </a:r>
                <a:r>
                  <a:rPr lang="nl-NL" sz="1800" i="1" dirty="0" smtClean="0"/>
                  <a:t>E</a:t>
                </a:r>
                <a:r>
                  <a:rPr lang="nl-NL" sz="1800" dirty="0" smtClean="0"/>
                  <a:t>(</a:t>
                </a:r>
                <a:r>
                  <a:rPr lang="nl-NL" sz="1800" i="1" dirty="0" err="1" smtClean="0"/>
                  <a:t>S</a:t>
                </a:r>
                <a:r>
                  <a:rPr lang="nl-NL" sz="1800" i="1" baseline="-25000" dirty="0" err="1" smtClean="0"/>
                  <a:t>high</a:t>
                </a:r>
                <a:r>
                  <a:rPr lang="nl-NL" sz="1800" dirty="0" smtClean="0"/>
                  <a:t>) –</a:t>
                </a:r>
                <a:r>
                  <a:rPr lang="nl-NL" sz="1800" i="1" dirty="0" smtClean="0"/>
                  <a:t> |</a:t>
                </a:r>
                <a:r>
                  <a:rPr lang="nl-NL" sz="1800" i="1" dirty="0" err="1" smtClean="0"/>
                  <a:t>S</a:t>
                </a:r>
                <a:r>
                  <a:rPr lang="nl-NL" sz="1800" i="1" baseline="-25000" dirty="0" err="1" smtClean="0"/>
                  <a:t>normal</a:t>
                </a:r>
                <a:r>
                  <a:rPr lang="nl-NL" sz="1800" i="1" dirty="0" smtClean="0"/>
                  <a:t>|/|</a:t>
                </a:r>
                <a:r>
                  <a:rPr lang="nl-NL" sz="1800" i="1" dirty="0" err="1" smtClean="0"/>
                  <a:t>S</a:t>
                </a:r>
                <a:r>
                  <a:rPr lang="nl-NL" sz="1800" i="1" baseline="-25000" dirty="0" err="1" smtClean="0"/>
                  <a:t>sunny</a:t>
                </a:r>
                <a:r>
                  <a:rPr lang="nl-NL" sz="1800" i="1" dirty="0" smtClean="0"/>
                  <a:t>|</a:t>
                </a:r>
                <a:r>
                  <a:rPr lang="nl-NL" sz="1800" i="1" baseline="-25000" dirty="0" smtClean="0"/>
                  <a:t> </a:t>
                </a:r>
                <a:r>
                  <a:rPr lang="nl-NL" sz="1800" dirty="0" smtClean="0"/>
                  <a:t>× </a:t>
                </a:r>
                <a:r>
                  <a:rPr lang="nl-NL" sz="1800" i="1" dirty="0" smtClean="0"/>
                  <a:t>E</a:t>
                </a:r>
                <a:r>
                  <a:rPr lang="nl-NL" sz="1800" dirty="0" smtClean="0"/>
                  <a:t>(</a:t>
                </a:r>
                <a:r>
                  <a:rPr lang="nl-NL" sz="1800" i="1" dirty="0" err="1" smtClean="0"/>
                  <a:t>S</a:t>
                </a:r>
                <a:r>
                  <a:rPr lang="nl-NL" sz="1800" i="1" baseline="-25000" dirty="0" err="1" smtClean="0"/>
                  <a:t>normal</a:t>
                </a:r>
                <a:r>
                  <a:rPr lang="nl-NL" sz="1800" dirty="0" smtClean="0"/>
                  <a:t>) = </a:t>
                </a:r>
              </a:p>
              <a:p>
                <a:pPr marL="0" indent="0">
                  <a:buNone/>
                </a:pPr>
                <a:r>
                  <a:rPr lang="nl-NL" sz="1800" dirty="0" smtClean="0"/>
                  <a:t>0.970 - (3/5) × 0.0 - (2/5) × 0.0 = 0.970</a:t>
                </a:r>
              </a:p>
              <a:p>
                <a:endParaRPr lang="nl-NL" sz="1800" dirty="0" smtClean="0"/>
              </a:p>
              <a:p>
                <a:endParaRPr lang="nl-NL" sz="1800" dirty="0"/>
              </a:p>
              <a:p>
                <a:endParaRPr lang="nl-NL" sz="1800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895600" y="1600200"/>
            <a:ext cx="2743200" cy="152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____________________________________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Outlook      Temp     Hum     Wind     Play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-------------------------------------------------------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Sunny          Hot          High     Weak     No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Sunny          Hot          High     Strong    No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Sunny         Mild         High      Weak     No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Sunny         Cool         Normal  Weak    Yes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Sunny         Mild         Normal  Strong   Yes</a:t>
            </a:r>
          </a:p>
        </p:txBody>
      </p:sp>
    </p:spTree>
    <p:extLst>
      <p:ext uri="{BB962C8B-B14F-4D97-AF65-F5344CB8AC3E}">
        <p14:creationId xmlns:p14="http://schemas.microsoft.com/office/powerpoint/2010/main" val="126248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: Sunny (Wind)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905000"/>
                <a:ext cx="8610600" cy="4114800"/>
              </a:xfrm>
            </p:spPr>
            <p:txBody>
              <a:bodyPr/>
              <a:lstStyle/>
              <a:p>
                <a:endParaRPr lang="nl-NL" dirty="0" smtClean="0"/>
              </a:p>
              <a:p>
                <a:endParaRPr lang="nl-NL" dirty="0"/>
              </a:p>
              <a:p>
                <a:endParaRPr lang="nl-NL" sz="1800" dirty="0" smtClean="0"/>
              </a:p>
              <a:p>
                <a:pPr marL="0" indent="0">
                  <a:buNone/>
                </a:pPr>
                <a:r>
                  <a:rPr lang="nl-NL" sz="1800" i="1" dirty="0" smtClean="0"/>
                  <a:t>E</a:t>
                </a:r>
                <a:r>
                  <a:rPr lang="nl-NL" sz="1800" dirty="0" smtClean="0"/>
                  <a:t>(</a:t>
                </a:r>
                <a:r>
                  <a:rPr lang="nl-NL" sz="1800" i="1" dirty="0" err="1"/>
                  <a:t>S</a:t>
                </a:r>
                <a:r>
                  <a:rPr lang="nl-NL" sz="1800" i="1" baseline="-25000" dirty="0" err="1" smtClean="0"/>
                  <a:t>Sunny</a:t>
                </a:r>
                <a:r>
                  <a:rPr lang="nl-NL" sz="1800" dirty="0" smtClean="0"/>
                  <a:t>)=-2/5 log</a:t>
                </a:r>
                <a:r>
                  <a:rPr lang="nl-NL" sz="1800" baseline="-25000" dirty="0" smtClean="0"/>
                  <a:t>2</a:t>
                </a:r>
                <a:r>
                  <a:rPr lang="nl-NL" sz="1800" dirty="0" smtClean="0"/>
                  <a:t> 2/5 – 3/5 </a:t>
                </a:r>
                <a:r>
                  <a:rPr lang="nl-NL" sz="1800" dirty="0"/>
                  <a:t>log</a:t>
                </a:r>
                <a:r>
                  <a:rPr lang="nl-NL" sz="1800" baseline="-25000" dirty="0"/>
                  <a:t>2</a:t>
                </a:r>
                <a:r>
                  <a:rPr lang="nl-NL" sz="1800" dirty="0"/>
                  <a:t> </a:t>
                </a:r>
                <a:r>
                  <a:rPr lang="nl-NL" sz="1800" dirty="0" smtClean="0"/>
                  <a:t>3/5 = 0.970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i="1">
                          <a:latin typeface="Cambria Math"/>
                        </a:rPr>
                        <m:t>𝐺𝑎𝑖𝑛</m:t>
                      </m:r>
                      <m:d>
                        <m:dPr>
                          <m:ctrlPr>
                            <a:rPr lang="nl-NL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1800" i="1">
                              <a:latin typeface="Cambria Math"/>
                            </a:rPr>
                            <m:t>𝑆</m:t>
                          </m:r>
                          <m:r>
                            <a:rPr lang="nl-NL" sz="1800" i="1">
                              <a:latin typeface="Cambria Math"/>
                            </a:rPr>
                            <m:t>,</m:t>
                          </m:r>
                          <m:r>
                            <a:rPr lang="nl-NL" sz="1800" i="1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nl-NL" sz="1800" i="1">
                          <a:latin typeface="Cambria Math"/>
                        </a:rPr>
                        <m:t>=</m:t>
                      </m:r>
                      <m:r>
                        <a:rPr lang="nl-NL" sz="18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nl-NL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1800" i="1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nl-NL" sz="1800" i="1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nl-NL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nl-NL" sz="1800" i="1">
                              <a:latin typeface="Cambria Math"/>
                            </a:rPr>
                            <m:t>𝑣</m:t>
                          </m:r>
                          <m:r>
                            <a:rPr lang="nl-NL" sz="1800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nl-NL" sz="1800" i="1">
                              <a:latin typeface="Cambria Math"/>
                            </a:rPr>
                            <m:t>𝑉𝑎𝑙𝑢𝑒𝑠</m:t>
                          </m:r>
                          <m:r>
                            <a:rPr lang="nl-NL" sz="1800" i="1">
                              <a:latin typeface="Cambria Math"/>
                            </a:rPr>
                            <m:t>(</m:t>
                          </m:r>
                          <m:r>
                            <a:rPr lang="nl-NL" sz="1800" i="1">
                              <a:latin typeface="Cambria Math"/>
                            </a:rPr>
                            <m:t>𝐴</m:t>
                          </m:r>
                          <m:r>
                            <a:rPr lang="nl-NL" sz="1800" i="1">
                              <a:latin typeface="Cambria Math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nl-NL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nl-NL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nl-NL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sz="18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nl-NL" sz="1800" i="1">
                                          <a:latin typeface="Cambria Math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nl-NL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NL" sz="18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</m:d>
                            </m:den>
                          </m:f>
                          <m:r>
                            <a:rPr lang="nl-NL" sz="1800" i="1">
                              <a:latin typeface="Cambria Math"/>
                            </a:rPr>
                            <m:t>𝐸</m:t>
                          </m:r>
                          <m:r>
                            <a:rPr lang="nl-NL" sz="18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nl-NL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8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nl-NL" sz="1800" i="1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  <m:r>
                            <a:rPr lang="nl-NL" sz="18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nl-NL" sz="1800" i="1" dirty="0" smtClean="0"/>
              </a:p>
              <a:p>
                <a:pPr marL="0" indent="0">
                  <a:buNone/>
                </a:pPr>
                <a:r>
                  <a:rPr lang="nl-NL" sz="1800" i="1" dirty="0" err="1" smtClean="0"/>
                  <a:t>Gain</a:t>
                </a:r>
                <a:r>
                  <a:rPr lang="nl-NL" sz="1800" dirty="0" smtClean="0"/>
                  <a:t>(</a:t>
                </a:r>
                <a:r>
                  <a:rPr lang="nl-NL" sz="1800" i="1" dirty="0" err="1" smtClean="0"/>
                  <a:t>S</a:t>
                </a:r>
                <a:r>
                  <a:rPr lang="nl-NL" sz="1800" i="1" baseline="-25000" dirty="0" err="1" smtClean="0"/>
                  <a:t>Sunny</a:t>
                </a:r>
                <a:r>
                  <a:rPr lang="nl-NL" sz="1800" dirty="0" err="1" smtClean="0"/>
                  <a:t>,</a:t>
                </a:r>
                <a:r>
                  <a:rPr lang="nl-NL" sz="1800" i="1" dirty="0" err="1" smtClean="0"/>
                  <a:t>wind</a:t>
                </a:r>
                <a:r>
                  <a:rPr lang="nl-NL" sz="1800" dirty="0" smtClean="0"/>
                  <a:t>) = </a:t>
                </a:r>
              </a:p>
              <a:p>
                <a:pPr marL="0" indent="0">
                  <a:buNone/>
                </a:pPr>
                <a:endParaRPr lang="nl-NL" sz="1800" dirty="0" smtClean="0"/>
              </a:p>
              <a:p>
                <a:pPr marL="0" indent="0">
                  <a:buNone/>
                </a:pPr>
                <a:r>
                  <a:rPr lang="nl-NL" sz="1800" i="1" dirty="0" smtClean="0"/>
                  <a:t>E</a:t>
                </a:r>
                <a:r>
                  <a:rPr lang="nl-NL" sz="1800" dirty="0" smtClean="0"/>
                  <a:t>(</a:t>
                </a:r>
                <a:r>
                  <a:rPr lang="nl-NL" sz="1800" i="1" dirty="0" err="1" smtClean="0"/>
                  <a:t>S</a:t>
                </a:r>
                <a:r>
                  <a:rPr lang="nl-NL" sz="1800" i="1" baseline="-25000" dirty="0" err="1" smtClean="0"/>
                  <a:t>Sunny</a:t>
                </a:r>
                <a:r>
                  <a:rPr lang="nl-NL" sz="1800" dirty="0" smtClean="0"/>
                  <a:t>)- |</a:t>
                </a:r>
                <a:r>
                  <a:rPr lang="nl-NL" sz="1800" i="1" dirty="0" err="1" smtClean="0"/>
                  <a:t>S</a:t>
                </a:r>
                <a:r>
                  <a:rPr lang="nl-NL" sz="1800" i="1" baseline="-25000" dirty="0" err="1" smtClean="0"/>
                  <a:t>strong</a:t>
                </a:r>
                <a:r>
                  <a:rPr lang="nl-NL" sz="1800" i="1" dirty="0" smtClean="0"/>
                  <a:t>|/|</a:t>
                </a:r>
                <a:r>
                  <a:rPr lang="nl-NL" sz="1800" i="1" dirty="0" err="1" smtClean="0"/>
                  <a:t>S</a:t>
                </a:r>
                <a:r>
                  <a:rPr lang="nl-NL" sz="1800" i="1" baseline="-25000" dirty="0" err="1" smtClean="0"/>
                  <a:t>sunny</a:t>
                </a:r>
                <a:r>
                  <a:rPr lang="nl-NL" sz="1800" i="1" dirty="0"/>
                  <a:t>|</a:t>
                </a:r>
                <a:r>
                  <a:rPr lang="nl-NL" sz="1800" dirty="0" smtClean="0"/>
                  <a:t>× </a:t>
                </a:r>
                <a:r>
                  <a:rPr lang="nl-NL" sz="1800" i="1" dirty="0" smtClean="0"/>
                  <a:t>E</a:t>
                </a:r>
                <a:r>
                  <a:rPr lang="nl-NL" sz="1800" dirty="0" smtClean="0"/>
                  <a:t>(</a:t>
                </a:r>
                <a:r>
                  <a:rPr lang="nl-NL" sz="1800" i="1" dirty="0" err="1" smtClean="0"/>
                  <a:t>S</a:t>
                </a:r>
                <a:r>
                  <a:rPr lang="nl-NL" sz="1800" i="1" baseline="-25000" dirty="0" err="1" smtClean="0"/>
                  <a:t>strong</a:t>
                </a:r>
                <a:r>
                  <a:rPr lang="nl-NL" sz="1800" dirty="0" smtClean="0"/>
                  <a:t>) –</a:t>
                </a:r>
                <a:r>
                  <a:rPr lang="nl-NL" sz="1800" i="1" dirty="0" smtClean="0"/>
                  <a:t> |</a:t>
                </a:r>
                <a:r>
                  <a:rPr lang="nl-NL" sz="1800" i="1" dirty="0" err="1" smtClean="0"/>
                  <a:t>S</a:t>
                </a:r>
                <a:r>
                  <a:rPr lang="nl-NL" sz="1800" i="1" baseline="-25000" dirty="0" err="1" smtClean="0"/>
                  <a:t>weak</a:t>
                </a:r>
                <a:r>
                  <a:rPr lang="nl-NL" sz="1800" i="1" dirty="0" smtClean="0"/>
                  <a:t>|/|</a:t>
                </a:r>
                <a:r>
                  <a:rPr lang="nl-NL" sz="1800" i="1" dirty="0" err="1" smtClean="0"/>
                  <a:t>S</a:t>
                </a:r>
                <a:r>
                  <a:rPr lang="nl-NL" sz="1800" i="1" baseline="-25000" dirty="0" err="1" smtClean="0"/>
                  <a:t>sunny</a:t>
                </a:r>
                <a:r>
                  <a:rPr lang="nl-NL" sz="1800" i="1" dirty="0" smtClean="0"/>
                  <a:t>|</a:t>
                </a:r>
                <a:r>
                  <a:rPr lang="nl-NL" sz="1800" i="1" baseline="-25000" dirty="0" smtClean="0"/>
                  <a:t> </a:t>
                </a:r>
                <a:r>
                  <a:rPr lang="nl-NL" sz="1800" dirty="0" smtClean="0"/>
                  <a:t>× </a:t>
                </a:r>
                <a:r>
                  <a:rPr lang="nl-NL" sz="1800" i="1" dirty="0" smtClean="0"/>
                  <a:t>E</a:t>
                </a:r>
                <a:r>
                  <a:rPr lang="nl-NL" sz="1800" dirty="0" smtClean="0"/>
                  <a:t>(</a:t>
                </a:r>
                <a:r>
                  <a:rPr lang="nl-NL" sz="1800" i="1" dirty="0" err="1" smtClean="0"/>
                  <a:t>S</a:t>
                </a:r>
                <a:r>
                  <a:rPr lang="nl-NL" sz="1800" i="1" baseline="-25000" dirty="0" err="1" smtClean="0"/>
                  <a:t>weak</a:t>
                </a:r>
                <a:r>
                  <a:rPr lang="nl-NL" sz="1800" dirty="0" smtClean="0"/>
                  <a:t>) </a:t>
                </a:r>
              </a:p>
              <a:p>
                <a:pPr marL="0" indent="0">
                  <a:buNone/>
                </a:pPr>
                <a:r>
                  <a:rPr lang="nl-NL" sz="1800" dirty="0" smtClean="0"/>
                  <a:t>= 0.970 - (2/5) × 1.0 - (3/5</a:t>
                </a:r>
                <a:r>
                  <a:rPr lang="nl-NL" sz="1800" dirty="0"/>
                  <a:t>) </a:t>
                </a:r>
                <a:r>
                  <a:rPr lang="nl-NL" sz="1800" dirty="0" smtClean="0"/>
                  <a:t>× (-1/3 </a:t>
                </a:r>
                <a:r>
                  <a:rPr lang="nl-NL" sz="1800" dirty="0"/>
                  <a:t>log</a:t>
                </a:r>
                <a:r>
                  <a:rPr lang="nl-NL" sz="1800" baseline="-25000" dirty="0"/>
                  <a:t>2</a:t>
                </a:r>
                <a:r>
                  <a:rPr lang="nl-NL" sz="1800" dirty="0"/>
                  <a:t> </a:t>
                </a:r>
                <a:r>
                  <a:rPr lang="nl-NL" sz="1800" dirty="0" smtClean="0"/>
                  <a:t>1/3 </a:t>
                </a:r>
                <a:r>
                  <a:rPr lang="nl-NL" sz="1800" dirty="0"/>
                  <a:t>– </a:t>
                </a:r>
                <a:r>
                  <a:rPr lang="nl-NL" sz="1800" dirty="0" smtClean="0"/>
                  <a:t>2/3 </a:t>
                </a:r>
                <a:r>
                  <a:rPr lang="nl-NL" sz="1800" dirty="0"/>
                  <a:t>log</a:t>
                </a:r>
                <a:r>
                  <a:rPr lang="nl-NL" sz="1800" baseline="-25000" dirty="0"/>
                  <a:t>2</a:t>
                </a:r>
                <a:r>
                  <a:rPr lang="nl-NL" sz="1800" dirty="0"/>
                  <a:t> </a:t>
                </a:r>
                <a:r>
                  <a:rPr lang="nl-NL" sz="1800" dirty="0" smtClean="0"/>
                  <a:t>2/3)</a:t>
                </a:r>
              </a:p>
              <a:p>
                <a:pPr marL="0" indent="0">
                  <a:buNone/>
                </a:pPr>
                <a:r>
                  <a:rPr lang="nl-NL" sz="1800" dirty="0" smtClean="0"/>
                  <a:t>=</a:t>
                </a:r>
                <a:r>
                  <a:rPr lang="nl-NL" sz="1800" dirty="0" smtClean="0"/>
                  <a:t>0.970  -  0.4        -  0.551= 0.019  </a:t>
                </a:r>
              </a:p>
              <a:p>
                <a:endParaRPr lang="nl-NL" sz="1800" dirty="0"/>
              </a:p>
              <a:p>
                <a:endParaRPr lang="nl-NL" sz="1800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905000"/>
                <a:ext cx="8610600" cy="4114800"/>
              </a:xfrm>
              <a:blipFill>
                <a:blip r:embed="rId2"/>
                <a:stretch>
                  <a:fillRect l="-1628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895600" y="1600200"/>
            <a:ext cx="2743200" cy="152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____________________________________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Outlook      Temp     Hum     Wind     Play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-------------------------------------------------------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Sunny          Hot          High     Weak     No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Sunny          Hot          High     Strong    No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Sunny         Mild         High      Weak     No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Sunny         Cool         Normal  Weak    Yes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Sunny         Mild         Normal  Strong   Yes</a:t>
            </a:r>
          </a:p>
        </p:txBody>
      </p:sp>
    </p:spTree>
    <p:extLst>
      <p:ext uri="{BB962C8B-B14F-4D97-AF65-F5344CB8AC3E}">
        <p14:creationId xmlns:p14="http://schemas.microsoft.com/office/powerpoint/2010/main" val="46951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8600" y="1905000"/>
            <a:ext cx="8686800" cy="4114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>Which </a:t>
            </a:r>
            <a:r>
              <a:rPr lang="en-US" sz="2400" dirty="0"/>
              <a:t>attribute should be tested here?</a:t>
            </a:r>
          </a:p>
          <a:p>
            <a:pPr lvl="1"/>
            <a:r>
              <a:rPr lang="en-US" sz="1800" b="1" dirty="0" smtClean="0">
                <a:solidFill>
                  <a:srgbClr val="FF0000"/>
                </a:solidFill>
              </a:rPr>
              <a:t>Gain(</a:t>
            </a:r>
            <a:r>
              <a:rPr lang="en-US" sz="1800" b="1" i="1" dirty="0" err="1" smtClean="0">
                <a:solidFill>
                  <a:srgbClr val="FF0000"/>
                </a:solidFill>
              </a:rPr>
              <a:t>S</a:t>
            </a:r>
            <a:r>
              <a:rPr lang="en-US" sz="1800" b="1" i="1" baseline="-25000" dirty="0" err="1" smtClean="0">
                <a:solidFill>
                  <a:srgbClr val="FF0000"/>
                </a:solidFill>
              </a:rPr>
              <a:t>sunny</a:t>
            </a:r>
            <a:r>
              <a:rPr lang="en-US" sz="1800" b="1" dirty="0" smtClean="0">
                <a:solidFill>
                  <a:srgbClr val="FF0000"/>
                </a:solidFill>
              </a:rPr>
              <a:t>, </a:t>
            </a:r>
            <a:r>
              <a:rPr lang="en-US" sz="1800" b="1" i="1" dirty="0">
                <a:solidFill>
                  <a:srgbClr val="FF0000"/>
                </a:solidFill>
              </a:rPr>
              <a:t>Humidity</a:t>
            </a:r>
            <a:r>
              <a:rPr lang="en-US" sz="1800" b="1" dirty="0" smtClean="0">
                <a:solidFill>
                  <a:srgbClr val="FF0000"/>
                </a:solidFill>
              </a:rPr>
              <a:t>) </a:t>
            </a:r>
            <a:r>
              <a:rPr lang="en-US" sz="1800" b="1" dirty="0">
                <a:solidFill>
                  <a:srgbClr val="FF0000"/>
                </a:solidFill>
              </a:rPr>
              <a:t>= .970 - (3/5) 0.0 - (2/5) 0.0 = .970</a:t>
            </a:r>
          </a:p>
          <a:p>
            <a:pPr lvl="1"/>
            <a:r>
              <a:rPr lang="en-US" sz="1800" i="1" dirty="0" smtClean="0"/>
              <a:t>Gain</a:t>
            </a:r>
            <a:r>
              <a:rPr lang="en-US" sz="1800" dirty="0" smtClean="0"/>
              <a:t>(</a:t>
            </a:r>
            <a:r>
              <a:rPr lang="en-US" sz="1800" dirty="0" err="1" smtClean="0"/>
              <a:t>S</a:t>
            </a:r>
            <a:r>
              <a:rPr lang="en-US" sz="1800" baseline="-25000" dirty="0" err="1" smtClean="0"/>
              <a:t>sunny</a:t>
            </a:r>
            <a:r>
              <a:rPr lang="en-US" sz="1800" dirty="0" err="1" smtClean="0"/>
              <a:t>,</a:t>
            </a:r>
            <a:r>
              <a:rPr lang="en-US" sz="1800" i="1" dirty="0" err="1" smtClean="0"/>
              <a:t>Temp</a:t>
            </a:r>
            <a:r>
              <a:rPr lang="en-US" sz="1800" dirty="0" smtClean="0"/>
              <a:t>) </a:t>
            </a:r>
            <a:r>
              <a:rPr lang="en-US" sz="1800" dirty="0"/>
              <a:t>= .970 - (2/5) 0.0 - (2/5) 1.0 - (1/5) 0.0 = .570</a:t>
            </a:r>
          </a:p>
          <a:p>
            <a:pPr lvl="1"/>
            <a:r>
              <a:rPr lang="en-US" sz="1800" i="1" dirty="0" smtClean="0"/>
              <a:t>Gain</a:t>
            </a:r>
            <a:r>
              <a:rPr lang="en-US" sz="1800" dirty="0" smtClean="0"/>
              <a:t>(</a:t>
            </a:r>
            <a:r>
              <a:rPr lang="en-US" sz="1800" i="1" dirty="0" err="1" smtClean="0"/>
              <a:t>S</a:t>
            </a:r>
            <a:r>
              <a:rPr lang="en-US" sz="1800" i="1" baseline="-25000" dirty="0" err="1" smtClean="0"/>
              <a:t>sunny</a:t>
            </a:r>
            <a:r>
              <a:rPr lang="en-US" sz="1800" dirty="0" err="1" smtClean="0"/>
              <a:t>,</a:t>
            </a:r>
            <a:r>
              <a:rPr lang="en-US" sz="1800" i="1" dirty="0" err="1" smtClean="0"/>
              <a:t>Wind</a:t>
            </a:r>
            <a:r>
              <a:rPr lang="en-US" sz="1800" dirty="0"/>
              <a:t>) = .970 - (2/5) 1.0 - (3/5) </a:t>
            </a:r>
            <a:r>
              <a:rPr lang="en-US" sz="1800" dirty="0" smtClean="0"/>
              <a:t>0.918 </a:t>
            </a:r>
            <a:r>
              <a:rPr lang="en-US" sz="1800" dirty="0"/>
              <a:t>= .019</a:t>
            </a:r>
          </a:p>
          <a:p>
            <a:endParaRPr lang="nl-NL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895600" y="1371600"/>
            <a:ext cx="3581400" cy="1752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____________________________________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Outlook      Temp     Hum     Wind     Play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-------------------------------------------------------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Sunny          Hot          High     Weak     No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Sunny          Hot          High     Strong    No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Sunny         Mild         High      Weak     No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Sunny         Cool         Normal  Weak    Yes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Sunny         Mild         Normal  Strong   Yes</a:t>
            </a:r>
          </a:p>
        </p:txBody>
      </p:sp>
    </p:spTree>
    <p:extLst>
      <p:ext uri="{BB962C8B-B14F-4D97-AF65-F5344CB8AC3E}">
        <p14:creationId xmlns:p14="http://schemas.microsoft.com/office/powerpoint/2010/main" val="366776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endParaRPr lang="nl-NL" dirty="0"/>
          </a:p>
        </p:txBody>
      </p:sp>
      <p:grpSp>
        <p:nvGrpSpPr>
          <p:cNvPr id="42" name="Groep 41"/>
          <p:cNvGrpSpPr/>
          <p:nvPr/>
        </p:nvGrpSpPr>
        <p:grpSpPr>
          <a:xfrm>
            <a:off x="229394" y="1626659"/>
            <a:ext cx="8686800" cy="2984500"/>
            <a:chOff x="228600" y="1663700"/>
            <a:chExt cx="8686800" cy="2984500"/>
          </a:xfrm>
        </p:grpSpPr>
        <p:sp>
          <p:nvSpPr>
            <p:cNvPr id="43" name="Text Box 3"/>
            <p:cNvSpPr txBox="1">
              <a:spLocks noChangeArrowheads="1"/>
            </p:cNvSpPr>
            <p:nvPr/>
          </p:nvSpPr>
          <p:spPr bwMode="auto">
            <a:xfrm>
              <a:off x="6096000" y="3124200"/>
              <a:ext cx="2819400" cy="150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_____________________________________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Outlook       Temp     Hum      Wind     Play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---------------------------------------------------------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Rain          Mild          High        Weak     Yes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Rain          Cool          Normal    Weak     Yes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Rain          Cool          Normal    Strong    No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Rain          Mild          Normal     Weak    Yes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Rain          Mild          High         Strong   No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nl-NL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4" name="Text Box 4"/>
            <p:cNvSpPr txBox="1">
              <a:spLocks noChangeArrowheads="1"/>
            </p:cNvSpPr>
            <p:nvPr/>
          </p:nvSpPr>
          <p:spPr bwMode="auto">
            <a:xfrm>
              <a:off x="4114800" y="1752600"/>
              <a:ext cx="1006475" cy="366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Outlook</a:t>
              </a:r>
            </a:p>
          </p:txBody>
        </p:sp>
        <p:sp>
          <p:nvSpPr>
            <p:cNvPr id="45" name="Rectangle 5"/>
            <p:cNvSpPr>
              <a:spLocks noChangeArrowheads="1"/>
            </p:cNvSpPr>
            <p:nvPr/>
          </p:nvSpPr>
          <p:spPr bwMode="auto">
            <a:xfrm>
              <a:off x="4024313" y="1663700"/>
              <a:ext cx="1096962" cy="5492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6" name="Text Box 6"/>
            <p:cNvSpPr txBox="1">
              <a:spLocks noChangeArrowheads="1"/>
            </p:cNvSpPr>
            <p:nvPr/>
          </p:nvSpPr>
          <p:spPr bwMode="auto">
            <a:xfrm>
              <a:off x="228600" y="3124200"/>
              <a:ext cx="2743200" cy="1524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____________________________________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Outlook      Temp     Hum     Wind     Play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-------------------------------------------------------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Sunny          Hot          High     Weak     No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Sunny          Hot          High     Strong    No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Sunny         Mild         High      Weak     No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Sunny         Cool         Normal  Weak    Yes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Sunny         Mild         Normal  Strong   Yes</a:t>
              </a:r>
            </a:p>
          </p:txBody>
        </p:sp>
        <p:sp>
          <p:nvSpPr>
            <p:cNvPr id="47" name="Text Box 7"/>
            <p:cNvSpPr txBox="1">
              <a:spLocks noChangeArrowheads="1"/>
            </p:cNvSpPr>
            <p:nvPr/>
          </p:nvSpPr>
          <p:spPr bwMode="auto">
            <a:xfrm>
              <a:off x="3124200" y="3124200"/>
              <a:ext cx="2819400" cy="914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_____________________________________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Outlook       Temp     Hum      Wind     Play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---------------------------------------------------------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Overcast        Hot        High       Weak    Yes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Overcast        Cool      Normal   Strong   Yes</a:t>
              </a:r>
            </a:p>
          </p:txBody>
        </p:sp>
        <p:sp>
          <p:nvSpPr>
            <p:cNvPr id="48" name="Line 8"/>
            <p:cNvSpPr>
              <a:spLocks noChangeShapeType="1"/>
            </p:cNvSpPr>
            <p:nvPr/>
          </p:nvSpPr>
          <p:spPr bwMode="auto">
            <a:xfrm flipV="1">
              <a:off x="1524000" y="2209800"/>
              <a:ext cx="3048000" cy="914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9" name="Line 9"/>
            <p:cNvSpPr>
              <a:spLocks noChangeShapeType="1"/>
            </p:cNvSpPr>
            <p:nvPr/>
          </p:nvSpPr>
          <p:spPr bwMode="auto">
            <a:xfrm>
              <a:off x="4572000" y="2209800"/>
              <a:ext cx="0" cy="914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0" name="Line 10"/>
            <p:cNvSpPr>
              <a:spLocks noChangeShapeType="1"/>
            </p:cNvSpPr>
            <p:nvPr/>
          </p:nvSpPr>
          <p:spPr bwMode="auto">
            <a:xfrm>
              <a:off x="4572000" y="2209800"/>
              <a:ext cx="3200400" cy="914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1" name="Text Box 11"/>
            <p:cNvSpPr txBox="1">
              <a:spLocks noChangeArrowheads="1"/>
            </p:cNvSpPr>
            <p:nvPr/>
          </p:nvSpPr>
          <p:spPr bwMode="auto">
            <a:xfrm>
              <a:off x="3048000" y="2362200"/>
              <a:ext cx="914400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Sunny</a:t>
              </a:r>
            </a:p>
          </p:txBody>
        </p:sp>
        <p:sp>
          <p:nvSpPr>
            <p:cNvPr id="52" name="Text Box 12"/>
            <p:cNvSpPr txBox="1">
              <a:spLocks noChangeArrowheads="1"/>
            </p:cNvSpPr>
            <p:nvPr/>
          </p:nvSpPr>
          <p:spPr bwMode="auto">
            <a:xfrm>
              <a:off x="4024313" y="2667000"/>
              <a:ext cx="1187450" cy="366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Overcast</a:t>
              </a:r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auto">
            <a:xfrm>
              <a:off x="5562600" y="2438400"/>
              <a:ext cx="639763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Rain</a:t>
              </a:r>
            </a:p>
          </p:txBody>
        </p:sp>
      </p:grpSp>
      <p:cxnSp>
        <p:nvCxnSpPr>
          <p:cNvPr id="55" name="Rechte verbindingslijn met pijl 54"/>
          <p:cNvCxnSpPr/>
          <p:nvPr/>
        </p:nvCxnSpPr>
        <p:spPr bwMode="auto">
          <a:xfrm flipV="1">
            <a:off x="7010400" y="4800599"/>
            <a:ext cx="0" cy="533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Tekstvak 57"/>
          <p:cNvSpPr txBox="1"/>
          <p:nvPr/>
        </p:nvSpPr>
        <p:spPr>
          <a:xfrm>
            <a:off x="457200" y="5295898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i="1" dirty="0" err="1"/>
              <a:t>Compute</a:t>
            </a:r>
            <a:r>
              <a:rPr lang="nl-NL" sz="2400" i="1" dirty="0"/>
              <a:t> </a:t>
            </a:r>
            <a:r>
              <a:rPr lang="nl-NL" sz="2400" i="1" dirty="0" err="1"/>
              <a:t>the</a:t>
            </a:r>
            <a:r>
              <a:rPr lang="nl-NL" sz="2400" i="1" dirty="0"/>
              <a:t> information </a:t>
            </a:r>
            <a:r>
              <a:rPr lang="nl-NL" sz="2400" i="1" dirty="0" err="1" smtClean="0"/>
              <a:t>gain</a:t>
            </a:r>
            <a:r>
              <a:rPr lang="nl-NL" sz="2400" i="1" dirty="0" smtClean="0"/>
              <a:t> </a:t>
            </a:r>
            <a:r>
              <a:rPr lang="nl-NL" sz="2400" i="1" dirty="0" err="1" smtClean="0"/>
              <a:t>for</a:t>
            </a:r>
            <a:r>
              <a:rPr lang="nl-NL" sz="2400" i="1" dirty="0" smtClean="0"/>
              <a:t> </a:t>
            </a:r>
            <a:r>
              <a:rPr lang="nl-NL" sz="2400" i="1" dirty="0" err="1" smtClean="0"/>
              <a:t>each</a:t>
            </a:r>
            <a:r>
              <a:rPr lang="nl-NL" sz="2400" i="1" dirty="0" smtClean="0"/>
              <a:t> </a:t>
            </a:r>
            <a:r>
              <a:rPr lang="nl-NL" sz="2400" i="1" dirty="0" err="1" smtClean="0"/>
              <a:t>attribute</a:t>
            </a:r>
            <a:r>
              <a:rPr lang="nl-NL" sz="2400" i="1" dirty="0" smtClean="0"/>
              <a:t>?</a:t>
            </a:r>
            <a:endParaRPr lang="en-US" sz="2400" i="1" dirty="0"/>
          </a:p>
          <a:p>
            <a:r>
              <a:rPr lang="en-US" sz="2400" i="1" dirty="0" smtClean="0"/>
              <a:t>Which </a:t>
            </a:r>
            <a:r>
              <a:rPr lang="en-US" sz="2400" i="1" dirty="0"/>
              <a:t>attribute should be tested here</a:t>
            </a:r>
            <a:r>
              <a:rPr lang="en-US" sz="2400" i="1" dirty="0" smtClean="0"/>
              <a:t>?</a:t>
            </a:r>
          </a:p>
          <a:p>
            <a:endParaRPr lang="nl-NL" dirty="0"/>
          </a:p>
        </p:txBody>
      </p:sp>
      <p:sp>
        <p:nvSpPr>
          <p:cNvPr id="59" name="Rechthoek 58"/>
          <p:cNvSpPr/>
          <p:nvPr/>
        </p:nvSpPr>
        <p:spPr bwMode="auto">
          <a:xfrm>
            <a:off x="6054460" y="2994556"/>
            <a:ext cx="2904067" cy="1764242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200" b="0" i="0" u="none" strike="noStrike" cap="none" normalizeH="0" baseline="0" smtClean="0">
              <a:ln>
                <a:noFill/>
              </a:ln>
              <a:solidFill>
                <a:srgbClr val="001C3D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40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: </a:t>
            </a:r>
            <a:r>
              <a:rPr lang="nl-NL" dirty="0" err="1" smtClean="0"/>
              <a:t>Rain</a:t>
            </a:r>
            <a:r>
              <a:rPr lang="nl-NL" dirty="0" smtClean="0"/>
              <a:t> (</a:t>
            </a:r>
            <a:r>
              <a:rPr lang="nl-NL" dirty="0" err="1" smtClean="0"/>
              <a:t>Temperature</a:t>
            </a:r>
            <a:r>
              <a:rPr lang="nl-NL" dirty="0" smtClean="0"/>
              <a:t>)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nl-NL" dirty="0" smtClean="0"/>
              </a:p>
              <a:p>
                <a:endParaRPr lang="nl-NL" dirty="0"/>
              </a:p>
              <a:p>
                <a:endParaRPr lang="nl-NL" sz="1800" dirty="0" smtClean="0"/>
              </a:p>
              <a:p>
                <a:r>
                  <a:rPr lang="nl-NL" sz="1800" i="1" dirty="0" smtClean="0"/>
                  <a:t>E</a:t>
                </a:r>
                <a:r>
                  <a:rPr lang="nl-NL" sz="1800" dirty="0" smtClean="0"/>
                  <a:t>(</a:t>
                </a:r>
                <a:r>
                  <a:rPr lang="nl-NL" sz="1800" i="1" dirty="0" err="1" smtClean="0"/>
                  <a:t>S</a:t>
                </a:r>
                <a:r>
                  <a:rPr lang="nl-NL" sz="1800" i="1" baseline="-25000" dirty="0" err="1" smtClean="0"/>
                  <a:t>rain</a:t>
                </a:r>
                <a:r>
                  <a:rPr lang="nl-NL" sz="1800" dirty="0" smtClean="0"/>
                  <a:t>)=-3/5 log</a:t>
                </a:r>
                <a:r>
                  <a:rPr lang="nl-NL" sz="1800" baseline="-25000" dirty="0" smtClean="0"/>
                  <a:t>2</a:t>
                </a:r>
                <a:r>
                  <a:rPr lang="nl-NL" sz="1800" dirty="0" smtClean="0"/>
                  <a:t> 3/5 – 2/5 </a:t>
                </a:r>
                <a:r>
                  <a:rPr lang="nl-NL" sz="1800" dirty="0"/>
                  <a:t>log</a:t>
                </a:r>
                <a:r>
                  <a:rPr lang="nl-NL" sz="1800" baseline="-25000" dirty="0"/>
                  <a:t>2</a:t>
                </a:r>
                <a:r>
                  <a:rPr lang="nl-NL" sz="1800" dirty="0"/>
                  <a:t> 2</a:t>
                </a:r>
                <a:r>
                  <a:rPr lang="nl-NL" sz="1800" dirty="0" smtClean="0"/>
                  <a:t>/5 = 0.970</a:t>
                </a:r>
              </a:p>
              <a:p>
                <a14:m>
                  <m:oMath xmlns:m="http://schemas.openxmlformats.org/officeDocument/2006/math">
                    <m:r>
                      <a:rPr lang="nl-NL" sz="1800" i="1">
                        <a:latin typeface="Cambria Math"/>
                      </a:rPr>
                      <m:t>𝐺𝑎𝑖𝑛</m:t>
                    </m:r>
                    <m:d>
                      <m:dPr>
                        <m:ctrlPr>
                          <a:rPr lang="nl-NL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1800" i="1">
                            <a:latin typeface="Cambria Math"/>
                          </a:rPr>
                          <m:t>𝑆</m:t>
                        </m:r>
                        <m:r>
                          <a:rPr lang="nl-NL" sz="1800" i="1">
                            <a:latin typeface="Cambria Math"/>
                          </a:rPr>
                          <m:t>,</m:t>
                        </m:r>
                        <m:r>
                          <a:rPr lang="nl-NL" sz="1800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nl-NL" sz="1800" i="1">
                        <a:latin typeface="Cambria Math"/>
                      </a:rPr>
                      <m:t>=</m:t>
                    </m:r>
                    <m:r>
                      <a:rPr lang="nl-NL" sz="1800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nl-NL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1800" i="1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nl-NL" sz="1800" i="1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nl-NL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sz="1800" i="1">
                            <a:latin typeface="Cambria Math"/>
                          </a:rPr>
                          <m:t>𝑣</m:t>
                        </m:r>
                        <m:r>
                          <a:rPr lang="nl-NL" sz="1800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nl-NL" sz="1800" i="1">
                            <a:latin typeface="Cambria Math"/>
                          </a:rPr>
                          <m:t>𝑉𝑎𝑙𝑢𝑒𝑠</m:t>
                        </m:r>
                        <m:r>
                          <a:rPr lang="nl-NL" sz="1800" i="1">
                            <a:latin typeface="Cambria Math"/>
                          </a:rPr>
                          <m:t>(</m:t>
                        </m:r>
                        <m:r>
                          <a:rPr lang="nl-NL" sz="1800" i="1">
                            <a:latin typeface="Cambria Math"/>
                          </a:rPr>
                          <m:t>𝐴</m:t>
                        </m:r>
                        <m:r>
                          <a:rPr lang="nl-NL" sz="1800" i="1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f>
                          <m:fPr>
                            <m:ctrlPr>
                              <a:rPr lang="nl-NL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nl-NL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nl-NL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1800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nl-NL" sz="1800" i="1">
                                        <a:latin typeface="Cambria Math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nl-NL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NL" sz="1800" i="1">
                                    <a:latin typeface="Cambria Math"/>
                                  </a:rPr>
                                  <m:t>𝑆</m:t>
                                </m:r>
                              </m:e>
                            </m:d>
                          </m:den>
                        </m:f>
                        <m:r>
                          <a:rPr lang="nl-NL" sz="1800" i="1">
                            <a:latin typeface="Cambria Math"/>
                          </a:rPr>
                          <m:t>𝐸</m:t>
                        </m:r>
                        <m:r>
                          <a:rPr lang="nl-NL" sz="18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nl-NL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8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nl-NL" sz="1800" i="1">
                                <a:latin typeface="Cambria Math"/>
                              </a:rPr>
                              <m:t>𝑣</m:t>
                            </m:r>
                          </m:sub>
                        </m:sSub>
                        <m:r>
                          <a:rPr lang="nl-NL" sz="18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nl-NL" sz="1800" i="1" dirty="0" smtClean="0"/>
              </a:p>
              <a:p>
                <a:r>
                  <a:rPr lang="nl-NL" sz="1800" i="1" dirty="0" err="1" smtClean="0"/>
                  <a:t>Gain</a:t>
                </a:r>
                <a:r>
                  <a:rPr lang="nl-NL" sz="1800" dirty="0" smtClean="0"/>
                  <a:t>(</a:t>
                </a:r>
                <a:r>
                  <a:rPr lang="nl-NL" sz="1800" i="1" dirty="0" err="1" smtClean="0"/>
                  <a:t>S</a:t>
                </a:r>
                <a:r>
                  <a:rPr lang="nl-NL" sz="1800" i="1" baseline="-25000" dirty="0" err="1" smtClean="0"/>
                  <a:t>rain</a:t>
                </a:r>
                <a:r>
                  <a:rPr lang="nl-NL" sz="1800" dirty="0" smtClean="0"/>
                  <a:t>, </a:t>
                </a:r>
                <a:r>
                  <a:rPr lang="nl-NL" sz="1800" i="1" dirty="0" smtClean="0"/>
                  <a:t>temp</a:t>
                </a:r>
                <a:r>
                  <a:rPr lang="nl-NL" sz="1800" dirty="0" smtClean="0"/>
                  <a:t>) = </a:t>
                </a:r>
              </a:p>
              <a:p>
                <a:pPr marL="0" indent="0">
                  <a:buNone/>
                </a:pPr>
                <a:endParaRPr lang="nl-NL" sz="1800" dirty="0" smtClean="0"/>
              </a:p>
              <a:p>
                <a:pPr marL="0" indent="0">
                  <a:buNone/>
                </a:pPr>
                <a:r>
                  <a:rPr lang="nl-NL" sz="1800" i="1" dirty="0" smtClean="0"/>
                  <a:t>E</a:t>
                </a:r>
                <a:r>
                  <a:rPr lang="nl-NL" sz="1800" dirty="0" smtClean="0"/>
                  <a:t>(</a:t>
                </a:r>
                <a:r>
                  <a:rPr lang="nl-NL" sz="1800" i="1" dirty="0" err="1" smtClean="0"/>
                  <a:t>S</a:t>
                </a:r>
                <a:r>
                  <a:rPr lang="nl-NL" sz="1800" i="1" baseline="-25000" dirty="0" err="1" smtClean="0"/>
                  <a:t>rain</a:t>
                </a:r>
                <a:r>
                  <a:rPr lang="nl-NL" sz="1800" dirty="0" smtClean="0"/>
                  <a:t>)-</a:t>
                </a:r>
                <a:r>
                  <a:rPr lang="nl-NL" sz="1800" i="1" dirty="0" smtClean="0"/>
                  <a:t>|</a:t>
                </a:r>
                <a:r>
                  <a:rPr lang="nl-NL" sz="1800" i="1" dirty="0" err="1" smtClean="0"/>
                  <a:t>S</a:t>
                </a:r>
                <a:r>
                  <a:rPr lang="nl-NL" sz="1800" i="1" baseline="-25000" dirty="0" err="1" smtClean="0"/>
                  <a:t>mild</a:t>
                </a:r>
                <a:r>
                  <a:rPr lang="nl-NL" sz="1800" i="1" dirty="0" smtClean="0"/>
                  <a:t>|/|</a:t>
                </a:r>
                <a:r>
                  <a:rPr lang="nl-NL" sz="1800" i="1" dirty="0" err="1" smtClean="0"/>
                  <a:t>S</a:t>
                </a:r>
                <a:r>
                  <a:rPr lang="nl-NL" sz="1800" i="1" baseline="-25000" dirty="0" err="1" smtClean="0"/>
                  <a:t>rain</a:t>
                </a:r>
                <a:r>
                  <a:rPr lang="nl-NL" sz="1800" i="1" dirty="0" smtClean="0"/>
                  <a:t>|</a:t>
                </a:r>
                <a:r>
                  <a:rPr lang="nl-NL" sz="1800" i="1" baseline="-25000" dirty="0" smtClean="0"/>
                  <a:t> </a:t>
                </a:r>
                <a:r>
                  <a:rPr lang="nl-NL" sz="1800" dirty="0" smtClean="0"/>
                  <a:t>× </a:t>
                </a:r>
                <a:r>
                  <a:rPr lang="nl-NL" sz="1800" i="1" dirty="0" smtClean="0"/>
                  <a:t>E</a:t>
                </a:r>
                <a:r>
                  <a:rPr lang="nl-NL" sz="1800" dirty="0" smtClean="0"/>
                  <a:t>(</a:t>
                </a:r>
                <a:r>
                  <a:rPr lang="nl-NL" sz="1800" i="1" dirty="0" err="1" smtClean="0"/>
                  <a:t>S</a:t>
                </a:r>
                <a:r>
                  <a:rPr lang="nl-NL" sz="1800" i="1" baseline="-25000" dirty="0" err="1" smtClean="0"/>
                  <a:t>mild</a:t>
                </a:r>
                <a:r>
                  <a:rPr lang="nl-NL" sz="1800" dirty="0" smtClean="0"/>
                  <a:t>) </a:t>
                </a:r>
                <a:r>
                  <a:rPr lang="nl-NL" sz="1800" dirty="0"/>
                  <a:t>–</a:t>
                </a:r>
                <a:r>
                  <a:rPr lang="nl-NL" sz="1800" i="1" dirty="0"/>
                  <a:t> </a:t>
                </a:r>
                <a:r>
                  <a:rPr lang="nl-NL" sz="1800" i="1" dirty="0" smtClean="0"/>
                  <a:t>|</a:t>
                </a:r>
                <a:r>
                  <a:rPr lang="nl-NL" sz="1800" i="1" dirty="0" err="1" smtClean="0"/>
                  <a:t>S</a:t>
                </a:r>
                <a:r>
                  <a:rPr lang="nl-NL" sz="1800" i="1" baseline="-25000" dirty="0" err="1" smtClean="0"/>
                  <a:t>cool</a:t>
                </a:r>
                <a:r>
                  <a:rPr lang="nl-NL" sz="1800" i="1" dirty="0" smtClean="0"/>
                  <a:t>|/|</a:t>
                </a:r>
                <a:r>
                  <a:rPr lang="nl-NL" sz="1800" i="1" dirty="0" err="1" smtClean="0"/>
                  <a:t>S</a:t>
                </a:r>
                <a:r>
                  <a:rPr lang="nl-NL" sz="1800" i="1" baseline="-25000" dirty="0" err="1" smtClean="0"/>
                  <a:t>rain</a:t>
                </a:r>
                <a:r>
                  <a:rPr lang="nl-NL" sz="1800" i="1" dirty="0" smtClean="0"/>
                  <a:t>|</a:t>
                </a:r>
                <a:r>
                  <a:rPr lang="nl-NL" sz="1800" i="1" baseline="-25000" dirty="0" smtClean="0"/>
                  <a:t> </a:t>
                </a:r>
                <a:r>
                  <a:rPr lang="nl-NL" sz="1800" dirty="0"/>
                  <a:t>× </a:t>
                </a:r>
                <a:r>
                  <a:rPr lang="nl-NL" sz="1800" i="1" dirty="0" smtClean="0"/>
                  <a:t>E</a:t>
                </a:r>
                <a:r>
                  <a:rPr lang="nl-NL" sz="1800" dirty="0" smtClean="0"/>
                  <a:t>(</a:t>
                </a:r>
                <a:r>
                  <a:rPr lang="nl-NL" sz="1800" i="1" dirty="0" err="1" smtClean="0"/>
                  <a:t>S</a:t>
                </a:r>
                <a:r>
                  <a:rPr lang="nl-NL" sz="1800" i="1" baseline="-25000" dirty="0" err="1" smtClean="0"/>
                  <a:t>cool</a:t>
                </a:r>
                <a:r>
                  <a:rPr lang="nl-NL" sz="1800" dirty="0" smtClean="0"/>
                  <a:t>) =</a:t>
                </a:r>
              </a:p>
              <a:p>
                <a:pPr marL="0" indent="0">
                  <a:buNone/>
                </a:pPr>
                <a:r>
                  <a:rPr lang="nl-NL" sz="1800" dirty="0" smtClean="0"/>
                  <a:t> 0.970 - (3/5) × (-2/3 </a:t>
                </a:r>
                <a:r>
                  <a:rPr lang="nl-NL" sz="1800" dirty="0"/>
                  <a:t>log</a:t>
                </a:r>
                <a:r>
                  <a:rPr lang="nl-NL" sz="1800" baseline="-25000" dirty="0"/>
                  <a:t>2</a:t>
                </a:r>
                <a:r>
                  <a:rPr lang="nl-NL" sz="1800" dirty="0"/>
                  <a:t> </a:t>
                </a:r>
                <a:r>
                  <a:rPr lang="nl-NL" sz="1800" dirty="0" smtClean="0"/>
                  <a:t>2/3 </a:t>
                </a:r>
                <a:r>
                  <a:rPr lang="nl-NL" sz="1800" dirty="0"/>
                  <a:t>– </a:t>
                </a:r>
                <a:r>
                  <a:rPr lang="nl-NL" sz="1800" dirty="0" smtClean="0"/>
                  <a:t>1/3 </a:t>
                </a:r>
                <a:r>
                  <a:rPr lang="nl-NL" sz="1800" dirty="0"/>
                  <a:t>log</a:t>
                </a:r>
                <a:r>
                  <a:rPr lang="nl-NL" sz="1800" baseline="-25000" dirty="0"/>
                  <a:t>2</a:t>
                </a:r>
                <a:r>
                  <a:rPr lang="nl-NL" sz="1800" dirty="0"/>
                  <a:t> </a:t>
                </a:r>
                <a:r>
                  <a:rPr lang="nl-NL" sz="1800" dirty="0" smtClean="0"/>
                  <a:t>1/3) - (2/5) × 1</a:t>
                </a:r>
              </a:p>
              <a:p>
                <a:pPr marL="0" indent="0">
                  <a:buNone/>
                </a:pPr>
                <a:r>
                  <a:rPr lang="nl-NL" sz="1800" dirty="0"/>
                  <a:t>= 0.970  </a:t>
                </a:r>
                <a:r>
                  <a:rPr lang="nl-NL" sz="1800" dirty="0" smtClean="0"/>
                  <a:t>-  0.551 -  </a:t>
                </a:r>
                <a:r>
                  <a:rPr lang="nl-NL" sz="1800" dirty="0"/>
                  <a:t>0.4 </a:t>
                </a:r>
                <a:r>
                  <a:rPr lang="nl-NL" sz="1800" dirty="0" smtClean="0"/>
                  <a:t>= </a:t>
                </a:r>
                <a:r>
                  <a:rPr lang="nl-NL" sz="1800" dirty="0"/>
                  <a:t>0.019  </a:t>
                </a:r>
              </a:p>
              <a:p>
                <a:endParaRPr lang="nl-NL" sz="1800" dirty="0" smtClean="0"/>
              </a:p>
              <a:p>
                <a:endParaRPr lang="nl-NL" sz="1800" dirty="0"/>
              </a:p>
              <a:p>
                <a:endParaRPr lang="nl-NL" sz="1800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133600" y="1616075"/>
            <a:ext cx="2819400" cy="150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_____________________________________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Outlook       Temp     Hum      Wind     Play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---------------------------------------------------------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Rain          Mild          High        Weak     Yes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Rain          Cool          Normal    Weak     Yes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Rain          Cool          Normal    Strong    No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Rain          Mild          Normal     Weak    Yes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Rain          Mild          High         Strong   No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nl-NL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09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: </a:t>
            </a:r>
            <a:r>
              <a:rPr lang="nl-NL" dirty="0" err="1" smtClean="0"/>
              <a:t>Rain</a:t>
            </a:r>
            <a:r>
              <a:rPr lang="nl-NL" dirty="0" smtClean="0"/>
              <a:t> (</a:t>
            </a:r>
            <a:r>
              <a:rPr lang="nl-NL" dirty="0" err="1" smtClean="0"/>
              <a:t>humidity</a:t>
            </a:r>
            <a:r>
              <a:rPr lang="nl-NL" dirty="0" smtClean="0"/>
              <a:t>)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nl-NL" dirty="0" smtClean="0"/>
              </a:p>
              <a:p>
                <a:endParaRPr lang="nl-NL" dirty="0"/>
              </a:p>
              <a:p>
                <a:endParaRPr lang="nl-NL" sz="1800" dirty="0" smtClean="0"/>
              </a:p>
              <a:p>
                <a:r>
                  <a:rPr lang="nl-NL" sz="1800" i="1" dirty="0"/>
                  <a:t>E</a:t>
                </a:r>
                <a:r>
                  <a:rPr lang="nl-NL" sz="1800" dirty="0"/>
                  <a:t>(</a:t>
                </a:r>
                <a:r>
                  <a:rPr lang="nl-NL" sz="1800" i="1" dirty="0" err="1"/>
                  <a:t>S</a:t>
                </a:r>
                <a:r>
                  <a:rPr lang="nl-NL" sz="1800" i="1" baseline="-25000" dirty="0" err="1"/>
                  <a:t>rain</a:t>
                </a:r>
                <a:r>
                  <a:rPr lang="nl-NL" sz="1800" dirty="0"/>
                  <a:t>)=-3/5 log</a:t>
                </a:r>
                <a:r>
                  <a:rPr lang="nl-NL" sz="1800" baseline="-25000" dirty="0"/>
                  <a:t>2</a:t>
                </a:r>
                <a:r>
                  <a:rPr lang="nl-NL" sz="1800" dirty="0"/>
                  <a:t> 3/5 – 2/5 log</a:t>
                </a:r>
                <a:r>
                  <a:rPr lang="nl-NL" sz="1800" baseline="-25000" dirty="0"/>
                  <a:t>2</a:t>
                </a:r>
                <a:r>
                  <a:rPr lang="nl-NL" sz="1800" dirty="0"/>
                  <a:t> 2/5 = 0.970</a:t>
                </a:r>
              </a:p>
              <a:p>
                <a14:m>
                  <m:oMath xmlns:m="http://schemas.openxmlformats.org/officeDocument/2006/math">
                    <m:r>
                      <a:rPr lang="nl-NL" sz="1800" i="1">
                        <a:latin typeface="Cambria Math"/>
                      </a:rPr>
                      <m:t>𝐺𝑎𝑖𝑛</m:t>
                    </m:r>
                    <m:d>
                      <m:dPr>
                        <m:ctrlPr>
                          <a:rPr lang="nl-NL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1800" i="1">
                            <a:latin typeface="Cambria Math"/>
                          </a:rPr>
                          <m:t>𝑆</m:t>
                        </m:r>
                        <m:r>
                          <a:rPr lang="nl-NL" sz="1800" i="1">
                            <a:latin typeface="Cambria Math"/>
                          </a:rPr>
                          <m:t>,</m:t>
                        </m:r>
                        <m:r>
                          <a:rPr lang="nl-NL" sz="1800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nl-NL" sz="1800" i="1">
                        <a:latin typeface="Cambria Math"/>
                      </a:rPr>
                      <m:t>=</m:t>
                    </m:r>
                    <m:r>
                      <a:rPr lang="nl-NL" sz="1800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nl-NL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1800" i="1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nl-NL" sz="1800" i="1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nl-NL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sz="1800" i="1">
                            <a:latin typeface="Cambria Math"/>
                          </a:rPr>
                          <m:t>𝑣</m:t>
                        </m:r>
                        <m:r>
                          <a:rPr lang="nl-NL" sz="1800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nl-NL" sz="1800" i="1">
                            <a:latin typeface="Cambria Math"/>
                          </a:rPr>
                          <m:t>𝑉𝑎𝑙𝑢𝑒𝑠</m:t>
                        </m:r>
                        <m:r>
                          <a:rPr lang="nl-NL" sz="1800" i="1">
                            <a:latin typeface="Cambria Math"/>
                          </a:rPr>
                          <m:t>(</m:t>
                        </m:r>
                        <m:r>
                          <a:rPr lang="nl-NL" sz="1800" i="1">
                            <a:latin typeface="Cambria Math"/>
                          </a:rPr>
                          <m:t>𝐴</m:t>
                        </m:r>
                        <m:r>
                          <a:rPr lang="nl-NL" sz="1800" i="1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f>
                          <m:fPr>
                            <m:ctrlPr>
                              <a:rPr lang="nl-NL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nl-NL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nl-NL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1800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nl-NL" sz="1800" i="1">
                                        <a:latin typeface="Cambria Math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nl-NL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NL" sz="1800" i="1">
                                    <a:latin typeface="Cambria Math"/>
                                  </a:rPr>
                                  <m:t>𝑆</m:t>
                                </m:r>
                              </m:e>
                            </m:d>
                          </m:den>
                        </m:f>
                        <m:r>
                          <a:rPr lang="nl-NL" sz="1800" i="1">
                            <a:latin typeface="Cambria Math"/>
                          </a:rPr>
                          <m:t>𝐸</m:t>
                        </m:r>
                        <m:r>
                          <a:rPr lang="nl-NL" sz="18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nl-NL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8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nl-NL" sz="1800" i="1">
                                <a:latin typeface="Cambria Math"/>
                              </a:rPr>
                              <m:t>𝑣</m:t>
                            </m:r>
                          </m:sub>
                        </m:sSub>
                        <m:r>
                          <a:rPr lang="nl-NL" sz="18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nl-NL" sz="1800" i="1" dirty="0" smtClean="0"/>
              </a:p>
              <a:p>
                <a:r>
                  <a:rPr lang="nl-NL" sz="1800" i="1" dirty="0" err="1" smtClean="0"/>
                  <a:t>Gain</a:t>
                </a:r>
                <a:r>
                  <a:rPr lang="nl-NL" sz="1800" dirty="0" smtClean="0"/>
                  <a:t>(</a:t>
                </a:r>
                <a:r>
                  <a:rPr lang="nl-NL" sz="1800" i="1" dirty="0" err="1" smtClean="0"/>
                  <a:t>S</a:t>
                </a:r>
                <a:r>
                  <a:rPr lang="nl-NL" sz="1800" i="1" baseline="-25000" dirty="0" err="1" smtClean="0"/>
                  <a:t>rain</a:t>
                </a:r>
                <a:r>
                  <a:rPr lang="nl-NL" sz="1800" dirty="0" err="1" smtClean="0"/>
                  <a:t>,humidity</a:t>
                </a:r>
                <a:r>
                  <a:rPr lang="nl-NL" sz="1800" dirty="0"/>
                  <a:t>) = </a:t>
                </a:r>
              </a:p>
              <a:p>
                <a:pPr marL="0" indent="0">
                  <a:buNone/>
                </a:pPr>
                <a:endParaRPr lang="nl-NL" sz="1800" dirty="0"/>
              </a:p>
              <a:p>
                <a:pPr marL="0" indent="0">
                  <a:buNone/>
                </a:pPr>
                <a:r>
                  <a:rPr lang="nl-NL" sz="1800" i="1" dirty="0" smtClean="0"/>
                  <a:t>E</a:t>
                </a:r>
                <a:r>
                  <a:rPr lang="nl-NL" sz="1800" dirty="0" smtClean="0"/>
                  <a:t>(</a:t>
                </a:r>
                <a:r>
                  <a:rPr lang="nl-NL" sz="1800" i="1" dirty="0" err="1" smtClean="0"/>
                  <a:t>S</a:t>
                </a:r>
                <a:r>
                  <a:rPr lang="nl-NL" sz="1800" i="1" baseline="-25000" dirty="0" err="1" smtClean="0"/>
                  <a:t>rain</a:t>
                </a:r>
                <a:r>
                  <a:rPr lang="nl-NL" sz="1800" dirty="0" smtClean="0"/>
                  <a:t>)- </a:t>
                </a:r>
                <a:r>
                  <a:rPr lang="nl-NL" sz="1800" dirty="0"/>
                  <a:t>|</a:t>
                </a:r>
                <a:r>
                  <a:rPr lang="nl-NL" sz="1800" i="1" dirty="0" err="1"/>
                  <a:t>S</a:t>
                </a:r>
                <a:r>
                  <a:rPr lang="nl-NL" sz="1800" i="1" baseline="-25000" dirty="0" err="1"/>
                  <a:t>high</a:t>
                </a:r>
                <a:r>
                  <a:rPr lang="nl-NL" sz="1800" i="1" dirty="0"/>
                  <a:t>|/|</a:t>
                </a:r>
                <a:r>
                  <a:rPr lang="nl-NL" sz="1800" i="1" dirty="0" err="1" smtClean="0"/>
                  <a:t>S</a:t>
                </a:r>
                <a:r>
                  <a:rPr lang="nl-NL" sz="1800" i="1" baseline="-25000" dirty="0" err="1" smtClean="0"/>
                  <a:t>rain</a:t>
                </a:r>
                <a:r>
                  <a:rPr lang="nl-NL" sz="1800" i="1" dirty="0" smtClean="0"/>
                  <a:t>|</a:t>
                </a:r>
                <a:r>
                  <a:rPr lang="nl-NL" sz="1800" dirty="0" smtClean="0"/>
                  <a:t>× </a:t>
                </a:r>
                <a:r>
                  <a:rPr lang="nl-NL" sz="1800" i="1" dirty="0"/>
                  <a:t>E</a:t>
                </a:r>
                <a:r>
                  <a:rPr lang="nl-NL" sz="1800" dirty="0"/>
                  <a:t>(</a:t>
                </a:r>
                <a:r>
                  <a:rPr lang="nl-NL" sz="1800" i="1" dirty="0" err="1"/>
                  <a:t>S</a:t>
                </a:r>
                <a:r>
                  <a:rPr lang="nl-NL" sz="1800" i="1" baseline="-25000" dirty="0" err="1"/>
                  <a:t>high</a:t>
                </a:r>
                <a:r>
                  <a:rPr lang="nl-NL" sz="1800" dirty="0"/>
                  <a:t>) –</a:t>
                </a:r>
                <a:r>
                  <a:rPr lang="nl-NL" sz="1800" i="1" dirty="0"/>
                  <a:t> |</a:t>
                </a:r>
                <a:r>
                  <a:rPr lang="nl-NL" sz="1800" i="1" dirty="0" err="1"/>
                  <a:t>S</a:t>
                </a:r>
                <a:r>
                  <a:rPr lang="nl-NL" sz="1800" i="1" baseline="-25000" dirty="0" err="1"/>
                  <a:t>normal</a:t>
                </a:r>
                <a:r>
                  <a:rPr lang="nl-NL" sz="1800" i="1" dirty="0"/>
                  <a:t>|/|</a:t>
                </a:r>
                <a:r>
                  <a:rPr lang="nl-NL" sz="1800" i="1" dirty="0" err="1" smtClean="0"/>
                  <a:t>S</a:t>
                </a:r>
                <a:r>
                  <a:rPr lang="nl-NL" sz="1800" i="1" baseline="-25000" dirty="0" err="1" smtClean="0"/>
                  <a:t>rain</a:t>
                </a:r>
                <a:r>
                  <a:rPr lang="nl-NL" sz="1800" i="1" dirty="0" smtClean="0"/>
                  <a:t>|</a:t>
                </a:r>
                <a:r>
                  <a:rPr lang="nl-NL" sz="1800" i="1" baseline="-25000" dirty="0" smtClean="0"/>
                  <a:t> </a:t>
                </a:r>
                <a:r>
                  <a:rPr lang="nl-NL" sz="1800" dirty="0"/>
                  <a:t>× </a:t>
                </a:r>
                <a:r>
                  <a:rPr lang="nl-NL" sz="1800" i="1" dirty="0"/>
                  <a:t>E</a:t>
                </a:r>
                <a:r>
                  <a:rPr lang="nl-NL" sz="1800" dirty="0"/>
                  <a:t>(</a:t>
                </a:r>
                <a:r>
                  <a:rPr lang="nl-NL" sz="1800" i="1" dirty="0" err="1"/>
                  <a:t>S</a:t>
                </a:r>
                <a:r>
                  <a:rPr lang="nl-NL" sz="1800" i="1" baseline="-25000" dirty="0" err="1"/>
                  <a:t>normal</a:t>
                </a:r>
                <a:r>
                  <a:rPr lang="nl-NL" sz="1800" dirty="0"/>
                  <a:t>) = </a:t>
                </a:r>
              </a:p>
              <a:p>
                <a:pPr marL="0" indent="0">
                  <a:buNone/>
                </a:pPr>
                <a:endParaRPr lang="nl-NL" sz="1800" dirty="0"/>
              </a:p>
              <a:p>
                <a:pPr marL="0" indent="0">
                  <a:buNone/>
                </a:pPr>
                <a:r>
                  <a:rPr lang="nl-NL" sz="1800" dirty="0"/>
                  <a:t>0.970 - </a:t>
                </a:r>
                <a:r>
                  <a:rPr lang="nl-NL" sz="1800" dirty="0" smtClean="0"/>
                  <a:t>(2/5</a:t>
                </a:r>
                <a:r>
                  <a:rPr lang="nl-NL" sz="1800" dirty="0"/>
                  <a:t>) × </a:t>
                </a:r>
                <a:r>
                  <a:rPr lang="nl-NL" sz="1800" dirty="0" smtClean="0"/>
                  <a:t>1.0 </a:t>
                </a:r>
                <a:r>
                  <a:rPr lang="nl-NL" sz="1800" dirty="0"/>
                  <a:t>- </a:t>
                </a:r>
                <a:r>
                  <a:rPr lang="nl-NL" sz="1800" dirty="0" smtClean="0"/>
                  <a:t>(3/5</a:t>
                </a:r>
                <a:r>
                  <a:rPr lang="nl-NL" sz="1800" dirty="0"/>
                  <a:t>) × (-2/3 log</a:t>
                </a:r>
                <a:r>
                  <a:rPr lang="nl-NL" sz="1800" baseline="-25000" dirty="0"/>
                  <a:t>2</a:t>
                </a:r>
                <a:r>
                  <a:rPr lang="nl-NL" sz="1800" dirty="0"/>
                  <a:t> 2/3 – 1/3 log</a:t>
                </a:r>
                <a:r>
                  <a:rPr lang="nl-NL" sz="1800" baseline="-25000" dirty="0"/>
                  <a:t>2</a:t>
                </a:r>
                <a:r>
                  <a:rPr lang="nl-NL" sz="1800" dirty="0"/>
                  <a:t> 1/3</a:t>
                </a:r>
                <a:r>
                  <a:rPr lang="nl-NL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nl-NL" sz="1800" dirty="0" smtClean="0"/>
                  <a:t> </a:t>
                </a:r>
                <a:r>
                  <a:rPr lang="nl-NL" sz="1800" dirty="0"/>
                  <a:t>= 0.970  </a:t>
                </a:r>
                <a:r>
                  <a:rPr lang="nl-NL" sz="1800" dirty="0" smtClean="0"/>
                  <a:t>-  0.4 </a:t>
                </a:r>
                <a:r>
                  <a:rPr lang="nl-NL" sz="1800" dirty="0"/>
                  <a:t>-  0.551</a:t>
                </a:r>
                <a:r>
                  <a:rPr lang="nl-NL" sz="1800" dirty="0" smtClean="0"/>
                  <a:t> </a:t>
                </a:r>
                <a:r>
                  <a:rPr lang="nl-NL" sz="1800" dirty="0"/>
                  <a:t>= 0.019 </a:t>
                </a:r>
                <a:endParaRPr lang="nl-NL" sz="1800" dirty="0" smtClean="0"/>
              </a:p>
              <a:p>
                <a:endParaRPr lang="nl-NL" sz="1800" dirty="0"/>
              </a:p>
              <a:p>
                <a:endParaRPr lang="nl-NL" sz="1800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57" b="-6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133600" y="1616075"/>
            <a:ext cx="2819400" cy="150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_____________________________________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Outlook       Temp     Hum      Wind     Play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---------------------------------------------------------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Rain          Mild          High        Weak     Yes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Rain          Cool          Normal    Weak     Yes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Rain          Cool          Normal    Strong    No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Rain          Mild          Normal     Weak    Yes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Rain          Mild          High         Strong   No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nl-NL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21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: </a:t>
            </a:r>
            <a:r>
              <a:rPr lang="nl-NL" dirty="0" err="1" smtClean="0"/>
              <a:t>Rain</a:t>
            </a:r>
            <a:r>
              <a:rPr lang="nl-NL" dirty="0" smtClean="0"/>
              <a:t> (Wind)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905000"/>
                <a:ext cx="8610600" cy="4114800"/>
              </a:xfrm>
            </p:spPr>
            <p:txBody>
              <a:bodyPr/>
              <a:lstStyle/>
              <a:p>
                <a:endParaRPr lang="nl-NL" dirty="0" smtClean="0"/>
              </a:p>
              <a:p>
                <a:endParaRPr lang="nl-NL" dirty="0"/>
              </a:p>
              <a:p>
                <a:endParaRPr lang="nl-NL" sz="1800" dirty="0" smtClean="0"/>
              </a:p>
              <a:p>
                <a:r>
                  <a:rPr lang="nl-NL" sz="1800" i="1" dirty="0"/>
                  <a:t>E</a:t>
                </a:r>
                <a:r>
                  <a:rPr lang="nl-NL" sz="1800" dirty="0"/>
                  <a:t>(</a:t>
                </a:r>
                <a:r>
                  <a:rPr lang="nl-NL" sz="1800" i="1" dirty="0" err="1"/>
                  <a:t>S</a:t>
                </a:r>
                <a:r>
                  <a:rPr lang="nl-NL" sz="1800" i="1" baseline="-25000" dirty="0" err="1"/>
                  <a:t>rain</a:t>
                </a:r>
                <a:r>
                  <a:rPr lang="nl-NL" sz="1800" dirty="0"/>
                  <a:t>)=-3/5 log</a:t>
                </a:r>
                <a:r>
                  <a:rPr lang="nl-NL" sz="1800" baseline="-25000" dirty="0"/>
                  <a:t>2</a:t>
                </a:r>
                <a:r>
                  <a:rPr lang="nl-NL" sz="1800" dirty="0"/>
                  <a:t> 3/5 – 2/5 log</a:t>
                </a:r>
                <a:r>
                  <a:rPr lang="nl-NL" sz="1800" baseline="-25000" dirty="0"/>
                  <a:t>2</a:t>
                </a:r>
                <a:r>
                  <a:rPr lang="nl-NL" sz="1800" dirty="0"/>
                  <a:t> 2/5 = 0.970</a:t>
                </a:r>
              </a:p>
              <a:p>
                <a14:m>
                  <m:oMath xmlns:m="http://schemas.openxmlformats.org/officeDocument/2006/math">
                    <m:r>
                      <a:rPr lang="nl-NL" sz="1800" i="1">
                        <a:latin typeface="Cambria Math"/>
                      </a:rPr>
                      <m:t>𝐺𝑎𝑖𝑛</m:t>
                    </m:r>
                    <m:d>
                      <m:dPr>
                        <m:ctrlPr>
                          <a:rPr lang="nl-NL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1800" i="1">
                            <a:latin typeface="Cambria Math"/>
                          </a:rPr>
                          <m:t>𝑆</m:t>
                        </m:r>
                        <m:r>
                          <a:rPr lang="nl-NL" sz="1800" i="1">
                            <a:latin typeface="Cambria Math"/>
                          </a:rPr>
                          <m:t>,</m:t>
                        </m:r>
                        <m:r>
                          <a:rPr lang="nl-NL" sz="1800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nl-NL" sz="1800" i="1">
                        <a:latin typeface="Cambria Math"/>
                      </a:rPr>
                      <m:t>=</m:t>
                    </m:r>
                    <m:r>
                      <a:rPr lang="nl-NL" sz="1800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nl-NL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1800" i="1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nl-NL" sz="1800" i="1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nl-NL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sz="1800" i="1">
                            <a:latin typeface="Cambria Math"/>
                          </a:rPr>
                          <m:t>𝑣</m:t>
                        </m:r>
                        <m:r>
                          <a:rPr lang="nl-NL" sz="1800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nl-NL" sz="1800" i="1">
                            <a:latin typeface="Cambria Math"/>
                          </a:rPr>
                          <m:t>𝑉𝑎𝑙𝑢𝑒𝑠</m:t>
                        </m:r>
                        <m:r>
                          <a:rPr lang="nl-NL" sz="1800" i="1">
                            <a:latin typeface="Cambria Math"/>
                          </a:rPr>
                          <m:t>(</m:t>
                        </m:r>
                        <m:r>
                          <a:rPr lang="nl-NL" sz="1800" i="1">
                            <a:latin typeface="Cambria Math"/>
                          </a:rPr>
                          <m:t>𝐴</m:t>
                        </m:r>
                        <m:r>
                          <a:rPr lang="nl-NL" sz="1800" i="1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f>
                          <m:fPr>
                            <m:ctrlPr>
                              <a:rPr lang="nl-NL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nl-NL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nl-NL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1800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nl-NL" sz="1800" i="1">
                                        <a:latin typeface="Cambria Math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nl-NL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NL" sz="1800" i="1">
                                    <a:latin typeface="Cambria Math"/>
                                  </a:rPr>
                                  <m:t>𝑆</m:t>
                                </m:r>
                              </m:e>
                            </m:d>
                          </m:den>
                        </m:f>
                        <m:r>
                          <a:rPr lang="nl-NL" sz="1800" i="1">
                            <a:latin typeface="Cambria Math"/>
                          </a:rPr>
                          <m:t>𝐸</m:t>
                        </m:r>
                        <m:r>
                          <a:rPr lang="nl-NL" sz="18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nl-NL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8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nl-NL" sz="1800" i="1">
                                <a:latin typeface="Cambria Math"/>
                              </a:rPr>
                              <m:t>𝑣</m:t>
                            </m:r>
                          </m:sub>
                        </m:sSub>
                        <m:r>
                          <a:rPr lang="nl-NL" sz="18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nl-NL" sz="1800" i="1" dirty="0" smtClean="0"/>
              </a:p>
              <a:p>
                <a:r>
                  <a:rPr lang="nl-NL" sz="1800" i="1" dirty="0" err="1" smtClean="0"/>
                  <a:t>Gain</a:t>
                </a:r>
                <a:r>
                  <a:rPr lang="nl-NL" sz="1800" dirty="0" smtClean="0"/>
                  <a:t>(</a:t>
                </a:r>
                <a:r>
                  <a:rPr lang="nl-NL" sz="1800" i="1" dirty="0" err="1" smtClean="0"/>
                  <a:t>S</a:t>
                </a:r>
                <a:r>
                  <a:rPr lang="nl-NL" sz="1800" i="1" baseline="-25000" dirty="0" err="1" smtClean="0"/>
                  <a:t>rain</a:t>
                </a:r>
                <a:r>
                  <a:rPr lang="nl-NL" sz="1800" dirty="0" err="1" smtClean="0"/>
                  <a:t>,</a:t>
                </a:r>
                <a:r>
                  <a:rPr lang="nl-NL" sz="1800" i="1" dirty="0" err="1" smtClean="0"/>
                  <a:t>wind</a:t>
                </a:r>
                <a:r>
                  <a:rPr lang="nl-NL" sz="1800" dirty="0" smtClean="0"/>
                  <a:t>) = </a:t>
                </a:r>
              </a:p>
              <a:p>
                <a:pPr marL="0" indent="0">
                  <a:buNone/>
                </a:pPr>
                <a:endParaRPr lang="nl-NL" sz="1800" dirty="0" smtClean="0"/>
              </a:p>
              <a:p>
                <a:pPr marL="0" indent="0">
                  <a:buNone/>
                </a:pPr>
                <a:r>
                  <a:rPr lang="nl-NL" sz="1800" i="1" dirty="0" smtClean="0"/>
                  <a:t>E</a:t>
                </a:r>
                <a:r>
                  <a:rPr lang="nl-NL" sz="1800" dirty="0" smtClean="0"/>
                  <a:t>(</a:t>
                </a:r>
                <a:r>
                  <a:rPr lang="nl-NL" sz="1800" i="1" dirty="0" err="1" smtClean="0"/>
                  <a:t>S</a:t>
                </a:r>
                <a:r>
                  <a:rPr lang="nl-NL" sz="1800" i="1" baseline="-25000" dirty="0" err="1" smtClean="0"/>
                  <a:t>rain</a:t>
                </a:r>
                <a:r>
                  <a:rPr lang="nl-NL" sz="1800" dirty="0" smtClean="0"/>
                  <a:t>)- |</a:t>
                </a:r>
                <a:r>
                  <a:rPr lang="nl-NL" sz="1800" i="1" dirty="0" err="1" smtClean="0"/>
                  <a:t>S</a:t>
                </a:r>
                <a:r>
                  <a:rPr lang="nl-NL" sz="1800" i="1" baseline="-25000" dirty="0" err="1" smtClean="0"/>
                  <a:t>strong</a:t>
                </a:r>
                <a:r>
                  <a:rPr lang="nl-NL" sz="1800" i="1" dirty="0" smtClean="0"/>
                  <a:t>|/|</a:t>
                </a:r>
                <a:r>
                  <a:rPr lang="nl-NL" sz="1800" i="1" dirty="0" err="1" smtClean="0"/>
                  <a:t>S</a:t>
                </a:r>
                <a:r>
                  <a:rPr lang="nl-NL" sz="1800" i="1" baseline="-25000" dirty="0" err="1" smtClean="0"/>
                  <a:t>rain</a:t>
                </a:r>
                <a:r>
                  <a:rPr lang="nl-NL" sz="1800" i="1" dirty="0" smtClean="0"/>
                  <a:t>|</a:t>
                </a:r>
                <a:r>
                  <a:rPr lang="nl-NL" sz="1800" dirty="0" smtClean="0"/>
                  <a:t>× </a:t>
                </a:r>
                <a:r>
                  <a:rPr lang="nl-NL" sz="1800" i="1" dirty="0" smtClean="0"/>
                  <a:t>E</a:t>
                </a:r>
                <a:r>
                  <a:rPr lang="nl-NL" sz="1800" dirty="0" smtClean="0"/>
                  <a:t>(</a:t>
                </a:r>
                <a:r>
                  <a:rPr lang="nl-NL" sz="1800" i="1" dirty="0" err="1" smtClean="0"/>
                  <a:t>S</a:t>
                </a:r>
                <a:r>
                  <a:rPr lang="nl-NL" sz="1800" i="1" baseline="-25000" dirty="0" err="1" smtClean="0"/>
                  <a:t>strong</a:t>
                </a:r>
                <a:r>
                  <a:rPr lang="nl-NL" sz="1800" dirty="0" smtClean="0"/>
                  <a:t>) –</a:t>
                </a:r>
                <a:r>
                  <a:rPr lang="nl-NL" sz="1800" i="1" dirty="0" smtClean="0"/>
                  <a:t> |</a:t>
                </a:r>
                <a:r>
                  <a:rPr lang="nl-NL" sz="1800" i="1" dirty="0" err="1" smtClean="0"/>
                  <a:t>S</a:t>
                </a:r>
                <a:r>
                  <a:rPr lang="nl-NL" sz="1800" i="1" baseline="-25000" dirty="0" err="1" smtClean="0"/>
                  <a:t>weak</a:t>
                </a:r>
                <a:r>
                  <a:rPr lang="nl-NL" sz="1800" i="1" dirty="0" smtClean="0"/>
                  <a:t>|/|</a:t>
                </a:r>
                <a:r>
                  <a:rPr lang="nl-NL" sz="1800" i="1" dirty="0" err="1" smtClean="0"/>
                  <a:t>S</a:t>
                </a:r>
                <a:r>
                  <a:rPr lang="nl-NL" sz="1800" i="1" baseline="-25000" dirty="0" err="1" smtClean="0"/>
                  <a:t>rain</a:t>
                </a:r>
                <a:r>
                  <a:rPr lang="nl-NL" sz="1800" i="1" dirty="0" smtClean="0"/>
                  <a:t>|</a:t>
                </a:r>
                <a:r>
                  <a:rPr lang="nl-NL" sz="1800" i="1" baseline="-25000" dirty="0" smtClean="0"/>
                  <a:t> </a:t>
                </a:r>
                <a:r>
                  <a:rPr lang="nl-NL" sz="1800" dirty="0" smtClean="0"/>
                  <a:t>× </a:t>
                </a:r>
                <a:r>
                  <a:rPr lang="nl-NL" sz="1800" i="1" dirty="0" smtClean="0"/>
                  <a:t>E</a:t>
                </a:r>
                <a:r>
                  <a:rPr lang="nl-NL" sz="1800" dirty="0" smtClean="0"/>
                  <a:t>(</a:t>
                </a:r>
                <a:r>
                  <a:rPr lang="nl-NL" sz="1800" i="1" dirty="0" err="1" smtClean="0"/>
                  <a:t>S</a:t>
                </a:r>
                <a:r>
                  <a:rPr lang="nl-NL" sz="1800" i="1" baseline="-25000" dirty="0" err="1" smtClean="0"/>
                  <a:t>weak</a:t>
                </a:r>
                <a:r>
                  <a:rPr lang="nl-NL" sz="1800" dirty="0" smtClean="0"/>
                  <a:t>) </a:t>
                </a:r>
              </a:p>
              <a:p>
                <a:pPr marL="0" indent="0">
                  <a:buNone/>
                </a:pPr>
                <a:r>
                  <a:rPr lang="nl-NL" sz="1800" dirty="0" smtClean="0"/>
                  <a:t>= 0.970 - (2/5) × 0.0 - (3/5</a:t>
                </a:r>
                <a:r>
                  <a:rPr lang="nl-NL" sz="1800" dirty="0"/>
                  <a:t>) </a:t>
                </a:r>
                <a:r>
                  <a:rPr lang="nl-NL" sz="1800" dirty="0" smtClean="0"/>
                  <a:t>× 0.0 =0.970</a:t>
                </a:r>
              </a:p>
              <a:p>
                <a:endParaRPr lang="nl-NL" sz="1800" dirty="0"/>
              </a:p>
              <a:p>
                <a:endParaRPr lang="nl-NL" sz="1800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905000"/>
                <a:ext cx="8610600" cy="4114800"/>
              </a:xfrm>
              <a:blipFill>
                <a:blip r:embed="rId2"/>
                <a:stretch>
                  <a:fillRect l="-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133600" y="1616075"/>
            <a:ext cx="2819400" cy="150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_____________________________________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Outlook       Temp     Hum      Wind     Play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---------------------------------------------------------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Rain          Mild          High        Weak     Yes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Rain          Cool          Normal    Weak     Yes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Rain          Cool          Normal    Strong    No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Rain          Mild          Normal     Weak    Yes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Rain          Mild          High         Strong   No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nl-NL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68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458200" cy="762000"/>
          </a:xfrm>
        </p:spPr>
        <p:txBody>
          <a:bodyPr/>
          <a:lstStyle/>
          <a:p>
            <a:r>
              <a:rPr lang="nl-NL" dirty="0" smtClean="0"/>
              <a:t>Learning </a:t>
            </a:r>
            <a:r>
              <a:rPr lang="nl-NL" dirty="0" err="1" smtClean="0"/>
              <a:t>agents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4114800"/>
          </a:xfrm>
        </p:spPr>
        <p:txBody>
          <a:bodyPr/>
          <a:lstStyle/>
          <a:p>
            <a:r>
              <a:rPr lang="en-US" sz="2800" dirty="0"/>
              <a:t>All previous </a:t>
            </a:r>
            <a:r>
              <a:rPr lang="en-US" sz="2800" dirty="0" smtClean="0"/>
              <a:t>agent‐programs describe </a:t>
            </a:r>
            <a:r>
              <a:rPr lang="en-US" sz="2800" dirty="0"/>
              <a:t>methods for </a:t>
            </a:r>
            <a:r>
              <a:rPr lang="en-US" sz="2800" dirty="0" smtClean="0"/>
              <a:t>selecting actions</a:t>
            </a:r>
            <a:endParaRPr lang="en-US" sz="2800" dirty="0"/>
          </a:p>
          <a:p>
            <a:pPr lvl="1"/>
            <a:r>
              <a:rPr lang="en-US" sz="2400" dirty="0"/>
              <a:t>I</a:t>
            </a:r>
            <a:r>
              <a:rPr lang="en-US" sz="2400" dirty="0" smtClean="0"/>
              <a:t>t </a:t>
            </a:r>
            <a:r>
              <a:rPr lang="en-US" sz="2400" dirty="0"/>
              <a:t>does not explain the origin </a:t>
            </a:r>
            <a:r>
              <a:rPr lang="en-US" sz="2400" dirty="0" smtClean="0"/>
              <a:t>of these programs</a:t>
            </a:r>
            <a:endParaRPr lang="en-US" sz="2400" dirty="0"/>
          </a:p>
          <a:p>
            <a:pPr lvl="1"/>
            <a:r>
              <a:rPr lang="en-US" sz="2400" dirty="0" smtClean="0"/>
              <a:t>Learning </a:t>
            </a:r>
            <a:r>
              <a:rPr lang="en-US" sz="2400" dirty="0"/>
              <a:t>mechanisms can be used </a:t>
            </a:r>
            <a:r>
              <a:rPr lang="en-US" sz="2400" dirty="0" smtClean="0"/>
              <a:t>to perform </a:t>
            </a:r>
            <a:r>
              <a:rPr lang="en-US" sz="2400" dirty="0"/>
              <a:t>this </a:t>
            </a:r>
            <a:r>
              <a:rPr lang="en-US" sz="2400" dirty="0" smtClean="0"/>
              <a:t>task</a:t>
            </a:r>
            <a:endParaRPr lang="en-US" sz="2400" dirty="0"/>
          </a:p>
          <a:p>
            <a:pPr lvl="1"/>
            <a:r>
              <a:rPr lang="en-US" sz="2400" dirty="0" smtClean="0"/>
              <a:t>Teach </a:t>
            </a:r>
            <a:r>
              <a:rPr lang="en-US" sz="2400" dirty="0"/>
              <a:t>them instead of </a:t>
            </a:r>
            <a:r>
              <a:rPr lang="en-US" sz="2400" dirty="0" smtClean="0"/>
              <a:t>instructing them</a:t>
            </a:r>
          </a:p>
          <a:p>
            <a:pPr lvl="2"/>
            <a:r>
              <a:rPr lang="en-US" altLang="en-US" sz="2000" dirty="0"/>
              <a:t>i.e., expose the agent to reality rather than trying to write it down</a:t>
            </a:r>
          </a:p>
          <a:p>
            <a:pPr lvl="1"/>
            <a:r>
              <a:rPr lang="en-US" sz="2400" dirty="0" smtClean="0"/>
              <a:t>Advantage </a:t>
            </a:r>
            <a:r>
              <a:rPr lang="en-US" sz="2400" dirty="0"/>
              <a:t>is the robustness of </a:t>
            </a:r>
            <a:r>
              <a:rPr lang="en-US" sz="2400" dirty="0" smtClean="0"/>
              <a:t>the program </a:t>
            </a:r>
            <a:r>
              <a:rPr lang="en-US" sz="2400" dirty="0"/>
              <a:t>toward </a:t>
            </a:r>
            <a:r>
              <a:rPr lang="en-US" sz="2400" dirty="0" smtClean="0"/>
              <a:t>initially unknown environments</a:t>
            </a:r>
          </a:p>
          <a:p>
            <a:pPr lvl="2"/>
            <a:r>
              <a:rPr lang="en-US" altLang="en-US" sz="2000" dirty="0"/>
              <a:t>i.e., when designer lacks omniscience</a:t>
            </a:r>
          </a:p>
          <a:p>
            <a:pPr marL="914400" lvl="2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83588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: </a:t>
            </a:r>
            <a:r>
              <a:rPr lang="nl-NL" dirty="0" err="1" smtClean="0"/>
              <a:t>Rain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4800" y="1905000"/>
            <a:ext cx="8610600" cy="4114800"/>
          </a:xfrm>
        </p:spPr>
        <p:txBody>
          <a:bodyPr/>
          <a:lstStyle/>
          <a:p>
            <a:endParaRPr lang="nl-NL" dirty="0" smtClean="0"/>
          </a:p>
          <a:p>
            <a:endParaRPr lang="nl-NL" dirty="0"/>
          </a:p>
          <a:p>
            <a:endParaRPr lang="nl-NL" sz="1800" dirty="0" smtClean="0"/>
          </a:p>
          <a:p>
            <a:r>
              <a:rPr lang="en-US" sz="2400" dirty="0"/>
              <a:t>Which attribute should be tested here?</a:t>
            </a:r>
          </a:p>
          <a:p>
            <a:endParaRPr lang="nl-NL" sz="1800" i="1" dirty="0" smtClean="0"/>
          </a:p>
          <a:p>
            <a:pPr lvl="1"/>
            <a:r>
              <a:rPr lang="nl-NL" sz="1800" i="1" dirty="0" err="1"/>
              <a:t>Gain</a:t>
            </a:r>
            <a:r>
              <a:rPr lang="nl-NL" sz="1800" dirty="0"/>
              <a:t>(</a:t>
            </a:r>
            <a:r>
              <a:rPr lang="nl-NL" sz="1800" i="1" dirty="0" err="1"/>
              <a:t>S</a:t>
            </a:r>
            <a:r>
              <a:rPr lang="nl-NL" sz="1800" i="1" baseline="-25000" dirty="0" err="1"/>
              <a:t>rain</a:t>
            </a:r>
            <a:r>
              <a:rPr lang="nl-NL" sz="1800" dirty="0"/>
              <a:t>, </a:t>
            </a:r>
            <a:r>
              <a:rPr lang="nl-NL" sz="1800" i="1" dirty="0"/>
              <a:t>temp</a:t>
            </a:r>
            <a:r>
              <a:rPr lang="nl-NL" sz="1800" dirty="0"/>
              <a:t>) = </a:t>
            </a:r>
            <a:r>
              <a:rPr lang="nl-NL" sz="1800" dirty="0" smtClean="0"/>
              <a:t>0.019  </a:t>
            </a:r>
            <a:endParaRPr lang="nl-NL" sz="1800" i="1" dirty="0" smtClean="0"/>
          </a:p>
          <a:p>
            <a:pPr lvl="1"/>
            <a:r>
              <a:rPr lang="nl-NL" sz="1800" i="1" dirty="0" err="1" smtClean="0"/>
              <a:t>Gain</a:t>
            </a:r>
            <a:r>
              <a:rPr lang="nl-NL" sz="1800" dirty="0" smtClean="0"/>
              <a:t>(</a:t>
            </a:r>
            <a:r>
              <a:rPr lang="nl-NL" sz="1800" i="1" dirty="0" err="1" smtClean="0"/>
              <a:t>S</a:t>
            </a:r>
            <a:r>
              <a:rPr lang="nl-NL" sz="1800" i="1" baseline="-25000" dirty="0" err="1" smtClean="0"/>
              <a:t>rain</a:t>
            </a:r>
            <a:r>
              <a:rPr lang="nl-NL" sz="1800" dirty="0" err="1" smtClean="0"/>
              <a:t>,</a:t>
            </a:r>
            <a:r>
              <a:rPr lang="nl-NL" sz="1800" i="1" dirty="0" err="1" smtClean="0"/>
              <a:t>humidity</a:t>
            </a:r>
            <a:r>
              <a:rPr lang="nl-NL" sz="1800" dirty="0"/>
              <a:t>) = </a:t>
            </a:r>
            <a:r>
              <a:rPr lang="nl-NL" sz="1800" dirty="0" smtClean="0"/>
              <a:t>0.019 </a:t>
            </a:r>
            <a:endParaRPr lang="nl-NL" sz="1800" i="1" dirty="0" smtClean="0"/>
          </a:p>
          <a:p>
            <a:pPr lvl="1"/>
            <a:r>
              <a:rPr lang="nl-NL" sz="1800" b="1" i="1" dirty="0" err="1" smtClean="0">
                <a:solidFill>
                  <a:srgbClr val="FF0000"/>
                </a:solidFill>
              </a:rPr>
              <a:t>Gain</a:t>
            </a:r>
            <a:r>
              <a:rPr lang="nl-NL" sz="1800" b="1" dirty="0" smtClean="0">
                <a:solidFill>
                  <a:srgbClr val="FF0000"/>
                </a:solidFill>
              </a:rPr>
              <a:t>(</a:t>
            </a:r>
            <a:r>
              <a:rPr lang="nl-NL" sz="1800" b="1" i="1" dirty="0" err="1" smtClean="0">
                <a:solidFill>
                  <a:srgbClr val="FF0000"/>
                </a:solidFill>
              </a:rPr>
              <a:t>S</a:t>
            </a:r>
            <a:r>
              <a:rPr lang="nl-NL" sz="1800" b="1" i="1" baseline="-25000" dirty="0" err="1" smtClean="0">
                <a:solidFill>
                  <a:srgbClr val="FF0000"/>
                </a:solidFill>
              </a:rPr>
              <a:t>rain</a:t>
            </a:r>
            <a:r>
              <a:rPr lang="nl-NL" sz="1800" b="1" dirty="0" err="1" smtClean="0">
                <a:solidFill>
                  <a:srgbClr val="FF0000"/>
                </a:solidFill>
              </a:rPr>
              <a:t>,</a:t>
            </a:r>
            <a:r>
              <a:rPr lang="nl-NL" sz="1800" b="1" i="1" dirty="0" err="1" smtClean="0">
                <a:solidFill>
                  <a:srgbClr val="FF0000"/>
                </a:solidFill>
              </a:rPr>
              <a:t>wind</a:t>
            </a:r>
            <a:r>
              <a:rPr lang="nl-NL" sz="1800" b="1" dirty="0" smtClean="0">
                <a:solidFill>
                  <a:srgbClr val="FF0000"/>
                </a:solidFill>
              </a:rPr>
              <a:t>) =0.970</a:t>
            </a:r>
          </a:p>
          <a:p>
            <a:endParaRPr lang="nl-NL" sz="1800" dirty="0"/>
          </a:p>
          <a:p>
            <a:endParaRPr lang="nl-NL" sz="1800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133600" y="1616075"/>
            <a:ext cx="2819400" cy="150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_____________________________________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Outlook       Temp     Hum      Wind     Play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---------------------------------------------------------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Rain          Mild          High        Weak     Yes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Rain          Cool          Normal    Weak     Yes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Rain          Cool          Normal    Strong    No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Rain          Mild          Normal     Weak    Yes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Rain          Mild          High         Strong   No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nl-NL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69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For Playing Tennis</a:t>
            </a:r>
            <a:endParaRPr lang="nl-NL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86200" y="1676400"/>
            <a:ext cx="1066800" cy="457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nl-NL" sz="2400">
                <a:solidFill>
                  <a:schemeClr val="accent2"/>
                </a:solidFill>
                <a:latin typeface="Times New Roman" pitchFamily="18" charset="0"/>
              </a:rPr>
              <a:t>Outlook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33600" y="26670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nl-NL" sz="2400">
                <a:solidFill>
                  <a:schemeClr val="accent2"/>
                </a:solidFill>
                <a:latin typeface="Times New Roman" pitchFamily="18" charset="0"/>
              </a:rPr>
              <a:t>sunny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886200" y="26670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nl-NL" sz="2400">
                <a:solidFill>
                  <a:schemeClr val="accent2"/>
                </a:solidFill>
                <a:latin typeface="Times New Roman" pitchFamily="18" charset="0"/>
              </a:rPr>
              <a:t>overcast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638800" y="26670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nl-NL" sz="2400">
                <a:solidFill>
                  <a:schemeClr val="accent2"/>
                </a:solidFill>
                <a:latin typeface="Times New Roman" pitchFamily="18" charset="0"/>
              </a:rPr>
              <a:t>rainy</a:t>
            </a:r>
          </a:p>
        </p:txBody>
      </p:sp>
      <p:cxnSp>
        <p:nvCxnSpPr>
          <p:cNvPr id="9" name="AutoShape 7"/>
          <p:cNvCxnSpPr>
            <a:cxnSpLocks noChangeShapeType="1"/>
            <a:stCxn id="6" idx="0"/>
            <a:endCxn id="5" idx="2"/>
          </p:cNvCxnSpPr>
          <p:nvPr/>
        </p:nvCxnSpPr>
        <p:spPr bwMode="auto">
          <a:xfrm flipV="1">
            <a:off x="2667000" y="2133600"/>
            <a:ext cx="1752600" cy="5334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8"/>
          <p:cNvCxnSpPr>
            <a:cxnSpLocks noChangeShapeType="1"/>
            <a:stCxn id="7" idx="0"/>
            <a:endCxn id="5" idx="2"/>
          </p:cNvCxnSpPr>
          <p:nvPr/>
        </p:nvCxnSpPr>
        <p:spPr bwMode="auto">
          <a:xfrm flipV="1">
            <a:off x="4419600" y="2133600"/>
            <a:ext cx="0" cy="5334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9"/>
          <p:cNvCxnSpPr>
            <a:cxnSpLocks noChangeShapeType="1"/>
            <a:stCxn id="8" idx="0"/>
            <a:endCxn id="5" idx="2"/>
          </p:cNvCxnSpPr>
          <p:nvPr/>
        </p:nvCxnSpPr>
        <p:spPr bwMode="auto">
          <a:xfrm flipH="1" flipV="1">
            <a:off x="4419600" y="2133600"/>
            <a:ext cx="1752600" cy="5334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133600" y="3581400"/>
            <a:ext cx="1066800" cy="457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nl-NL" sz="2200">
                <a:solidFill>
                  <a:schemeClr val="accent2"/>
                </a:solidFill>
                <a:latin typeface="Times New Roman" pitchFamily="18" charset="0"/>
              </a:rPr>
              <a:t>Humidity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638800" y="3581400"/>
            <a:ext cx="1066800" cy="457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nl-NL" sz="2400">
                <a:solidFill>
                  <a:schemeClr val="accent2"/>
                </a:solidFill>
                <a:latin typeface="Times New Roman" pitchFamily="18" charset="0"/>
              </a:rPr>
              <a:t>Windy</a:t>
            </a:r>
          </a:p>
        </p:txBody>
      </p:sp>
      <p:cxnSp>
        <p:nvCxnSpPr>
          <p:cNvPr id="14" name="AutoShape 12"/>
          <p:cNvCxnSpPr>
            <a:cxnSpLocks noChangeShapeType="1"/>
            <a:stCxn id="12" idx="0"/>
            <a:endCxn id="6" idx="2"/>
          </p:cNvCxnSpPr>
          <p:nvPr/>
        </p:nvCxnSpPr>
        <p:spPr bwMode="auto">
          <a:xfrm flipV="1">
            <a:off x="2667000" y="3124200"/>
            <a:ext cx="0" cy="4572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3"/>
          <p:cNvCxnSpPr>
            <a:cxnSpLocks noChangeShapeType="1"/>
            <a:stCxn id="13" idx="0"/>
            <a:endCxn id="8" idx="2"/>
          </p:cNvCxnSpPr>
          <p:nvPr/>
        </p:nvCxnSpPr>
        <p:spPr bwMode="auto">
          <a:xfrm flipV="1">
            <a:off x="6172200" y="3124200"/>
            <a:ext cx="0" cy="4572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143000" y="4419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nl-NL" sz="2400">
                <a:solidFill>
                  <a:schemeClr val="accent2"/>
                </a:solidFill>
                <a:latin typeface="Times New Roman" pitchFamily="18" charset="0"/>
              </a:rPr>
              <a:t>high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124200" y="4419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nl-NL" sz="2400">
                <a:solidFill>
                  <a:schemeClr val="accent2"/>
                </a:solidFill>
                <a:latin typeface="Times New Roman" pitchFamily="18" charset="0"/>
              </a:rPr>
              <a:t>normal</a:t>
            </a:r>
          </a:p>
        </p:txBody>
      </p:sp>
      <p:cxnSp>
        <p:nvCxnSpPr>
          <p:cNvPr id="18" name="AutoShape 16"/>
          <p:cNvCxnSpPr>
            <a:cxnSpLocks noChangeShapeType="1"/>
            <a:stCxn id="16" idx="0"/>
            <a:endCxn id="12" idx="2"/>
          </p:cNvCxnSpPr>
          <p:nvPr/>
        </p:nvCxnSpPr>
        <p:spPr bwMode="auto">
          <a:xfrm flipV="1">
            <a:off x="1676400" y="4038600"/>
            <a:ext cx="990600" cy="3810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7"/>
          <p:cNvCxnSpPr>
            <a:cxnSpLocks noChangeShapeType="1"/>
            <a:stCxn id="17" idx="0"/>
            <a:endCxn id="12" idx="2"/>
          </p:cNvCxnSpPr>
          <p:nvPr/>
        </p:nvCxnSpPr>
        <p:spPr bwMode="auto">
          <a:xfrm flipH="1" flipV="1">
            <a:off x="2667000" y="4038600"/>
            <a:ext cx="990600" cy="3810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1371600" y="5181600"/>
            <a:ext cx="609600" cy="457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nl-NL" sz="2200">
                <a:solidFill>
                  <a:schemeClr val="accent2"/>
                </a:solidFill>
                <a:latin typeface="Times New Roman" pitchFamily="18" charset="0"/>
              </a:rPr>
              <a:t>no</a:t>
            </a:r>
          </a:p>
        </p:txBody>
      </p:sp>
      <p:cxnSp>
        <p:nvCxnSpPr>
          <p:cNvPr id="21" name="AutoShape 19"/>
          <p:cNvCxnSpPr>
            <a:cxnSpLocks noChangeShapeType="1"/>
            <a:stCxn id="20" idx="0"/>
            <a:endCxn id="16" idx="2"/>
          </p:cNvCxnSpPr>
          <p:nvPr/>
        </p:nvCxnSpPr>
        <p:spPr bwMode="auto">
          <a:xfrm flipV="1">
            <a:off x="1676400" y="4876800"/>
            <a:ext cx="0" cy="3048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0"/>
          <p:cNvCxnSpPr>
            <a:cxnSpLocks noChangeShapeType="1"/>
            <a:stCxn id="31" idx="0"/>
            <a:endCxn id="17" idx="2"/>
          </p:cNvCxnSpPr>
          <p:nvPr/>
        </p:nvCxnSpPr>
        <p:spPr bwMode="auto">
          <a:xfrm flipV="1">
            <a:off x="3657600" y="4876800"/>
            <a:ext cx="0" cy="3048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4648200" y="4419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nl-NL" sz="2400" dirty="0" smtClean="0">
                <a:solidFill>
                  <a:schemeClr val="accent2"/>
                </a:solidFill>
                <a:latin typeface="Times New Roman" pitchFamily="18" charset="0"/>
              </a:rPr>
              <a:t>weak</a:t>
            </a:r>
            <a:endParaRPr lang="en-US" altLang="nl-NL" sz="24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6629400" y="4419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nl-NL" sz="2400" dirty="0" smtClean="0">
                <a:solidFill>
                  <a:schemeClr val="accent2"/>
                </a:solidFill>
                <a:latin typeface="Times New Roman" pitchFamily="18" charset="0"/>
              </a:rPr>
              <a:t>strong</a:t>
            </a:r>
            <a:endParaRPr lang="en-US" altLang="nl-NL" sz="24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cxnSp>
        <p:nvCxnSpPr>
          <p:cNvPr id="25" name="AutoShape 23"/>
          <p:cNvCxnSpPr>
            <a:cxnSpLocks noChangeShapeType="1"/>
            <a:stCxn id="13" idx="2"/>
            <a:endCxn id="23" idx="0"/>
          </p:cNvCxnSpPr>
          <p:nvPr/>
        </p:nvCxnSpPr>
        <p:spPr bwMode="auto">
          <a:xfrm flipH="1">
            <a:off x="5181600" y="4038600"/>
            <a:ext cx="990600" cy="3810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4"/>
          <p:cNvCxnSpPr>
            <a:cxnSpLocks noChangeShapeType="1"/>
            <a:stCxn id="13" idx="2"/>
            <a:endCxn id="24" idx="0"/>
          </p:cNvCxnSpPr>
          <p:nvPr/>
        </p:nvCxnSpPr>
        <p:spPr bwMode="auto">
          <a:xfrm>
            <a:off x="6172200" y="4038600"/>
            <a:ext cx="990600" cy="3810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5"/>
          <p:cNvCxnSpPr>
            <a:cxnSpLocks noChangeShapeType="1"/>
            <a:endCxn id="23" idx="2"/>
          </p:cNvCxnSpPr>
          <p:nvPr/>
        </p:nvCxnSpPr>
        <p:spPr bwMode="auto">
          <a:xfrm flipV="1">
            <a:off x="5181600" y="4876800"/>
            <a:ext cx="0" cy="3048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6"/>
          <p:cNvCxnSpPr>
            <a:cxnSpLocks noChangeShapeType="1"/>
            <a:stCxn id="24" idx="2"/>
          </p:cNvCxnSpPr>
          <p:nvPr/>
        </p:nvCxnSpPr>
        <p:spPr bwMode="auto">
          <a:xfrm>
            <a:off x="7162800" y="4876800"/>
            <a:ext cx="0" cy="3048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4114800" y="3581400"/>
            <a:ext cx="609600" cy="457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nl-NL" sz="2200">
                <a:solidFill>
                  <a:schemeClr val="accent2"/>
                </a:solidFill>
                <a:latin typeface="Times New Roman" pitchFamily="18" charset="0"/>
              </a:rPr>
              <a:t>yes</a:t>
            </a:r>
          </a:p>
        </p:txBody>
      </p:sp>
      <p:cxnSp>
        <p:nvCxnSpPr>
          <p:cNvPr id="30" name="AutoShape 28"/>
          <p:cNvCxnSpPr>
            <a:cxnSpLocks noChangeShapeType="1"/>
            <a:stCxn id="7" idx="2"/>
            <a:endCxn id="29" idx="0"/>
          </p:cNvCxnSpPr>
          <p:nvPr/>
        </p:nvCxnSpPr>
        <p:spPr bwMode="auto">
          <a:xfrm>
            <a:off x="4419600" y="3124200"/>
            <a:ext cx="0" cy="4572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3352800" y="5181600"/>
            <a:ext cx="609600" cy="457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nl-NL" sz="2200">
                <a:solidFill>
                  <a:schemeClr val="accent2"/>
                </a:solidFill>
                <a:latin typeface="Times New Roman" pitchFamily="18" charset="0"/>
              </a:rPr>
              <a:t>yes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4876800" y="5181600"/>
            <a:ext cx="609600" cy="457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nl-NL" sz="2200">
                <a:solidFill>
                  <a:schemeClr val="accent2"/>
                </a:solidFill>
                <a:latin typeface="Times New Roman" pitchFamily="18" charset="0"/>
              </a:rPr>
              <a:t>yes</a:t>
            </a: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6858000" y="5181600"/>
            <a:ext cx="609600" cy="457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nl-NL" sz="2200">
                <a:solidFill>
                  <a:schemeClr val="accent2"/>
                </a:solidFill>
                <a:latin typeface="Times New Roman" pitchFamily="18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32142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Decision trees with real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905000"/>
            <a:ext cx="8305800" cy="4114800"/>
          </a:xfrm>
        </p:spPr>
        <p:txBody>
          <a:bodyPr/>
          <a:lstStyle/>
          <a:p>
            <a:r>
              <a:rPr lang="en-GB" sz="2000" dirty="0" smtClean="0"/>
              <a:t>If we want to build a decision tree from numerical variables, we first need to turn that into discrete data.</a:t>
            </a:r>
          </a:p>
          <a:p>
            <a:endParaRPr lang="en-GB" sz="2000" dirty="0"/>
          </a:p>
          <a:p>
            <a:r>
              <a:rPr lang="en-GB" sz="2000" dirty="0" smtClean="0"/>
              <a:t>For decision trees we generally use 2 classes, </a:t>
            </a:r>
            <a:r>
              <a:rPr lang="en-GB" sz="2000" i="1" dirty="0" smtClean="0"/>
              <a:t>x &gt; a </a:t>
            </a:r>
            <a:r>
              <a:rPr lang="en-GB" sz="2000" dirty="0" smtClean="0"/>
              <a:t>and </a:t>
            </a:r>
            <a:r>
              <a:rPr lang="en-GB" sz="2000" i="1" dirty="0" smtClean="0"/>
              <a:t>x ≤ a</a:t>
            </a:r>
            <a:r>
              <a:rPr lang="en-GB" sz="2000" dirty="0" smtClean="0"/>
              <a:t>.  </a:t>
            </a:r>
          </a:p>
          <a:p>
            <a:endParaRPr lang="en-GB" sz="2000" dirty="0"/>
          </a:p>
          <a:p>
            <a:r>
              <a:rPr lang="en-GB" sz="2000" dirty="0" smtClean="0"/>
              <a:t>So for the following data</a:t>
            </a:r>
            <a:r>
              <a:rPr lang="en-GB" sz="2000" smtClean="0"/>
              <a:t>; 1, 1.2, </a:t>
            </a:r>
            <a:r>
              <a:rPr lang="en-GB" sz="2000" dirty="0" smtClean="0"/>
              <a:t>1.5</a:t>
            </a:r>
            <a:r>
              <a:rPr lang="en-GB" sz="2000" smtClean="0"/>
              <a:t>, 1.8, 1.8, </a:t>
            </a:r>
            <a:r>
              <a:rPr lang="en-GB" sz="2000" dirty="0" smtClean="0"/>
              <a:t>2</a:t>
            </a:r>
          </a:p>
          <a:p>
            <a:endParaRPr lang="en-GB" sz="2000" dirty="0"/>
          </a:p>
          <a:p>
            <a:r>
              <a:rPr lang="en-GB" sz="2000" dirty="0" smtClean="0"/>
              <a:t>We would look at setting </a:t>
            </a:r>
            <a:r>
              <a:rPr lang="en-GB" sz="2000" i="1" dirty="0" smtClean="0"/>
              <a:t>a</a:t>
            </a:r>
            <a:r>
              <a:rPr lang="en-GB" sz="2000" dirty="0" smtClean="0"/>
              <a:t> at 1.1, 1.35, 1.65, 1.9</a:t>
            </a:r>
          </a:p>
          <a:p>
            <a:endParaRPr lang="en-GB" sz="2000" dirty="0"/>
          </a:p>
          <a:p>
            <a:r>
              <a:rPr lang="en-GB" sz="2000" dirty="0" smtClean="0"/>
              <a:t>We would choose using the information gain of each point.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4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949582"/>
              </p:ext>
            </p:extLst>
          </p:nvPr>
        </p:nvGraphicFramePr>
        <p:xfrm>
          <a:off x="5257800" y="762000"/>
          <a:ext cx="3352800" cy="2209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43549751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52112316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r>
                        <a:rPr lang="en-GB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Obese?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25573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r>
                        <a:rPr lang="en-GB" dirty="0" smtClean="0"/>
                        <a:t>1.56m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42245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r>
                        <a:rPr lang="en-GB" dirty="0" smtClean="0"/>
                        <a:t>1.64m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58557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r>
                        <a:rPr lang="en-GB" dirty="0" smtClean="0"/>
                        <a:t>1.64m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98845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r>
                        <a:rPr lang="en-GB" dirty="0" smtClean="0"/>
                        <a:t>1.84m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84417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r>
                        <a:rPr lang="en-GB" dirty="0" smtClean="0"/>
                        <a:t>2.02m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04327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866900"/>
            <a:ext cx="3813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E(height) = 0.95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2394" y="3075276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Possible splitting points: 1.6m, 1.74m, 1.93m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17316"/>
              </p:ext>
            </p:extLst>
          </p:nvPr>
        </p:nvGraphicFramePr>
        <p:xfrm>
          <a:off x="1676400" y="4185380"/>
          <a:ext cx="6781800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04989496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655752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79606169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785065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Splitting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E(</a:t>
                      </a:r>
                      <a:r>
                        <a:rPr lang="en-GB" dirty="0" err="1" smtClean="0"/>
                        <a:t>above_split</a:t>
                      </a:r>
                      <a:r>
                        <a:rPr lang="en-GB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E(</a:t>
                      </a:r>
                      <a:r>
                        <a:rPr lang="en-GB" dirty="0" err="1" smtClean="0"/>
                        <a:t>below_split</a:t>
                      </a:r>
                      <a:r>
                        <a:rPr lang="en-GB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Information gain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12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1.6m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35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1.74m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925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1.93m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0.811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24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17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ID3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2491" y="1660236"/>
            <a:ext cx="8458200" cy="4114800"/>
          </a:xfrm>
        </p:spPr>
        <p:txBody>
          <a:bodyPr/>
          <a:lstStyle/>
          <a:p>
            <a:r>
              <a:rPr lang="en-US" dirty="0"/>
              <a:t>Informally:</a:t>
            </a:r>
          </a:p>
          <a:p>
            <a:pPr lvl="1"/>
            <a:r>
              <a:rPr lang="en-US" dirty="0"/>
              <a:t>Determine the attribute with the highest information gain on the training </a:t>
            </a:r>
            <a:r>
              <a:rPr lang="en-US" dirty="0" smtClean="0"/>
              <a:t>set</a:t>
            </a:r>
            <a:endParaRPr lang="en-US" dirty="0"/>
          </a:p>
          <a:p>
            <a:pPr lvl="1"/>
            <a:r>
              <a:rPr lang="en-US" dirty="0"/>
              <a:t>Use this attribute as the root, create a branch for each of the values the attribute can </a:t>
            </a:r>
            <a:r>
              <a:rPr lang="en-US" dirty="0" smtClean="0"/>
              <a:t>have</a:t>
            </a:r>
            <a:endParaRPr lang="en-US" dirty="0"/>
          </a:p>
          <a:p>
            <a:pPr lvl="1"/>
            <a:r>
              <a:rPr lang="en-US" dirty="0"/>
              <a:t>For each branch, repeat the process with subset of the training set that is classified by that </a:t>
            </a:r>
            <a:r>
              <a:rPr lang="en-US" dirty="0" smtClean="0"/>
              <a:t>branch</a:t>
            </a: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5470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4" descr="restaurant-dtl-cur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033713"/>
            <a:ext cx="51054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Performance measurement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458200" cy="2209800"/>
          </a:xfrm>
        </p:spPr>
        <p:txBody>
          <a:bodyPr/>
          <a:lstStyle/>
          <a:p>
            <a:r>
              <a:rPr lang="en-US" altLang="en-US" sz="2400" dirty="0" smtClean="0"/>
              <a:t>Try </a:t>
            </a:r>
            <a:r>
              <a:rPr lang="en-US" altLang="en-US" sz="2400" i="1" dirty="0"/>
              <a:t>h</a:t>
            </a:r>
            <a:r>
              <a:rPr lang="en-US" altLang="en-US" sz="2400" dirty="0"/>
              <a:t> on a new </a:t>
            </a:r>
            <a:r>
              <a:rPr lang="en-US" altLang="en-US" sz="2400" dirty="0">
                <a:solidFill>
                  <a:schemeClr val="accent2"/>
                </a:solidFill>
              </a:rPr>
              <a:t>test set</a:t>
            </a:r>
            <a:r>
              <a:rPr lang="en-US" altLang="en-US" sz="2400" dirty="0"/>
              <a:t> of examples</a:t>
            </a:r>
          </a:p>
          <a:p>
            <a:pPr lvl="1"/>
            <a:r>
              <a:rPr lang="en-US" altLang="en-US" sz="2200" dirty="0"/>
              <a:t>(use </a:t>
            </a:r>
            <a:r>
              <a:rPr lang="en-US" altLang="en-US" sz="2200" dirty="0">
                <a:solidFill>
                  <a:srgbClr val="FF0000"/>
                </a:solidFill>
              </a:rPr>
              <a:t>same </a:t>
            </a:r>
            <a:r>
              <a:rPr lang="en-US" altLang="en-US" sz="2200" dirty="0"/>
              <a:t>distribution over example space as training set)</a:t>
            </a:r>
          </a:p>
          <a:p>
            <a:r>
              <a:rPr lang="en-US" altLang="en-US" sz="2400" dirty="0">
                <a:solidFill>
                  <a:schemeClr val="accent2"/>
                </a:solidFill>
              </a:rPr>
              <a:t>Learning curve </a:t>
            </a:r>
            <a:r>
              <a:rPr lang="en-US" altLang="en-US" sz="2400" dirty="0"/>
              <a:t>= % correct on test set as a function of training set size</a:t>
            </a:r>
          </a:p>
          <a:p>
            <a:pPr marL="609600" indent="-609600">
              <a:buFontTx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2217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learning performance on the training set?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training set only tells us about what the algorithm ‘remembers’ from data it has already seen</a:t>
            </a:r>
          </a:p>
          <a:p>
            <a:endParaRPr lang="en-US" dirty="0"/>
          </a:p>
          <a:p>
            <a:r>
              <a:rPr lang="en-US" dirty="0" smtClean="0"/>
              <a:t>The best estimate of how our classifier will perform in future is to have an </a:t>
            </a:r>
            <a:r>
              <a:rPr lang="en-US" b="1" dirty="0" smtClean="0"/>
              <a:t>independent test set </a:t>
            </a:r>
            <a:r>
              <a:rPr lang="en-US" dirty="0" smtClean="0"/>
              <a:t>and evaluate it on that.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644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Summary</a:t>
            </a:r>
            <a:endParaRPr lang="en-US" alt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Learning needed for unknown environments, lazy </a:t>
            </a:r>
            <a:r>
              <a:rPr lang="en-US" altLang="en-US" sz="2800" dirty="0" smtClean="0"/>
              <a:t>designers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Learning agent = performance element + learning </a:t>
            </a:r>
            <a:r>
              <a:rPr lang="en-US" altLang="en-US" sz="2800" dirty="0" smtClean="0"/>
              <a:t>element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Decision </a:t>
            </a:r>
            <a:r>
              <a:rPr lang="en-US" altLang="en-US" sz="2800" dirty="0"/>
              <a:t>tree learning using information </a:t>
            </a:r>
            <a:r>
              <a:rPr lang="en-US" altLang="en-US" sz="2800" dirty="0" smtClean="0"/>
              <a:t>gain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Learning performance = prediction accuracy measured on </a:t>
            </a:r>
            <a:r>
              <a:rPr lang="en-US" altLang="en-US" sz="2800" b="1" dirty="0"/>
              <a:t>test set</a:t>
            </a:r>
          </a:p>
        </p:txBody>
      </p:sp>
    </p:spTree>
    <p:extLst>
      <p:ext uri="{BB962C8B-B14F-4D97-AF65-F5344CB8AC3E}">
        <p14:creationId xmlns:p14="http://schemas.microsoft.com/office/powerpoint/2010/main" val="21227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4582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</a:t>
            </a:r>
            <a:r>
              <a:rPr lang="en-GB" sz="2400" dirty="0" smtClean="0"/>
              <a:t>How to adjust an agent to turn it into a learning agent (theory)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 </a:t>
            </a:r>
            <a:r>
              <a:rPr lang="en-GB" sz="2400" dirty="0" smtClean="0"/>
              <a:t>Calculating logs in all bases on a calculator with only log</a:t>
            </a:r>
            <a:r>
              <a:rPr lang="en-GB" sz="2400" baseline="-25000" dirty="0" smtClean="0"/>
              <a:t>10</a:t>
            </a:r>
            <a:r>
              <a:rPr lang="en-GB" sz="2400" dirty="0" smtClean="0"/>
              <a:t> and ln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 </a:t>
            </a:r>
            <a:r>
              <a:rPr lang="en-GB" sz="2400" dirty="0" smtClean="0"/>
              <a:t>Calculating entropy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 </a:t>
            </a:r>
            <a:r>
              <a:rPr lang="en-GB" sz="2400" dirty="0" smtClean="0"/>
              <a:t>Calculating information gain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 </a:t>
            </a:r>
            <a:r>
              <a:rPr lang="en-GB" sz="2400" dirty="0" smtClean="0"/>
              <a:t>Building a decision tree by hand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/>
              <a:t> Turning real valued data into discrete classes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 </a:t>
            </a:r>
            <a:r>
              <a:rPr lang="en-GB" sz="2400" dirty="0" smtClean="0"/>
              <a:t>The importance of a test set when learning.</a:t>
            </a:r>
          </a:p>
        </p:txBody>
      </p:sp>
    </p:spTree>
    <p:extLst>
      <p:ext uri="{BB962C8B-B14F-4D97-AF65-F5344CB8AC3E}">
        <p14:creationId xmlns:p14="http://schemas.microsoft.com/office/powerpoint/2010/main" val="23135136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Learning at </a:t>
            </a:r>
            <a:r>
              <a:rPr lang="nl-NL" dirty="0" smtClean="0"/>
              <a:t>DACS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4800" y="1676400"/>
            <a:ext cx="8458200" cy="4114800"/>
          </a:xfrm>
        </p:spPr>
        <p:txBody>
          <a:bodyPr/>
          <a:lstStyle/>
          <a:p>
            <a:r>
              <a:rPr lang="nl-NL" dirty="0" smtClean="0"/>
              <a:t>Machine Learning</a:t>
            </a:r>
          </a:p>
          <a:p>
            <a:r>
              <a:rPr lang="nl-NL" dirty="0" smtClean="0"/>
              <a:t>Data Analysis</a:t>
            </a:r>
          </a:p>
          <a:p>
            <a:r>
              <a:rPr lang="nl-NL" dirty="0" smtClean="0"/>
              <a:t>Data </a:t>
            </a:r>
            <a:r>
              <a:rPr lang="nl-NL" dirty="0" err="1" smtClean="0"/>
              <a:t>Mining</a:t>
            </a:r>
            <a:endParaRPr lang="nl-NL" dirty="0" smtClean="0"/>
          </a:p>
          <a:p>
            <a:r>
              <a:rPr lang="en-US" dirty="0"/>
              <a:t>Advanced Concepts in Machine Learning </a:t>
            </a:r>
            <a:endParaRPr lang="en-US" dirty="0" smtClean="0"/>
          </a:p>
          <a:p>
            <a:pPr lvl="1"/>
            <a:r>
              <a:rPr lang="en-US" dirty="0" smtClean="0"/>
              <a:t>Statistics is necessary competence! </a:t>
            </a: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125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Learning </a:t>
            </a:r>
            <a:r>
              <a:rPr lang="nl-NL" dirty="0" err="1" smtClean="0"/>
              <a:t>Agents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52400" y="1524000"/>
            <a:ext cx="8458200" cy="4114800"/>
          </a:xfrm>
        </p:spPr>
        <p:txBody>
          <a:bodyPr/>
          <a:lstStyle/>
          <a:p>
            <a:r>
              <a:rPr lang="en-US" sz="2800" i="1" dirty="0"/>
              <a:t>Performance element</a:t>
            </a:r>
            <a:r>
              <a:rPr lang="en-US" sz="2800" dirty="0"/>
              <a:t>: selecting actions based on percepts</a:t>
            </a:r>
          </a:p>
          <a:p>
            <a:pPr marL="400050" lvl="1" indent="0">
              <a:buNone/>
            </a:pPr>
            <a:r>
              <a:rPr lang="en-US" sz="2400" dirty="0"/>
              <a:t>	– Corresponds to the previous agent </a:t>
            </a:r>
            <a:r>
              <a:rPr lang="en-US" sz="2400" dirty="0" smtClean="0"/>
              <a:t>programs</a:t>
            </a:r>
            <a:endParaRPr lang="en-US" sz="2800" dirty="0" smtClean="0"/>
          </a:p>
          <a:p>
            <a:r>
              <a:rPr lang="en-US" sz="2800" i="1" dirty="0" smtClean="0"/>
              <a:t>Learning </a:t>
            </a:r>
            <a:r>
              <a:rPr lang="en-US" sz="2800" i="1" dirty="0"/>
              <a:t>element</a:t>
            </a:r>
            <a:r>
              <a:rPr lang="en-US" sz="2800" dirty="0"/>
              <a:t>: </a:t>
            </a:r>
            <a:r>
              <a:rPr lang="en-US" sz="2800" dirty="0" smtClean="0"/>
              <a:t>introduce improvements </a:t>
            </a:r>
            <a:r>
              <a:rPr lang="en-US" sz="2800" dirty="0"/>
              <a:t>in </a:t>
            </a:r>
            <a:r>
              <a:rPr lang="en-US" sz="2800" dirty="0" smtClean="0"/>
              <a:t>performance element</a:t>
            </a:r>
            <a:endParaRPr lang="en-US" sz="2800" dirty="0"/>
          </a:p>
          <a:p>
            <a:pPr lvl="1"/>
            <a:r>
              <a:rPr lang="en-US" sz="2400" i="1" dirty="0" smtClean="0"/>
              <a:t>Critic </a:t>
            </a:r>
            <a:r>
              <a:rPr lang="en-US" sz="2400" dirty="0"/>
              <a:t>provides feedback on </a:t>
            </a:r>
            <a:r>
              <a:rPr lang="en-US" sz="2400" dirty="0" smtClean="0"/>
              <a:t>agents performance </a:t>
            </a:r>
            <a:r>
              <a:rPr lang="en-US" sz="2400" dirty="0"/>
              <a:t>based on fixed </a:t>
            </a:r>
            <a:r>
              <a:rPr lang="en-US" sz="2400" dirty="0" smtClean="0"/>
              <a:t>performance standard</a:t>
            </a:r>
            <a:endParaRPr lang="en-US" sz="2400" dirty="0"/>
          </a:p>
          <a:p>
            <a:r>
              <a:rPr lang="en-US" sz="2800" i="1" dirty="0" smtClean="0"/>
              <a:t>Problem </a:t>
            </a:r>
            <a:r>
              <a:rPr lang="en-US" sz="2800" i="1" dirty="0"/>
              <a:t>generator</a:t>
            </a:r>
            <a:r>
              <a:rPr lang="en-US" sz="2800" dirty="0"/>
              <a:t>: suggests </a:t>
            </a:r>
            <a:r>
              <a:rPr lang="en-US" sz="2800" dirty="0" smtClean="0"/>
              <a:t>actions that </a:t>
            </a:r>
            <a:r>
              <a:rPr lang="en-US" sz="2800" dirty="0"/>
              <a:t>will lead to new and </a:t>
            </a:r>
            <a:r>
              <a:rPr lang="en-US" sz="2800" dirty="0" smtClean="0"/>
              <a:t>informative experiences</a:t>
            </a:r>
            <a:endParaRPr lang="en-US" sz="2800" dirty="0"/>
          </a:p>
          <a:p>
            <a:pPr lvl="1"/>
            <a:r>
              <a:rPr lang="en-US" sz="2400" dirty="0" smtClean="0"/>
              <a:t>Exploration </a:t>
            </a:r>
            <a:r>
              <a:rPr lang="en-US" sz="2400" dirty="0"/>
              <a:t>vs. </a:t>
            </a:r>
            <a:r>
              <a:rPr lang="en-US" sz="2400" dirty="0" smtClean="0"/>
              <a:t>exploitation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58167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Reading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2.4.6 &amp; 18.3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866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458200" cy="762000"/>
          </a:xfrm>
        </p:spPr>
        <p:txBody>
          <a:bodyPr/>
          <a:lstStyle/>
          <a:p>
            <a:r>
              <a:rPr lang="en-US" altLang="en-US" dirty="0"/>
              <a:t>Learning agents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4267"/>
            <a:ext cx="7162800" cy="498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89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Design of a learning element is affected by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Which components of the performance element are to be learned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What feedback is available to learn these components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What representation is used for the components</a:t>
            </a:r>
          </a:p>
          <a:p>
            <a:pPr lvl="4"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Type of feedback:	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olidFill>
                  <a:schemeClr val="accent2"/>
                </a:solidFill>
              </a:rPr>
              <a:t>Supervised learning</a:t>
            </a:r>
            <a:r>
              <a:rPr lang="en-US" altLang="en-US" sz="2400" dirty="0"/>
              <a:t>: correct answers for each example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olidFill>
                  <a:schemeClr val="accent2"/>
                </a:solidFill>
              </a:rPr>
              <a:t>Unsupervised learning</a:t>
            </a:r>
            <a:r>
              <a:rPr lang="en-US" altLang="en-US" sz="2400" dirty="0"/>
              <a:t>: correct answers not given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olidFill>
                  <a:schemeClr val="accent2"/>
                </a:solidFill>
              </a:rPr>
              <a:t>Reinforcement learning</a:t>
            </a:r>
            <a:r>
              <a:rPr lang="en-US" altLang="en-US" sz="2400" dirty="0"/>
              <a:t>: occasional rewards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084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439" y="762000"/>
            <a:ext cx="8458200" cy="762000"/>
          </a:xfrm>
        </p:spPr>
        <p:txBody>
          <a:bodyPr/>
          <a:lstStyle/>
          <a:p>
            <a:pPr algn="ctr"/>
            <a:r>
              <a:rPr lang="nl-NL" sz="4000" dirty="0" err="1" smtClean="0"/>
              <a:t>Decision</a:t>
            </a:r>
            <a:r>
              <a:rPr lang="nl-NL" sz="4000" dirty="0" smtClean="0"/>
              <a:t> Trees</a:t>
            </a:r>
            <a:endParaRPr lang="en-US" sz="4000" dirty="0"/>
          </a:p>
        </p:txBody>
      </p:sp>
      <p:grpSp>
        <p:nvGrpSpPr>
          <p:cNvPr id="163" name="Group 162"/>
          <p:cNvGrpSpPr/>
          <p:nvPr/>
        </p:nvGrpSpPr>
        <p:grpSpPr>
          <a:xfrm>
            <a:off x="1290638" y="2271713"/>
            <a:ext cx="7151687" cy="2571750"/>
            <a:chOff x="1290638" y="3557588"/>
            <a:chExt cx="7151687" cy="2571750"/>
          </a:xfrm>
        </p:grpSpPr>
        <p:sp>
          <p:nvSpPr>
            <p:cNvPr id="164" name="AutoShape 4"/>
            <p:cNvSpPr>
              <a:spLocks noChangeArrowheads="1"/>
            </p:cNvSpPr>
            <p:nvPr/>
          </p:nvSpPr>
          <p:spPr bwMode="auto">
            <a:xfrm>
              <a:off x="3273425" y="3557588"/>
              <a:ext cx="2689225" cy="51752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/>
                <a:t>Want a fast meal?</a:t>
              </a:r>
            </a:p>
          </p:txBody>
        </p:sp>
        <p:sp>
          <p:nvSpPr>
            <p:cNvPr id="165" name="AutoShape 5"/>
            <p:cNvSpPr>
              <a:spLocks noChangeArrowheads="1"/>
            </p:cNvSpPr>
            <p:nvPr/>
          </p:nvSpPr>
          <p:spPr bwMode="auto">
            <a:xfrm>
              <a:off x="1444625" y="4587875"/>
              <a:ext cx="2770188" cy="51752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/>
                <a:t>How about coffee?</a:t>
              </a:r>
            </a:p>
          </p:txBody>
        </p:sp>
        <p:sp>
          <p:nvSpPr>
            <p:cNvPr id="166" name="AutoShape 6"/>
            <p:cNvSpPr>
              <a:spLocks noChangeArrowheads="1"/>
            </p:cNvSpPr>
            <p:nvPr/>
          </p:nvSpPr>
          <p:spPr bwMode="auto">
            <a:xfrm>
              <a:off x="4876800" y="4587875"/>
              <a:ext cx="3127375" cy="51752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/>
                <a:t>On expense account?</a:t>
              </a:r>
            </a:p>
          </p:txBody>
        </p:sp>
        <p:sp>
          <p:nvSpPr>
            <p:cNvPr id="167" name="Rectangle 7"/>
            <p:cNvSpPr>
              <a:spLocks noChangeArrowheads="1"/>
            </p:cNvSpPr>
            <p:nvPr/>
          </p:nvSpPr>
          <p:spPr bwMode="auto">
            <a:xfrm>
              <a:off x="1290638" y="5653088"/>
              <a:ext cx="1512887" cy="47625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/>
                <a:t>Starbucks</a:t>
              </a:r>
            </a:p>
          </p:txBody>
        </p:sp>
        <p:sp>
          <p:nvSpPr>
            <p:cNvPr id="168" name="Rectangle 8"/>
            <p:cNvSpPr>
              <a:spLocks noChangeArrowheads="1"/>
            </p:cNvSpPr>
            <p:nvPr/>
          </p:nvSpPr>
          <p:spPr bwMode="auto">
            <a:xfrm>
              <a:off x="3200400" y="5653088"/>
              <a:ext cx="1125538" cy="47625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/>
                <a:t>Spike’s</a:t>
              </a:r>
            </a:p>
          </p:txBody>
        </p:sp>
        <p:sp>
          <p:nvSpPr>
            <p:cNvPr id="169" name="Rectangle 9"/>
            <p:cNvSpPr>
              <a:spLocks noChangeArrowheads="1"/>
            </p:cNvSpPr>
            <p:nvPr/>
          </p:nvSpPr>
          <p:spPr bwMode="auto">
            <a:xfrm>
              <a:off x="4724400" y="5653088"/>
              <a:ext cx="1319213" cy="47625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/>
                <a:t>Al Forno</a:t>
              </a:r>
            </a:p>
          </p:txBody>
        </p:sp>
        <p:sp>
          <p:nvSpPr>
            <p:cNvPr id="170" name="Rectangle 10"/>
            <p:cNvSpPr>
              <a:spLocks noChangeArrowheads="1"/>
            </p:cNvSpPr>
            <p:nvPr/>
          </p:nvSpPr>
          <p:spPr bwMode="auto">
            <a:xfrm>
              <a:off x="6442075" y="5653088"/>
              <a:ext cx="2000250" cy="47625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/>
                <a:t>Café Paragon</a:t>
              </a:r>
            </a:p>
          </p:txBody>
        </p:sp>
        <p:cxnSp>
          <p:nvCxnSpPr>
            <p:cNvPr id="171" name="AutoShape 11"/>
            <p:cNvCxnSpPr>
              <a:cxnSpLocks noChangeShapeType="1"/>
              <a:stCxn id="164" idx="2"/>
              <a:endCxn id="165" idx="0"/>
            </p:cNvCxnSpPr>
            <p:nvPr/>
          </p:nvCxnSpPr>
          <p:spPr bwMode="auto">
            <a:xfrm flipH="1">
              <a:off x="2830513" y="4084638"/>
              <a:ext cx="1787525" cy="4937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2" name="AutoShape 12"/>
            <p:cNvCxnSpPr>
              <a:cxnSpLocks noChangeShapeType="1"/>
              <a:stCxn id="164" idx="2"/>
              <a:endCxn id="166" idx="0"/>
            </p:cNvCxnSpPr>
            <p:nvPr/>
          </p:nvCxnSpPr>
          <p:spPr bwMode="auto">
            <a:xfrm>
              <a:off x="4618038" y="4084638"/>
              <a:ext cx="1822450" cy="4937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" name="AutoShape 13"/>
            <p:cNvCxnSpPr>
              <a:cxnSpLocks noChangeShapeType="1"/>
              <a:stCxn id="167" idx="0"/>
              <a:endCxn id="165" idx="2"/>
            </p:cNvCxnSpPr>
            <p:nvPr/>
          </p:nvCxnSpPr>
          <p:spPr bwMode="auto">
            <a:xfrm flipV="1">
              <a:off x="2047875" y="5114925"/>
              <a:ext cx="782638" cy="5286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" name="AutoShape 14"/>
            <p:cNvCxnSpPr>
              <a:cxnSpLocks noChangeShapeType="1"/>
              <a:stCxn id="168" idx="0"/>
              <a:endCxn id="165" idx="2"/>
            </p:cNvCxnSpPr>
            <p:nvPr/>
          </p:nvCxnSpPr>
          <p:spPr bwMode="auto">
            <a:xfrm flipH="1" flipV="1">
              <a:off x="2830513" y="5114925"/>
              <a:ext cx="933450" cy="5286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" name="AutoShape 15"/>
            <p:cNvCxnSpPr>
              <a:cxnSpLocks noChangeShapeType="1"/>
              <a:stCxn id="169" idx="0"/>
              <a:endCxn id="166" idx="2"/>
            </p:cNvCxnSpPr>
            <p:nvPr/>
          </p:nvCxnSpPr>
          <p:spPr bwMode="auto">
            <a:xfrm flipV="1">
              <a:off x="5384800" y="5114925"/>
              <a:ext cx="1055688" cy="5286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6" name="AutoShape 16"/>
            <p:cNvCxnSpPr>
              <a:cxnSpLocks noChangeShapeType="1"/>
              <a:stCxn id="170" idx="0"/>
              <a:endCxn id="166" idx="2"/>
            </p:cNvCxnSpPr>
            <p:nvPr/>
          </p:nvCxnSpPr>
          <p:spPr bwMode="auto">
            <a:xfrm flipH="1" flipV="1">
              <a:off x="6440488" y="5114925"/>
              <a:ext cx="1001712" cy="5286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7" name="Text Box 17"/>
            <p:cNvSpPr txBox="1">
              <a:spLocks noChangeArrowheads="1"/>
            </p:cNvSpPr>
            <p:nvPr/>
          </p:nvSpPr>
          <p:spPr bwMode="auto">
            <a:xfrm>
              <a:off x="2859088" y="4098925"/>
              <a:ext cx="576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2"/>
                  </a:solidFill>
                </a:rPr>
                <a:t>Yes</a:t>
              </a:r>
            </a:p>
          </p:txBody>
        </p:sp>
        <p:sp>
          <p:nvSpPr>
            <p:cNvPr id="178" name="Text Box 18"/>
            <p:cNvSpPr txBox="1">
              <a:spLocks noChangeArrowheads="1"/>
            </p:cNvSpPr>
            <p:nvPr/>
          </p:nvSpPr>
          <p:spPr bwMode="auto">
            <a:xfrm>
              <a:off x="5986463" y="4097338"/>
              <a:ext cx="4921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2"/>
                  </a:solidFill>
                </a:rPr>
                <a:t>No</a:t>
              </a:r>
            </a:p>
          </p:txBody>
        </p:sp>
        <p:sp>
          <p:nvSpPr>
            <p:cNvPr id="179" name="Text Box 19"/>
            <p:cNvSpPr txBox="1">
              <a:spLocks noChangeArrowheads="1"/>
            </p:cNvSpPr>
            <p:nvPr/>
          </p:nvSpPr>
          <p:spPr bwMode="auto">
            <a:xfrm>
              <a:off x="1752600" y="5181600"/>
              <a:ext cx="576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2"/>
                  </a:solidFill>
                </a:rPr>
                <a:t>Yes</a:t>
              </a:r>
            </a:p>
          </p:txBody>
        </p:sp>
        <p:sp>
          <p:nvSpPr>
            <p:cNvPr id="180" name="Text Box 20"/>
            <p:cNvSpPr txBox="1">
              <a:spLocks noChangeArrowheads="1"/>
            </p:cNvSpPr>
            <p:nvPr/>
          </p:nvSpPr>
          <p:spPr bwMode="auto">
            <a:xfrm>
              <a:off x="3505200" y="5181600"/>
              <a:ext cx="4921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2"/>
                  </a:solidFill>
                </a:rPr>
                <a:t>No</a:t>
              </a:r>
            </a:p>
          </p:txBody>
        </p:sp>
        <p:sp>
          <p:nvSpPr>
            <p:cNvPr id="181" name="Text Box 21"/>
            <p:cNvSpPr txBox="1">
              <a:spLocks noChangeArrowheads="1"/>
            </p:cNvSpPr>
            <p:nvPr/>
          </p:nvSpPr>
          <p:spPr bwMode="auto">
            <a:xfrm>
              <a:off x="5105400" y="5181600"/>
              <a:ext cx="576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2"/>
                  </a:solidFill>
                </a:rPr>
                <a:t>Yes</a:t>
              </a:r>
            </a:p>
          </p:txBody>
        </p:sp>
        <p:sp>
          <p:nvSpPr>
            <p:cNvPr id="182" name="Text Box 22"/>
            <p:cNvSpPr txBox="1">
              <a:spLocks noChangeArrowheads="1"/>
            </p:cNvSpPr>
            <p:nvPr/>
          </p:nvSpPr>
          <p:spPr bwMode="auto">
            <a:xfrm>
              <a:off x="7127875" y="5181600"/>
              <a:ext cx="4921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2"/>
                  </a:solidFill>
                </a:rPr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027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49" y="690563"/>
            <a:ext cx="8458200" cy="762000"/>
          </a:xfrm>
        </p:spPr>
        <p:txBody>
          <a:bodyPr/>
          <a:lstStyle/>
          <a:p>
            <a:pPr algn="ctr"/>
            <a:r>
              <a:rPr lang="nl-NL" sz="4000" dirty="0" err="1" smtClean="0"/>
              <a:t>Decision</a:t>
            </a:r>
            <a:r>
              <a:rPr lang="nl-NL" sz="4000" dirty="0" smtClean="0"/>
              <a:t> Trees</a:t>
            </a:r>
            <a:r>
              <a:rPr lang="nl-NL" sz="4000" smtClean="0"/>
              <a:t>: Game AI</a:t>
            </a:r>
            <a:endParaRPr lang="en-US" sz="40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838200" y="1452563"/>
            <a:ext cx="7431087" cy="4725987"/>
            <a:chOff x="684213" y="1700213"/>
            <a:chExt cx="7431087" cy="4725987"/>
          </a:xfrm>
        </p:grpSpPr>
        <p:sp>
          <p:nvSpPr>
            <p:cNvPr id="50" name="AutoShape 4"/>
            <p:cNvSpPr>
              <a:spLocks noChangeArrowheads="1"/>
            </p:cNvSpPr>
            <p:nvPr/>
          </p:nvSpPr>
          <p:spPr bwMode="auto">
            <a:xfrm>
              <a:off x="3362325" y="1700213"/>
              <a:ext cx="2554288" cy="51593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/>
                <a:t>Is enemy visible?</a:t>
              </a:r>
            </a:p>
          </p:txBody>
        </p:sp>
        <p:sp>
          <p:nvSpPr>
            <p:cNvPr id="51" name="AutoShape 5"/>
            <p:cNvSpPr>
              <a:spLocks noChangeArrowheads="1"/>
            </p:cNvSpPr>
            <p:nvPr/>
          </p:nvSpPr>
          <p:spPr bwMode="auto">
            <a:xfrm>
              <a:off x="1187450" y="3357563"/>
              <a:ext cx="3524250" cy="51593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/>
                <a:t>Is enemy 10 &lt; m away?</a:t>
              </a:r>
            </a:p>
          </p:txBody>
        </p:sp>
        <p:sp>
          <p:nvSpPr>
            <p:cNvPr id="52" name="AutoShape 6"/>
            <p:cNvSpPr>
              <a:spLocks noChangeArrowheads="1"/>
            </p:cNvSpPr>
            <p:nvPr/>
          </p:nvSpPr>
          <p:spPr bwMode="auto">
            <a:xfrm>
              <a:off x="5292725" y="3357563"/>
              <a:ext cx="2693988" cy="51593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/>
                <a:t>Is enemy audible?</a:t>
              </a:r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1835150" y="5949950"/>
              <a:ext cx="915988" cy="47625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/>
                <a:t>Move</a:t>
              </a:r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3419475" y="5949950"/>
              <a:ext cx="1042988" cy="47625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/>
                <a:t>Attack</a:t>
              </a:r>
            </a:p>
          </p:txBody>
        </p:sp>
        <p:sp>
          <p:nvSpPr>
            <p:cNvPr id="55" name="Rectangle 9"/>
            <p:cNvSpPr>
              <a:spLocks noChangeArrowheads="1"/>
            </p:cNvSpPr>
            <p:nvPr/>
          </p:nvSpPr>
          <p:spPr bwMode="auto">
            <a:xfrm>
              <a:off x="5724525" y="4724400"/>
              <a:ext cx="984250" cy="47625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/>
                <a:t>Creep</a:t>
              </a:r>
            </a:p>
          </p:txBody>
        </p:sp>
        <p:cxnSp>
          <p:nvCxnSpPr>
            <p:cNvPr id="102" name="AutoShape 11"/>
            <p:cNvCxnSpPr>
              <a:cxnSpLocks noChangeShapeType="1"/>
              <a:stCxn id="50" idx="2"/>
              <a:endCxn id="51" idx="0"/>
            </p:cNvCxnSpPr>
            <p:nvPr/>
          </p:nvCxnSpPr>
          <p:spPr bwMode="auto">
            <a:xfrm flipH="1">
              <a:off x="2949575" y="2225675"/>
              <a:ext cx="1690688" cy="11223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AutoShape 12"/>
            <p:cNvCxnSpPr>
              <a:cxnSpLocks noChangeShapeType="1"/>
              <a:stCxn id="50" idx="2"/>
              <a:endCxn id="52" idx="0"/>
            </p:cNvCxnSpPr>
            <p:nvPr/>
          </p:nvCxnSpPr>
          <p:spPr bwMode="auto">
            <a:xfrm>
              <a:off x="4640263" y="2225675"/>
              <a:ext cx="2000250" cy="11223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AutoShape 13"/>
            <p:cNvCxnSpPr>
              <a:cxnSpLocks noChangeShapeType="1"/>
              <a:stCxn id="53" idx="0"/>
              <a:endCxn id="114" idx="2"/>
            </p:cNvCxnSpPr>
            <p:nvPr/>
          </p:nvCxnSpPr>
          <p:spPr bwMode="auto">
            <a:xfrm flipV="1">
              <a:off x="2293938" y="5178425"/>
              <a:ext cx="1520825" cy="7620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" name="AutoShape 14"/>
            <p:cNvCxnSpPr>
              <a:cxnSpLocks noChangeShapeType="1"/>
              <a:stCxn id="54" idx="0"/>
              <a:endCxn id="114" idx="2"/>
            </p:cNvCxnSpPr>
            <p:nvPr/>
          </p:nvCxnSpPr>
          <p:spPr bwMode="auto">
            <a:xfrm flipH="1" flipV="1">
              <a:off x="3814763" y="5178425"/>
              <a:ext cx="127000" cy="7620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" name="AutoShape 15"/>
            <p:cNvCxnSpPr>
              <a:cxnSpLocks noChangeShapeType="1"/>
              <a:stCxn id="55" idx="0"/>
              <a:endCxn id="52" idx="2"/>
            </p:cNvCxnSpPr>
            <p:nvPr/>
          </p:nvCxnSpPr>
          <p:spPr bwMode="auto">
            <a:xfrm flipV="1">
              <a:off x="6216650" y="3883025"/>
              <a:ext cx="423863" cy="8318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" name="AutoShape 16"/>
            <p:cNvCxnSpPr>
              <a:cxnSpLocks noChangeShapeType="1"/>
              <a:stCxn id="120" idx="0"/>
              <a:endCxn id="52" idx="2"/>
            </p:cNvCxnSpPr>
            <p:nvPr/>
          </p:nvCxnSpPr>
          <p:spPr bwMode="auto">
            <a:xfrm flipH="1" flipV="1">
              <a:off x="6640513" y="3883025"/>
              <a:ext cx="1017587" cy="8318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8" name="Text Box 17"/>
            <p:cNvSpPr txBox="1">
              <a:spLocks noChangeArrowheads="1"/>
            </p:cNvSpPr>
            <p:nvPr/>
          </p:nvSpPr>
          <p:spPr bwMode="auto">
            <a:xfrm>
              <a:off x="2916238" y="2420938"/>
              <a:ext cx="576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2"/>
                  </a:solidFill>
                </a:rPr>
                <a:t>Yes</a:t>
              </a:r>
            </a:p>
          </p:txBody>
        </p:sp>
        <p:sp>
          <p:nvSpPr>
            <p:cNvPr id="109" name="Text Box 18"/>
            <p:cNvSpPr txBox="1">
              <a:spLocks noChangeArrowheads="1"/>
            </p:cNvSpPr>
            <p:nvPr/>
          </p:nvSpPr>
          <p:spPr bwMode="auto">
            <a:xfrm>
              <a:off x="7380288" y="4076700"/>
              <a:ext cx="4921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2"/>
                  </a:solidFill>
                </a:rPr>
                <a:t>No</a:t>
              </a:r>
            </a:p>
          </p:txBody>
        </p:sp>
        <p:sp>
          <p:nvSpPr>
            <p:cNvPr id="110" name="Text Box 19"/>
            <p:cNvSpPr txBox="1">
              <a:spLocks noChangeArrowheads="1"/>
            </p:cNvSpPr>
            <p:nvPr/>
          </p:nvSpPr>
          <p:spPr bwMode="auto">
            <a:xfrm>
              <a:off x="2268538" y="5300663"/>
              <a:ext cx="576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2"/>
                  </a:solidFill>
                </a:rPr>
                <a:t>Yes</a:t>
              </a:r>
            </a:p>
          </p:txBody>
        </p:sp>
        <p:sp>
          <p:nvSpPr>
            <p:cNvPr id="111" name="Text Box 20"/>
            <p:cNvSpPr txBox="1">
              <a:spLocks noChangeArrowheads="1"/>
            </p:cNvSpPr>
            <p:nvPr/>
          </p:nvSpPr>
          <p:spPr bwMode="auto">
            <a:xfrm>
              <a:off x="4140200" y="5300663"/>
              <a:ext cx="4921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2"/>
                  </a:solidFill>
                </a:rPr>
                <a:t>No</a:t>
              </a:r>
            </a:p>
          </p:txBody>
        </p:sp>
        <p:sp>
          <p:nvSpPr>
            <p:cNvPr id="112" name="Text Box 21"/>
            <p:cNvSpPr txBox="1">
              <a:spLocks noChangeArrowheads="1"/>
            </p:cNvSpPr>
            <p:nvPr/>
          </p:nvSpPr>
          <p:spPr bwMode="auto">
            <a:xfrm>
              <a:off x="1258888" y="4076700"/>
              <a:ext cx="576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2"/>
                  </a:solidFill>
                </a:rPr>
                <a:t>Yes</a:t>
              </a:r>
            </a:p>
          </p:txBody>
        </p:sp>
        <p:sp>
          <p:nvSpPr>
            <p:cNvPr id="113" name="Text Box 22"/>
            <p:cNvSpPr txBox="1">
              <a:spLocks noChangeArrowheads="1"/>
            </p:cNvSpPr>
            <p:nvPr/>
          </p:nvSpPr>
          <p:spPr bwMode="auto">
            <a:xfrm>
              <a:off x="3635375" y="4076700"/>
              <a:ext cx="4921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2"/>
                  </a:solidFill>
                </a:rPr>
                <a:t>No</a:t>
              </a:r>
            </a:p>
          </p:txBody>
        </p:sp>
        <p:sp>
          <p:nvSpPr>
            <p:cNvPr id="114" name="AutoShape 23"/>
            <p:cNvSpPr>
              <a:spLocks noChangeArrowheads="1"/>
            </p:cNvSpPr>
            <p:nvPr/>
          </p:nvSpPr>
          <p:spPr bwMode="auto">
            <a:xfrm>
              <a:off x="2411413" y="4652963"/>
              <a:ext cx="2806700" cy="51593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/>
                <a:t>Is enemy on flank?</a:t>
              </a:r>
            </a:p>
          </p:txBody>
        </p:sp>
        <p:cxnSp>
          <p:nvCxnSpPr>
            <p:cNvPr id="115" name="AutoShape 24"/>
            <p:cNvCxnSpPr>
              <a:cxnSpLocks noChangeShapeType="1"/>
              <a:stCxn id="116" idx="0"/>
              <a:endCxn id="51" idx="2"/>
            </p:cNvCxnSpPr>
            <p:nvPr/>
          </p:nvCxnSpPr>
          <p:spPr bwMode="auto">
            <a:xfrm flipV="1">
              <a:off x="1206500" y="3883025"/>
              <a:ext cx="1743075" cy="8318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6" name="Rectangle 26"/>
            <p:cNvSpPr>
              <a:spLocks noChangeArrowheads="1"/>
            </p:cNvSpPr>
            <p:nvPr/>
          </p:nvSpPr>
          <p:spPr bwMode="auto">
            <a:xfrm>
              <a:off x="684213" y="4724400"/>
              <a:ext cx="1042987" cy="47625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/>
                <a:t>Attack</a:t>
              </a:r>
            </a:p>
          </p:txBody>
        </p:sp>
        <p:cxnSp>
          <p:nvCxnSpPr>
            <p:cNvPr id="117" name="AutoShape 27"/>
            <p:cNvCxnSpPr>
              <a:cxnSpLocks noChangeShapeType="1"/>
              <a:stCxn id="51" idx="2"/>
              <a:endCxn id="114" idx="0"/>
            </p:cNvCxnSpPr>
            <p:nvPr/>
          </p:nvCxnSpPr>
          <p:spPr bwMode="auto">
            <a:xfrm>
              <a:off x="2949575" y="3883025"/>
              <a:ext cx="865188" cy="760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8" name="Text Box 29"/>
            <p:cNvSpPr txBox="1">
              <a:spLocks noChangeArrowheads="1"/>
            </p:cNvSpPr>
            <p:nvPr/>
          </p:nvSpPr>
          <p:spPr bwMode="auto">
            <a:xfrm>
              <a:off x="5724525" y="4076700"/>
              <a:ext cx="576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2"/>
                  </a:solidFill>
                </a:rPr>
                <a:t>Yes</a:t>
              </a:r>
            </a:p>
          </p:txBody>
        </p:sp>
        <p:sp>
          <p:nvSpPr>
            <p:cNvPr id="119" name="Text Box 30"/>
            <p:cNvSpPr txBox="1">
              <a:spLocks noChangeArrowheads="1"/>
            </p:cNvSpPr>
            <p:nvPr/>
          </p:nvSpPr>
          <p:spPr bwMode="auto">
            <a:xfrm>
              <a:off x="5795963" y="2492375"/>
              <a:ext cx="4921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2"/>
                  </a:solidFill>
                </a:rPr>
                <a:t>No</a:t>
              </a:r>
            </a:p>
          </p:txBody>
        </p:sp>
        <p:sp>
          <p:nvSpPr>
            <p:cNvPr id="120" name="Rectangle 31"/>
            <p:cNvSpPr>
              <a:spLocks noChangeArrowheads="1"/>
            </p:cNvSpPr>
            <p:nvPr/>
          </p:nvSpPr>
          <p:spPr bwMode="auto">
            <a:xfrm>
              <a:off x="7199313" y="4724400"/>
              <a:ext cx="915987" cy="47625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/>
                <a:t>Move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620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Decision</a:t>
            </a:r>
            <a:r>
              <a:rPr lang="nl-NL" dirty="0"/>
              <a:t> Trees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Classification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114800"/>
          </a:xfrm>
        </p:spPr>
        <p:txBody>
          <a:bodyPr/>
          <a:lstStyle/>
          <a:p>
            <a:pPr eaLnBrk="1" hangingPunct="1"/>
            <a:r>
              <a:rPr lang="en-GB" altLang="nl-NL" dirty="0"/>
              <a:t>A decision tree is a tree where:</a:t>
            </a:r>
          </a:p>
          <a:p>
            <a:pPr lvl="1" eaLnBrk="1" hangingPunct="1"/>
            <a:r>
              <a:rPr lang="en-GB" altLang="nl-NL" sz="2400" dirty="0"/>
              <a:t>Each </a:t>
            </a:r>
            <a:r>
              <a:rPr lang="en-GB" altLang="nl-NL" sz="2400" dirty="0" smtClean="0"/>
              <a:t>internal </a:t>
            </a:r>
            <a:r>
              <a:rPr lang="en-GB" altLang="nl-NL" sz="2400" dirty="0"/>
              <a:t>node tests an attribute</a:t>
            </a:r>
          </a:p>
          <a:p>
            <a:pPr lvl="1" eaLnBrk="1" hangingPunct="1"/>
            <a:r>
              <a:rPr lang="en-GB" altLang="nl-NL" sz="2400" dirty="0"/>
              <a:t>Each branch corresponds to an attribute value</a:t>
            </a:r>
          </a:p>
          <a:p>
            <a:pPr lvl="1" eaLnBrk="1" hangingPunct="1"/>
            <a:r>
              <a:rPr lang="en-GB" altLang="nl-NL" sz="2400" dirty="0"/>
              <a:t>Each leaf node is labelled with a class (class node)</a:t>
            </a:r>
          </a:p>
          <a:p>
            <a:endParaRPr lang="nl-N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33800"/>
            <a:ext cx="6718300" cy="248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99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1C3D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1C3D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5829</TotalTime>
  <Words>2755</Words>
  <Application>Microsoft Office PowerPoint</Application>
  <PresentationFormat>On-screen Show (4:3)</PresentationFormat>
  <Paragraphs>649</Paragraphs>
  <Slides>40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Arial</vt:lpstr>
      <vt:lpstr>Arial Narrow</vt:lpstr>
      <vt:lpstr>Calibri</vt:lpstr>
      <vt:lpstr>Cambria Math</vt:lpstr>
      <vt:lpstr>Symbol</vt:lpstr>
      <vt:lpstr>Tahoma</vt:lpstr>
      <vt:lpstr>Times New Roman</vt:lpstr>
      <vt:lpstr>Verdana</vt:lpstr>
      <vt:lpstr>Wingdings</vt:lpstr>
      <vt:lpstr>Blank Presentation</vt:lpstr>
      <vt:lpstr>Picture</vt:lpstr>
      <vt:lpstr>Equation.DSMT4</vt:lpstr>
      <vt:lpstr>PowerPoint Presentation</vt:lpstr>
      <vt:lpstr>Recap: Agent types</vt:lpstr>
      <vt:lpstr>Learning agents</vt:lpstr>
      <vt:lpstr>Learning Agents</vt:lpstr>
      <vt:lpstr>Learning agents</vt:lpstr>
      <vt:lpstr>Learning element</vt:lpstr>
      <vt:lpstr>Decision Trees</vt:lpstr>
      <vt:lpstr>Decision Trees: Game AI</vt:lpstr>
      <vt:lpstr>Decision Trees for Classification </vt:lpstr>
      <vt:lpstr>A simple database: play tennis</vt:lpstr>
      <vt:lpstr>Decision Tree For Playing Tennis</vt:lpstr>
      <vt:lpstr>Classification with Decision Trees</vt:lpstr>
      <vt:lpstr>When to Consider Decision Trees</vt:lpstr>
      <vt:lpstr>Decision Tree Learning</vt:lpstr>
      <vt:lpstr>Decision Tree Learning</vt:lpstr>
      <vt:lpstr>Entropy</vt:lpstr>
      <vt:lpstr>Entropy with n classes</vt:lpstr>
      <vt:lpstr>Intermezzo: Logarithms</vt:lpstr>
      <vt:lpstr>Entropy Example from the Dataset</vt:lpstr>
      <vt:lpstr>Information Gain</vt:lpstr>
      <vt:lpstr>Example</vt:lpstr>
      <vt:lpstr>Example: Sunny (Temperature)</vt:lpstr>
      <vt:lpstr>Example: Sunny (humidity)</vt:lpstr>
      <vt:lpstr>Example: Sunny (Wind)</vt:lpstr>
      <vt:lpstr>Example</vt:lpstr>
      <vt:lpstr>Example</vt:lpstr>
      <vt:lpstr>Example: Rain (Temperature)</vt:lpstr>
      <vt:lpstr>Example: Rain (humidity)</vt:lpstr>
      <vt:lpstr>Example: Rain (Wind)</vt:lpstr>
      <vt:lpstr>Example: Rain</vt:lpstr>
      <vt:lpstr>Decision Tree For Playing Tennis</vt:lpstr>
      <vt:lpstr>Decision trees with real values</vt:lpstr>
      <vt:lpstr>Example</vt:lpstr>
      <vt:lpstr>ID3 Algorithm</vt:lpstr>
      <vt:lpstr>Performance measurement</vt:lpstr>
      <vt:lpstr>What about learning performance on the training set?</vt:lpstr>
      <vt:lpstr>Summary</vt:lpstr>
      <vt:lpstr>Exam checklist</vt:lpstr>
      <vt:lpstr>Learning at DACS</vt:lpstr>
      <vt:lpstr>Reading</vt:lpstr>
    </vt:vector>
  </TitlesOfParts>
  <Company>vormgeversassociatie hoog-keppel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Vormgeversassociatie / Sjoerd Kulsdom</dc:creator>
  <cp:lastModifiedBy>Cavill, Rachel (DKE)</cp:lastModifiedBy>
  <cp:revision>333</cp:revision>
  <cp:lastPrinted>2016-09-27T07:30:33Z</cp:lastPrinted>
  <dcterms:created xsi:type="dcterms:W3CDTF">2007-05-08T09:02:05Z</dcterms:created>
  <dcterms:modified xsi:type="dcterms:W3CDTF">2022-09-26T08:57:15Z</dcterms:modified>
</cp:coreProperties>
</file>