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5"/>
  </p:notesMasterIdLst>
  <p:handoutMasterIdLst>
    <p:handoutMasterId r:id="rId66"/>
  </p:handoutMasterIdLst>
  <p:sldIdLst>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20"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Lst>
  <p:sldSz cx="9144000" cy="5143500" type="screen16x9"/>
  <p:notesSz cx="9144000" cy="6858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A3B"/>
    <a:srgbClr val="001B3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19" autoAdjust="0"/>
    <p:restoredTop sz="94670"/>
  </p:normalViewPr>
  <p:slideViewPr>
    <p:cSldViewPr snapToGrid="0" snapToObjects="1">
      <p:cViewPr varScale="1">
        <p:scale>
          <a:sx n="83" d="100"/>
          <a:sy n="83" d="100"/>
        </p:scale>
        <p:origin x="56" y="10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2040"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3DC0C369-13E3-C04F-AA91-3C19CF4D27E6}" type="datetimeFigureOut">
              <a:rPr lang="nl-NL" smtClean="0"/>
              <a:t>26-9-2022</a:t>
            </a:fld>
            <a:endParaRPr lang="nl-NL"/>
          </a:p>
        </p:txBody>
      </p:sp>
      <p:sp>
        <p:nvSpPr>
          <p:cNvPr id="4" name="Tijdelijke aanduiding voor voettekst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268B745-3CC2-3B46-A8BC-FE1F07A08324}" type="slidenum">
              <a:rPr lang="nl-NL" smtClean="0"/>
              <a:t>‹#›</a:t>
            </a:fld>
            <a:endParaRPr lang="nl-NL"/>
          </a:p>
        </p:txBody>
      </p:sp>
    </p:spTree>
    <p:extLst>
      <p:ext uri="{BB962C8B-B14F-4D97-AF65-F5344CB8AC3E}">
        <p14:creationId xmlns:p14="http://schemas.microsoft.com/office/powerpoint/2010/main" val="17458237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F37D42C8-A255-5F4D-A951-1B90F54B60E2}" type="datetimeFigureOut">
              <a:rPr lang="nl-NL" smtClean="0"/>
              <a:t>26-9-2022</a:t>
            </a:fld>
            <a:endParaRPr lang="nl-NL"/>
          </a:p>
        </p:txBody>
      </p:sp>
      <p:sp>
        <p:nvSpPr>
          <p:cNvPr id="4" name="Tijdelijke aanduiding voor dia-afbeelding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19775814-5E86-5743-808B-FA33B96378ED}" type="slidenum">
              <a:rPr lang="nl-NL" smtClean="0"/>
              <a:t>‹#›</a:t>
            </a:fld>
            <a:endParaRPr lang="nl-NL"/>
          </a:p>
        </p:txBody>
      </p:sp>
    </p:spTree>
    <p:extLst>
      <p:ext uri="{BB962C8B-B14F-4D97-AF65-F5344CB8AC3E}">
        <p14:creationId xmlns:p14="http://schemas.microsoft.com/office/powerpoint/2010/main" val="279788416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90" name="Shape 80"/>
          <p:cNvSpPr>
            <a:spLocks noGrp="1" noRot="1" noChangeAspect="1" noTextEdit="1"/>
          </p:cNvSpPr>
          <p:nvPr>
            <p:ph type="sldImg" idx="2"/>
          </p:nvPr>
        </p:nvSpPr>
        <p:spPr>
          <a:xfrm>
            <a:off x="381000" y="685800"/>
            <a:ext cx="6096000" cy="3429000"/>
          </a:xfrm>
          <a:custGeom>
            <a:avLst/>
            <a:gdLst>
              <a:gd name="T0" fmla="*/ 0 w 120000"/>
              <a:gd name="T1" fmla="*/ 0 h 120000"/>
              <a:gd name="T2" fmla="*/ 191667184 w 120000"/>
              <a:gd name="T3" fmla="*/ 0 h 120000"/>
              <a:gd name="T4" fmla="*/ 191667184 w 120000"/>
              <a:gd name="T5" fmla="*/ 107741375 h 120000"/>
              <a:gd name="T6" fmla="*/ 0 w 120000"/>
              <a:gd name="T7" fmla="*/ 1077413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sp>
      <p:sp>
        <p:nvSpPr>
          <p:cNvPr id="37891" name="Shape 8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buSzPct val="25000"/>
              <a:buFont typeface="Arial" pitchFamily="34" charset="0"/>
              <a:buNone/>
            </a:pPr>
            <a:r>
              <a:rPr lang="en-US" altLang="en-US" sz="1700" dirty="0">
                <a:latin typeface="Times New Roman" pitchFamily="18" charset="0"/>
                <a:ea typeface="ＭＳ Ｐゴシック" pitchFamily="34" charset="-128"/>
              </a:rPr>
              <a:t>Data transferred into knowledge useful to humans</a:t>
            </a:r>
          </a:p>
          <a:p>
            <a:pPr>
              <a:spcBef>
                <a:spcPct val="0"/>
              </a:spcBef>
              <a:buSzPct val="25000"/>
              <a:buFont typeface="Arial" pitchFamily="34" charset="0"/>
              <a:buNone/>
            </a:pPr>
            <a:endParaRPr lang="en-US" altLang="en-US" sz="1700" dirty="0">
              <a:latin typeface="Times New Roman" pitchFamily="18" charset="0"/>
              <a:ea typeface="ＭＳ Ｐゴシック" pitchFamily="34" charset="-128"/>
            </a:endParaRPr>
          </a:p>
          <a:p>
            <a:pPr>
              <a:spcBef>
                <a:spcPct val="0"/>
              </a:spcBef>
              <a:buSzPct val="25000"/>
              <a:buFont typeface="Arial" pitchFamily="34" charset="0"/>
              <a:buNone/>
            </a:pPr>
            <a:r>
              <a:rPr lang="en-US" altLang="en-US" sz="1700" dirty="0">
                <a:latin typeface="Times New Roman" pitchFamily="18" charset="0"/>
                <a:ea typeface="ＭＳ Ｐゴシック" pitchFamily="34" charset="-128"/>
              </a:rPr>
              <a:t>Models represent a real world system</a:t>
            </a:r>
          </a:p>
          <a:p>
            <a:pPr>
              <a:spcBef>
                <a:spcPct val="0"/>
              </a:spcBef>
              <a:buSzPct val="25000"/>
              <a:buFont typeface="Arial" pitchFamily="34" charset="0"/>
              <a:buNone/>
            </a:pPr>
            <a:r>
              <a:rPr lang="en-US" altLang="en-US" sz="1700" dirty="0">
                <a:latin typeface="Times New Roman" pitchFamily="18" charset="0"/>
                <a:ea typeface="ＭＳ Ｐゴシック" pitchFamily="34" charset="-128"/>
              </a:rPr>
              <a:t>Simulations use the model to reproduce the behaviour of that system</a:t>
            </a:r>
          </a:p>
        </p:txBody>
      </p:sp>
      <p:sp>
        <p:nvSpPr>
          <p:cNvPr id="37892" name="Shape 82"/>
          <p:cNvSpPr txBox="1">
            <a:spLocks noChangeArrowheads="1"/>
          </p:cNvSpPr>
          <p:nvPr/>
        </p:nvSpPr>
        <p:spPr bwMode="auto">
          <a:xfrm>
            <a:off x="3884414" y="8682870"/>
            <a:ext cx="2967633" cy="45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131" tIns="44268" rIns="85131" bIns="44268" anchor="b"/>
          <a:lstStyle>
            <a:lvl1pPr>
              <a:defRPr sz="2400">
                <a:solidFill>
                  <a:schemeClr val="bg1"/>
                </a:solidFill>
                <a:latin typeface="Times New Roman" pitchFamily="18" charset="0"/>
                <a:ea typeface="DejaVu Sans" charset="0"/>
                <a:cs typeface="DejaVu Sans" charset="0"/>
              </a:defRPr>
            </a:lvl1pPr>
            <a:lvl2pPr marL="37931725" indent="-37474525">
              <a:defRPr sz="2400">
                <a:solidFill>
                  <a:schemeClr val="bg1"/>
                </a:solidFill>
                <a:latin typeface="Times New Roman" pitchFamily="18" charset="0"/>
                <a:ea typeface="DejaVu Sans" charset="0"/>
                <a:cs typeface="DejaVu Sans" charset="0"/>
              </a:defRPr>
            </a:lvl2pPr>
            <a:lvl3pPr>
              <a:defRPr sz="2400">
                <a:solidFill>
                  <a:schemeClr val="bg1"/>
                </a:solidFill>
                <a:latin typeface="Times New Roman" pitchFamily="18" charset="0"/>
                <a:ea typeface="DejaVu Sans" charset="0"/>
                <a:cs typeface="DejaVu Sans" charset="0"/>
              </a:defRPr>
            </a:lvl3pPr>
            <a:lvl4pPr>
              <a:defRPr sz="2400">
                <a:solidFill>
                  <a:schemeClr val="bg1"/>
                </a:solidFill>
                <a:latin typeface="Times New Roman" pitchFamily="18" charset="0"/>
                <a:ea typeface="DejaVu Sans" charset="0"/>
                <a:cs typeface="DejaVu Sans" charset="0"/>
              </a:defRPr>
            </a:lvl4pPr>
            <a:lvl5pPr>
              <a:defRPr sz="2400">
                <a:solidFill>
                  <a:schemeClr val="bg1"/>
                </a:solidFill>
                <a:latin typeface="Times New Roman" pitchFamily="18" charset="0"/>
                <a:ea typeface="DejaVu Sans" charset="0"/>
                <a:cs typeface="DejaVu Sans" charset="0"/>
              </a:defRPr>
            </a:lvl5pPr>
            <a:lvl6pPr marL="457200" eaLnBrk="0" fontAlgn="base" hangingPunct="0">
              <a:spcBef>
                <a:spcPct val="0"/>
              </a:spcBef>
              <a:spcAft>
                <a:spcPct val="0"/>
              </a:spcAft>
              <a:defRPr sz="2400">
                <a:solidFill>
                  <a:schemeClr val="bg1"/>
                </a:solidFill>
                <a:latin typeface="Times New Roman" pitchFamily="18" charset="0"/>
                <a:ea typeface="DejaVu Sans" charset="0"/>
                <a:cs typeface="DejaVu Sans" charset="0"/>
              </a:defRPr>
            </a:lvl6pPr>
            <a:lvl7pPr marL="914400" eaLnBrk="0" fontAlgn="base" hangingPunct="0">
              <a:spcBef>
                <a:spcPct val="0"/>
              </a:spcBef>
              <a:spcAft>
                <a:spcPct val="0"/>
              </a:spcAft>
              <a:defRPr sz="2400">
                <a:solidFill>
                  <a:schemeClr val="bg1"/>
                </a:solidFill>
                <a:latin typeface="Times New Roman" pitchFamily="18" charset="0"/>
                <a:ea typeface="DejaVu Sans" charset="0"/>
                <a:cs typeface="DejaVu Sans" charset="0"/>
              </a:defRPr>
            </a:lvl7pPr>
            <a:lvl8pPr marL="1371600" eaLnBrk="0" fontAlgn="base" hangingPunct="0">
              <a:spcBef>
                <a:spcPct val="0"/>
              </a:spcBef>
              <a:spcAft>
                <a:spcPct val="0"/>
              </a:spcAft>
              <a:defRPr sz="2400">
                <a:solidFill>
                  <a:schemeClr val="bg1"/>
                </a:solidFill>
                <a:latin typeface="Times New Roman" pitchFamily="18" charset="0"/>
                <a:ea typeface="DejaVu Sans" charset="0"/>
                <a:cs typeface="DejaVu Sans" charset="0"/>
              </a:defRPr>
            </a:lvl8pPr>
            <a:lvl9pPr marL="1828800" eaLnBrk="0" fontAlgn="base" hangingPunct="0">
              <a:spcBef>
                <a:spcPct val="0"/>
              </a:spcBef>
              <a:spcAft>
                <a:spcPct val="0"/>
              </a:spcAft>
              <a:defRPr sz="2400">
                <a:solidFill>
                  <a:schemeClr val="bg1"/>
                </a:solidFill>
                <a:latin typeface="Times New Roman" pitchFamily="18" charset="0"/>
                <a:ea typeface="DejaVu Sans" charset="0"/>
                <a:cs typeface="DejaVu Sans" charset="0"/>
              </a:defRPr>
            </a:lvl9pPr>
          </a:lstStyle>
          <a:p>
            <a:pPr algn="r">
              <a:buSzPct val="25000"/>
            </a:pPr>
            <a:fld id="{465039E0-CA89-4C2A-B72B-DEC8B7013AD8}" type="slidenum">
              <a:rPr lang="en-US" altLang="en-US" sz="1100">
                <a:solidFill>
                  <a:srgbClr val="000000"/>
                </a:solidFill>
                <a:cs typeface="Times New Roman" pitchFamily="18" charset="0"/>
                <a:sym typeface="Times New Roman" pitchFamily="18" charset="0"/>
              </a:rPr>
              <a:pPr algn="r">
                <a:buSzPct val="25000"/>
              </a:pPr>
              <a:t>2</a:t>
            </a:fld>
            <a:endParaRPr lang="en-US" altLang="en-US" sz="1100">
              <a:solidFill>
                <a:srgbClr val="000000"/>
              </a:solidFill>
              <a:cs typeface="Times New Roman" pitchFamily="18" charset="0"/>
              <a:sym typeface="Times New Roman" pitchFamily="18" charset="0"/>
            </a:endParaRPr>
          </a:p>
        </p:txBody>
      </p:sp>
    </p:spTree>
    <p:extLst>
      <p:ext uri="{BB962C8B-B14F-4D97-AF65-F5344CB8AC3E}">
        <p14:creationId xmlns:p14="http://schemas.microsoft.com/office/powerpoint/2010/main" val="1509540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381000" y="685800"/>
            <a:ext cx="6096000" cy="3429000"/>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5236"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47E952FD-CF56-4340-A4FC-D0D4E8AF52D3}" type="slidenum">
              <a:rPr lang="nl-NL" altLang="en-US" sz="1100">
                <a:solidFill>
                  <a:srgbClr val="000000"/>
                </a:solidFill>
              </a:rPr>
              <a:pPr/>
              <a:t>38</a:t>
            </a:fld>
            <a:endParaRPr lang="nl-NL" altLang="en-US" sz="1100">
              <a:solidFill>
                <a:srgbClr val="000000"/>
              </a:solidFill>
            </a:endParaRPr>
          </a:p>
        </p:txBody>
      </p:sp>
    </p:spTree>
    <p:extLst>
      <p:ext uri="{BB962C8B-B14F-4D97-AF65-F5344CB8AC3E}">
        <p14:creationId xmlns:p14="http://schemas.microsoft.com/office/powerpoint/2010/main" val="24112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381000" y="685800"/>
            <a:ext cx="6096000" cy="3429000"/>
          </a:xfrm>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6260"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F99DAEDF-E951-4421-BB76-EB3451822DEB}" type="slidenum">
              <a:rPr lang="nl-NL" altLang="en-US" sz="1100">
                <a:solidFill>
                  <a:srgbClr val="000000"/>
                </a:solidFill>
              </a:rPr>
              <a:pPr/>
              <a:t>40</a:t>
            </a:fld>
            <a:endParaRPr lang="nl-NL" altLang="en-US" sz="1100">
              <a:solidFill>
                <a:srgbClr val="000000"/>
              </a:solidFill>
            </a:endParaRPr>
          </a:p>
        </p:txBody>
      </p:sp>
    </p:spTree>
    <p:extLst>
      <p:ext uri="{BB962C8B-B14F-4D97-AF65-F5344CB8AC3E}">
        <p14:creationId xmlns:p14="http://schemas.microsoft.com/office/powerpoint/2010/main" val="3493822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381000" y="685800"/>
            <a:ext cx="6096000" cy="3429000"/>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7284"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5686124D-54F8-43B9-A437-6B6D50EA4D3B}" type="slidenum">
              <a:rPr lang="nl-NL" altLang="en-US" sz="1100">
                <a:solidFill>
                  <a:srgbClr val="000000"/>
                </a:solidFill>
              </a:rPr>
              <a:pPr/>
              <a:t>41</a:t>
            </a:fld>
            <a:endParaRPr lang="nl-NL" altLang="en-US" sz="1100">
              <a:solidFill>
                <a:srgbClr val="000000"/>
              </a:solidFill>
            </a:endParaRPr>
          </a:p>
        </p:txBody>
      </p:sp>
    </p:spTree>
    <p:extLst>
      <p:ext uri="{BB962C8B-B14F-4D97-AF65-F5344CB8AC3E}">
        <p14:creationId xmlns:p14="http://schemas.microsoft.com/office/powerpoint/2010/main" val="1482710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1378" name="Shape 535"/>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79" tIns="86479" rIns="86479" bIns="86479" anchor="ctr"/>
          <a:lstStyle/>
          <a:p>
            <a:pPr>
              <a:spcBef>
                <a:spcPct val="0"/>
              </a:spcBef>
            </a:pPr>
            <a:endParaRPr lang="en-US" altLang="en-US" smtClean="0"/>
          </a:p>
        </p:txBody>
      </p:sp>
      <p:sp>
        <p:nvSpPr>
          <p:cNvPr id="101379" name="Shape 536"/>
          <p:cNvSpPr>
            <a:spLocks noGrp="1" noRot="1" noChangeAspect="1" noTextEdit="1"/>
          </p:cNvSpPr>
          <p:nvPr>
            <p:ph type="sldImg" idx="2"/>
          </p:nvPr>
        </p:nvSpPr>
        <p:spPr>
          <a:xfrm>
            <a:off x="381000" y="685800"/>
            <a:ext cx="6096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cap="flat">
            <a:round/>
            <a:headEnd type="none" w="med" len="med"/>
            <a:tailEnd type="none" w="med" len="me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76102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02" name="Shape 535"/>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79" tIns="86479" rIns="86479" bIns="86479" anchor="ctr"/>
          <a:lstStyle/>
          <a:p>
            <a:pPr>
              <a:spcBef>
                <a:spcPct val="0"/>
              </a:spcBef>
            </a:pPr>
            <a:endParaRPr lang="en-US" altLang="en-US" smtClean="0"/>
          </a:p>
        </p:txBody>
      </p:sp>
      <p:sp>
        <p:nvSpPr>
          <p:cNvPr id="102403" name="Shape 536"/>
          <p:cNvSpPr>
            <a:spLocks noGrp="1" noRot="1" noChangeAspect="1" noTextEdit="1"/>
          </p:cNvSpPr>
          <p:nvPr>
            <p:ph type="sldImg" idx="2"/>
          </p:nvPr>
        </p:nvSpPr>
        <p:spPr>
          <a:xfrm>
            <a:off x="381000" y="685800"/>
            <a:ext cx="6096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cap="flat">
            <a:round/>
            <a:headEnd type="none" w="med" len="med"/>
            <a:tailEnd type="none" w="med" len="me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047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0114" name="Shape 8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79" tIns="86479" rIns="86479" bIns="86479" anchor="ctr"/>
          <a:lstStyle/>
          <a:p>
            <a:pPr>
              <a:spcBef>
                <a:spcPct val="0"/>
              </a:spcBef>
            </a:pPr>
            <a:endParaRPr lang="en-US" altLang="en-US" smtClean="0"/>
          </a:p>
        </p:txBody>
      </p:sp>
      <p:sp>
        <p:nvSpPr>
          <p:cNvPr id="90115" name="Shape 88"/>
          <p:cNvSpPr>
            <a:spLocks noGrp="1" noRot="1" noChangeAspect="1" noTextEdit="1"/>
          </p:cNvSpPr>
          <p:nvPr>
            <p:ph type="sldImg" idx="2"/>
          </p:nvPr>
        </p:nvSpPr>
        <p:spPr>
          <a:xfrm>
            <a:off x="381000" y="685800"/>
            <a:ext cx="6096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cap="flat">
            <a:round/>
            <a:headEnd type="none" w="med" len="med"/>
            <a:tailEnd type="none" w="med" len="me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1060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0114" name="Shape 8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79" tIns="86479" rIns="86479" bIns="86479" anchor="ctr"/>
          <a:lstStyle/>
          <a:p>
            <a:pPr>
              <a:spcBef>
                <a:spcPct val="0"/>
              </a:spcBef>
            </a:pPr>
            <a:endParaRPr lang="en-US" altLang="en-US" smtClean="0"/>
          </a:p>
        </p:txBody>
      </p:sp>
      <p:sp>
        <p:nvSpPr>
          <p:cNvPr id="90115" name="Shape 88"/>
          <p:cNvSpPr>
            <a:spLocks noGrp="1" noRot="1" noChangeAspect="1" noTextEdit="1"/>
          </p:cNvSpPr>
          <p:nvPr>
            <p:ph type="sldImg" idx="2"/>
          </p:nvPr>
        </p:nvSpPr>
        <p:spPr>
          <a:xfrm>
            <a:off x="381000" y="685800"/>
            <a:ext cx="6096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cap="flat">
            <a:round/>
            <a:headEnd type="none" w="med" len="med"/>
            <a:tailEnd type="none" w="med" len="me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959741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381000" y="685800"/>
            <a:ext cx="6096000" cy="3429000"/>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1140"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E84EB974-B2F3-4189-89AB-23C15950875C}" type="slidenum">
              <a:rPr lang="nl-NL" altLang="en-US" sz="1100">
                <a:solidFill>
                  <a:srgbClr val="000000"/>
                </a:solidFill>
              </a:rPr>
              <a:pPr/>
              <a:t>11</a:t>
            </a:fld>
            <a:endParaRPr lang="nl-NL" altLang="en-US" sz="1100">
              <a:solidFill>
                <a:srgbClr val="000000"/>
              </a:solidFill>
            </a:endParaRPr>
          </a:p>
        </p:txBody>
      </p:sp>
    </p:spTree>
    <p:extLst>
      <p:ext uri="{BB962C8B-B14F-4D97-AF65-F5344CB8AC3E}">
        <p14:creationId xmlns:p14="http://schemas.microsoft.com/office/powerpoint/2010/main" val="3919353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381000" y="685800"/>
            <a:ext cx="6096000" cy="3429000"/>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2164"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7123D062-326E-423E-AC69-8FE23255DDC7}" type="slidenum">
              <a:rPr lang="nl-NL" altLang="en-US" sz="1100">
                <a:solidFill>
                  <a:srgbClr val="000000"/>
                </a:solidFill>
              </a:rPr>
              <a:pPr/>
              <a:t>31</a:t>
            </a:fld>
            <a:endParaRPr lang="nl-NL" altLang="en-US" sz="1100">
              <a:solidFill>
                <a:srgbClr val="000000"/>
              </a:solidFill>
            </a:endParaRPr>
          </a:p>
        </p:txBody>
      </p:sp>
    </p:spTree>
    <p:extLst>
      <p:ext uri="{BB962C8B-B14F-4D97-AF65-F5344CB8AC3E}">
        <p14:creationId xmlns:p14="http://schemas.microsoft.com/office/powerpoint/2010/main" val="2902260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381000" y="685800"/>
            <a:ext cx="6096000" cy="3429000"/>
          </a:xfrm>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3188"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9E8BB25F-01D8-4643-A5C9-AB09699708FB}" type="slidenum">
              <a:rPr lang="nl-NL" altLang="en-US" sz="1100">
                <a:solidFill>
                  <a:srgbClr val="000000"/>
                </a:solidFill>
              </a:rPr>
              <a:pPr/>
              <a:t>32</a:t>
            </a:fld>
            <a:endParaRPr lang="nl-NL" altLang="en-US" sz="1100">
              <a:solidFill>
                <a:srgbClr val="000000"/>
              </a:solidFill>
            </a:endParaRPr>
          </a:p>
        </p:txBody>
      </p:sp>
    </p:spTree>
    <p:extLst>
      <p:ext uri="{BB962C8B-B14F-4D97-AF65-F5344CB8AC3E}">
        <p14:creationId xmlns:p14="http://schemas.microsoft.com/office/powerpoint/2010/main" val="230332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381000" y="685800"/>
            <a:ext cx="6096000" cy="3429000"/>
          </a:xfrm>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4212"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E0065C0B-66A1-43CE-861C-77BA33B018B7}" type="slidenum">
              <a:rPr lang="nl-NL" altLang="en-US" sz="1100">
                <a:solidFill>
                  <a:srgbClr val="000000"/>
                </a:solidFill>
              </a:rPr>
              <a:pPr/>
              <a:t>33</a:t>
            </a:fld>
            <a:endParaRPr lang="nl-NL" altLang="en-US" sz="1100">
              <a:solidFill>
                <a:srgbClr val="000000"/>
              </a:solidFill>
            </a:endParaRPr>
          </a:p>
        </p:txBody>
      </p:sp>
    </p:spTree>
    <p:extLst>
      <p:ext uri="{BB962C8B-B14F-4D97-AF65-F5344CB8AC3E}">
        <p14:creationId xmlns:p14="http://schemas.microsoft.com/office/powerpoint/2010/main" val="611487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381000" y="685800"/>
            <a:ext cx="6096000" cy="3429000"/>
          </a:xfrm>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4212"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E0065C0B-66A1-43CE-861C-77BA33B018B7}" type="slidenum">
              <a:rPr lang="nl-NL" altLang="en-US" sz="1100">
                <a:solidFill>
                  <a:srgbClr val="000000"/>
                </a:solidFill>
              </a:rPr>
              <a:pPr/>
              <a:t>35</a:t>
            </a:fld>
            <a:endParaRPr lang="nl-NL" altLang="en-US" sz="1100">
              <a:solidFill>
                <a:srgbClr val="000000"/>
              </a:solidFill>
            </a:endParaRPr>
          </a:p>
        </p:txBody>
      </p:sp>
    </p:spTree>
    <p:extLst>
      <p:ext uri="{BB962C8B-B14F-4D97-AF65-F5344CB8AC3E}">
        <p14:creationId xmlns:p14="http://schemas.microsoft.com/office/powerpoint/2010/main" val="3295715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381000" y="685800"/>
            <a:ext cx="6096000" cy="3429000"/>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5236" name="Slide Number Placeholder 3"/>
          <p:cNvSpPr>
            <a:spLocks noGrp="1"/>
          </p:cNvSpPr>
          <p:nvPr>
            <p:ph type="sldNum" sz="quarter"/>
          </p:nvPr>
        </p:nvSpPr>
        <p:spPr>
          <a:xfrm>
            <a:off x="3884414" y="8685894"/>
            <a:ext cx="2972098" cy="4565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6493" tIns="43247" rIns="86493" bIns="43247"/>
          <a:lstStyle>
            <a:lvl1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1pPr>
            <a:lvl2pPr marL="35879619" indent="-35447153">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2pPr>
            <a:lvl3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3pPr>
            <a:lvl4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4pPr>
            <a:lvl5pPr>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5pPr>
            <a:lvl6pPr marL="2378560"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6pPr>
            <a:lvl7pPr marL="2811026"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7pPr>
            <a:lvl8pPr marL="3243491"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8pPr>
            <a:lvl9pPr marL="3675957" indent="-216233" defTabSz="424958" eaLnBrk="0" fontAlgn="base" hangingPunct="0">
              <a:spcBef>
                <a:spcPct val="0"/>
              </a:spcBef>
              <a:spcAft>
                <a:spcPct val="0"/>
              </a:spcAft>
              <a:buClr>
                <a:srgbClr val="000000"/>
              </a:buClr>
              <a:buSzPct val="100000"/>
              <a:buFont typeface="Times New Roman" charset="0"/>
              <a:tabLst>
                <a:tab pos="424958" algn="l"/>
                <a:tab pos="849915" algn="l"/>
                <a:tab pos="1274873" algn="l"/>
                <a:tab pos="1699830" algn="l"/>
                <a:tab pos="2124787" algn="l"/>
                <a:tab pos="2549744" algn="l"/>
                <a:tab pos="2974702" algn="l"/>
              </a:tabLst>
              <a:defRPr sz="2300">
                <a:solidFill>
                  <a:schemeClr val="bg1"/>
                </a:solidFill>
                <a:latin typeface="Times New Roman" charset="0"/>
                <a:ea typeface="DejaVu Sans" charset="0"/>
                <a:cs typeface="DejaVu Sans" charset="0"/>
              </a:defRPr>
            </a:lvl9pPr>
          </a:lstStyle>
          <a:p>
            <a:fld id="{47E952FD-CF56-4340-A4FC-D0D4E8AF52D3}" type="slidenum">
              <a:rPr lang="nl-NL" altLang="en-US" sz="1100">
                <a:solidFill>
                  <a:srgbClr val="000000"/>
                </a:solidFill>
              </a:rPr>
              <a:pPr/>
              <a:t>37</a:t>
            </a:fld>
            <a:endParaRPr lang="nl-NL" altLang="en-US" sz="1100">
              <a:solidFill>
                <a:srgbClr val="000000"/>
              </a:solidFill>
            </a:endParaRPr>
          </a:p>
        </p:txBody>
      </p:sp>
    </p:spTree>
    <p:extLst>
      <p:ext uri="{BB962C8B-B14F-4D97-AF65-F5344CB8AC3E}">
        <p14:creationId xmlns:p14="http://schemas.microsoft.com/office/powerpoint/2010/main" val="792873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ight blue">
    <p:bg>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64588" y="189852"/>
            <a:ext cx="6598342" cy="1653944"/>
          </a:xfrm>
        </p:spPr>
        <p:txBody>
          <a:bodyPr>
            <a:noAutofit/>
          </a:bodyPr>
          <a:lstStyle>
            <a:lvl1pPr>
              <a:defRPr sz="5400">
                <a:solidFill>
                  <a:srgbClr val="FFFFFF"/>
                </a:solidFill>
              </a:defRPr>
            </a:lvl1pPr>
          </a:lstStyle>
          <a:p>
            <a:r>
              <a:rPr lang="nl-NL" dirty="0"/>
              <a:t>Titelstijl van model bewerken</a:t>
            </a:r>
          </a:p>
        </p:txBody>
      </p:sp>
      <p:sp>
        <p:nvSpPr>
          <p:cNvPr id="3" name="Subtitel 2"/>
          <p:cNvSpPr>
            <a:spLocks noGrp="1"/>
          </p:cNvSpPr>
          <p:nvPr>
            <p:ph type="subTitle" idx="1"/>
          </p:nvPr>
        </p:nvSpPr>
        <p:spPr>
          <a:xfrm>
            <a:off x="564588" y="1829639"/>
            <a:ext cx="4196618" cy="131445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titelstijl van het model te bewerken</a:t>
            </a:r>
          </a:p>
        </p:txBody>
      </p:sp>
      <p:pic>
        <p:nvPicPr>
          <p:cNvPr id="11" name="Afbeelding 10" descr="UM40_RGB_B_blauw.png"/>
          <p:cNvPicPr>
            <a:picLocks noChangeAspect="1"/>
          </p:cNvPicPr>
          <p:nvPr userDrawn="1"/>
        </p:nvPicPr>
        <p:blipFill rotWithShape="1">
          <a:blip r:embed="rId2">
            <a:extLst>
              <a:ext uri="{28A0092B-C50C-407E-A947-70E740481C1C}">
                <a14:useLocalDpi xmlns:a14="http://schemas.microsoft.com/office/drawing/2010/main" val="0"/>
              </a:ext>
            </a:extLst>
          </a:blip>
          <a:srcRect r="20321"/>
          <a:stretch/>
        </p:blipFill>
        <p:spPr>
          <a:xfrm>
            <a:off x="360001" y="4630501"/>
            <a:ext cx="1590638" cy="381853"/>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spTree>
    <p:extLst>
      <p:ext uri="{BB962C8B-B14F-4D97-AF65-F5344CB8AC3E}">
        <p14:creationId xmlns:p14="http://schemas.microsoft.com/office/powerpoint/2010/main" val="9124633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orange">
    <p:bg>
      <p:bgPr>
        <a:solidFill>
          <a:schemeClr val="accent1"/>
        </a:solidFill>
        <a:effectLst/>
      </p:bgPr>
    </p:bg>
    <p:spTree>
      <p:nvGrpSpPr>
        <p:cNvPr id="1" name=""/>
        <p:cNvGrpSpPr/>
        <p:nvPr/>
      </p:nvGrpSpPr>
      <p:grpSpPr>
        <a:xfrm>
          <a:off x="0" y="0"/>
          <a:ext cx="0" cy="0"/>
          <a:chOff x="0" y="0"/>
          <a:chExt cx="0" cy="0"/>
        </a:xfrm>
      </p:grpSpPr>
      <p:pic>
        <p:nvPicPr>
          <p:cNvPr id="6" name="Afbeelding 5" descr="UM40_RGB_B_diap.png"/>
          <p:cNvPicPr>
            <a:picLocks noChangeAspect="1"/>
          </p:cNvPicPr>
          <p:nvPr userDrawn="1"/>
        </p:nvPicPr>
        <p:blipFill rotWithShape="1">
          <a:blip r:embed="rId2">
            <a:extLst>
              <a:ext uri="{28A0092B-C50C-407E-A947-70E740481C1C}">
                <a14:useLocalDpi xmlns:a14="http://schemas.microsoft.com/office/drawing/2010/main" val="0"/>
              </a:ext>
            </a:extLst>
          </a:blip>
          <a:srcRect r="20930"/>
          <a:stretch/>
        </p:blipFill>
        <p:spPr>
          <a:xfrm>
            <a:off x="360001" y="4630499"/>
            <a:ext cx="1578484" cy="381853"/>
          </a:xfrm>
          <a:prstGeom prst="rect">
            <a:avLst/>
          </a:prstGeom>
        </p:spPr>
      </p:pic>
      <p:sp>
        <p:nvSpPr>
          <p:cNvPr id="7" name="Titel 1"/>
          <p:cNvSpPr>
            <a:spLocks noGrp="1"/>
          </p:cNvSpPr>
          <p:nvPr>
            <p:ph type="ctrTitle"/>
          </p:nvPr>
        </p:nvSpPr>
        <p:spPr>
          <a:xfrm>
            <a:off x="564588" y="189852"/>
            <a:ext cx="6598342" cy="1653944"/>
          </a:xfrm>
        </p:spPr>
        <p:txBody>
          <a:bodyPr>
            <a:noAutofit/>
          </a:bodyPr>
          <a:lstStyle>
            <a:lvl1pPr>
              <a:defRPr sz="5400">
                <a:solidFill>
                  <a:srgbClr val="FFFFFF"/>
                </a:solidFill>
              </a:defRPr>
            </a:lvl1pPr>
          </a:lstStyle>
          <a:p>
            <a:r>
              <a:rPr lang="nl-NL" dirty="0"/>
              <a:t>Titelstijl van model bewerken</a:t>
            </a:r>
          </a:p>
        </p:txBody>
      </p:sp>
      <p:sp>
        <p:nvSpPr>
          <p:cNvPr id="8" name="Subtitel 2"/>
          <p:cNvSpPr>
            <a:spLocks noGrp="1"/>
          </p:cNvSpPr>
          <p:nvPr>
            <p:ph type="subTitle" idx="1"/>
          </p:nvPr>
        </p:nvSpPr>
        <p:spPr>
          <a:xfrm>
            <a:off x="564588" y="1829639"/>
            <a:ext cx="4196618" cy="131445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titelstijl van het model te bewerken</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95196" y="2272938"/>
            <a:ext cx="4548804" cy="3015294"/>
          </a:xfrm>
          <a:prstGeom prst="rect">
            <a:avLst/>
          </a:prstGeom>
        </p:spPr>
      </p:pic>
    </p:spTree>
    <p:extLst>
      <p:ext uri="{BB962C8B-B14F-4D97-AF65-F5344CB8AC3E}">
        <p14:creationId xmlns:p14="http://schemas.microsoft.com/office/powerpoint/2010/main" val="27901941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inhoud 2"/>
          <p:cNvSpPr>
            <a:spLocks noGrp="1"/>
          </p:cNvSpPr>
          <p:nvPr>
            <p:ph idx="1"/>
          </p:nvPr>
        </p:nvSpPr>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dianummer 5"/>
          <p:cNvSpPr>
            <a:spLocks noGrp="1"/>
          </p:cNvSpPr>
          <p:nvPr>
            <p:ph type="sldNum" sz="quarter" idx="12"/>
          </p:nvPr>
        </p:nvSpPr>
        <p:spPr/>
        <p:txBody>
          <a:bodyPr/>
          <a:lstStyle/>
          <a:p>
            <a:fld id="{09B7AD4A-C94A-7B42-9E17-606C7F366C4B}" type="slidenum">
              <a:rPr lang="nl-NL" smtClean="0"/>
              <a:t>‹#›</a:t>
            </a:fld>
            <a:endParaRPr lang="nl-NL"/>
          </a:p>
        </p:txBody>
      </p:sp>
      <p:pic>
        <p:nvPicPr>
          <p:cNvPr id="7" name="Afbeelding 6"/>
          <p:cNvPicPr>
            <a:picLocks noChangeAspect="1"/>
          </p:cNvPicPr>
          <p:nvPr userDrawn="1"/>
        </p:nvPicPr>
        <p:blipFill rotWithShape="1">
          <a:blip r:embed="rId2"/>
          <a:srcRect r="19769"/>
          <a:stretch/>
        </p:blipFill>
        <p:spPr>
          <a:xfrm>
            <a:off x="360001" y="4630216"/>
            <a:ext cx="1602792" cy="37973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sp>
        <p:nvSpPr>
          <p:cNvPr id="9" name="Tijdelijke aanduiding voor datum 3"/>
          <p:cNvSpPr>
            <a:spLocks noGrp="1"/>
          </p:cNvSpPr>
          <p:nvPr>
            <p:ph type="dt" sz="half" idx="10"/>
          </p:nvPr>
        </p:nvSpPr>
        <p:spPr>
          <a:xfrm>
            <a:off x="7336205" y="4736102"/>
            <a:ext cx="914465" cy="273844"/>
          </a:xfrm>
        </p:spPr>
        <p:txBody>
          <a:bodyPr/>
          <a:lstStyle/>
          <a:p>
            <a:endParaRPr lang="nl-NL" dirty="0"/>
          </a:p>
        </p:txBody>
      </p:sp>
    </p:spTree>
    <p:extLst>
      <p:ext uri="{BB962C8B-B14F-4D97-AF65-F5344CB8AC3E}">
        <p14:creationId xmlns:p14="http://schemas.microsoft.com/office/powerpoint/2010/main" val="29421720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ext slide dark blue">
    <p:bg>
      <p:bgPr>
        <a:solidFill>
          <a:schemeClr val="accent3"/>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inhoud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09B7AD4A-C94A-7B42-9E17-606C7F366C4B}" type="slidenum">
              <a:rPr lang="nl-NL" smtClean="0"/>
              <a:pPr/>
              <a:t>‹#›</a:t>
            </a:fld>
            <a:endParaRPr lang="nl-NL"/>
          </a:p>
        </p:txBody>
      </p:sp>
      <p:pic>
        <p:nvPicPr>
          <p:cNvPr id="10" name="Afbeelding 9" descr="UM40_RGB_B_diap.png"/>
          <p:cNvPicPr>
            <a:picLocks noChangeAspect="1"/>
          </p:cNvPicPr>
          <p:nvPr userDrawn="1"/>
        </p:nvPicPr>
        <p:blipFill rotWithShape="1">
          <a:blip r:embed="rId2">
            <a:extLst>
              <a:ext uri="{28A0092B-C50C-407E-A947-70E740481C1C}">
                <a14:useLocalDpi xmlns:a14="http://schemas.microsoft.com/office/drawing/2010/main" val="0"/>
              </a:ext>
            </a:extLst>
          </a:blip>
          <a:srcRect r="21235"/>
          <a:stretch/>
        </p:blipFill>
        <p:spPr>
          <a:xfrm>
            <a:off x="360001" y="4630499"/>
            <a:ext cx="1572408" cy="381853"/>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sp>
        <p:nvSpPr>
          <p:cNvPr id="7" name="Tijdelijke aanduiding voor datum 3"/>
          <p:cNvSpPr>
            <a:spLocks noGrp="1"/>
          </p:cNvSpPr>
          <p:nvPr>
            <p:ph type="dt" sz="half" idx="10"/>
          </p:nvPr>
        </p:nvSpPr>
        <p:spPr>
          <a:xfrm>
            <a:off x="7336205" y="4736102"/>
            <a:ext cx="914465" cy="273844"/>
          </a:xfrm>
        </p:spPr>
        <p:txBody>
          <a:bodyPr/>
          <a:lstStyle>
            <a:lvl1pPr>
              <a:defRPr>
                <a:solidFill>
                  <a:schemeClr val="bg1"/>
                </a:solidFill>
              </a:defRPr>
            </a:lvl1pPr>
          </a:lstStyle>
          <a:p>
            <a:endParaRPr lang="nl-NL" dirty="0"/>
          </a:p>
        </p:txBody>
      </p:sp>
    </p:spTree>
    <p:extLst>
      <p:ext uri="{BB962C8B-B14F-4D97-AF65-F5344CB8AC3E}">
        <p14:creationId xmlns:p14="http://schemas.microsoft.com/office/powerpoint/2010/main" val="277319732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ext slide light blue">
    <p:bg>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FFFFFF"/>
                </a:solidFill>
              </a:defRPr>
            </a:lvl1pPr>
          </a:lstStyle>
          <a:p>
            <a:r>
              <a:rPr lang="nl-NL" dirty="0"/>
              <a:t>Titelstijl van model bewerken</a:t>
            </a:r>
          </a:p>
        </p:txBody>
      </p:sp>
      <p:sp>
        <p:nvSpPr>
          <p:cNvPr id="3" name="Tijdelijke aanduiding voor inhoud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09B7AD4A-C94A-7B42-9E17-606C7F366C4B}" type="slidenum">
              <a:rPr lang="nl-NL" smtClean="0"/>
              <a:pPr/>
              <a:t>‹#›</a:t>
            </a:fld>
            <a:endParaRPr lang="nl-NL"/>
          </a:p>
        </p:txBody>
      </p:sp>
      <p:pic>
        <p:nvPicPr>
          <p:cNvPr id="10" name="Afbeelding 9" descr="UM40_RGB_B_blauw.png"/>
          <p:cNvPicPr>
            <a:picLocks noChangeAspect="1"/>
          </p:cNvPicPr>
          <p:nvPr userDrawn="1"/>
        </p:nvPicPr>
        <p:blipFill rotWithShape="1">
          <a:blip r:embed="rId2">
            <a:extLst>
              <a:ext uri="{28A0092B-C50C-407E-A947-70E740481C1C}">
                <a14:useLocalDpi xmlns:a14="http://schemas.microsoft.com/office/drawing/2010/main" val="0"/>
              </a:ext>
            </a:extLst>
          </a:blip>
          <a:srcRect r="20321"/>
          <a:stretch/>
        </p:blipFill>
        <p:spPr>
          <a:xfrm>
            <a:off x="360001" y="4630501"/>
            <a:ext cx="1590638" cy="3818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sp>
        <p:nvSpPr>
          <p:cNvPr id="7" name="Tijdelijke aanduiding voor datum 3"/>
          <p:cNvSpPr>
            <a:spLocks noGrp="1"/>
          </p:cNvSpPr>
          <p:nvPr>
            <p:ph type="dt" sz="half" idx="10"/>
          </p:nvPr>
        </p:nvSpPr>
        <p:spPr>
          <a:xfrm>
            <a:off x="7336205" y="4736102"/>
            <a:ext cx="914465" cy="273844"/>
          </a:xfrm>
        </p:spPr>
        <p:txBody>
          <a:bodyPr/>
          <a:lstStyle>
            <a:lvl1pPr>
              <a:defRPr>
                <a:solidFill>
                  <a:schemeClr val="bg1"/>
                </a:solidFill>
              </a:defRPr>
            </a:lvl1pPr>
          </a:lstStyle>
          <a:p>
            <a:endParaRPr lang="nl-NL" dirty="0"/>
          </a:p>
        </p:txBody>
      </p:sp>
    </p:spTree>
    <p:extLst>
      <p:ext uri="{BB962C8B-B14F-4D97-AF65-F5344CB8AC3E}">
        <p14:creationId xmlns:p14="http://schemas.microsoft.com/office/powerpoint/2010/main" val="15160899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photo slide">
    <p:spTree>
      <p:nvGrpSpPr>
        <p:cNvPr id="1" name=""/>
        <p:cNvGrpSpPr/>
        <p:nvPr/>
      </p:nvGrpSpPr>
      <p:grpSpPr>
        <a:xfrm>
          <a:off x="0" y="0"/>
          <a:ext cx="0" cy="0"/>
          <a:chOff x="0" y="0"/>
          <a:chExt cx="0" cy="0"/>
        </a:xfrm>
      </p:grpSpPr>
      <p:sp>
        <p:nvSpPr>
          <p:cNvPr id="2" name="Titel 1"/>
          <p:cNvSpPr>
            <a:spLocks noGrp="1"/>
          </p:cNvSpPr>
          <p:nvPr>
            <p:ph type="title"/>
          </p:nvPr>
        </p:nvSpPr>
        <p:spPr>
          <a:xfrm>
            <a:off x="360001" y="310695"/>
            <a:ext cx="3934625" cy="1174423"/>
          </a:xfrm>
        </p:spPr>
        <p:txBody>
          <a:bodyPr/>
          <a:lstStyle/>
          <a:p>
            <a:r>
              <a:rPr lang="nl-NL" dirty="0"/>
              <a:t>Titelstijl van model bewerken</a:t>
            </a:r>
          </a:p>
        </p:txBody>
      </p:sp>
      <p:sp>
        <p:nvSpPr>
          <p:cNvPr id="3" name="Tijdelijke aanduiding voor inhoud 2"/>
          <p:cNvSpPr>
            <a:spLocks noGrp="1"/>
          </p:cNvSpPr>
          <p:nvPr>
            <p:ph idx="1"/>
          </p:nvPr>
        </p:nvSpPr>
        <p:spPr>
          <a:xfrm>
            <a:off x="360001" y="1485117"/>
            <a:ext cx="3934624" cy="2857572"/>
          </a:xfrm>
        </p:spPr>
        <p:txBody>
          <a:bodyPr/>
          <a:lstStyle>
            <a:lvl3pPr marL="715962" indent="0">
              <a:buNone/>
              <a:defRPr/>
            </a:lvl3pPr>
          </a:lstStyle>
          <a:p>
            <a:pPr lvl="0"/>
            <a:r>
              <a:rPr lang="nl-NL" dirty="0"/>
              <a:t>Klik om de tekststijl van het model te bewerken</a:t>
            </a:r>
          </a:p>
          <a:p>
            <a:pPr lvl="1"/>
            <a:r>
              <a:rPr lang="nl-NL" dirty="0"/>
              <a:t>Tweede niveau</a:t>
            </a:r>
          </a:p>
        </p:txBody>
      </p:sp>
      <p:sp>
        <p:nvSpPr>
          <p:cNvPr id="4" name="Tijdelijke aanduiding voor datum 3"/>
          <p:cNvSpPr>
            <a:spLocks noGrp="1"/>
          </p:cNvSpPr>
          <p:nvPr>
            <p:ph type="dt" sz="half" idx="10"/>
          </p:nvPr>
        </p:nvSpPr>
        <p:spPr>
          <a:xfrm>
            <a:off x="4595043" y="4738971"/>
            <a:ext cx="550734" cy="273844"/>
          </a:xfrm>
        </p:spPr>
        <p:txBody>
          <a:bodyPr/>
          <a:lstStyle/>
          <a:p>
            <a:endParaRPr lang="nl-NL"/>
          </a:p>
        </p:txBody>
      </p:sp>
      <p:sp>
        <p:nvSpPr>
          <p:cNvPr id="5" name="Tijdelijke aanduiding voor voettekst 4"/>
          <p:cNvSpPr>
            <a:spLocks noGrp="1"/>
          </p:cNvSpPr>
          <p:nvPr>
            <p:ph type="ftr" sz="quarter" idx="11"/>
          </p:nvPr>
        </p:nvSpPr>
        <p:spPr>
          <a:xfrm>
            <a:off x="4745252" y="4738971"/>
            <a:ext cx="3449951" cy="273844"/>
          </a:xfrm>
        </p:spPr>
        <p:txBody>
          <a:bodyPr/>
          <a:lstStyle/>
          <a:p>
            <a:endParaRPr lang="nl-NL"/>
          </a:p>
        </p:txBody>
      </p:sp>
      <p:sp>
        <p:nvSpPr>
          <p:cNvPr id="6" name="Tijdelijke aanduiding voor dianummer 5"/>
          <p:cNvSpPr>
            <a:spLocks noGrp="1"/>
          </p:cNvSpPr>
          <p:nvPr>
            <p:ph type="sldNum" sz="quarter" idx="12"/>
          </p:nvPr>
        </p:nvSpPr>
        <p:spPr>
          <a:xfrm>
            <a:off x="8195205" y="4738800"/>
            <a:ext cx="569977" cy="273844"/>
          </a:xfrm>
        </p:spPr>
        <p:txBody>
          <a:bodyPr/>
          <a:lstStyle/>
          <a:p>
            <a:fld id="{09B7AD4A-C94A-7B42-9E17-606C7F366C4B}" type="slidenum">
              <a:rPr lang="nl-NL" smtClean="0"/>
              <a:t>‹#›</a:t>
            </a:fld>
            <a:endParaRPr lang="nl-NL"/>
          </a:p>
        </p:txBody>
      </p:sp>
      <p:sp>
        <p:nvSpPr>
          <p:cNvPr id="8" name="Tijdelijke aanduiding voor afbeelding 7"/>
          <p:cNvSpPr>
            <a:spLocks noGrp="1"/>
          </p:cNvSpPr>
          <p:nvPr>
            <p:ph type="pic" sz="quarter" idx="13"/>
          </p:nvPr>
        </p:nvSpPr>
        <p:spPr>
          <a:xfrm>
            <a:off x="4595044" y="0"/>
            <a:ext cx="4548957" cy="5143500"/>
          </a:xfrm>
          <a:solidFill>
            <a:schemeClr val="bg1">
              <a:lumMod val="85000"/>
            </a:schemeClr>
          </a:solidFill>
        </p:spPr>
        <p:txBody>
          <a:bodyPr/>
          <a:lstStyle/>
          <a:p>
            <a:endParaRPr lang="nl-NL"/>
          </a:p>
        </p:txBody>
      </p:sp>
      <p:pic>
        <p:nvPicPr>
          <p:cNvPr id="9" name="Afbeelding 8"/>
          <p:cNvPicPr>
            <a:picLocks noChangeAspect="1"/>
          </p:cNvPicPr>
          <p:nvPr userDrawn="1"/>
        </p:nvPicPr>
        <p:blipFill rotWithShape="1">
          <a:blip r:embed="rId2"/>
          <a:srcRect r="19769"/>
          <a:stretch/>
        </p:blipFill>
        <p:spPr>
          <a:xfrm>
            <a:off x="360001" y="4630216"/>
            <a:ext cx="1602792" cy="379730"/>
          </a:xfrm>
          <a:prstGeom prst="rect">
            <a:avLst/>
          </a:prstGeom>
        </p:spPr>
      </p:pic>
    </p:spTree>
    <p:extLst>
      <p:ext uri="{BB962C8B-B14F-4D97-AF65-F5344CB8AC3E}">
        <p14:creationId xmlns:p14="http://schemas.microsoft.com/office/powerpoint/2010/main" val="2583255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slide">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0" y="0"/>
            <a:ext cx="9144000" cy="5143500"/>
          </a:xfrm>
          <a:solidFill>
            <a:schemeClr val="bg2">
              <a:lumMod val="85000"/>
            </a:schemeClr>
          </a:solidFill>
        </p:spPr>
        <p:txBody>
          <a:bodyPr/>
          <a:lstStyle/>
          <a:p>
            <a:endParaRPr lang="nl-NL" dirty="0"/>
          </a:p>
        </p:txBody>
      </p:sp>
      <p:sp>
        <p:nvSpPr>
          <p:cNvPr id="5" name="Tijdelijke aanduiding voor dianummer 4"/>
          <p:cNvSpPr>
            <a:spLocks noGrp="1"/>
          </p:cNvSpPr>
          <p:nvPr>
            <p:ph type="sldNum" sz="quarter" idx="12"/>
          </p:nvPr>
        </p:nvSpPr>
        <p:spPr/>
        <p:txBody>
          <a:bodyPr/>
          <a:lstStyle/>
          <a:p>
            <a:fld id="{09B7AD4A-C94A-7B42-9E17-606C7F366C4B}" type="slidenum">
              <a:rPr lang="nl-NL" smtClean="0"/>
              <a:pPr/>
              <a:t>‹#›</a:t>
            </a:fld>
            <a:endParaRPr lang="nl-NL" dirty="0"/>
          </a:p>
        </p:txBody>
      </p:sp>
      <p:sp>
        <p:nvSpPr>
          <p:cNvPr id="11" name="Tijdelijke aanduiding voor tekst 6">
            <a:extLst>
              <a:ext uri="{FF2B5EF4-FFF2-40B4-BE49-F238E27FC236}">
                <a16:creationId xmlns:a16="http://schemas.microsoft.com/office/drawing/2014/main" id="{65C5AF04-DC40-0847-A150-8AD1FF13551E}"/>
              </a:ext>
            </a:extLst>
          </p:cNvPr>
          <p:cNvSpPr>
            <a:spLocks noGrp="1"/>
          </p:cNvSpPr>
          <p:nvPr>
            <p:ph type="body" sz="quarter" idx="15" hasCustomPrompt="1"/>
          </p:nvPr>
        </p:nvSpPr>
        <p:spPr>
          <a:xfrm>
            <a:off x="358700" y="4686937"/>
            <a:ext cx="1533600" cy="233363"/>
          </a:xfrm>
          <a:blipFill>
            <a:blip r:embed="rId2"/>
            <a:stretch>
              <a:fillRect/>
            </a:stretch>
          </a:blipFill>
        </p:spPr>
        <p:txBody>
          <a:bodyPr/>
          <a:lstStyle>
            <a:lvl1pPr marL="0" indent="0" algn="ctr">
              <a:buNone/>
              <a:defRPr sz="800"/>
            </a:lvl1pPr>
            <a:lvl2pPr marL="358775" indent="0">
              <a:buNone/>
              <a:defRPr sz="800"/>
            </a:lvl2pPr>
            <a:lvl3pPr marL="715962" indent="0">
              <a:buNone/>
              <a:defRPr sz="800"/>
            </a:lvl3pPr>
            <a:lvl4pPr marL="1074738" indent="0">
              <a:buNone/>
              <a:defRPr sz="800"/>
            </a:lvl4pPr>
            <a:lvl5pPr marL="1433512" indent="0">
              <a:buNone/>
              <a:defRPr sz="800"/>
            </a:lvl5pPr>
          </a:lstStyle>
          <a:p>
            <a:pPr lvl="0"/>
            <a:r>
              <a:rPr lang="nl-NL" dirty="0"/>
              <a:t>  </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sp>
        <p:nvSpPr>
          <p:cNvPr id="6" name="Tijdelijke aanduiding voor datum 3"/>
          <p:cNvSpPr>
            <a:spLocks noGrp="1"/>
          </p:cNvSpPr>
          <p:nvPr>
            <p:ph type="dt" sz="half" idx="10"/>
          </p:nvPr>
        </p:nvSpPr>
        <p:spPr>
          <a:xfrm>
            <a:off x="7336205" y="4736102"/>
            <a:ext cx="914465" cy="273844"/>
          </a:xfrm>
        </p:spPr>
        <p:txBody>
          <a:bodyPr/>
          <a:lstStyle>
            <a:lvl1pPr>
              <a:defRPr>
                <a:solidFill>
                  <a:schemeClr val="tx1"/>
                </a:solidFill>
              </a:defRPr>
            </a:lvl1pPr>
          </a:lstStyle>
          <a:p>
            <a:endParaRPr lang="nl-NL" dirty="0"/>
          </a:p>
        </p:txBody>
      </p:sp>
    </p:spTree>
    <p:extLst>
      <p:ext uri="{BB962C8B-B14F-4D97-AF65-F5344CB8AC3E}">
        <p14:creationId xmlns:p14="http://schemas.microsoft.com/office/powerpoint/2010/main" val="107825516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5" name="Tijdelijke aanduiding voor dianummer 4"/>
          <p:cNvSpPr>
            <a:spLocks noGrp="1"/>
          </p:cNvSpPr>
          <p:nvPr>
            <p:ph type="sldNum" sz="quarter" idx="12"/>
          </p:nvPr>
        </p:nvSpPr>
        <p:spPr/>
        <p:txBody>
          <a:bodyPr/>
          <a:lstStyle/>
          <a:p>
            <a:fld id="{09B7AD4A-C94A-7B42-9E17-606C7F366C4B}" type="slidenum">
              <a:rPr lang="nl-NL" smtClean="0"/>
              <a:t>‹#›</a:t>
            </a:fld>
            <a:endParaRPr lang="nl-NL"/>
          </a:p>
        </p:txBody>
      </p:sp>
      <p:sp>
        <p:nvSpPr>
          <p:cNvPr id="7" name="Tijdelijke aanduiding voor tabel 6"/>
          <p:cNvSpPr>
            <a:spLocks noGrp="1"/>
          </p:cNvSpPr>
          <p:nvPr>
            <p:ph type="tbl" sz="quarter" idx="13"/>
          </p:nvPr>
        </p:nvSpPr>
        <p:spPr>
          <a:xfrm>
            <a:off x="360364" y="972000"/>
            <a:ext cx="8326437" cy="3231923"/>
          </a:xfrm>
        </p:spPr>
        <p:txBody>
          <a:bodyPr/>
          <a:lstStyle/>
          <a:p>
            <a:endParaRPr lang="nl-NL"/>
          </a:p>
        </p:txBody>
      </p:sp>
      <p:pic>
        <p:nvPicPr>
          <p:cNvPr id="8" name="Afbeelding 7"/>
          <p:cNvPicPr>
            <a:picLocks noChangeAspect="1"/>
          </p:cNvPicPr>
          <p:nvPr userDrawn="1"/>
        </p:nvPicPr>
        <p:blipFill rotWithShape="1">
          <a:blip r:embed="rId2"/>
          <a:srcRect r="19769"/>
          <a:stretch/>
        </p:blipFill>
        <p:spPr>
          <a:xfrm>
            <a:off x="360001" y="4630216"/>
            <a:ext cx="1602792" cy="37973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sp>
        <p:nvSpPr>
          <p:cNvPr id="10" name="Tijdelijke aanduiding voor datum 3"/>
          <p:cNvSpPr>
            <a:spLocks noGrp="1"/>
          </p:cNvSpPr>
          <p:nvPr>
            <p:ph type="dt" sz="half" idx="10"/>
          </p:nvPr>
        </p:nvSpPr>
        <p:spPr>
          <a:xfrm>
            <a:off x="7336205" y="4736102"/>
            <a:ext cx="914465" cy="273844"/>
          </a:xfrm>
        </p:spPr>
        <p:txBody>
          <a:bodyPr/>
          <a:lstStyle/>
          <a:p>
            <a:endParaRPr lang="nl-NL" dirty="0"/>
          </a:p>
        </p:txBody>
      </p:sp>
    </p:spTree>
    <p:extLst>
      <p:ext uri="{BB962C8B-B14F-4D97-AF65-F5344CB8AC3E}">
        <p14:creationId xmlns:p14="http://schemas.microsoft.com/office/powerpoint/2010/main" val="26213712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 illustration">
    <p:bg>
      <p:bgPr>
        <a:solidFill>
          <a:schemeClr val="tx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5196" y="2272938"/>
            <a:ext cx="4548804" cy="3015294"/>
          </a:xfrm>
          <a:prstGeom prst="rect">
            <a:avLst/>
          </a:prstGeom>
        </p:spPr>
      </p:pic>
      <p:sp>
        <p:nvSpPr>
          <p:cNvPr id="2" name="Titel 1"/>
          <p:cNvSpPr>
            <a:spLocks noGrp="1"/>
          </p:cNvSpPr>
          <p:nvPr>
            <p:ph type="ctrTitle"/>
          </p:nvPr>
        </p:nvSpPr>
        <p:spPr>
          <a:xfrm>
            <a:off x="564588" y="189852"/>
            <a:ext cx="6598342" cy="1653944"/>
          </a:xfrm>
        </p:spPr>
        <p:txBody>
          <a:bodyPr>
            <a:noAutofit/>
          </a:bodyPr>
          <a:lstStyle>
            <a:lvl1pPr>
              <a:defRPr sz="5400">
                <a:solidFill>
                  <a:srgbClr val="FFFFFF"/>
                </a:solidFill>
              </a:defRPr>
            </a:lvl1pPr>
          </a:lstStyle>
          <a:p>
            <a:r>
              <a:rPr lang="nl-NL" dirty="0"/>
              <a:t>Titelstijl van model bewerken</a:t>
            </a:r>
          </a:p>
        </p:txBody>
      </p:sp>
      <p:sp>
        <p:nvSpPr>
          <p:cNvPr id="3" name="Subtitel 2"/>
          <p:cNvSpPr>
            <a:spLocks noGrp="1"/>
          </p:cNvSpPr>
          <p:nvPr>
            <p:ph type="subTitle" idx="1"/>
          </p:nvPr>
        </p:nvSpPr>
        <p:spPr>
          <a:xfrm>
            <a:off x="564588" y="1829639"/>
            <a:ext cx="4196618" cy="131445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titelstijl van het model te bewerken</a:t>
            </a:r>
          </a:p>
        </p:txBody>
      </p:sp>
      <p:pic>
        <p:nvPicPr>
          <p:cNvPr id="11" name="Afbeelding 10" descr="UM40_RGB_B_blauw.png"/>
          <p:cNvPicPr>
            <a:picLocks noChangeAspect="1"/>
          </p:cNvPicPr>
          <p:nvPr userDrawn="1"/>
        </p:nvPicPr>
        <p:blipFill rotWithShape="1">
          <a:blip r:embed="rId3">
            <a:extLst>
              <a:ext uri="{28A0092B-C50C-407E-A947-70E740481C1C}">
                <a14:useLocalDpi xmlns:a14="http://schemas.microsoft.com/office/drawing/2010/main" val="0"/>
              </a:ext>
            </a:extLst>
          </a:blip>
          <a:srcRect r="20321"/>
          <a:stretch/>
        </p:blipFill>
        <p:spPr>
          <a:xfrm>
            <a:off x="360001" y="4630501"/>
            <a:ext cx="1590638" cy="381853"/>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spTree>
    <p:extLst>
      <p:ext uri="{BB962C8B-B14F-4D97-AF65-F5344CB8AC3E}">
        <p14:creationId xmlns:p14="http://schemas.microsoft.com/office/powerpoint/2010/main" val="28952558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illustration">
    <p:bg>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64588" y="189852"/>
            <a:ext cx="6598342" cy="1653944"/>
          </a:xfrm>
        </p:spPr>
        <p:txBody>
          <a:bodyPr>
            <a:noAutofit/>
          </a:bodyPr>
          <a:lstStyle>
            <a:lvl1pPr>
              <a:defRPr sz="5400">
                <a:solidFill>
                  <a:srgbClr val="FFFFFF"/>
                </a:solidFill>
              </a:defRPr>
            </a:lvl1pPr>
          </a:lstStyle>
          <a:p>
            <a:r>
              <a:rPr lang="nl-NL" dirty="0"/>
              <a:t>Titelstijl van model bewerken</a:t>
            </a:r>
          </a:p>
        </p:txBody>
      </p:sp>
      <p:sp>
        <p:nvSpPr>
          <p:cNvPr id="3" name="Subtitel 2"/>
          <p:cNvSpPr>
            <a:spLocks noGrp="1"/>
          </p:cNvSpPr>
          <p:nvPr>
            <p:ph type="subTitle" idx="1"/>
          </p:nvPr>
        </p:nvSpPr>
        <p:spPr>
          <a:xfrm>
            <a:off x="564588" y="1829639"/>
            <a:ext cx="4196618" cy="131445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titelstijl van het model te bewerken</a:t>
            </a:r>
          </a:p>
        </p:txBody>
      </p:sp>
      <p:pic>
        <p:nvPicPr>
          <p:cNvPr id="11" name="Afbeelding 10" descr="UM40_RGB_B_blauw.png"/>
          <p:cNvPicPr>
            <a:picLocks noChangeAspect="1"/>
          </p:cNvPicPr>
          <p:nvPr userDrawn="1"/>
        </p:nvPicPr>
        <p:blipFill rotWithShape="1">
          <a:blip r:embed="rId2">
            <a:extLst>
              <a:ext uri="{28A0092B-C50C-407E-A947-70E740481C1C}">
                <a14:useLocalDpi xmlns:a14="http://schemas.microsoft.com/office/drawing/2010/main" val="0"/>
              </a:ext>
            </a:extLst>
          </a:blip>
          <a:srcRect r="20321"/>
          <a:stretch/>
        </p:blipFill>
        <p:spPr>
          <a:xfrm>
            <a:off x="360001" y="4630501"/>
            <a:ext cx="1590638" cy="381853"/>
          </a:xfrm>
          <a:prstGeom prst="rect">
            <a:avLst/>
          </a:prstGeom>
        </p:spPr>
      </p:pic>
      <p:pic>
        <p:nvPicPr>
          <p:cNvPr id="5" name="Afbeelding 4" descr="Future loo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96488" y="1884997"/>
            <a:ext cx="3532883" cy="3261967"/>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spTree>
    <p:extLst>
      <p:ext uri="{BB962C8B-B14F-4D97-AF65-F5344CB8AC3E}">
        <p14:creationId xmlns:p14="http://schemas.microsoft.com/office/powerpoint/2010/main" val="24683696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ligh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64588" y="189852"/>
            <a:ext cx="6598342" cy="1653944"/>
          </a:xfrm>
        </p:spPr>
        <p:txBody>
          <a:bodyPr>
            <a:noAutofit/>
          </a:bodyPr>
          <a:lstStyle>
            <a:lvl1pPr>
              <a:defRPr sz="5400">
                <a:solidFill>
                  <a:srgbClr val="FFFFFF"/>
                </a:solidFill>
              </a:defRPr>
            </a:lvl1pPr>
          </a:lstStyle>
          <a:p>
            <a:r>
              <a:rPr lang="nl-NL" dirty="0"/>
              <a:t>Titelstijl van model bewerken</a:t>
            </a:r>
          </a:p>
        </p:txBody>
      </p:sp>
      <p:sp>
        <p:nvSpPr>
          <p:cNvPr id="3" name="Subtitel 2"/>
          <p:cNvSpPr>
            <a:spLocks noGrp="1"/>
          </p:cNvSpPr>
          <p:nvPr>
            <p:ph type="subTitle" idx="1"/>
          </p:nvPr>
        </p:nvSpPr>
        <p:spPr>
          <a:xfrm>
            <a:off x="564588" y="1829639"/>
            <a:ext cx="4196618" cy="131445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titelstijl van het model te bewerken</a:t>
            </a:r>
          </a:p>
        </p:txBody>
      </p:sp>
      <p:pic>
        <p:nvPicPr>
          <p:cNvPr id="6" name="Afbeelding 6" descr="UM40_RGB_B_diap.png"/>
          <p:cNvPicPr>
            <a:picLocks noChangeAspect="1"/>
          </p:cNvPicPr>
          <p:nvPr userDrawn="1"/>
        </p:nvPicPr>
        <p:blipFill rotWithShape="1">
          <a:blip r:embed="rId3">
            <a:extLst>
              <a:ext uri="{28A0092B-C50C-407E-A947-70E740481C1C}">
                <a14:useLocalDpi xmlns:a14="http://schemas.microsoft.com/office/drawing/2010/main" val="0"/>
              </a:ext>
            </a:extLst>
          </a:blip>
          <a:srcRect r="20321"/>
          <a:stretch/>
        </p:blipFill>
        <p:spPr>
          <a:xfrm>
            <a:off x="360001" y="4630499"/>
            <a:ext cx="1590638" cy="381853"/>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spTree>
    <p:extLst>
      <p:ext uri="{BB962C8B-B14F-4D97-AF65-F5344CB8AC3E}">
        <p14:creationId xmlns:p14="http://schemas.microsoft.com/office/powerpoint/2010/main" val="13715064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hoto Randwij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64587" y="189852"/>
            <a:ext cx="7377145" cy="1653944"/>
          </a:xfrm>
        </p:spPr>
        <p:txBody>
          <a:bodyPr>
            <a:noAutofit/>
          </a:bodyPr>
          <a:lstStyle>
            <a:lvl1pPr>
              <a:defRPr sz="5400">
                <a:solidFill>
                  <a:srgbClr val="001A3B"/>
                </a:solidFill>
              </a:defRPr>
            </a:lvl1pPr>
          </a:lstStyle>
          <a:p>
            <a:r>
              <a:rPr lang="nl-NL" dirty="0"/>
              <a:t>Titelstijl van model bewerken</a:t>
            </a:r>
          </a:p>
        </p:txBody>
      </p:sp>
      <p:sp>
        <p:nvSpPr>
          <p:cNvPr id="3" name="Subtitel 2"/>
          <p:cNvSpPr>
            <a:spLocks noGrp="1"/>
          </p:cNvSpPr>
          <p:nvPr>
            <p:ph type="subTitle" idx="1"/>
          </p:nvPr>
        </p:nvSpPr>
        <p:spPr>
          <a:xfrm>
            <a:off x="564588" y="1829639"/>
            <a:ext cx="4196618" cy="1314450"/>
          </a:xfrm>
        </p:spPr>
        <p:txBody>
          <a:bodyPr/>
          <a:lstStyle>
            <a:lvl1pPr marL="0" indent="0" algn="l">
              <a:buNone/>
              <a:defRPr sz="2000">
                <a:solidFill>
                  <a:srgbClr val="001A3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titelstijl van het model te bewerken</a:t>
            </a:r>
          </a:p>
        </p:txBody>
      </p:sp>
      <p:pic>
        <p:nvPicPr>
          <p:cNvPr id="6" name="Afbeelding 10" descr="UM40_RGB_B_blauw.png"/>
          <p:cNvPicPr>
            <a:picLocks noChangeAspect="1"/>
          </p:cNvPicPr>
          <p:nvPr userDrawn="1"/>
        </p:nvPicPr>
        <p:blipFill rotWithShape="1">
          <a:blip r:embed="rId3">
            <a:extLst>
              <a:ext uri="{28A0092B-C50C-407E-A947-70E740481C1C}">
                <a14:useLocalDpi xmlns:a14="http://schemas.microsoft.com/office/drawing/2010/main" val="0"/>
              </a:ext>
            </a:extLst>
          </a:blip>
          <a:srcRect r="20321"/>
          <a:stretch/>
        </p:blipFill>
        <p:spPr>
          <a:xfrm>
            <a:off x="360001" y="4630501"/>
            <a:ext cx="1590638" cy="381853"/>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spTree>
    <p:extLst>
      <p:ext uri="{BB962C8B-B14F-4D97-AF65-F5344CB8AC3E}">
        <p14:creationId xmlns:p14="http://schemas.microsoft.com/office/powerpoint/2010/main" val="3958071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Title slide photo Randwij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64587" y="189852"/>
            <a:ext cx="7377145" cy="1653944"/>
          </a:xfrm>
        </p:spPr>
        <p:txBody>
          <a:bodyPr>
            <a:noAutofit/>
          </a:bodyPr>
          <a:lstStyle>
            <a:lvl1pPr>
              <a:defRPr sz="5400">
                <a:solidFill>
                  <a:srgbClr val="001A3B"/>
                </a:solidFill>
              </a:defRPr>
            </a:lvl1pPr>
          </a:lstStyle>
          <a:p>
            <a:r>
              <a:rPr lang="nl-NL" dirty="0"/>
              <a:t>Titelstijl van model bewerken</a:t>
            </a:r>
          </a:p>
        </p:txBody>
      </p:sp>
      <p:sp>
        <p:nvSpPr>
          <p:cNvPr id="3" name="Subtitel 2"/>
          <p:cNvSpPr>
            <a:spLocks noGrp="1"/>
          </p:cNvSpPr>
          <p:nvPr>
            <p:ph type="subTitle" idx="1"/>
          </p:nvPr>
        </p:nvSpPr>
        <p:spPr>
          <a:xfrm>
            <a:off x="564588" y="1829639"/>
            <a:ext cx="4196618" cy="1314450"/>
          </a:xfrm>
        </p:spPr>
        <p:txBody>
          <a:bodyPr/>
          <a:lstStyle>
            <a:lvl1pPr marL="0" indent="0" algn="l">
              <a:buNone/>
              <a:defRPr sz="2000">
                <a:solidFill>
                  <a:srgbClr val="001A3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titelstijl van het model te bewerken</a:t>
            </a:r>
          </a:p>
        </p:txBody>
      </p:sp>
      <p:pic>
        <p:nvPicPr>
          <p:cNvPr id="6" name="Afbeelding 10" descr="UM40_RGB_B_blauw.png"/>
          <p:cNvPicPr>
            <a:picLocks noChangeAspect="1"/>
          </p:cNvPicPr>
          <p:nvPr userDrawn="1"/>
        </p:nvPicPr>
        <p:blipFill rotWithShape="1">
          <a:blip r:embed="rId3">
            <a:extLst>
              <a:ext uri="{28A0092B-C50C-407E-A947-70E740481C1C}">
                <a14:useLocalDpi xmlns:a14="http://schemas.microsoft.com/office/drawing/2010/main" val="0"/>
              </a:ext>
            </a:extLst>
          </a:blip>
          <a:srcRect r="20321"/>
          <a:stretch/>
        </p:blipFill>
        <p:spPr>
          <a:xfrm>
            <a:off x="360001" y="4630501"/>
            <a:ext cx="1590638" cy="381853"/>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spTree>
    <p:extLst>
      <p:ext uri="{BB962C8B-B14F-4D97-AF65-F5344CB8AC3E}">
        <p14:creationId xmlns:p14="http://schemas.microsoft.com/office/powerpoint/2010/main" val="23490145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dark blue">
    <p:bg>
      <p:bgPr>
        <a:solidFill>
          <a:schemeClr val="tx1"/>
        </a:solidFill>
        <a:effectLst/>
      </p:bgPr>
    </p:bg>
    <p:spTree>
      <p:nvGrpSpPr>
        <p:cNvPr id="1" name=""/>
        <p:cNvGrpSpPr/>
        <p:nvPr/>
      </p:nvGrpSpPr>
      <p:grpSpPr>
        <a:xfrm>
          <a:off x="0" y="0"/>
          <a:ext cx="0" cy="0"/>
          <a:chOff x="0" y="0"/>
          <a:chExt cx="0" cy="0"/>
        </a:xfrm>
      </p:grpSpPr>
      <p:pic>
        <p:nvPicPr>
          <p:cNvPr id="9" name="Afbeelding 8" descr="UM40_RGB_B_diap.png"/>
          <p:cNvPicPr>
            <a:picLocks noChangeAspect="1"/>
          </p:cNvPicPr>
          <p:nvPr userDrawn="1"/>
        </p:nvPicPr>
        <p:blipFill rotWithShape="1">
          <a:blip r:embed="rId2">
            <a:extLst>
              <a:ext uri="{28A0092B-C50C-407E-A947-70E740481C1C}">
                <a14:useLocalDpi xmlns:a14="http://schemas.microsoft.com/office/drawing/2010/main" val="0"/>
              </a:ext>
            </a:extLst>
          </a:blip>
          <a:srcRect r="20321"/>
          <a:stretch/>
        </p:blipFill>
        <p:spPr>
          <a:xfrm>
            <a:off x="360001" y="4630499"/>
            <a:ext cx="1590638" cy="381853"/>
          </a:xfrm>
          <a:prstGeom prst="rect">
            <a:avLst/>
          </a:prstGeom>
        </p:spPr>
      </p:pic>
      <p:sp>
        <p:nvSpPr>
          <p:cNvPr id="6" name="Titel 1"/>
          <p:cNvSpPr>
            <a:spLocks noGrp="1"/>
          </p:cNvSpPr>
          <p:nvPr>
            <p:ph type="ctrTitle"/>
          </p:nvPr>
        </p:nvSpPr>
        <p:spPr>
          <a:xfrm>
            <a:off x="564588" y="189852"/>
            <a:ext cx="6598342" cy="1653944"/>
          </a:xfrm>
        </p:spPr>
        <p:txBody>
          <a:bodyPr>
            <a:noAutofit/>
          </a:bodyPr>
          <a:lstStyle>
            <a:lvl1pPr>
              <a:defRPr sz="5400">
                <a:solidFill>
                  <a:srgbClr val="FFFFFF"/>
                </a:solidFill>
              </a:defRPr>
            </a:lvl1pPr>
          </a:lstStyle>
          <a:p>
            <a:r>
              <a:rPr lang="nl-NL" dirty="0"/>
              <a:t>Titelstijl van model bewerken</a:t>
            </a:r>
          </a:p>
        </p:txBody>
      </p:sp>
      <p:sp>
        <p:nvSpPr>
          <p:cNvPr id="7" name="Subtitel 2"/>
          <p:cNvSpPr>
            <a:spLocks noGrp="1"/>
          </p:cNvSpPr>
          <p:nvPr>
            <p:ph type="subTitle" idx="1"/>
          </p:nvPr>
        </p:nvSpPr>
        <p:spPr>
          <a:xfrm>
            <a:off x="564588" y="1829639"/>
            <a:ext cx="4196618" cy="131445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titelstijl van het model te bewerken</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spTree>
    <p:extLst>
      <p:ext uri="{BB962C8B-B14F-4D97-AF65-F5344CB8AC3E}">
        <p14:creationId xmlns:p14="http://schemas.microsoft.com/office/powerpoint/2010/main" val="11716914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dark blue">
    <p:bg>
      <p:bgPr>
        <a:solidFill>
          <a:schemeClr val="tx1"/>
        </a:solidFill>
        <a:effectLst/>
      </p:bgPr>
    </p:bg>
    <p:spTree>
      <p:nvGrpSpPr>
        <p:cNvPr id="1" name=""/>
        <p:cNvGrpSpPr/>
        <p:nvPr/>
      </p:nvGrpSpPr>
      <p:grpSpPr>
        <a:xfrm>
          <a:off x="0" y="0"/>
          <a:ext cx="0" cy="0"/>
          <a:chOff x="0" y="0"/>
          <a:chExt cx="0" cy="0"/>
        </a:xfrm>
      </p:grpSpPr>
      <p:pic>
        <p:nvPicPr>
          <p:cNvPr id="9" name="Afbeelding 8" descr="UM40_RGB_B_diap.png"/>
          <p:cNvPicPr>
            <a:picLocks noChangeAspect="1"/>
          </p:cNvPicPr>
          <p:nvPr userDrawn="1"/>
        </p:nvPicPr>
        <p:blipFill rotWithShape="1">
          <a:blip r:embed="rId2">
            <a:extLst>
              <a:ext uri="{28A0092B-C50C-407E-A947-70E740481C1C}">
                <a14:useLocalDpi xmlns:a14="http://schemas.microsoft.com/office/drawing/2010/main" val="0"/>
              </a:ext>
            </a:extLst>
          </a:blip>
          <a:srcRect r="20321"/>
          <a:stretch/>
        </p:blipFill>
        <p:spPr>
          <a:xfrm>
            <a:off x="360001" y="4630499"/>
            <a:ext cx="1590638" cy="381853"/>
          </a:xfrm>
          <a:prstGeom prst="rect">
            <a:avLst/>
          </a:prstGeom>
        </p:spPr>
      </p:pic>
      <p:sp>
        <p:nvSpPr>
          <p:cNvPr id="6" name="Titel 1"/>
          <p:cNvSpPr>
            <a:spLocks noGrp="1"/>
          </p:cNvSpPr>
          <p:nvPr>
            <p:ph type="ctrTitle"/>
          </p:nvPr>
        </p:nvSpPr>
        <p:spPr>
          <a:xfrm>
            <a:off x="564588" y="189852"/>
            <a:ext cx="6598342" cy="1653944"/>
          </a:xfrm>
        </p:spPr>
        <p:txBody>
          <a:bodyPr>
            <a:noAutofit/>
          </a:bodyPr>
          <a:lstStyle>
            <a:lvl1pPr>
              <a:defRPr sz="5400">
                <a:solidFill>
                  <a:srgbClr val="FFFFFF"/>
                </a:solidFill>
              </a:defRPr>
            </a:lvl1pPr>
          </a:lstStyle>
          <a:p>
            <a:r>
              <a:rPr lang="nl-NL" dirty="0"/>
              <a:t>Titelstijl van model bewerken</a:t>
            </a:r>
          </a:p>
        </p:txBody>
      </p:sp>
      <p:sp>
        <p:nvSpPr>
          <p:cNvPr id="7" name="Subtitel 2"/>
          <p:cNvSpPr>
            <a:spLocks noGrp="1"/>
          </p:cNvSpPr>
          <p:nvPr>
            <p:ph type="subTitle" idx="1"/>
          </p:nvPr>
        </p:nvSpPr>
        <p:spPr>
          <a:xfrm>
            <a:off x="564588" y="1829639"/>
            <a:ext cx="4196618" cy="131445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titelstijl van het model te bewerken</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95196" y="2272938"/>
            <a:ext cx="4548803" cy="3015294"/>
          </a:xfrm>
          <a:prstGeom prst="rect">
            <a:avLst/>
          </a:prstGeom>
        </p:spPr>
      </p:pic>
    </p:spTree>
    <p:extLst>
      <p:ext uri="{BB962C8B-B14F-4D97-AF65-F5344CB8AC3E}">
        <p14:creationId xmlns:p14="http://schemas.microsoft.com/office/powerpoint/2010/main" val="26769029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1"/>
        </a:solidFill>
        <a:effectLst/>
      </p:bgPr>
    </p:bg>
    <p:spTree>
      <p:nvGrpSpPr>
        <p:cNvPr id="1" name=""/>
        <p:cNvGrpSpPr/>
        <p:nvPr/>
      </p:nvGrpSpPr>
      <p:grpSpPr>
        <a:xfrm>
          <a:off x="0" y="0"/>
          <a:ext cx="0" cy="0"/>
          <a:chOff x="0" y="0"/>
          <a:chExt cx="0" cy="0"/>
        </a:xfrm>
      </p:grpSpPr>
      <p:pic>
        <p:nvPicPr>
          <p:cNvPr id="6" name="Afbeelding 5" descr="UM40_RGB_B_diap.png"/>
          <p:cNvPicPr>
            <a:picLocks noChangeAspect="1"/>
          </p:cNvPicPr>
          <p:nvPr userDrawn="1"/>
        </p:nvPicPr>
        <p:blipFill rotWithShape="1">
          <a:blip r:embed="rId2">
            <a:extLst>
              <a:ext uri="{28A0092B-C50C-407E-A947-70E740481C1C}">
                <a14:useLocalDpi xmlns:a14="http://schemas.microsoft.com/office/drawing/2010/main" val="0"/>
              </a:ext>
            </a:extLst>
          </a:blip>
          <a:srcRect r="20930"/>
          <a:stretch/>
        </p:blipFill>
        <p:spPr>
          <a:xfrm>
            <a:off x="360001" y="4630499"/>
            <a:ext cx="1578484" cy="381853"/>
          </a:xfrm>
          <a:prstGeom prst="rect">
            <a:avLst/>
          </a:prstGeom>
        </p:spPr>
      </p:pic>
      <p:sp>
        <p:nvSpPr>
          <p:cNvPr id="7" name="Titel 1"/>
          <p:cNvSpPr>
            <a:spLocks noGrp="1"/>
          </p:cNvSpPr>
          <p:nvPr>
            <p:ph type="ctrTitle"/>
          </p:nvPr>
        </p:nvSpPr>
        <p:spPr>
          <a:xfrm>
            <a:off x="564588" y="189852"/>
            <a:ext cx="6598342" cy="1653944"/>
          </a:xfrm>
        </p:spPr>
        <p:txBody>
          <a:bodyPr>
            <a:noAutofit/>
          </a:bodyPr>
          <a:lstStyle>
            <a:lvl1pPr>
              <a:defRPr sz="5400">
                <a:solidFill>
                  <a:srgbClr val="FFFFFF"/>
                </a:solidFill>
              </a:defRPr>
            </a:lvl1pPr>
          </a:lstStyle>
          <a:p>
            <a:r>
              <a:rPr lang="nl-NL" dirty="0"/>
              <a:t>Titelstijl van model bewerken</a:t>
            </a:r>
          </a:p>
        </p:txBody>
      </p:sp>
      <p:sp>
        <p:nvSpPr>
          <p:cNvPr id="8" name="Subtitel 2"/>
          <p:cNvSpPr>
            <a:spLocks noGrp="1"/>
          </p:cNvSpPr>
          <p:nvPr>
            <p:ph type="subTitle" idx="1"/>
          </p:nvPr>
        </p:nvSpPr>
        <p:spPr>
          <a:xfrm>
            <a:off x="564588" y="1829639"/>
            <a:ext cx="4196618" cy="1314450"/>
          </a:xfrm>
        </p:spPr>
        <p:txBody>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titelstijl van het model te bewerken</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23996" y="4749973"/>
            <a:ext cx="2916000" cy="142903"/>
          </a:xfrm>
          <a:prstGeom prst="rect">
            <a:avLst/>
          </a:prstGeom>
        </p:spPr>
      </p:pic>
    </p:spTree>
    <p:extLst>
      <p:ext uri="{BB962C8B-B14F-4D97-AF65-F5344CB8AC3E}">
        <p14:creationId xmlns:p14="http://schemas.microsoft.com/office/powerpoint/2010/main" val="41488688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360000" y="310695"/>
            <a:ext cx="8326799" cy="567000"/>
          </a:xfrm>
          <a:prstGeom prst="rect">
            <a:avLst/>
          </a:prstGeom>
        </p:spPr>
        <p:txBody>
          <a:bodyPr vert="horz" lIns="0" tIns="0" rIns="0" bIns="0" rtlCol="0" anchor="t" anchorCtr="0">
            <a:normAutofit/>
          </a:bodyPr>
          <a:lstStyle/>
          <a:p>
            <a:r>
              <a:rPr lang="nl-NL" dirty="0"/>
              <a:t>Titelstijl van model bewerken</a:t>
            </a:r>
          </a:p>
        </p:txBody>
      </p:sp>
      <p:sp>
        <p:nvSpPr>
          <p:cNvPr id="3" name="Tijdelijke aanduiding voor tekst 2"/>
          <p:cNvSpPr>
            <a:spLocks noGrp="1"/>
          </p:cNvSpPr>
          <p:nvPr>
            <p:ph type="body" idx="1"/>
          </p:nvPr>
        </p:nvSpPr>
        <p:spPr>
          <a:xfrm>
            <a:off x="360000" y="972000"/>
            <a:ext cx="8326799" cy="3333862"/>
          </a:xfrm>
          <a:prstGeom prst="rect">
            <a:avLst/>
          </a:prstGeom>
        </p:spPr>
        <p:txBody>
          <a:bodyPr vert="horz" lIns="0" tIns="0" rIns="0" bIns="0" rtlCol="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3234468" y="4738971"/>
            <a:ext cx="914465" cy="273844"/>
          </a:xfrm>
          <a:prstGeom prst="rect">
            <a:avLst/>
          </a:prstGeom>
        </p:spPr>
        <p:txBody>
          <a:bodyPr vert="horz" lIns="0" tIns="0" rIns="0" bIns="0" rtlCol="0" anchor="t" anchorCtr="0"/>
          <a:lstStyle>
            <a:lvl1pPr algn="r">
              <a:defRPr sz="1000">
                <a:solidFill>
                  <a:schemeClr val="tx1"/>
                </a:solidFill>
                <a:latin typeface="+mj-lt"/>
                <a:cs typeface="Verdana"/>
              </a:defRPr>
            </a:lvl1pPr>
          </a:lstStyle>
          <a:p>
            <a:endParaRPr lang="nl-NL" dirty="0"/>
          </a:p>
        </p:txBody>
      </p:sp>
      <p:sp>
        <p:nvSpPr>
          <p:cNvPr id="5" name="Tijdelijke aanduiding voor voettekst 4"/>
          <p:cNvSpPr>
            <a:spLocks noGrp="1"/>
          </p:cNvSpPr>
          <p:nvPr>
            <p:ph type="ftr" sz="quarter" idx="3"/>
          </p:nvPr>
        </p:nvSpPr>
        <p:spPr>
          <a:xfrm>
            <a:off x="4273246" y="4738971"/>
            <a:ext cx="3977658" cy="273844"/>
          </a:xfrm>
          <a:prstGeom prst="rect">
            <a:avLst/>
          </a:prstGeom>
        </p:spPr>
        <p:txBody>
          <a:bodyPr vert="horz" lIns="0" tIns="0" rIns="0" bIns="0" rtlCol="0" anchor="t" anchorCtr="0"/>
          <a:lstStyle>
            <a:lvl1pPr algn="r">
              <a:defRPr sz="1000">
                <a:solidFill>
                  <a:schemeClr val="tx1"/>
                </a:solidFill>
                <a:latin typeface="+mn-lt"/>
                <a:cs typeface="Verdana"/>
              </a:defRPr>
            </a:lvl1pPr>
          </a:lstStyle>
          <a:p>
            <a:endParaRPr lang="nl-NL" dirty="0"/>
          </a:p>
        </p:txBody>
      </p:sp>
      <p:sp>
        <p:nvSpPr>
          <p:cNvPr id="6" name="Tijdelijke aanduiding voor dianummer 5"/>
          <p:cNvSpPr>
            <a:spLocks noGrp="1"/>
          </p:cNvSpPr>
          <p:nvPr>
            <p:ph type="sldNum" sz="quarter" idx="4"/>
          </p:nvPr>
        </p:nvSpPr>
        <p:spPr>
          <a:xfrm>
            <a:off x="8316142" y="4738800"/>
            <a:ext cx="370657" cy="273844"/>
          </a:xfrm>
          <a:prstGeom prst="rect">
            <a:avLst/>
          </a:prstGeom>
        </p:spPr>
        <p:txBody>
          <a:bodyPr vert="horz" lIns="0" tIns="0" rIns="0" bIns="0" rtlCol="0" anchor="t" anchorCtr="0"/>
          <a:lstStyle>
            <a:lvl1pPr algn="r">
              <a:defRPr sz="1000">
                <a:solidFill>
                  <a:schemeClr val="tx1"/>
                </a:solidFill>
                <a:latin typeface="+mn-lt"/>
                <a:cs typeface="Verdana"/>
              </a:defRPr>
            </a:lvl1pPr>
          </a:lstStyle>
          <a:p>
            <a:fld id="{09B7AD4A-C94A-7B42-9E17-606C7F366C4B}" type="slidenum">
              <a:rPr lang="nl-NL" smtClean="0"/>
              <a:pPr/>
              <a:t>‹#›</a:t>
            </a:fld>
            <a:endParaRPr lang="nl-NL" dirty="0"/>
          </a:p>
        </p:txBody>
      </p:sp>
    </p:spTree>
    <p:extLst>
      <p:ext uri="{BB962C8B-B14F-4D97-AF65-F5344CB8AC3E}">
        <p14:creationId xmlns:p14="http://schemas.microsoft.com/office/powerpoint/2010/main" val="1825815930"/>
      </p:ext>
    </p:extLst>
  </p:cSld>
  <p:clrMap bg1="lt1" tx1="dk1" bg2="lt2" tx2="dk2" accent1="accent1" accent2="accent2" accent3="accent3" accent4="accent4" accent5="accent5" accent6="accent6" hlink="hlink" folHlink="folHlink"/>
  <p:sldLayoutIdLst>
    <p:sldLayoutId id="2147483649" r:id="rId1"/>
    <p:sldLayoutId id="2147483676" r:id="rId2"/>
    <p:sldLayoutId id="2147483671" r:id="rId3"/>
    <p:sldLayoutId id="2147483674" r:id="rId4"/>
    <p:sldLayoutId id="2147483672" r:id="rId5"/>
    <p:sldLayoutId id="2147483675" r:id="rId6"/>
    <p:sldLayoutId id="2147483660" r:id="rId7"/>
    <p:sldLayoutId id="2147483677" r:id="rId8"/>
    <p:sldLayoutId id="2147483661" r:id="rId9"/>
    <p:sldLayoutId id="2147483678" r:id="rId10"/>
    <p:sldLayoutId id="2147483650" r:id="rId11"/>
    <p:sldLayoutId id="2147483655" r:id="rId12"/>
    <p:sldLayoutId id="2147483656" r:id="rId13"/>
    <p:sldLayoutId id="2147483663" r:id="rId14"/>
    <p:sldLayoutId id="2147483659" r:id="rId15"/>
    <p:sldLayoutId id="2147483654" r:id="rId16"/>
  </p:sldLayoutIdLst>
  <p:timing>
    <p:tnLst>
      <p:par>
        <p:cTn id="1" dur="indefinite" restart="never" nodeType="tmRoot"/>
      </p:par>
    </p:tnLst>
  </p:timing>
  <p:hf sldNum="0" hdr="0" ftr="0" dt="0"/>
  <p:txStyles>
    <p:titleStyle>
      <a:lvl1pPr algn="l" defTabSz="457200" rtl="0" eaLnBrk="1" latinLnBrk="0" hangingPunct="1">
        <a:spcBef>
          <a:spcPct val="0"/>
        </a:spcBef>
        <a:buNone/>
        <a:defRPr sz="3200" b="1" kern="1200">
          <a:solidFill>
            <a:schemeClr val="tx2"/>
          </a:solidFill>
          <a:latin typeface="+mj-lt"/>
          <a:ea typeface="+mj-ea"/>
          <a:cs typeface="Verdana"/>
        </a:defRPr>
      </a:lvl1pPr>
    </p:titleStyle>
    <p:bodyStyle>
      <a:lvl1pPr marL="342900" indent="-342900" algn="l" defTabSz="457200" rtl="0" eaLnBrk="1" latinLnBrk="0" hangingPunct="1">
        <a:spcBef>
          <a:spcPts val="0"/>
        </a:spcBef>
        <a:buFont typeface="Arial"/>
        <a:buChar char="•"/>
        <a:defRPr sz="3200" kern="1200">
          <a:solidFill>
            <a:schemeClr val="tx1"/>
          </a:solidFill>
          <a:latin typeface="+mj-lt"/>
          <a:ea typeface="+mn-ea"/>
          <a:cs typeface="Verdana"/>
        </a:defRPr>
      </a:lvl1pPr>
      <a:lvl2pPr marL="717550" indent="-358775" algn="l" defTabSz="457200" rtl="0" eaLnBrk="1" latinLnBrk="0" hangingPunct="1">
        <a:spcBef>
          <a:spcPts val="0"/>
        </a:spcBef>
        <a:buFont typeface="Lucida Grande"/>
        <a:buChar char="-"/>
        <a:defRPr sz="2800" kern="1200">
          <a:solidFill>
            <a:schemeClr val="tx1"/>
          </a:solidFill>
          <a:latin typeface="+mj-lt"/>
          <a:ea typeface="+mn-ea"/>
          <a:cs typeface="Verdana"/>
        </a:defRPr>
      </a:lvl2pPr>
      <a:lvl3pPr marL="1073150" indent="-357188" algn="l" defTabSz="457200" rtl="0" eaLnBrk="1" latinLnBrk="0" hangingPunct="1">
        <a:spcBef>
          <a:spcPts val="0"/>
        </a:spcBef>
        <a:buFont typeface="Lucida Grande"/>
        <a:buChar char="-"/>
        <a:defRPr sz="2400" kern="1200">
          <a:solidFill>
            <a:schemeClr val="tx1"/>
          </a:solidFill>
          <a:latin typeface="+mj-lt"/>
          <a:ea typeface="+mn-ea"/>
          <a:cs typeface="Verdana"/>
        </a:defRPr>
      </a:lvl3pPr>
      <a:lvl4pPr marL="1430338" indent="-355600" algn="l" defTabSz="457200" rtl="0" eaLnBrk="1" latinLnBrk="0" hangingPunct="1">
        <a:spcBef>
          <a:spcPts val="0"/>
        </a:spcBef>
        <a:buFont typeface="Lucida Grande"/>
        <a:buChar char="-"/>
        <a:defRPr sz="2000" kern="1200">
          <a:solidFill>
            <a:schemeClr val="tx1"/>
          </a:solidFill>
          <a:latin typeface="+mj-lt"/>
          <a:ea typeface="+mn-ea"/>
          <a:cs typeface="Verdana"/>
        </a:defRPr>
      </a:lvl4pPr>
      <a:lvl5pPr marL="1793875" indent="-360363" algn="l" defTabSz="457200" rtl="0" eaLnBrk="1" latinLnBrk="0" hangingPunct="1">
        <a:spcBef>
          <a:spcPts val="0"/>
        </a:spcBef>
        <a:buFont typeface="Lucida Grande"/>
        <a:buChar char="-"/>
        <a:defRPr sz="2000" kern="1200">
          <a:solidFill>
            <a:schemeClr val="tx1"/>
          </a:solidFill>
          <a:latin typeface="+mj-lt"/>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hyperlink" Target="https://www.youtube.com/watch?v=2d_dtTZQyUM" TargetMode="Externa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Introduction to Data Science </a:t>
            </a:r>
            <a:br>
              <a:rPr lang="en-US" sz="3200" dirty="0"/>
            </a:br>
            <a:r>
              <a:rPr lang="en-US" sz="3200" dirty="0"/>
              <a:t>and Artificial Intelligence</a:t>
            </a:r>
            <a:br>
              <a:rPr lang="en-US" sz="3200" dirty="0"/>
            </a:br>
            <a:r>
              <a:rPr lang="en-US" sz="3200" dirty="0"/>
              <a:t>Game Theory</a:t>
            </a:r>
            <a:br>
              <a:rPr lang="en-US" sz="3200" dirty="0"/>
            </a:br>
            <a:endParaRPr lang="en-US" sz="3200" dirty="0"/>
          </a:p>
        </p:txBody>
      </p:sp>
      <p:sp>
        <p:nvSpPr>
          <p:cNvPr id="3" name="Subtitle 2"/>
          <p:cNvSpPr>
            <a:spLocks noGrp="1"/>
          </p:cNvSpPr>
          <p:nvPr>
            <p:ph type="subTitle" idx="1"/>
          </p:nvPr>
        </p:nvSpPr>
        <p:spPr>
          <a:xfrm>
            <a:off x="564588" y="1849517"/>
            <a:ext cx="4196618" cy="1314450"/>
          </a:xfrm>
        </p:spPr>
        <p:txBody>
          <a:bodyPr/>
          <a:lstStyle/>
          <a:p>
            <a:r>
              <a:rPr lang="en-US" dirty="0" smtClean="0"/>
              <a:t>Dr. Pietro Bonizzi</a:t>
            </a:r>
            <a:endParaRPr lang="en-US" dirty="0"/>
          </a:p>
        </p:txBody>
      </p:sp>
    </p:spTree>
    <p:extLst>
      <p:ext uri="{BB962C8B-B14F-4D97-AF65-F5344CB8AC3E}">
        <p14:creationId xmlns:p14="http://schemas.microsoft.com/office/powerpoint/2010/main" val="2593936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75899" y="291880"/>
            <a:ext cx="6253163" cy="571500"/>
          </a:xfrm>
        </p:spPr>
        <p:txBody>
          <a:bodyPr>
            <a:noAutofit/>
          </a:bodyPr>
          <a:lstStyle/>
          <a:p>
            <a:r>
              <a:rPr lang="nl-NL" altLang="en-US" sz="2400" dirty="0" err="1"/>
              <a:t>Two</a:t>
            </a:r>
            <a:r>
              <a:rPr lang="nl-NL" altLang="en-US" sz="2400" dirty="0"/>
              <a:t>-person, zero </a:t>
            </a:r>
            <a:r>
              <a:rPr lang="nl-NL" altLang="en-US" sz="2400" dirty="0" err="1"/>
              <a:t>sum</a:t>
            </a:r>
            <a:r>
              <a:rPr lang="nl-NL" altLang="en-US" sz="2400" dirty="0"/>
              <a:t> game: </a:t>
            </a:r>
            <a:br>
              <a:rPr lang="nl-NL" altLang="en-US" sz="2400" dirty="0"/>
            </a:br>
            <a:r>
              <a:rPr lang="nl-NL" altLang="en-US" sz="2400" dirty="0"/>
              <a:t>matching </a:t>
            </a:r>
            <a:r>
              <a:rPr lang="nl-NL" altLang="en-US" sz="2400" dirty="0" err="1"/>
              <a:t>pennies</a:t>
            </a:r>
            <a:r>
              <a:rPr lang="nl-NL" altLang="en-US" sz="2400" dirty="0"/>
              <a:t> – </a:t>
            </a:r>
            <a:r>
              <a:rPr lang="nl-NL" altLang="en-US" sz="2400" dirty="0" err="1"/>
              <a:t>payoff</a:t>
            </a:r>
            <a:r>
              <a:rPr lang="nl-NL" altLang="en-US" sz="2400" dirty="0"/>
              <a:t> matrix</a:t>
            </a:r>
            <a:endParaRPr lang="en-US" altLang="en-US" sz="2400" dirty="0"/>
          </a:p>
        </p:txBody>
      </p:sp>
      <p:sp>
        <p:nvSpPr>
          <p:cNvPr id="27651" name="Content Placeholder 2"/>
          <p:cNvSpPr>
            <a:spLocks noGrp="1"/>
          </p:cNvSpPr>
          <p:nvPr>
            <p:ph idx="1"/>
          </p:nvPr>
        </p:nvSpPr>
        <p:spPr>
          <a:xfrm>
            <a:off x="438616" y="1190605"/>
            <a:ext cx="7007450" cy="3086100"/>
          </a:xfrm>
        </p:spPr>
        <p:txBody>
          <a:bodyPr/>
          <a:lstStyle/>
          <a:p>
            <a:r>
              <a:rPr lang="nl-NL" altLang="en-US" sz="1800" dirty="0"/>
              <a:t> Matrix </a:t>
            </a:r>
            <a:r>
              <a:rPr lang="nl-NL" altLang="en-US" sz="1800" dirty="0" err="1"/>
              <a:t>contains</a:t>
            </a:r>
            <a:r>
              <a:rPr lang="nl-NL" altLang="en-US" sz="1800" dirty="0"/>
              <a:t> </a:t>
            </a:r>
            <a:r>
              <a:rPr lang="nl-NL" altLang="en-US" sz="1800" dirty="0" err="1"/>
              <a:t>the</a:t>
            </a:r>
            <a:r>
              <a:rPr lang="nl-NL" altLang="en-US" sz="1800" dirty="0"/>
              <a:t> </a:t>
            </a:r>
            <a:r>
              <a:rPr lang="nl-NL" altLang="en-US" sz="1800" dirty="0" err="1"/>
              <a:t>following</a:t>
            </a:r>
            <a:r>
              <a:rPr lang="nl-NL" altLang="en-US" sz="1800" dirty="0"/>
              <a:t> information:</a:t>
            </a:r>
          </a:p>
          <a:p>
            <a:pPr lvl="1"/>
            <a:r>
              <a:rPr lang="nl-NL" altLang="en-US" sz="1600" dirty="0"/>
              <a:t> The </a:t>
            </a:r>
            <a:r>
              <a:rPr lang="nl-NL" altLang="en-US" sz="1600" dirty="0" err="1"/>
              <a:t>strategies</a:t>
            </a:r>
            <a:r>
              <a:rPr lang="nl-NL" altLang="en-US" sz="1600" dirty="0"/>
              <a:t> of </a:t>
            </a:r>
            <a:r>
              <a:rPr lang="nl-NL" altLang="en-US" sz="1600" dirty="0" err="1"/>
              <a:t>player</a:t>
            </a:r>
            <a:r>
              <a:rPr lang="nl-NL" altLang="en-US" sz="1600" dirty="0"/>
              <a:t> 1</a:t>
            </a:r>
          </a:p>
          <a:p>
            <a:pPr lvl="1"/>
            <a:r>
              <a:rPr lang="nl-NL" altLang="en-US" sz="1600" dirty="0"/>
              <a:t> The </a:t>
            </a:r>
            <a:r>
              <a:rPr lang="nl-NL" altLang="en-US" sz="1600" dirty="0" err="1"/>
              <a:t>strategies</a:t>
            </a:r>
            <a:r>
              <a:rPr lang="nl-NL" altLang="en-US" sz="1600" dirty="0"/>
              <a:t> of </a:t>
            </a:r>
            <a:r>
              <a:rPr lang="nl-NL" altLang="en-US" sz="1600" dirty="0" err="1"/>
              <a:t>player</a:t>
            </a:r>
            <a:r>
              <a:rPr lang="nl-NL" altLang="en-US" sz="1600" dirty="0"/>
              <a:t> 2</a:t>
            </a:r>
          </a:p>
          <a:p>
            <a:pPr lvl="1"/>
            <a:r>
              <a:rPr lang="nl-NL" altLang="en-US" sz="1600" dirty="0"/>
              <a:t> The entries show </a:t>
            </a:r>
            <a:r>
              <a:rPr lang="nl-NL" altLang="en-US" sz="1600" dirty="0" err="1"/>
              <a:t>the</a:t>
            </a:r>
            <a:r>
              <a:rPr lang="nl-NL" altLang="en-US" sz="1600" dirty="0"/>
              <a:t> </a:t>
            </a:r>
            <a:r>
              <a:rPr lang="nl-NL" altLang="en-US" sz="1600" dirty="0" err="1"/>
              <a:t>gain</a:t>
            </a:r>
            <a:r>
              <a:rPr lang="nl-NL" altLang="en-US" sz="1600" dirty="0"/>
              <a:t> (</a:t>
            </a:r>
            <a:r>
              <a:rPr lang="nl-NL" altLang="en-US" sz="1600" dirty="0" err="1"/>
              <a:t>positive</a:t>
            </a:r>
            <a:r>
              <a:rPr lang="nl-NL" altLang="en-US" sz="1600" dirty="0"/>
              <a:t> or </a:t>
            </a:r>
            <a:r>
              <a:rPr lang="nl-NL" altLang="en-US" sz="1600" dirty="0" err="1"/>
              <a:t>negative</a:t>
            </a:r>
            <a:r>
              <a:rPr lang="nl-NL" altLang="en-US" sz="1600" dirty="0"/>
              <a:t>) </a:t>
            </a:r>
            <a:r>
              <a:rPr lang="nl-NL" altLang="en-US" sz="1600" dirty="0" err="1"/>
              <a:t>for</a:t>
            </a:r>
            <a:r>
              <a:rPr lang="nl-NL" altLang="en-US" sz="1600" dirty="0"/>
              <a:t> </a:t>
            </a:r>
            <a:r>
              <a:rPr lang="nl-NL" altLang="en-US" sz="1600" dirty="0" err="1"/>
              <a:t>player</a:t>
            </a:r>
            <a:r>
              <a:rPr lang="nl-NL" altLang="en-US" sz="1600" dirty="0"/>
              <a:t> 1 </a:t>
            </a:r>
            <a:r>
              <a:rPr lang="nl-NL" altLang="en-US" sz="1600" dirty="0" err="1"/>
              <a:t>that</a:t>
            </a:r>
            <a:r>
              <a:rPr lang="nl-NL" altLang="en-US" sz="1600" dirty="0"/>
              <a:t> </a:t>
            </a:r>
            <a:r>
              <a:rPr lang="nl-NL" altLang="en-US" sz="1600" dirty="0" err="1"/>
              <a:t>would</a:t>
            </a:r>
            <a:r>
              <a:rPr lang="nl-NL" altLang="en-US" sz="1600" dirty="0"/>
              <a:t> </a:t>
            </a:r>
            <a:r>
              <a:rPr lang="nl-NL" altLang="en-US" sz="1600" dirty="0" err="1"/>
              <a:t>result</a:t>
            </a:r>
            <a:r>
              <a:rPr lang="nl-NL" altLang="en-US" sz="1600" dirty="0"/>
              <a:t> </a:t>
            </a:r>
            <a:r>
              <a:rPr lang="nl-NL" altLang="en-US" sz="1600" dirty="0" err="1"/>
              <a:t>from</a:t>
            </a:r>
            <a:r>
              <a:rPr lang="nl-NL" altLang="en-US" sz="1600" dirty="0"/>
              <a:t> </a:t>
            </a:r>
            <a:r>
              <a:rPr lang="nl-NL" altLang="en-US" sz="1600" dirty="0" err="1"/>
              <a:t>each</a:t>
            </a:r>
            <a:r>
              <a:rPr lang="nl-NL" altLang="en-US" sz="1600" dirty="0"/>
              <a:t> </a:t>
            </a:r>
            <a:r>
              <a:rPr lang="nl-NL" altLang="en-US" sz="1600" dirty="0" err="1"/>
              <a:t>strategy</a:t>
            </a:r>
            <a:r>
              <a:rPr lang="nl-NL" altLang="en-US" sz="1600" dirty="0"/>
              <a:t> </a:t>
            </a:r>
            <a:r>
              <a:rPr lang="nl-NL" altLang="en-US" sz="1600" dirty="0" err="1"/>
              <a:t>combination</a:t>
            </a:r>
            <a:r>
              <a:rPr lang="nl-NL" altLang="en-US" sz="1600" dirty="0"/>
              <a:t> of </a:t>
            </a:r>
            <a:r>
              <a:rPr lang="nl-NL" altLang="en-US" sz="1600" dirty="0" err="1"/>
              <a:t>the</a:t>
            </a:r>
            <a:r>
              <a:rPr lang="nl-NL" altLang="en-US" sz="1600" dirty="0"/>
              <a:t> </a:t>
            </a:r>
            <a:r>
              <a:rPr lang="nl-NL" altLang="en-US" sz="1600" dirty="0" err="1"/>
              <a:t>two</a:t>
            </a:r>
            <a:r>
              <a:rPr lang="nl-NL" altLang="en-US" sz="1600" dirty="0"/>
              <a:t> </a:t>
            </a:r>
            <a:r>
              <a:rPr lang="nl-NL" altLang="en-US" sz="1600" dirty="0" err="1"/>
              <a:t>players</a:t>
            </a:r>
            <a:endParaRPr lang="nl-NL" altLang="en-US" sz="1600" dirty="0"/>
          </a:p>
          <a:p>
            <a:endParaRPr lang="nl-NL" altLang="en-US" sz="1800" dirty="0"/>
          </a:p>
          <a:p>
            <a:endParaRPr lang="nl-NL" altLang="en-US" sz="1800" dirty="0"/>
          </a:p>
        </p:txBody>
      </p:sp>
      <p:graphicFrame>
        <p:nvGraphicFramePr>
          <p:cNvPr id="4" name="Shape 127"/>
          <p:cNvGraphicFramePr>
            <a:graphicFrameLocks noGrp="1"/>
          </p:cNvGraphicFramePr>
          <p:nvPr>
            <p:extLst>
              <p:ext uri="{D42A27DB-BD31-4B8C-83A1-F6EECF244321}">
                <p14:modId xmlns:p14="http://schemas.microsoft.com/office/powerpoint/2010/main" val="1914871696"/>
              </p:ext>
            </p:extLst>
          </p:nvPr>
        </p:nvGraphicFramePr>
        <p:xfrm>
          <a:off x="1914887" y="2694447"/>
          <a:ext cx="4572000" cy="1582258"/>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88153">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Player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677482">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1 / H</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2 / T</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78612">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Player 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1/H</a:t>
                      </a:r>
                      <a:endPar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30951">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2/T</a:t>
                      </a:r>
                      <a:endPar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80948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814448" y="272911"/>
            <a:ext cx="6253163" cy="571500"/>
          </a:xfrm>
        </p:spPr>
        <p:txBody>
          <a:bodyPr>
            <a:noAutofit/>
          </a:bodyPr>
          <a:lstStyle/>
          <a:p>
            <a:r>
              <a:rPr lang="nl-NL" altLang="en-US" sz="2400" dirty="0" err="1"/>
              <a:t>Two</a:t>
            </a:r>
            <a:r>
              <a:rPr lang="nl-NL" altLang="en-US" sz="2400" dirty="0"/>
              <a:t>-person, zero </a:t>
            </a:r>
            <a:r>
              <a:rPr lang="nl-NL" altLang="en-US" sz="2400" dirty="0" err="1"/>
              <a:t>sum</a:t>
            </a:r>
            <a:r>
              <a:rPr lang="nl-NL" altLang="en-US" sz="2400" dirty="0"/>
              <a:t> game: </a:t>
            </a:r>
            <a:br>
              <a:rPr lang="nl-NL" altLang="en-US" sz="2400" dirty="0"/>
            </a:br>
            <a:r>
              <a:rPr lang="nl-NL" altLang="en-US" sz="2400" dirty="0"/>
              <a:t>matching </a:t>
            </a:r>
            <a:r>
              <a:rPr lang="nl-NL" altLang="en-US" sz="2400" dirty="0" err="1"/>
              <a:t>pennies</a:t>
            </a:r>
            <a:endParaRPr lang="en-US" altLang="en-US" sz="2400" dirty="0"/>
          </a:p>
        </p:txBody>
      </p:sp>
      <p:sp>
        <p:nvSpPr>
          <p:cNvPr id="28675" name="Content Placeholder 2"/>
          <p:cNvSpPr>
            <a:spLocks noGrp="1"/>
          </p:cNvSpPr>
          <p:nvPr>
            <p:ph idx="1"/>
          </p:nvPr>
        </p:nvSpPr>
        <p:spPr>
          <a:xfrm>
            <a:off x="289932" y="1118506"/>
            <a:ext cx="8363414" cy="3086100"/>
          </a:xfrm>
        </p:spPr>
        <p:txBody>
          <a:bodyPr/>
          <a:lstStyle/>
          <a:p>
            <a:r>
              <a:rPr lang="nl-NL" altLang="en-US" sz="1600" dirty="0"/>
              <a:t> The entries in </a:t>
            </a:r>
            <a:r>
              <a:rPr lang="nl-NL" altLang="en-US" sz="1600" dirty="0" err="1"/>
              <a:t>the</a:t>
            </a:r>
            <a:r>
              <a:rPr lang="nl-NL" altLang="en-US" sz="1600" dirty="0"/>
              <a:t> matrix </a:t>
            </a:r>
            <a:r>
              <a:rPr lang="nl-NL" altLang="en-US" sz="1600" dirty="0" err="1"/>
              <a:t>may</a:t>
            </a:r>
            <a:r>
              <a:rPr lang="nl-NL" altLang="en-US" sz="1600" dirty="0"/>
              <a:t> </a:t>
            </a:r>
            <a:r>
              <a:rPr lang="nl-NL" altLang="en-US" sz="1600" dirty="0" err="1"/>
              <a:t>be</a:t>
            </a:r>
            <a:r>
              <a:rPr lang="nl-NL" altLang="en-US" sz="1600" dirty="0"/>
              <a:t> </a:t>
            </a:r>
            <a:r>
              <a:rPr lang="nl-NL" altLang="en-US" sz="1600" dirty="0" err="1"/>
              <a:t>any</a:t>
            </a:r>
            <a:r>
              <a:rPr lang="nl-NL" altLang="en-US" sz="1600" dirty="0"/>
              <a:t> units </a:t>
            </a:r>
            <a:r>
              <a:rPr lang="nl-NL" altLang="en-US" sz="1600" dirty="0" err="1"/>
              <a:t>desired</a:t>
            </a:r>
            <a:r>
              <a:rPr lang="nl-NL" altLang="en-US" sz="1600" dirty="0"/>
              <a:t> (</a:t>
            </a:r>
            <a:r>
              <a:rPr lang="nl-NL" altLang="en-US" sz="1600" dirty="0" err="1"/>
              <a:t>euros</a:t>
            </a:r>
            <a:r>
              <a:rPr lang="nl-NL" altLang="en-US" sz="1600" dirty="0"/>
              <a:t> in </a:t>
            </a:r>
            <a:r>
              <a:rPr lang="nl-NL" altLang="en-US" sz="1600" dirty="0" err="1"/>
              <a:t>our</a:t>
            </a:r>
            <a:r>
              <a:rPr lang="nl-NL" altLang="en-US" sz="1600" dirty="0"/>
              <a:t> </a:t>
            </a:r>
            <a:r>
              <a:rPr lang="nl-NL" altLang="en-US" sz="1600" dirty="0" err="1"/>
              <a:t>example</a:t>
            </a:r>
            <a:r>
              <a:rPr lang="nl-NL" altLang="en-US" sz="1600" dirty="0"/>
              <a:t>)</a:t>
            </a:r>
          </a:p>
          <a:p>
            <a:endParaRPr lang="nl-NL" altLang="en-US" sz="1600" dirty="0"/>
          </a:p>
          <a:p>
            <a:r>
              <a:rPr lang="nl-NL" altLang="en-US" sz="1600" dirty="0"/>
              <a:t> </a:t>
            </a:r>
            <a:r>
              <a:rPr lang="nl-NL" altLang="en-US" sz="1600" dirty="0" err="1"/>
              <a:t>They</a:t>
            </a:r>
            <a:r>
              <a:rPr lang="nl-NL" altLang="en-US" sz="1600" dirty="0"/>
              <a:t> </a:t>
            </a:r>
            <a:r>
              <a:rPr lang="nl-NL" altLang="en-US" sz="1600" dirty="0" err="1"/>
              <a:t>represent</a:t>
            </a:r>
            <a:r>
              <a:rPr lang="nl-NL" altLang="en-US" sz="1600" dirty="0"/>
              <a:t> </a:t>
            </a:r>
            <a:r>
              <a:rPr lang="nl-NL" altLang="en-US" sz="1600" dirty="0" err="1"/>
              <a:t>the</a:t>
            </a:r>
            <a:r>
              <a:rPr lang="nl-NL" altLang="en-US" sz="1600" dirty="0"/>
              <a:t> </a:t>
            </a:r>
            <a:r>
              <a:rPr lang="nl-NL" altLang="en-US" sz="1600" dirty="0" err="1"/>
              <a:t>utility</a:t>
            </a:r>
            <a:r>
              <a:rPr lang="nl-NL" altLang="en-US" sz="1600" dirty="0"/>
              <a:t> </a:t>
            </a:r>
            <a:r>
              <a:rPr lang="nl-NL" altLang="en-US" sz="1600" dirty="0" err="1"/>
              <a:t>to</a:t>
            </a:r>
            <a:r>
              <a:rPr lang="nl-NL" altLang="en-US" sz="1600" dirty="0"/>
              <a:t> </a:t>
            </a:r>
            <a:r>
              <a:rPr lang="nl-NL" altLang="en-US" sz="1600" dirty="0" err="1"/>
              <a:t>player</a:t>
            </a:r>
            <a:r>
              <a:rPr lang="nl-NL" altLang="en-US" sz="1600" dirty="0"/>
              <a:t> 1 of </a:t>
            </a:r>
            <a:r>
              <a:rPr lang="nl-NL" altLang="en-US" sz="1600" dirty="0" err="1"/>
              <a:t>the</a:t>
            </a:r>
            <a:r>
              <a:rPr lang="nl-NL" altLang="en-US" sz="1600" dirty="0"/>
              <a:t> </a:t>
            </a:r>
            <a:r>
              <a:rPr lang="nl-NL" altLang="en-US" sz="1600" dirty="0" err="1"/>
              <a:t>corresponding</a:t>
            </a:r>
            <a:r>
              <a:rPr lang="nl-NL" altLang="en-US" sz="1600" dirty="0"/>
              <a:t> </a:t>
            </a:r>
            <a:r>
              <a:rPr lang="nl-NL" altLang="en-US" sz="1600" dirty="0" err="1"/>
              <a:t>outcome</a:t>
            </a:r>
            <a:endParaRPr lang="nl-NL" altLang="en-US" sz="1600" dirty="0"/>
          </a:p>
          <a:p>
            <a:endParaRPr lang="nl-NL" altLang="en-US" sz="1600" dirty="0"/>
          </a:p>
          <a:p>
            <a:r>
              <a:rPr lang="nl-NL" altLang="en-US" sz="1600" dirty="0"/>
              <a:t> Of course, </a:t>
            </a:r>
            <a:r>
              <a:rPr lang="nl-NL" altLang="en-US" sz="1600" dirty="0" err="1"/>
              <a:t>there</a:t>
            </a:r>
            <a:r>
              <a:rPr lang="nl-NL" altLang="en-US" sz="1600" dirty="0"/>
              <a:t> </a:t>
            </a:r>
            <a:r>
              <a:rPr lang="nl-NL" altLang="en-US" sz="1600" dirty="0" err="1"/>
              <a:t>exists</a:t>
            </a:r>
            <a:r>
              <a:rPr lang="nl-NL" altLang="en-US" sz="1600" dirty="0"/>
              <a:t> a </a:t>
            </a:r>
            <a:r>
              <a:rPr lang="nl-NL" altLang="en-US" sz="1600" dirty="0" err="1"/>
              <a:t>dual</a:t>
            </a:r>
            <a:r>
              <a:rPr lang="nl-NL" altLang="en-US" sz="1600" dirty="0"/>
              <a:t> of </a:t>
            </a:r>
            <a:r>
              <a:rPr lang="nl-NL" altLang="en-US" sz="1600" dirty="0" err="1"/>
              <a:t>the</a:t>
            </a:r>
            <a:r>
              <a:rPr lang="nl-NL" altLang="en-US" sz="1600" dirty="0"/>
              <a:t> </a:t>
            </a:r>
            <a:r>
              <a:rPr lang="nl-NL" altLang="en-US" sz="1600" dirty="0" err="1"/>
              <a:t>payoff</a:t>
            </a:r>
            <a:r>
              <a:rPr lang="nl-NL" altLang="en-US" sz="1600" dirty="0"/>
              <a:t> matrix: </a:t>
            </a:r>
            <a:r>
              <a:rPr lang="nl-NL" altLang="en-US" sz="1600" dirty="0" err="1"/>
              <a:t>the</a:t>
            </a:r>
            <a:r>
              <a:rPr lang="nl-NL" altLang="en-US" sz="1600" dirty="0"/>
              <a:t> </a:t>
            </a:r>
            <a:r>
              <a:rPr lang="nl-NL" altLang="en-US" sz="1600" dirty="0" err="1"/>
              <a:t>payoff</a:t>
            </a:r>
            <a:r>
              <a:rPr lang="nl-NL" altLang="en-US" sz="1600" dirty="0"/>
              <a:t> matrix </a:t>
            </a:r>
            <a:r>
              <a:rPr lang="nl-NL" altLang="en-US" sz="1600" dirty="0" err="1"/>
              <a:t>for</a:t>
            </a:r>
            <a:r>
              <a:rPr lang="nl-NL" altLang="en-US" sz="1600" dirty="0"/>
              <a:t> </a:t>
            </a:r>
            <a:r>
              <a:rPr lang="nl-NL" altLang="en-US" sz="1600" dirty="0" err="1"/>
              <a:t>player</a:t>
            </a:r>
            <a:r>
              <a:rPr lang="nl-NL" altLang="en-US" sz="1600" dirty="0"/>
              <a:t> 2. We </a:t>
            </a:r>
            <a:r>
              <a:rPr lang="nl-NL" altLang="en-US" sz="1600" dirty="0" err="1"/>
              <a:t>can</a:t>
            </a:r>
            <a:r>
              <a:rPr lang="nl-NL" altLang="en-US" sz="1600" dirty="0"/>
              <a:t> put </a:t>
            </a:r>
            <a:r>
              <a:rPr lang="nl-NL" altLang="en-US" sz="1600" dirty="0" err="1"/>
              <a:t>both</a:t>
            </a:r>
            <a:r>
              <a:rPr lang="nl-NL" altLang="en-US" sz="1600" dirty="0"/>
              <a:t> in </a:t>
            </a:r>
            <a:r>
              <a:rPr lang="nl-NL" altLang="en-US" sz="1600" dirty="0" err="1"/>
              <a:t>one</a:t>
            </a:r>
            <a:r>
              <a:rPr lang="nl-NL" altLang="en-US" sz="1600" dirty="0"/>
              <a:t> </a:t>
            </a:r>
            <a:r>
              <a:rPr lang="nl-NL" altLang="en-US" sz="1600" dirty="0" err="1"/>
              <a:t>table</a:t>
            </a:r>
            <a:r>
              <a:rPr lang="nl-NL" altLang="en-US" sz="1600" dirty="0"/>
              <a:t>, </a:t>
            </a:r>
            <a:r>
              <a:rPr lang="nl-NL" altLang="en-US" sz="1600" dirty="0" err="1"/>
              <a:t>which</a:t>
            </a:r>
            <a:r>
              <a:rPr lang="nl-NL" altLang="en-US" sz="1600" dirty="0"/>
              <a:t> is </a:t>
            </a:r>
            <a:r>
              <a:rPr lang="nl-NL" altLang="en-US" sz="1600" dirty="0" err="1"/>
              <a:t>then</a:t>
            </a:r>
            <a:r>
              <a:rPr lang="nl-NL" altLang="en-US" sz="1600" dirty="0"/>
              <a:t> </a:t>
            </a:r>
            <a:r>
              <a:rPr lang="nl-NL" altLang="en-US" sz="1600" dirty="0" err="1"/>
              <a:t>called</a:t>
            </a:r>
            <a:r>
              <a:rPr lang="nl-NL" altLang="en-US" sz="1600" dirty="0"/>
              <a:t> a </a:t>
            </a:r>
            <a:r>
              <a:rPr lang="nl-NL" altLang="en-US" sz="1600" dirty="0" err="1"/>
              <a:t>bimatrix</a:t>
            </a:r>
            <a:endParaRPr lang="nl-NL" altLang="en-US" sz="1600" dirty="0"/>
          </a:p>
          <a:p>
            <a:endParaRPr lang="nl-NL" altLang="en-US" sz="1600" dirty="0"/>
          </a:p>
          <a:p>
            <a:r>
              <a:rPr lang="nl-NL" altLang="en-US" sz="1600" dirty="0"/>
              <a:t> </a:t>
            </a:r>
            <a:r>
              <a:rPr lang="nl-NL" altLang="en-US" sz="1600" dirty="0" err="1"/>
              <a:t>Notice</a:t>
            </a:r>
            <a:r>
              <a:rPr lang="nl-NL" altLang="en-US" sz="1600" dirty="0"/>
              <a:t> </a:t>
            </a:r>
            <a:r>
              <a:rPr lang="nl-NL" altLang="en-US" sz="1600" dirty="0" err="1"/>
              <a:t>that</a:t>
            </a:r>
            <a:r>
              <a:rPr lang="nl-NL" altLang="en-US" sz="1600" dirty="0"/>
              <a:t> </a:t>
            </a:r>
            <a:r>
              <a:rPr lang="nl-NL" altLang="en-US" sz="1600" dirty="0" err="1"/>
              <a:t>player</a:t>
            </a:r>
            <a:r>
              <a:rPr lang="nl-NL" altLang="en-US" sz="1600" dirty="0"/>
              <a:t> 2’s matrix is </a:t>
            </a:r>
            <a:r>
              <a:rPr lang="nl-NL" altLang="en-US" sz="1600" dirty="0" err="1"/>
              <a:t>just</a:t>
            </a:r>
            <a:r>
              <a:rPr lang="nl-NL" altLang="en-US" sz="1600" dirty="0"/>
              <a:t> </a:t>
            </a:r>
            <a:r>
              <a:rPr lang="nl-NL" altLang="en-US" sz="1600" dirty="0" err="1"/>
              <a:t>the</a:t>
            </a:r>
            <a:r>
              <a:rPr lang="nl-NL" altLang="en-US" sz="1600" dirty="0"/>
              <a:t> </a:t>
            </a:r>
            <a:r>
              <a:rPr lang="nl-NL" altLang="en-US" sz="1600" dirty="0" err="1"/>
              <a:t>negative</a:t>
            </a:r>
            <a:r>
              <a:rPr lang="nl-NL" altLang="en-US" sz="1600" dirty="0"/>
              <a:t> of </a:t>
            </a:r>
            <a:r>
              <a:rPr lang="nl-NL" altLang="en-US" sz="1600" dirty="0" err="1"/>
              <a:t>the</a:t>
            </a:r>
            <a:r>
              <a:rPr lang="nl-NL" altLang="en-US" sz="1600" dirty="0"/>
              <a:t> matrix </a:t>
            </a:r>
            <a:r>
              <a:rPr lang="nl-NL" altLang="en-US" sz="1600" dirty="0" err="1"/>
              <a:t>for</a:t>
            </a:r>
            <a:r>
              <a:rPr lang="nl-NL" altLang="en-US" sz="1600" dirty="0"/>
              <a:t> </a:t>
            </a:r>
            <a:r>
              <a:rPr lang="nl-NL" altLang="en-US" sz="1600" dirty="0" err="1"/>
              <a:t>player</a:t>
            </a:r>
            <a:r>
              <a:rPr lang="nl-NL" altLang="en-US" sz="1600" dirty="0"/>
              <a:t> 1</a:t>
            </a:r>
          </a:p>
          <a:p>
            <a:endParaRPr lang="nl-NL" altLang="en-US" sz="1600" dirty="0"/>
          </a:p>
          <a:p>
            <a:r>
              <a:rPr lang="nl-NL" altLang="en-US" sz="1600" dirty="0"/>
              <a:t> </a:t>
            </a:r>
            <a:r>
              <a:rPr lang="nl-NL" altLang="en-US" sz="1600" dirty="0" err="1"/>
              <a:t>Player</a:t>
            </a:r>
            <a:r>
              <a:rPr lang="nl-NL" altLang="en-US" sz="1600" dirty="0"/>
              <a:t> 1’s matrix:</a:t>
            </a:r>
          </a:p>
          <a:p>
            <a:endParaRPr lang="nl-NL" altLang="en-US" sz="1600" dirty="0"/>
          </a:p>
        </p:txBody>
      </p:sp>
      <p:graphicFrame>
        <p:nvGraphicFramePr>
          <p:cNvPr id="4" name="Shape 127"/>
          <p:cNvGraphicFramePr>
            <a:graphicFrameLocks noGrp="1"/>
          </p:cNvGraphicFramePr>
          <p:nvPr>
            <p:extLst>
              <p:ext uri="{D42A27DB-BD31-4B8C-83A1-F6EECF244321}">
                <p14:modId xmlns:p14="http://schemas.microsoft.com/office/powerpoint/2010/main" val="2233746525"/>
              </p:ext>
            </p:extLst>
          </p:nvPr>
        </p:nvGraphicFramePr>
        <p:xfrm>
          <a:off x="2748195" y="3282469"/>
          <a:ext cx="3835005" cy="1322612"/>
        </p:xfrm>
        <a:graphic>
          <a:graphicData uri="http://schemas.openxmlformats.org/drawingml/2006/table">
            <a:tbl>
              <a:tblPr/>
              <a:tblGrid>
                <a:gridCol w="959644">
                  <a:extLst>
                    <a:ext uri="{9D8B030D-6E8A-4147-A177-3AD203B41FA5}">
                      <a16:colId xmlns:a16="http://schemas.microsoft.com/office/drawing/2014/main" val="20000"/>
                    </a:ext>
                  </a:extLst>
                </a:gridCol>
                <a:gridCol w="958454">
                  <a:extLst>
                    <a:ext uri="{9D8B030D-6E8A-4147-A177-3AD203B41FA5}">
                      <a16:colId xmlns:a16="http://schemas.microsoft.com/office/drawing/2014/main" val="20001"/>
                    </a:ext>
                  </a:extLst>
                </a:gridCol>
                <a:gridCol w="958453">
                  <a:extLst>
                    <a:ext uri="{9D8B030D-6E8A-4147-A177-3AD203B41FA5}">
                      <a16:colId xmlns:a16="http://schemas.microsoft.com/office/drawing/2014/main" val="20002"/>
                    </a:ext>
                  </a:extLst>
                </a:gridCol>
                <a:gridCol w="958454">
                  <a:extLst>
                    <a:ext uri="{9D8B030D-6E8A-4147-A177-3AD203B41FA5}">
                      <a16:colId xmlns:a16="http://schemas.microsoft.com/office/drawing/2014/main" val="20003"/>
                    </a:ext>
                  </a:extLst>
                </a:gridCol>
              </a:tblGrid>
              <a:tr h="308390">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Player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538192">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1</a:t>
                      </a: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2</a:t>
                      </a: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30958">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Player 1</a:t>
                      </a: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30958">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2</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54378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987933" y="376868"/>
            <a:ext cx="6253163" cy="571500"/>
          </a:xfrm>
        </p:spPr>
        <p:txBody>
          <a:bodyPr/>
          <a:lstStyle/>
          <a:p>
            <a:r>
              <a:rPr lang="nl-NL" altLang="en-US" sz="1800" dirty="0" err="1"/>
              <a:t>Two</a:t>
            </a:r>
            <a:r>
              <a:rPr lang="nl-NL" altLang="en-US" sz="1800" dirty="0"/>
              <a:t>-person, zero </a:t>
            </a:r>
            <a:r>
              <a:rPr lang="nl-NL" altLang="en-US" sz="1800" dirty="0" err="1"/>
              <a:t>sum</a:t>
            </a:r>
            <a:r>
              <a:rPr lang="nl-NL" altLang="en-US" sz="1800" dirty="0"/>
              <a:t> game: </a:t>
            </a:r>
            <a:br>
              <a:rPr lang="nl-NL" altLang="en-US" sz="1800" dirty="0"/>
            </a:br>
            <a:r>
              <a:rPr lang="nl-NL" altLang="en-US" sz="1800" dirty="0"/>
              <a:t>matching </a:t>
            </a:r>
            <a:r>
              <a:rPr lang="nl-NL" altLang="en-US" sz="1800" dirty="0" err="1"/>
              <a:t>pennies</a:t>
            </a:r>
            <a:r>
              <a:rPr lang="nl-NL" altLang="en-US" sz="1800" dirty="0"/>
              <a:t> – </a:t>
            </a:r>
            <a:r>
              <a:rPr lang="nl-NL" altLang="en-US" sz="1800" dirty="0" err="1"/>
              <a:t>payoff</a:t>
            </a:r>
            <a:r>
              <a:rPr lang="nl-NL" altLang="en-US" sz="1800" dirty="0"/>
              <a:t> matrix </a:t>
            </a:r>
            <a:r>
              <a:rPr lang="nl-NL" altLang="en-US" sz="1800" dirty="0" err="1"/>
              <a:t>player</a:t>
            </a:r>
            <a:r>
              <a:rPr lang="nl-NL" altLang="en-US" sz="1800" dirty="0"/>
              <a:t> 1</a:t>
            </a:r>
            <a:endParaRPr lang="en-US" altLang="en-US" sz="1800" dirty="0"/>
          </a:p>
        </p:txBody>
      </p:sp>
      <p:sp>
        <p:nvSpPr>
          <p:cNvPr id="27651" name="Content Placeholder 2"/>
          <p:cNvSpPr>
            <a:spLocks noGrp="1"/>
          </p:cNvSpPr>
          <p:nvPr>
            <p:ph idx="1"/>
          </p:nvPr>
        </p:nvSpPr>
        <p:spPr>
          <a:xfrm>
            <a:off x="1067006" y="1137596"/>
            <a:ext cx="6253163" cy="3086100"/>
          </a:xfrm>
        </p:spPr>
        <p:txBody>
          <a:bodyPr/>
          <a:lstStyle/>
          <a:p>
            <a:r>
              <a:rPr lang="nl-NL" altLang="en-US" sz="1800" dirty="0"/>
              <a:t>  Matrix </a:t>
            </a:r>
            <a:r>
              <a:rPr lang="nl-NL" altLang="en-US" sz="1800" dirty="0" err="1"/>
              <a:t>contains</a:t>
            </a:r>
            <a:r>
              <a:rPr lang="nl-NL" altLang="en-US" sz="1800" dirty="0"/>
              <a:t> </a:t>
            </a:r>
            <a:r>
              <a:rPr lang="nl-NL" altLang="en-US" sz="1800" dirty="0" err="1"/>
              <a:t>the</a:t>
            </a:r>
            <a:r>
              <a:rPr lang="nl-NL" altLang="en-US" sz="1800" dirty="0"/>
              <a:t> </a:t>
            </a:r>
            <a:r>
              <a:rPr lang="nl-NL" altLang="en-US" sz="1800" dirty="0" err="1"/>
              <a:t>following</a:t>
            </a:r>
            <a:r>
              <a:rPr lang="nl-NL" altLang="en-US" sz="1800" dirty="0"/>
              <a:t> information:</a:t>
            </a:r>
          </a:p>
          <a:p>
            <a:pPr lvl="1"/>
            <a:r>
              <a:rPr lang="nl-NL" altLang="en-US" sz="1600" dirty="0"/>
              <a:t> The </a:t>
            </a:r>
            <a:r>
              <a:rPr lang="nl-NL" altLang="en-US" sz="1600" dirty="0" err="1"/>
              <a:t>strategies</a:t>
            </a:r>
            <a:r>
              <a:rPr lang="nl-NL" altLang="en-US" sz="1600" dirty="0"/>
              <a:t> of </a:t>
            </a:r>
            <a:r>
              <a:rPr lang="nl-NL" altLang="en-US" sz="1600" dirty="0" err="1"/>
              <a:t>player</a:t>
            </a:r>
            <a:r>
              <a:rPr lang="nl-NL" altLang="en-US" sz="1600" dirty="0"/>
              <a:t> 1</a:t>
            </a:r>
          </a:p>
          <a:p>
            <a:pPr lvl="1"/>
            <a:r>
              <a:rPr lang="nl-NL" altLang="en-US" sz="1600" dirty="0"/>
              <a:t> The </a:t>
            </a:r>
            <a:r>
              <a:rPr lang="nl-NL" altLang="en-US" sz="1600" dirty="0" err="1"/>
              <a:t>strategies</a:t>
            </a:r>
            <a:r>
              <a:rPr lang="nl-NL" altLang="en-US" sz="1600" dirty="0"/>
              <a:t> of </a:t>
            </a:r>
            <a:r>
              <a:rPr lang="nl-NL" altLang="en-US" sz="1600" dirty="0" err="1"/>
              <a:t>player</a:t>
            </a:r>
            <a:r>
              <a:rPr lang="nl-NL" altLang="en-US" sz="1600" dirty="0"/>
              <a:t> 2</a:t>
            </a:r>
          </a:p>
          <a:p>
            <a:pPr lvl="1"/>
            <a:r>
              <a:rPr lang="nl-NL" altLang="en-US" sz="1600" dirty="0"/>
              <a:t> The entries show </a:t>
            </a:r>
            <a:r>
              <a:rPr lang="nl-NL" altLang="en-US" sz="1600" dirty="0" err="1"/>
              <a:t>the</a:t>
            </a:r>
            <a:r>
              <a:rPr lang="nl-NL" altLang="en-US" sz="1600" dirty="0"/>
              <a:t> </a:t>
            </a:r>
            <a:r>
              <a:rPr lang="nl-NL" altLang="en-US" sz="1600" dirty="0" err="1"/>
              <a:t>gain</a:t>
            </a:r>
            <a:r>
              <a:rPr lang="nl-NL" altLang="en-US" sz="1600" dirty="0"/>
              <a:t> (</a:t>
            </a:r>
            <a:r>
              <a:rPr lang="nl-NL" altLang="en-US" sz="1600" dirty="0" err="1"/>
              <a:t>positive</a:t>
            </a:r>
            <a:r>
              <a:rPr lang="nl-NL" altLang="en-US" sz="1600" dirty="0"/>
              <a:t> or </a:t>
            </a:r>
            <a:r>
              <a:rPr lang="nl-NL" altLang="en-US" sz="1600" dirty="0" err="1"/>
              <a:t>negative</a:t>
            </a:r>
            <a:r>
              <a:rPr lang="nl-NL" altLang="en-US" sz="1600" dirty="0"/>
              <a:t>) </a:t>
            </a:r>
            <a:r>
              <a:rPr lang="nl-NL" altLang="en-US" sz="1600" dirty="0" err="1"/>
              <a:t>for</a:t>
            </a:r>
            <a:r>
              <a:rPr lang="nl-NL" altLang="en-US" sz="1600" dirty="0"/>
              <a:t> </a:t>
            </a:r>
            <a:r>
              <a:rPr lang="nl-NL" altLang="en-US" sz="1600" dirty="0" err="1"/>
              <a:t>player</a:t>
            </a:r>
            <a:r>
              <a:rPr lang="nl-NL" altLang="en-US" sz="1600" dirty="0"/>
              <a:t> 1 </a:t>
            </a:r>
            <a:r>
              <a:rPr lang="nl-NL" altLang="en-US" sz="1600" dirty="0" err="1"/>
              <a:t>that</a:t>
            </a:r>
            <a:r>
              <a:rPr lang="nl-NL" altLang="en-US" sz="1600" dirty="0"/>
              <a:t> </a:t>
            </a:r>
            <a:r>
              <a:rPr lang="nl-NL" altLang="en-US" sz="1600" dirty="0" err="1"/>
              <a:t>would</a:t>
            </a:r>
            <a:r>
              <a:rPr lang="nl-NL" altLang="en-US" sz="1600" dirty="0"/>
              <a:t> </a:t>
            </a:r>
            <a:r>
              <a:rPr lang="nl-NL" altLang="en-US" sz="1600" dirty="0" err="1"/>
              <a:t>result</a:t>
            </a:r>
            <a:r>
              <a:rPr lang="nl-NL" altLang="en-US" sz="1600" dirty="0"/>
              <a:t> </a:t>
            </a:r>
            <a:r>
              <a:rPr lang="nl-NL" altLang="en-US" sz="1600" dirty="0" err="1"/>
              <a:t>from</a:t>
            </a:r>
            <a:r>
              <a:rPr lang="nl-NL" altLang="en-US" sz="1600" dirty="0"/>
              <a:t> </a:t>
            </a:r>
            <a:r>
              <a:rPr lang="nl-NL" altLang="en-US" sz="1600" dirty="0" err="1"/>
              <a:t>each</a:t>
            </a:r>
            <a:r>
              <a:rPr lang="nl-NL" altLang="en-US" sz="1600" dirty="0"/>
              <a:t> </a:t>
            </a:r>
            <a:r>
              <a:rPr lang="nl-NL" altLang="en-US" sz="1600" dirty="0" err="1"/>
              <a:t>strategy</a:t>
            </a:r>
            <a:r>
              <a:rPr lang="nl-NL" altLang="en-US" sz="1600" dirty="0"/>
              <a:t> </a:t>
            </a:r>
            <a:r>
              <a:rPr lang="nl-NL" altLang="en-US" sz="1600" dirty="0" err="1"/>
              <a:t>combination</a:t>
            </a:r>
            <a:r>
              <a:rPr lang="nl-NL" altLang="en-US" sz="1600" dirty="0"/>
              <a:t> of </a:t>
            </a:r>
            <a:r>
              <a:rPr lang="nl-NL" altLang="en-US" sz="1600" dirty="0" err="1"/>
              <a:t>the</a:t>
            </a:r>
            <a:r>
              <a:rPr lang="nl-NL" altLang="en-US" sz="1600" dirty="0"/>
              <a:t> </a:t>
            </a:r>
            <a:r>
              <a:rPr lang="nl-NL" altLang="en-US" sz="1600" dirty="0" err="1"/>
              <a:t>two</a:t>
            </a:r>
            <a:r>
              <a:rPr lang="nl-NL" altLang="en-US" sz="1600" dirty="0"/>
              <a:t> </a:t>
            </a:r>
            <a:r>
              <a:rPr lang="nl-NL" altLang="en-US" sz="1600" dirty="0" err="1"/>
              <a:t>players</a:t>
            </a:r>
            <a:endParaRPr lang="nl-NL" altLang="en-US" sz="1600" dirty="0"/>
          </a:p>
          <a:p>
            <a:pPr marL="152400" indent="0">
              <a:buNone/>
            </a:pPr>
            <a:endParaRPr lang="nl-NL" altLang="en-US" sz="1800" dirty="0"/>
          </a:p>
          <a:p>
            <a:endParaRPr lang="nl-NL" altLang="en-US" sz="1800" dirty="0"/>
          </a:p>
        </p:txBody>
      </p:sp>
      <p:graphicFrame>
        <p:nvGraphicFramePr>
          <p:cNvPr id="4" name="Shape 127"/>
          <p:cNvGraphicFramePr>
            <a:graphicFrameLocks noGrp="1"/>
          </p:cNvGraphicFramePr>
          <p:nvPr>
            <p:extLst>
              <p:ext uri="{D42A27DB-BD31-4B8C-83A1-F6EECF244321}">
                <p14:modId xmlns:p14="http://schemas.microsoft.com/office/powerpoint/2010/main" val="436867134"/>
              </p:ext>
            </p:extLst>
          </p:nvPr>
        </p:nvGraphicFramePr>
        <p:xfrm>
          <a:off x="1907587" y="2736223"/>
          <a:ext cx="4572000" cy="1582258"/>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88153">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Player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677482">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1/H</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2/T</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78612">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Player 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1/H</a:t>
                      </a:r>
                      <a:endPar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30951">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2/T</a:t>
                      </a:r>
                      <a:endPar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5850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175742" y="453504"/>
            <a:ext cx="6253163" cy="571500"/>
          </a:xfrm>
        </p:spPr>
        <p:txBody>
          <a:bodyPr>
            <a:noAutofit/>
          </a:bodyPr>
          <a:lstStyle/>
          <a:p>
            <a:r>
              <a:rPr lang="nl-NL" altLang="en-US" sz="2400" dirty="0" err="1"/>
              <a:t>Two</a:t>
            </a:r>
            <a:r>
              <a:rPr lang="nl-NL" altLang="en-US" sz="2400" dirty="0"/>
              <a:t>-person, zero </a:t>
            </a:r>
            <a:r>
              <a:rPr lang="nl-NL" altLang="en-US" sz="2400" dirty="0" err="1"/>
              <a:t>sum</a:t>
            </a:r>
            <a:r>
              <a:rPr lang="nl-NL" altLang="en-US" sz="2400" dirty="0"/>
              <a:t> game: </a:t>
            </a:r>
            <a:br>
              <a:rPr lang="nl-NL" altLang="en-US" sz="2400" dirty="0"/>
            </a:br>
            <a:r>
              <a:rPr lang="nl-NL" altLang="en-US" sz="2400" dirty="0"/>
              <a:t>matching </a:t>
            </a:r>
            <a:r>
              <a:rPr lang="nl-NL" altLang="en-US" sz="2400" dirty="0" err="1"/>
              <a:t>pennies</a:t>
            </a:r>
            <a:r>
              <a:rPr lang="nl-NL" altLang="en-US" sz="2400" dirty="0"/>
              <a:t> – </a:t>
            </a:r>
            <a:r>
              <a:rPr lang="nl-NL" altLang="en-US" sz="2400" dirty="0" err="1"/>
              <a:t>payoff</a:t>
            </a:r>
            <a:r>
              <a:rPr lang="nl-NL" altLang="en-US" sz="2400" dirty="0"/>
              <a:t> matrices</a:t>
            </a:r>
            <a:endParaRPr lang="en-US" altLang="en-US" sz="2400" dirty="0"/>
          </a:p>
        </p:txBody>
      </p:sp>
      <p:sp>
        <p:nvSpPr>
          <p:cNvPr id="30723" name="Content Placeholder 2"/>
          <p:cNvSpPr>
            <a:spLocks noGrp="1"/>
          </p:cNvSpPr>
          <p:nvPr>
            <p:ph idx="1"/>
          </p:nvPr>
        </p:nvSpPr>
        <p:spPr>
          <a:xfrm>
            <a:off x="1392611" y="1476305"/>
            <a:ext cx="6253163" cy="3086100"/>
          </a:xfrm>
        </p:spPr>
        <p:txBody>
          <a:bodyPr/>
          <a:lstStyle/>
          <a:p>
            <a:pPr marL="152400" indent="0">
              <a:buNone/>
            </a:pPr>
            <a:endParaRPr lang="nl-NL" altLang="en-US" sz="1050" dirty="0"/>
          </a:p>
        </p:txBody>
      </p:sp>
      <p:graphicFrame>
        <p:nvGraphicFramePr>
          <p:cNvPr id="4" name="Shape 127"/>
          <p:cNvGraphicFramePr>
            <a:graphicFrameLocks noGrp="1"/>
          </p:cNvGraphicFramePr>
          <p:nvPr>
            <p:extLst/>
          </p:nvPr>
        </p:nvGraphicFramePr>
        <p:xfrm>
          <a:off x="2736057" y="1807408"/>
          <a:ext cx="3132534" cy="1148777"/>
        </p:xfrm>
        <a:graphic>
          <a:graphicData uri="http://schemas.openxmlformats.org/drawingml/2006/table">
            <a:tbl>
              <a:tblPr/>
              <a:tblGrid>
                <a:gridCol w="782241">
                  <a:extLst>
                    <a:ext uri="{9D8B030D-6E8A-4147-A177-3AD203B41FA5}">
                      <a16:colId xmlns:a16="http://schemas.microsoft.com/office/drawing/2014/main" val="20000"/>
                    </a:ext>
                  </a:extLst>
                </a:gridCol>
                <a:gridCol w="783431">
                  <a:extLst>
                    <a:ext uri="{9D8B030D-6E8A-4147-A177-3AD203B41FA5}">
                      <a16:colId xmlns:a16="http://schemas.microsoft.com/office/drawing/2014/main" val="20001"/>
                    </a:ext>
                  </a:extLst>
                </a:gridCol>
                <a:gridCol w="783431">
                  <a:extLst>
                    <a:ext uri="{9D8B030D-6E8A-4147-A177-3AD203B41FA5}">
                      <a16:colId xmlns:a16="http://schemas.microsoft.com/office/drawing/2014/main" val="20002"/>
                    </a:ext>
                  </a:extLst>
                </a:gridCol>
                <a:gridCol w="783431">
                  <a:extLst>
                    <a:ext uri="{9D8B030D-6E8A-4147-A177-3AD203B41FA5}">
                      <a16:colId xmlns:a16="http://schemas.microsoft.com/office/drawing/2014/main" val="20003"/>
                    </a:ext>
                  </a:extLst>
                </a:gridCol>
              </a:tblGrid>
              <a:tr h="245285">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Player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427462">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1</a:t>
                      </a: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2</a:t>
                      </a: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30960">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Player 1</a:t>
                      </a: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3096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2</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aphicFrame>
        <p:nvGraphicFramePr>
          <p:cNvPr id="5" name="Shape 127"/>
          <p:cNvGraphicFramePr>
            <a:graphicFrameLocks noGrp="1"/>
          </p:cNvGraphicFramePr>
          <p:nvPr>
            <p:extLst/>
          </p:nvPr>
        </p:nvGraphicFramePr>
        <p:xfrm>
          <a:off x="2736057" y="3130944"/>
          <a:ext cx="3132534" cy="1187053"/>
        </p:xfrm>
        <a:graphic>
          <a:graphicData uri="http://schemas.openxmlformats.org/drawingml/2006/table">
            <a:tbl>
              <a:tblPr/>
              <a:tblGrid>
                <a:gridCol w="782241">
                  <a:extLst>
                    <a:ext uri="{9D8B030D-6E8A-4147-A177-3AD203B41FA5}">
                      <a16:colId xmlns:a16="http://schemas.microsoft.com/office/drawing/2014/main" val="20000"/>
                    </a:ext>
                  </a:extLst>
                </a:gridCol>
                <a:gridCol w="783431">
                  <a:extLst>
                    <a:ext uri="{9D8B030D-6E8A-4147-A177-3AD203B41FA5}">
                      <a16:colId xmlns:a16="http://schemas.microsoft.com/office/drawing/2014/main" val="20001"/>
                    </a:ext>
                  </a:extLst>
                </a:gridCol>
                <a:gridCol w="783431">
                  <a:extLst>
                    <a:ext uri="{9D8B030D-6E8A-4147-A177-3AD203B41FA5}">
                      <a16:colId xmlns:a16="http://schemas.microsoft.com/office/drawing/2014/main" val="20002"/>
                    </a:ext>
                  </a:extLst>
                </a:gridCol>
                <a:gridCol w="783431">
                  <a:extLst>
                    <a:ext uri="{9D8B030D-6E8A-4147-A177-3AD203B41FA5}">
                      <a16:colId xmlns:a16="http://schemas.microsoft.com/office/drawing/2014/main" val="20003"/>
                    </a:ext>
                  </a:extLst>
                </a:gridCol>
              </a:tblGrid>
              <a:tr h="251222">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Player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438149">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2"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67500" marR="67500" marT="47012"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1</a:t>
                      </a:r>
                    </a:p>
                  </a:txBody>
                  <a:tcPr marL="67500" marR="67500" marT="47012"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2</a:t>
                      </a:r>
                    </a:p>
                  </a:txBody>
                  <a:tcPr marL="67500" marR="67500" marT="47012"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48841">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Player 1</a:t>
                      </a:r>
                    </a:p>
                  </a:txBody>
                  <a:tcPr marL="67500" marR="67500" marT="47012"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2"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2"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2"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48841">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2</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2"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2"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2"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86135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054583" y="376868"/>
            <a:ext cx="6253163" cy="571500"/>
          </a:xfrm>
        </p:spPr>
        <p:txBody>
          <a:bodyPr>
            <a:noAutofit/>
          </a:bodyPr>
          <a:lstStyle/>
          <a:p>
            <a:r>
              <a:rPr lang="nl-NL" altLang="en-US" sz="2400" dirty="0" err="1"/>
              <a:t>Two</a:t>
            </a:r>
            <a:r>
              <a:rPr lang="nl-NL" altLang="en-US" sz="2400" dirty="0"/>
              <a:t>-person, zero </a:t>
            </a:r>
            <a:r>
              <a:rPr lang="nl-NL" altLang="en-US" sz="2400" dirty="0" err="1"/>
              <a:t>sum</a:t>
            </a:r>
            <a:r>
              <a:rPr lang="nl-NL" altLang="en-US" sz="2400" dirty="0"/>
              <a:t> game: </a:t>
            </a:r>
            <a:br>
              <a:rPr lang="nl-NL" altLang="en-US" sz="2400" dirty="0"/>
            </a:br>
            <a:r>
              <a:rPr lang="nl-NL" altLang="en-US" sz="2400" dirty="0"/>
              <a:t>matching </a:t>
            </a:r>
            <a:r>
              <a:rPr lang="nl-NL" altLang="en-US" sz="2400" dirty="0" err="1"/>
              <a:t>pennies</a:t>
            </a:r>
            <a:r>
              <a:rPr lang="nl-NL" altLang="en-US" sz="2400" dirty="0"/>
              <a:t> – </a:t>
            </a:r>
            <a:r>
              <a:rPr lang="nl-NL" altLang="en-US" sz="2400" dirty="0" err="1"/>
              <a:t>payoff</a:t>
            </a:r>
            <a:r>
              <a:rPr lang="nl-NL" altLang="en-US" sz="2400" dirty="0"/>
              <a:t> </a:t>
            </a:r>
            <a:r>
              <a:rPr lang="nl-NL" altLang="en-US" sz="2400" dirty="0" err="1"/>
              <a:t>bimatrix</a:t>
            </a:r>
            <a:endParaRPr lang="en-US" altLang="en-US" sz="2400" dirty="0"/>
          </a:p>
        </p:txBody>
      </p:sp>
      <p:sp>
        <p:nvSpPr>
          <p:cNvPr id="30723" name="Content Placeholder 2"/>
          <p:cNvSpPr>
            <a:spLocks noGrp="1"/>
          </p:cNvSpPr>
          <p:nvPr>
            <p:ph idx="1"/>
          </p:nvPr>
        </p:nvSpPr>
        <p:spPr>
          <a:xfrm>
            <a:off x="1392611" y="1476305"/>
            <a:ext cx="6253163" cy="3086100"/>
          </a:xfrm>
        </p:spPr>
        <p:txBody>
          <a:bodyPr/>
          <a:lstStyle/>
          <a:p>
            <a:pPr marL="152400" indent="0">
              <a:buNone/>
            </a:pPr>
            <a:endParaRPr lang="nl-NL" altLang="en-US" sz="1050" dirty="0"/>
          </a:p>
        </p:txBody>
      </p:sp>
      <p:graphicFrame>
        <p:nvGraphicFramePr>
          <p:cNvPr id="4" name="Shape 127"/>
          <p:cNvGraphicFramePr>
            <a:graphicFrameLocks noGrp="1"/>
          </p:cNvGraphicFramePr>
          <p:nvPr>
            <p:extLst/>
          </p:nvPr>
        </p:nvGraphicFramePr>
        <p:xfrm>
          <a:off x="2736057" y="1807408"/>
          <a:ext cx="3132534" cy="1148777"/>
        </p:xfrm>
        <a:graphic>
          <a:graphicData uri="http://schemas.openxmlformats.org/drawingml/2006/table">
            <a:tbl>
              <a:tblPr/>
              <a:tblGrid>
                <a:gridCol w="782241">
                  <a:extLst>
                    <a:ext uri="{9D8B030D-6E8A-4147-A177-3AD203B41FA5}">
                      <a16:colId xmlns:a16="http://schemas.microsoft.com/office/drawing/2014/main" val="20000"/>
                    </a:ext>
                  </a:extLst>
                </a:gridCol>
                <a:gridCol w="783431">
                  <a:extLst>
                    <a:ext uri="{9D8B030D-6E8A-4147-A177-3AD203B41FA5}">
                      <a16:colId xmlns:a16="http://schemas.microsoft.com/office/drawing/2014/main" val="20001"/>
                    </a:ext>
                  </a:extLst>
                </a:gridCol>
                <a:gridCol w="783431">
                  <a:extLst>
                    <a:ext uri="{9D8B030D-6E8A-4147-A177-3AD203B41FA5}">
                      <a16:colId xmlns:a16="http://schemas.microsoft.com/office/drawing/2014/main" val="20002"/>
                    </a:ext>
                  </a:extLst>
                </a:gridCol>
                <a:gridCol w="783431">
                  <a:extLst>
                    <a:ext uri="{9D8B030D-6E8A-4147-A177-3AD203B41FA5}">
                      <a16:colId xmlns:a16="http://schemas.microsoft.com/office/drawing/2014/main" val="20003"/>
                    </a:ext>
                  </a:extLst>
                </a:gridCol>
              </a:tblGrid>
              <a:tr h="245285">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Player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427462">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1</a:t>
                      </a: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2</a:t>
                      </a: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30960">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Player 1</a:t>
                      </a: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1,-1</a:t>
                      </a: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-1,1</a:t>
                      </a: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3096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2</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-1,1</a:t>
                      </a: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1,-1</a:t>
                      </a: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15" marB="351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02953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921232" y="378619"/>
            <a:ext cx="6253163" cy="571500"/>
          </a:xfrm>
        </p:spPr>
        <p:txBody>
          <a:bodyPr/>
          <a:lstStyle/>
          <a:p>
            <a:r>
              <a:rPr lang="nl-NL" altLang="en-US" dirty="0" err="1" smtClean="0"/>
              <a:t>Exercise</a:t>
            </a:r>
            <a:r>
              <a:rPr lang="nl-NL" altLang="en-US" dirty="0" smtClean="0"/>
              <a:t> </a:t>
            </a:r>
            <a:endParaRPr lang="en-US" altLang="en-US" dirty="0" smtClean="0"/>
          </a:p>
        </p:txBody>
      </p:sp>
      <p:sp>
        <p:nvSpPr>
          <p:cNvPr id="31747" name="Content Placeholder 2"/>
          <p:cNvSpPr>
            <a:spLocks noGrp="1"/>
          </p:cNvSpPr>
          <p:nvPr>
            <p:ph idx="1"/>
          </p:nvPr>
        </p:nvSpPr>
        <p:spPr>
          <a:xfrm>
            <a:off x="758283" y="1098037"/>
            <a:ext cx="7597697" cy="3086100"/>
          </a:xfrm>
        </p:spPr>
        <p:txBody>
          <a:bodyPr/>
          <a:lstStyle/>
          <a:p>
            <a:r>
              <a:rPr lang="nl-NL" altLang="en-US" sz="1800" dirty="0"/>
              <a:t> </a:t>
            </a:r>
            <a:r>
              <a:rPr lang="nl-NL" altLang="en-US" sz="1800" dirty="0" err="1"/>
              <a:t>What</a:t>
            </a:r>
            <a:r>
              <a:rPr lang="nl-NL" altLang="en-US" sz="1800" dirty="0"/>
              <a:t> is </a:t>
            </a:r>
            <a:r>
              <a:rPr lang="nl-NL" altLang="en-US" sz="1800" dirty="0" err="1"/>
              <a:t>the</a:t>
            </a:r>
            <a:r>
              <a:rPr lang="nl-NL" altLang="en-US" sz="1800" dirty="0"/>
              <a:t> </a:t>
            </a:r>
            <a:r>
              <a:rPr lang="nl-NL" altLang="en-US" sz="1800" dirty="0" err="1"/>
              <a:t>payoff</a:t>
            </a:r>
            <a:r>
              <a:rPr lang="nl-NL" altLang="en-US" sz="1800" dirty="0"/>
              <a:t> matrix </a:t>
            </a:r>
            <a:r>
              <a:rPr lang="nl-NL" altLang="en-US" sz="1800" dirty="0" err="1"/>
              <a:t>for</a:t>
            </a:r>
            <a:r>
              <a:rPr lang="nl-NL" altLang="en-US" sz="1800" dirty="0"/>
              <a:t> Rock/Paper/</a:t>
            </a:r>
            <a:r>
              <a:rPr lang="nl-NL" altLang="en-US" sz="1800" dirty="0" err="1"/>
              <a:t>Scissors</a:t>
            </a:r>
            <a:r>
              <a:rPr lang="nl-NL" altLang="en-US" sz="1800" dirty="0"/>
              <a:t>?</a:t>
            </a:r>
          </a:p>
          <a:p>
            <a:endParaRPr lang="nl-NL" altLang="en-US" sz="1800" dirty="0"/>
          </a:p>
          <a:p>
            <a:r>
              <a:rPr lang="nl-NL" altLang="en-US" sz="1800" dirty="0"/>
              <a:t> </a:t>
            </a:r>
            <a:r>
              <a:rPr lang="nl-NL" altLang="en-US" sz="1800" dirty="0" err="1"/>
              <a:t>Assume</a:t>
            </a:r>
            <a:r>
              <a:rPr lang="nl-NL" altLang="en-US" sz="1800" dirty="0"/>
              <a:t>: </a:t>
            </a:r>
          </a:p>
          <a:p>
            <a:pPr lvl="1"/>
            <a:r>
              <a:rPr lang="nl-NL" altLang="en-US" sz="1400" dirty="0"/>
              <a:t>  1: </a:t>
            </a:r>
            <a:r>
              <a:rPr lang="nl-NL" altLang="en-US" sz="1400" dirty="0" err="1"/>
              <a:t>player</a:t>
            </a:r>
            <a:r>
              <a:rPr lang="nl-NL" altLang="en-US" sz="1400" dirty="0"/>
              <a:t> 1 </a:t>
            </a:r>
            <a:r>
              <a:rPr lang="nl-NL" altLang="en-US" sz="1400" dirty="0" err="1"/>
              <a:t>wins</a:t>
            </a:r>
            <a:endParaRPr lang="nl-NL" altLang="en-US" sz="1400" dirty="0"/>
          </a:p>
          <a:p>
            <a:pPr lvl="1"/>
            <a:r>
              <a:rPr lang="nl-NL" altLang="en-US" sz="1400" dirty="0"/>
              <a:t>  0: tie</a:t>
            </a:r>
          </a:p>
          <a:p>
            <a:pPr lvl="1"/>
            <a:r>
              <a:rPr lang="nl-NL" altLang="en-US" sz="1400" dirty="0"/>
              <a:t> -1: </a:t>
            </a:r>
            <a:r>
              <a:rPr lang="nl-NL" altLang="en-US" sz="1400" dirty="0" err="1"/>
              <a:t>player</a:t>
            </a:r>
            <a:r>
              <a:rPr lang="nl-NL" altLang="en-US" sz="1400" dirty="0"/>
              <a:t> 1 </a:t>
            </a:r>
            <a:r>
              <a:rPr lang="nl-NL" altLang="en-US" sz="1400" dirty="0" err="1"/>
              <a:t>loses</a:t>
            </a:r>
            <a:endParaRPr lang="en-US" altLang="en-US" sz="1400" dirty="0"/>
          </a:p>
        </p:txBody>
      </p:sp>
      <p:graphicFrame>
        <p:nvGraphicFramePr>
          <p:cNvPr id="5" name="Table 4"/>
          <p:cNvGraphicFramePr>
            <a:graphicFrameLocks noGrp="1"/>
          </p:cNvGraphicFramePr>
          <p:nvPr/>
        </p:nvGraphicFramePr>
        <p:xfrm>
          <a:off x="1223962" y="2778919"/>
          <a:ext cx="6396038" cy="1409700"/>
        </p:xfrm>
        <a:graphic>
          <a:graphicData uri="http://schemas.openxmlformats.org/drawingml/2006/table">
            <a:tbl>
              <a:tblPr/>
              <a:tblGrid>
                <a:gridCol w="1510904">
                  <a:extLst>
                    <a:ext uri="{9D8B030D-6E8A-4147-A177-3AD203B41FA5}">
                      <a16:colId xmlns:a16="http://schemas.microsoft.com/office/drawing/2014/main" val="20000"/>
                    </a:ext>
                  </a:extLst>
                </a:gridCol>
                <a:gridCol w="2486025">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702469">
                  <a:extLst>
                    <a:ext uri="{9D8B030D-6E8A-4147-A177-3AD203B41FA5}">
                      <a16:colId xmlns:a16="http://schemas.microsoft.com/office/drawing/2014/main" val="20003"/>
                    </a:ext>
                  </a:extLst>
                </a:gridCol>
                <a:gridCol w="896540">
                  <a:extLst>
                    <a:ext uri="{9D8B030D-6E8A-4147-A177-3AD203B41FA5}">
                      <a16:colId xmlns:a16="http://schemas.microsoft.com/office/drawing/2014/main" val="20004"/>
                    </a:ext>
                  </a:extLst>
                </a:gridCol>
              </a:tblGrid>
              <a:tr h="278606">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smtClean="0">
                        <a:ln>
                          <a:noFill/>
                        </a:ln>
                        <a:solidFill>
                          <a:srgbClr val="FFFFFF"/>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Player 2</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606">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Player 1</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0" i="0" u="none" strike="noStrike" cap="none" normalizeH="0" baseline="0" smtClean="0">
                          <a:ln>
                            <a:noFill/>
                          </a:ln>
                          <a:solidFill>
                            <a:srgbClr val="001C3D"/>
                          </a:solidFill>
                          <a:effectLst/>
                          <a:latin typeface="Verdana" charset="0"/>
                          <a:ea typeface="DejaVu Sans" charset="0"/>
                          <a:cs typeface="DejaVu Sans" charset="0"/>
                        </a:rPr>
                        <a:t>Rock</a:t>
                      </a:r>
                      <a:endParaRPr kumimoji="0" lang="en-US" altLang="en-US" sz="12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0" i="0" u="none" strike="noStrike" cap="none" normalizeH="0" baseline="0" smtClean="0">
                          <a:ln>
                            <a:noFill/>
                          </a:ln>
                          <a:solidFill>
                            <a:srgbClr val="001C3D"/>
                          </a:solidFill>
                          <a:effectLst/>
                          <a:latin typeface="Verdana" charset="0"/>
                          <a:ea typeface="DejaVu Sans" charset="0"/>
                          <a:cs typeface="DejaVu Sans" charset="0"/>
                        </a:rPr>
                        <a:t>Paper</a:t>
                      </a:r>
                      <a:endParaRPr kumimoji="0" lang="en-US" altLang="en-US" sz="12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0" i="0" u="none" strike="noStrike" cap="none" normalizeH="0" baseline="0" smtClean="0">
                          <a:ln>
                            <a:noFill/>
                          </a:ln>
                          <a:solidFill>
                            <a:srgbClr val="001C3D"/>
                          </a:solidFill>
                          <a:effectLst/>
                          <a:latin typeface="Verdana" charset="0"/>
                          <a:ea typeface="DejaVu Sans" charset="0"/>
                          <a:cs typeface="DejaVu Sans" charset="0"/>
                        </a:rPr>
                        <a:t>Scissors</a:t>
                      </a:r>
                      <a:endParaRPr kumimoji="0" lang="en-US" altLang="en-US" sz="12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78606">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0" i="0" u="none" strike="noStrike" cap="none" normalizeH="0" baseline="0" smtClean="0">
                          <a:ln>
                            <a:noFill/>
                          </a:ln>
                          <a:solidFill>
                            <a:srgbClr val="001C3D"/>
                          </a:solidFill>
                          <a:effectLst/>
                          <a:latin typeface="Verdana" charset="0"/>
                          <a:ea typeface="DejaVu Sans" charset="0"/>
                          <a:cs typeface="DejaVu Sans" charset="0"/>
                        </a:rPr>
                        <a:t>Rock</a:t>
                      </a:r>
                      <a:endParaRPr kumimoji="0" lang="en-US" altLang="en-US" sz="12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78606">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0" i="0" u="none" strike="noStrike" cap="none" normalizeH="0" baseline="0" smtClean="0">
                          <a:ln>
                            <a:noFill/>
                          </a:ln>
                          <a:solidFill>
                            <a:srgbClr val="001C3D"/>
                          </a:solidFill>
                          <a:effectLst/>
                          <a:latin typeface="Verdana" charset="0"/>
                          <a:ea typeface="DejaVu Sans" charset="0"/>
                          <a:cs typeface="DejaVu Sans" charset="0"/>
                        </a:rPr>
                        <a:t>Paper</a:t>
                      </a:r>
                      <a:endParaRPr kumimoji="0" lang="en-US" altLang="en-US" sz="12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8606">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0" i="0" u="none" strike="noStrike" cap="none" normalizeH="0" baseline="0" smtClean="0">
                          <a:ln>
                            <a:noFill/>
                          </a:ln>
                          <a:solidFill>
                            <a:srgbClr val="001C3D"/>
                          </a:solidFill>
                          <a:effectLst/>
                          <a:latin typeface="Verdana" charset="0"/>
                          <a:ea typeface="DejaVu Sans" charset="0"/>
                          <a:cs typeface="DejaVu Sans" charset="0"/>
                        </a:rPr>
                        <a:t>Scissors</a:t>
                      </a:r>
                      <a:endParaRPr kumimoji="0" lang="en-US" altLang="en-US" sz="12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59648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nl-NL" altLang="en-US" smtClean="0"/>
              <a:t>Exercise - solution </a:t>
            </a:r>
            <a:endParaRPr lang="en-US" altLang="en-US" smtClean="0"/>
          </a:p>
        </p:txBody>
      </p:sp>
      <p:sp>
        <p:nvSpPr>
          <p:cNvPr id="32771" name="Content Placeholder 2"/>
          <p:cNvSpPr>
            <a:spLocks noGrp="1"/>
          </p:cNvSpPr>
          <p:nvPr>
            <p:ph idx="1"/>
          </p:nvPr>
        </p:nvSpPr>
        <p:spPr>
          <a:xfrm>
            <a:off x="1396817" y="1134045"/>
            <a:ext cx="6253163" cy="3086100"/>
          </a:xfrm>
        </p:spPr>
        <p:txBody>
          <a:bodyPr/>
          <a:lstStyle/>
          <a:p>
            <a:r>
              <a:rPr lang="nl-NL" altLang="en-US" sz="1800" dirty="0"/>
              <a:t> </a:t>
            </a:r>
            <a:r>
              <a:rPr lang="nl-NL" altLang="en-US" sz="1800" dirty="0" err="1"/>
              <a:t>What</a:t>
            </a:r>
            <a:r>
              <a:rPr lang="nl-NL" altLang="en-US" sz="1800" dirty="0"/>
              <a:t> is </a:t>
            </a:r>
            <a:r>
              <a:rPr lang="nl-NL" altLang="en-US" sz="1800" dirty="0" err="1"/>
              <a:t>the</a:t>
            </a:r>
            <a:r>
              <a:rPr lang="nl-NL" altLang="en-US" sz="1800" dirty="0"/>
              <a:t> </a:t>
            </a:r>
            <a:r>
              <a:rPr lang="nl-NL" altLang="en-US" sz="1800" dirty="0" err="1"/>
              <a:t>payoff</a:t>
            </a:r>
            <a:r>
              <a:rPr lang="nl-NL" altLang="en-US" sz="1800" dirty="0"/>
              <a:t> matrix </a:t>
            </a:r>
            <a:r>
              <a:rPr lang="nl-NL" altLang="en-US" sz="1800" dirty="0" err="1"/>
              <a:t>for</a:t>
            </a:r>
            <a:r>
              <a:rPr lang="nl-NL" altLang="en-US" sz="1800" dirty="0"/>
              <a:t> Rock/Paper/</a:t>
            </a:r>
            <a:r>
              <a:rPr lang="nl-NL" altLang="en-US" sz="1800" dirty="0" err="1"/>
              <a:t>Scissors</a:t>
            </a:r>
            <a:r>
              <a:rPr lang="nl-NL" altLang="en-US" sz="1800" dirty="0"/>
              <a:t>?</a:t>
            </a:r>
            <a:endParaRPr lang="en-US" altLang="en-US" sz="1800" dirty="0"/>
          </a:p>
        </p:txBody>
      </p:sp>
      <p:graphicFrame>
        <p:nvGraphicFramePr>
          <p:cNvPr id="5" name="Table 4"/>
          <p:cNvGraphicFramePr>
            <a:graphicFrameLocks noGrp="1"/>
          </p:cNvGraphicFramePr>
          <p:nvPr/>
        </p:nvGraphicFramePr>
        <p:xfrm>
          <a:off x="1200150" y="2193132"/>
          <a:ext cx="6396038" cy="1409700"/>
        </p:xfrm>
        <a:graphic>
          <a:graphicData uri="http://schemas.openxmlformats.org/drawingml/2006/table">
            <a:tbl>
              <a:tblPr/>
              <a:tblGrid>
                <a:gridCol w="1510904">
                  <a:extLst>
                    <a:ext uri="{9D8B030D-6E8A-4147-A177-3AD203B41FA5}">
                      <a16:colId xmlns:a16="http://schemas.microsoft.com/office/drawing/2014/main" val="20000"/>
                    </a:ext>
                  </a:extLst>
                </a:gridCol>
                <a:gridCol w="2487215">
                  <a:extLst>
                    <a:ext uri="{9D8B030D-6E8A-4147-A177-3AD203B41FA5}">
                      <a16:colId xmlns:a16="http://schemas.microsoft.com/office/drawing/2014/main" val="20001"/>
                    </a:ext>
                  </a:extLst>
                </a:gridCol>
                <a:gridCol w="798910">
                  <a:extLst>
                    <a:ext uri="{9D8B030D-6E8A-4147-A177-3AD203B41FA5}">
                      <a16:colId xmlns:a16="http://schemas.microsoft.com/office/drawing/2014/main" val="20002"/>
                    </a:ext>
                  </a:extLst>
                </a:gridCol>
                <a:gridCol w="703659">
                  <a:extLst>
                    <a:ext uri="{9D8B030D-6E8A-4147-A177-3AD203B41FA5}">
                      <a16:colId xmlns:a16="http://schemas.microsoft.com/office/drawing/2014/main" val="20003"/>
                    </a:ext>
                  </a:extLst>
                </a:gridCol>
                <a:gridCol w="895350">
                  <a:extLst>
                    <a:ext uri="{9D8B030D-6E8A-4147-A177-3AD203B41FA5}">
                      <a16:colId xmlns:a16="http://schemas.microsoft.com/office/drawing/2014/main" val="20004"/>
                    </a:ext>
                  </a:extLst>
                </a:gridCol>
              </a:tblGrid>
              <a:tr h="278606">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smtClean="0">
                        <a:ln>
                          <a:noFill/>
                        </a:ln>
                        <a:solidFill>
                          <a:srgbClr val="FFFFFF"/>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Player 2</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606">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Player 1</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0" i="0" u="none" strike="noStrike" cap="none" normalizeH="0" baseline="0" smtClean="0">
                          <a:ln>
                            <a:noFill/>
                          </a:ln>
                          <a:solidFill>
                            <a:srgbClr val="001C3D"/>
                          </a:solidFill>
                          <a:effectLst/>
                          <a:latin typeface="Verdana" charset="0"/>
                          <a:ea typeface="DejaVu Sans" charset="0"/>
                          <a:cs typeface="DejaVu Sans" charset="0"/>
                        </a:rPr>
                        <a:t>Rock</a:t>
                      </a:r>
                      <a:endParaRPr kumimoji="0" lang="en-US" altLang="en-US" sz="12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0" i="0" u="none" strike="noStrike" cap="none" normalizeH="0" baseline="0" smtClean="0">
                          <a:ln>
                            <a:noFill/>
                          </a:ln>
                          <a:solidFill>
                            <a:srgbClr val="001C3D"/>
                          </a:solidFill>
                          <a:effectLst/>
                          <a:latin typeface="Verdana" charset="0"/>
                          <a:ea typeface="DejaVu Sans" charset="0"/>
                          <a:cs typeface="DejaVu Sans" charset="0"/>
                        </a:rPr>
                        <a:t>Paper</a:t>
                      </a:r>
                      <a:endParaRPr kumimoji="0" lang="en-US" altLang="en-US" sz="12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0" i="0" u="none" strike="noStrike" cap="none" normalizeH="0" baseline="0" smtClean="0">
                          <a:ln>
                            <a:noFill/>
                          </a:ln>
                          <a:solidFill>
                            <a:srgbClr val="001C3D"/>
                          </a:solidFill>
                          <a:effectLst/>
                          <a:latin typeface="Verdana" charset="0"/>
                          <a:ea typeface="DejaVu Sans" charset="0"/>
                          <a:cs typeface="DejaVu Sans" charset="0"/>
                        </a:rPr>
                        <a:t>Scissors</a:t>
                      </a:r>
                      <a:endParaRPr kumimoji="0" lang="en-US" altLang="en-US" sz="12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78606">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0" i="0" u="none" strike="noStrike" cap="none" normalizeH="0" baseline="0" smtClean="0">
                          <a:ln>
                            <a:noFill/>
                          </a:ln>
                          <a:solidFill>
                            <a:srgbClr val="001C3D"/>
                          </a:solidFill>
                          <a:effectLst/>
                          <a:latin typeface="Verdana" charset="0"/>
                          <a:ea typeface="DejaVu Sans" charset="0"/>
                          <a:cs typeface="DejaVu Sans" charset="0"/>
                        </a:rPr>
                        <a:t>Rock</a:t>
                      </a:r>
                      <a:endParaRPr kumimoji="0" lang="en-US" altLang="en-US" sz="12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78606">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0" i="0" u="none" strike="noStrike" cap="none" normalizeH="0" baseline="0" smtClean="0">
                          <a:ln>
                            <a:noFill/>
                          </a:ln>
                          <a:solidFill>
                            <a:srgbClr val="001C3D"/>
                          </a:solidFill>
                          <a:effectLst/>
                          <a:latin typeface="Verdana" charset="0"/>
                          <a:ea typeface="DejaVu Sans" charset="0"/>
                          <a:cs typeface="DejaVu Sans" charset="0"/>
                        </a:rPr>
                        <a:t>Paper</a:t>
                      </a:r>
                      <a:endParaRPr kumimoji="0" lang="en-US" altLang="en-US" sz="12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8606">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0" i="0" u="none" strike="noStrike" cap="none" normalizeH="0" baseline="0" smtClean="0">
                          <a:ln>
                            <a:noFill/>
                          </a:ln>
                          <a:solidFill>
                            <a:srgbClr val="001C3D"/>
                          </a:solidFill>
                          <a:effectLst/>
                          <a:latin typeface="Verdana" charset="0"/>
                          <a:ea typeface="DejaVu Sans" charset="0"/>
                          <a:cs typeface="DejaVu Sans" charset="0"/>
                        </a:rPr>
                        <a:t>Scissors</a:t>
                      </a:r>
                      <a:endParaRPr kumimoji="0" lang="en-US" altLang="en-US" sz="12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2315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57017" y="718258"/>
            <a:ext cx="7353921" cy="571500"/>
          </a:xfrm>
        </p:spPr>
        <p:txBody>
          <a:bodyPr>
            <a:noAutofit/>
          </a:bodyPr>
          <a:lstStyle/>
          <a:p>
            <a:r>
              <a:rPr lang="nl-NL" altLang="en-US" sz="2400" dirty="0" err="1"/>
              <a:t>Two</a:t>
            </a:r>
            <a:r>
              <a:rPr lang="nl-NL" altLang="en-US" sz="2400" dirty="0"/>
              <a:t>-person, zero </a:t>
            </a:r>
            <a:r>
              <a:rPr lang="nl-NL" altLang="en-US" sz="2400" dirty="0" err="1"/>
              <a:t>sum</a:t>
            </a:r>
            <a:r>
              <a:rPr lang="nl-NL" altLang="en-US" sz="2400" dirty="0"/>
              <a:t> game – </a:t>
            </a:r>
            <a:r>
              <a:rPr lang="nl-NL" altLang="en-US" sz="2400" dirty="0" err="1"/>
              <a:t>choice</a:t>
            </a:r>
            <a:r>
              <a:rPr lang="nl-NL" altLang="en-US" sz="2400" dirty="0"/>
              <a:t> of </a:t>
            </a:r>
            <a:r>
              <a:rPr lang="nl-NL" altLang="en-US" sz="2400" dirty="0" err="1"/>
              <a:t>the</a:t>
            </a:r>
            <a:r>
              <a:rPr lang="nl-NL" altLang="en-US" sz="2400" dirty="0"/>
              <a:t> best </a:t>
            </a:r>
            <a:r>
              <a:rPr lang="nl-NL" altLang="en-US" sz="2400" dirty="0" err="1"/>
              <a:t>strategy</a:t>
            </a:r>
            <a:endParaRPr lang="en-US" altLang="en-US" sz="2400" dirty="0"/>
          </a:p>
        </p:txBody>
      </p:sp>
      <p:sp>
        <p:nvSpPr>
          <p:cNvPr id="33795" name="Content Placeholder 2"/>
          <p:cNvSpPr>
            <a:spLocks noGrp="1"/>
          </p:cNvSpPr>
          <p:nvPr>
            <p:ph idx="1"/>
          </p:nvPr>
        </p:nvSpPr>
        <p:spPr>
          <a:xfrm>
            <a:off x="657017" y="1367883"/>
            <a:ext cx="7001083" cy="3288652"/>
          </a:xfrm>
        </p:spPr>
        <p:txBody>
          <a:bodyPr/>
          <a:lstStyle/>
          <a:p>
            <a:r>
              <a:rPr lang="nl-NL" altLang="en-US" sz="1800" dirty="0"/>
              <a:t> </a:t>
            </a:r>
            <a:r>
              <a:rPr lang="nl-NL" altLang="en-US" sz="1800" dirty="0" err="1"/>
              <a:t>Since</a:t>
            </a:r>
            <a:r>
              <a:rPr lang="nl-NL" altLang="en-US" sz="1800" dirty="0"/>
              <a:t> </a:t>
            </a:r>
            <a:r>
              <a:rPr lang="nl-NL" altLang="en-US" sz="1800" dirty="0" err="1"/>
              <a:t>many</a:t>
            </a:r>
            <a:r>
              <a:rPr lang="nl-NL" altLang="en-US" sz="1800" dirty="0"/>
              <a:t> </a:t>
            </a:r>
            <a:r>
              <a:rPr lang="nl-NL" altLang="en-US" sz="1800" dirty="0" err="1"/>
              <a:t>alternative</a:t>
            </a:r>
            <a:r>
              <a:rPr lang="nl-NL" altLang="en-US" sz="1800" dirty="0"/>
              <a:t> </a:t>
            </a:r>
            <a:r>
              <a:rPr lang="nl-NL" altLang="en-US" sz="1800" dirty="0" err="1"/>
              <a:t>strategies</a:t>
            </a:r>
            <a:r>
              <a:rPr lang="nl-NL" altLang="en-US" sz="1800" dirty="0"/>
              <a:t> are </a:t>
            </a:r>
            <a:r>
              <a:rPr lang="nl-NL" altLang="en-US" sz="1800" dirty="0" err="1"/>
              <a:t>available</a:t>
            </a:r>
            <a:r>
              <a:rPr lang="nl-NL" altLang="en-US" sz="1800" dirty="0"/>
              <a:t>:</a:t>
            </a:r>
          </a:p>
          <a:p>
            <a:endParaRPr lang="nl-NL" altLang="en-US" sz="1800" dirty="0"/>
          </a:p>
          <a:p>
            <a:r>
              <a:rPr lang="nl-NL" altLang="en-US" sz="1800" dirty="0"/>
              <a:t> A </a:t>
            </a:r>
            <a:r>
              <a:rPr lang="nl-NL" altLang="en-US" sz="1800" dirty="0" err="1"/>
              <a:t>primary</a:t>
            </a:r>
            <a:r>
              <a:rPr lang="nl-NL" altLang="en-US" sz="1800" dirty="0"/>
              <a:t> </a:t>
            </a:r>
            <a:r>
              <a:rPr lang="nl-NL" altLang="en-US" sz="1800" dirty="0" err="1"/>
              <a:t>objective</a:t>
            </a:r>
            <a:r>
              <a:rPr lang="nl-NL" altLang="en-US" sz="1800" dirty="0"/>
              <a:t> of game </a:t>
            </a:r>
            <a:r>
              <a:rPr lang="nl-NL" altLang="en-US" sz="1800" dirty="0" err="1"/>
              <a:t>theory</a:t>
            </a:r>
            <a:r>
              <a:rPr lang="nl-NL" altLang="en-US" sz="1800" dirty="0"/>
              <a:t> is </a:t>
            </a:r>
            <a:r>
              <a:rPr lang="nl-NL" altLang="en-US" sz="1800" dirty="0" err="1"/>
              <a:t>the</a:t>
            </a:r>
            <a:r>
              <a:rPr lang="nl-NL" altLang="en-US" sz="1800" dirty="0"/>
              <a:t> development of </a:t>
            </a:r>
            <a:r>
              <a:rPr lang="nl-NL" altLang="en-US" sz="1800" dirty="0" err="1"/>
              <a:t>rational</a:t>
            </a:r>
            <a:r>
              <a:rPr lang="nl-NL" altLang="en-US" sz="1800" dirty="0"/>
              <a:t> criteria </a:t>
            </a:r>
            <a:r>
              <a:rPr lang="nl-NL" altLang="en-US" sz="1800" dirty="0" err="1"/>
              <a:t>for</a:t>
            </a:r>
            <a:r>
              <a:rPr lang="nl-NL" altLang="en-US" sz="1800" dirty="0"/>
              <a:t> </a:t>
            </a:r>
            <a:r>
              <a:rPr lang="nl-NL" altLang="en-US" sz="1800" dirty="0" err="1"/>
              <a:t>selecting</a:t>
            </a:r>
            <a:r>
              <a:rPr lang="nl-NL" altLang="en-US" sz="1800" dirty="0"/>
              <a:t> a </a:t>
            </a:r>
            <a:r>
              <a:rPr lang="nl-NL" altLang="en-US" sz="1800" dirty="0" err="1"/>
              <a:t>strategy</a:t>
            </a:r>
            <a:r>
              <a:rPr lang="nl-NL" altLang="en-US" sz="1800" dirty="0"/>
              <a:t>. </a:t>
            </a:r>
            <a:r>
              <a:rPr lang="nl-NL" altLang="en-US" sz="1800" dirty="0" err="1"/>
              <a:t>Two</a:t>
            </a:r>
            <a:r>
              <a:rPr lang="nl-NL" altLang="en-US" sz="1800" dirty="0"/>
              <a:t> </a:t>
            </a:r>
            <a:r>
              <a:rPr lang="nl-NL" altLang="en-US" sz="1800" dirty="0" err="1"/>
              <a:t>key</a:t>
            </a:r>
            <a:r>
              <a:rPr lang="nl-NL" altLang="en-US" sz="1800" dirty="0"/>
              <a:t> </a:t>
            </a:r>
            <a:r>
              <a:rPr lang="nl-NL" altLang="en-US" sz="1800" dirty="0" err="1"/>
              <a:t>assumptions</a:t>
            </a:r>
            <a:r>
              <a:rPr lang="nl-NL" altLang="en-US" sz="1800" dirty="0"/>
              <a:t> are made:</a:t>
            </a:r>
          </a:p>
          <a:p>
            <a:endParaRPr lang="nl-NL" altLang="en-US" sz="1800" dirty="0"/>
          </a:p>
          <a:p>
            <a:pPr>
              <a:buFont typeface="Verdana" charset="0"/>
              <a:buAutoNum type="arabicPeriod"/>
            </a:pPr>
            <a:r>
              <a:rPr lang="nl-NL" altLang="en-US" sz="1800" dirty="0"/>
              <a:t> Both </a:t>
            </a:r>
            <a:r>
              <a:rPr lang="nl-NL" altLang="en-US" sz="1800" dirty="0" err="1"/>
              <a:t>players</a:t>
            </a:r>
            <a:r>
              <a:rPr lang="nl-NL" altLang="en-US" sz="1800" dirty="0"/>
              <a:t> are </a:t>
            </a:r>
            <a:r>
              <a:rPr lang="nl-NL" altLang="en-US" sz="1800" dirty="0" err="1"/>
              <a:t>rational</a:t>
            </a:r>
            <a:endParaRPr lang="nl-NL" altLang="en-US" sz="1800" dirty="0"/>
          </a:p>
          <a:p>
            <a:pPr>
              <a:buFont typeface="Verdana" charset="0"/>
              <a:buAutoNum type="arabicPeriod"/>
            </a:pPr>
            <a:r>
              <a:rPr lang="nl-NL" altLang="en-US" sz="1800" dirty="0"/>
              <a:t> Both </a:t>
            </a:r>
            <a:r>
              <a:rPr lang="nl-NL" altLang="en-US" sz="1800" dirty="0" err="1"/>
              <a:t>players</a:t>
            </a:r>
            <a:r>
              <a:rPr lang="nl-NL" altLang="en-US" sz="1800" dirty="0"/>
              <a:t> </a:t>
            </a:r>
            <a:r>
              <a:rPr lang="nl-NL" altLang="en-US" sz="1800" dirty="0" err="1"/>
              <a:t>choose</a:t>
            </a:r>
            <a:r>
              <a:rPr lang="nl-NL" altLang="en-US" sz="1800" dirty="0"/>
              <a:t> </a:t>
            </a:r>
            <a:r>
              <a:rPr lang="nl-NL" altLang="en-US" sz="1800" dirty="0" err="1"/>
              <a:t>their</a:t>
            </a:r>
            <a:r>
              <a:rPr lang="nl-NL" altLang="en-US" sz="1800" dirty="0"/>
              <a:t> </a:t>
            </a:r>
            <a:r>
              <a:rPr lang="nl-NL" altLang="en-US" sz="1800" dirty="0" err="1"/>
              <a:t>strategies</a:t>
            </a:r>
            <a:r>
              <a:rPr lang="nl-NL" altLang="en-US" sz="1800" dirty="0"/>
              <a:t> </a:t>
            </a:r>
            <a:r>
              <a:rPr lang="nl-NL" altLang="en-US" sz="1800" dirty="0" err="1"/>
              <a:t>solely</a:t>
            </a:r>
            <a:r>
              <a:rPr lang="nl-NL" altLang="en-US" sz="1800" dirty="0"/>
              <a:t> </a:t>
            </a:r>
            <a:r>
              <a:rPr lang="nl-NL" altLang="en-US" sz="1800" dirty="0" err="1"/>
              <a:t>to</a:t>
            </a:r>
            <a:r>
              <a:rPr lang="nl-NL" altLang="en-US" sz="1800" dirty="0"/>
              <a:t> </a:t>
            </a:r>
            <a:r>
              <a:rPr lang="nl-NL" altLang="en-US" sz="1800" dirty="0" err="1"/>
              <a:t>promote</a:t>
            </a:r>
            <a:r>
              <a:rPr lang="nl-NL" altLang="en-US" sz="1800" dirty="0"/>
              <a:t> </a:t>
            </a:r>
            <a:r>
              <a:rPr lang="nl-NL" altLang="en-US" sz="1800" dirty="0" err="1"/>
              <a:t>their</a:t>
            </a:r>
            <a:r>
              <a:rPr lang="nl-NL" altLang="en-US" sz="1800" dirty="0"/>
              <a:t> </a:t>
            </a:r>
            <a:r>
              <a:rPr lang="nl-NL" altLang="en-US" sz="1800" dirty="0" err="1"/>
              <a:t>own</a:t>
            </a:r>
            <a:r>
              <a:rPr lang="nl-NL" altLang="en-US" sz="1800" dirty="0"/>
              <a:t> welfare (no </a:t>
            </a:r>
            <a:r>
              <a:rPr lang="nl-NL" altLang="en-US" sz="1800" dirty="0" err="1"/>
              <a:t>compassion</a:t>
            </a:r>
            <a:r>
              <a:rPr lang="nl-NL" altLang="en-US" sz="1800" dirty="0"/>
              <a:t> </a:t>
            </a:r>
            <a:r>
              <a:rPr lang="nl-NL" altLang="en-US" sz="1800" dirty="0" err="1" smtClean="0"/>
              <a:t>for</a:t>
            </a:r>
            <a:r>
              <a:rPr lang="nl-NL" altLang="en-US" sz="1800" dirty="0" smtClean="0"/>
              <a:t> </a:t>
            </a:r>
            <a:r>
              <a:rPr lang="nl-NL" altLang="en-US" sz="1800" dirty="0" err="1"/>
              <a:t>the</a:t>
            </a:r>
            <a:r>
              <a:rPr lang="nl-NL" altLang="en-US" sz="1800" dirty="0"/>
              <a:t> opponent)</a:t>
            </a:r>
          </a:p>
        </p:txBody>
      </p:sp>
    </p:spTree>
    <p:extLst>
      <p:ext uri="{BB962C8B-B14F-4D97-AF65-F5344CB8AC3E}">
        <p14:creationId xmlns:p14="http://schemas.microsoft.com/office/powerpoint/2010/main" val="4071148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008200" y="337932"/>
            <a:ext cx="6253163" cy="571500"/>
          </a:xfrm>
        </p:spPr>
        <p:txBody>
          <a:bodyPr>
            <a:normAutofit/>
          </a:bodyPr>
          <a:lstStyle/>
          <a:p>
            <a:r>
              <a:rPr lang="nl-NL" altLang="en-US" sz="2400" dirty="0" err="1"/>
              <a:t>Another</a:t>
            </a:r>
            <a:r>
              <a:rPr lang="nl-NL" altLang="en-US" sz="2400" dirty="0"/>
              <a:t> </a:t>
            </a:r>
            <a:r>
              <a:rPr lang="nl-NL" altLang="en-US" sz="2400" dirty="0" err="1"/>
              <a:t>example</a:t>
            </a:r>
            <a:r>
              <a:rPr lang="nl-NL" altLang="en-US" sz="2400" dirty="0"/>
              <a:t> of </a:t>
            </a:r>
            <a:r>
              <a:rPr lang="nl-NL" altLang="en-US" sz="2400" dirty="0" err="1"/>
              <a:t>two-person</a:t>
            </a:r>
            <a:r>
              <a:rPr lang="nl-NL" altLang="en-US" sz="2400" dirty="0"/>
              <a:t> </a:t>
            </a:r>
            <a:r>
              <a:rPr lang="nl-NL" altLang="en-US" sz="2400" dirty="0" err="1"/>
              <a:t>zero-sum</a:t>
            </a:r>
            <a:r>
              <a:rPr lang="nl-NL" altLang="en-US" sz="2400" dirty="0"/>
              <a:t> game</a:t>
            </a:r>
            <a:endParaRPr lang="en-US" altLang="en-US" sz="2400" dirty="0"/>
          </a:p>
        </p:txBody>
      </p:sp>
      <p:sp>
        <p:nvSpPr>
          <p:cNvPr id="34819" name="Content Placeholder 2"/>
          <p:cNvSpPr>
            <a:spLocks noGrp="1"/>
          </p:cNvSpPr>
          <p:nvPr>
            <p:ph idx="1"/>
          </p:nvPr>
        </p:nvSpPr>
        <p:spPr>
          <a:xfrm>
            <a:off x="563424" y="909432"/>
            <a:ext cx="8189637" cy="3381375"/>
          </a:xfrm>
        </p:spPr>
        <p:txBody>
          <a:bodyPr/>
          <a:lstStyle/>
          <a:p>
            <a:r>
              <a:rPr lang="en-US" altLang="en-US" sz="1400" dirty="0"/>
              <a:t>Two politicians are running against each other for the Dutch Government. Campaign plans must now be made for the final 2 days, which are expected to be crucial because of the closeness of the race </a:t>
            </a:r>
          </a:p>
          <a:p>
            <a:endParaRPr lang="en-US" altLang="en-US" sz="1400" dirty="0"/>
          </a:p>
          <a:p>
            <a:r>
              <a:rPr lang="en-US" altLang="en-US" sz="1400" dirty="0"/>
              <a:t>Therefore, both politicians want to spend these days campaigning in two key cities, Amsterdam and Rotterdam. To avoid wasting campaign time, they plan to travel at night and spend either 1 full day in each city or 2 full days in just one of the cities</a:t>
            </a:r>
          </a:p>
          <a:p>
            <a:endParaRPr lang="en-US" altLang="en-US" sz="1400" dirty="0"/>
          </a:p>
          <a:p>
            <a:r>
              <a:rPr lang="en-US" altLang="en-US" sz="1400" dirty="0"/>
              <a:t>However, since the necessary arrangements must be made in advance, neither politician will learn their opponent’s campaign schedule until after they have finalized their own</a:t>
            </a:r>
          </a:p>
          <a:p>
            <a:endParaRPr lang="en-US" altLang="en-US" sz="1400" dirty="0"/>
          </a:p>
          <a:p>
            <a:r>
              <a:rPr lang="en-US" altLang="en-US" sz="1400" dirty="0"/>
              <a:t>Therefore, each politician has asked their campaign manager in each of these cities to assess what the impact would be </a:t>
            </a:r>
            <a:r>
              <a:rPr lang="en-US" altLang="en-US" sz="1400" i="1" dirty="0"/>
              <a:t>(in terms of votes won or lost) </a:t>
            </a:r>
            <a:r>
              <a:rPr lang="en-US" altLang="en-US" sz="1400" dirty="0"/>
              <a:t>from the various possible combinations of days spent there by themselves and by their opponent. They then wish to use this information to choose the best strategy on how to use these 2 days</a:t>
            </a:r>
          </a:p>
        </p:txBody>
      </p:sp>
    </p:spTree>
    <p:extLst>
      <p:ext uri="{BB962C8B-B14F-4D97-AF65-F5344CB8AC3E}">
        <p14:creationId xmlns:p14="http://schemas.microsoft.com/office/powerpoint/2010/main" val="512671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nl-NL" altLang="en-US" sz="1800"/>
              <a:t>Formulation as a two-person, zero-sum game</a:t>
            </a:r>
            <a:endParaRPr lang="en-US" altLang="en-US" sz="1800"/>
          </a:p>
        </p:txBody>
      </p:sp>
      <p:sp>
        <p:nvSpPr>
          <p:cNvPr id="35843" name="Content Placeholder 2"/>
          <p:cNvSpPr>
            <a:spLocks noGrp="1"/>
          </p:cNvSpPr>
          <p:nvPr>
            <p:ph idx="1"/>
          </p:nvPr>
        </p:nvSpPr>
        <p:spPr>
          <a:xfrm>
            <a:off x="649563" y="714271"/>
            <a:ext cx="7911341" cy="4069764"/>
          </a:xfrm>
        </p:spPr>
        <p:txBody>
          <a:bodyPr/>
          <a:lstStyle/>
          <a:p>
            <a:r>
              <a:rPr lang="en-US" altLang="en-US" sz="1800" dirty="0"/>
              <a:t> To formulate this problem as a two-person, zero-sum game, we must identify:</a:t>
            </a:r>
          </a:p>
          <a:p>
            <a:pPr lvl="1"/>
            <a:r>
              <a:rPr lang="en-US" altLang="en-US" sz="1400" dirty="0"/>
              <a:t>the two </a:t>
            </a:r>
            <a:r>
              <a:rPr lang="en-US" altLang="en-US" sz="1400" i="1" dirty="0"/>
              <a:t>players</a:t>
            </a:r>
            <a:r>
              <a:rPr lang="en-US" altLang="en-US" sz="1400" dirty="0"/>
              <a:t>: the two politicians</a:t>
            </a:r>
            <a:endParaRPr lang="en-US" altLang="en-US" sz="1400" i="1" dirty="0"/>
          </a:p>
          <a:p>
            <a:pPr lvl="1"/>
            <a:r>
              <a:rPr lang="en-US" altLang="en-US" sz="1400" dirty="0"/>
              <a:t>the </a:t>
            </a:r>
            <a:r>
              <a:rPr lang="en-US" altLang="en-US" sz="1400" i="1" dirty="0"/>
              <a:t>strategies </a:t>
            </a:r>
            <a:r>
              <a:rPr lang="en-US" altLang="en-US" sz="1400" dirty="0"/>
              <a:t>for each player</a:t>
            </a:r>
          </a:p>
          <a:p>
            <a:pPr lvl="1"/>
            <a:r>
              <a:rPr lang="en-US" altLang="en-US" sz="1400" dirty="0"/>
              <a:t>the </a:t>
            </a:r>
            <a:r>
              <a:rPr lang="en-US" altLang="en-US" sz="1400" i="1" dirty="0"/>
              <a:t>payoff matrix </a:t>
            </a:r>
          </a:p>
          <a:p>
            <a:endParaRPr lang="en-US" altLang="en-US" sz="1800" dirty="0"/>
          </a:p>
          <a:p>
            <a:r>
              <a:rPr lang="en-US" altLang="en-US" sz="1800" dirty="0"/>
              <a:t> As the problem has been stated, each player has the following three strategies:</a:t>
            </a:r>
          </a:p>
          <a:p>
            <a:pPr lvl="1"/>
            <a:r>
              <a:rPr lang="en-US" altLang="en-US" sz="1100" dirty="0"/>
              <a:t>Strategy 1: spend 1 day in each city</a:t>
            </a:r>
          </a:p>
          <a:p>
            <a:pPr lvl="1"/>
            <a:r>
              <a:rPr lang="en-US" altLang="en-US" sz="1100" dirty="0"/>
              <a:t>Strategy 2: spend both days in Amsterdam</a:t>
            </a:r>
          </a:p>
          <a:p>
            <a:pPr lvl="1"/>
            <a:r>
              <a:rPr lang="en-US" altLang="en-US" sz="1100" dirty="0"/>
              <a:t>Strategy 3: spend both days in Rotterdam</a:t>
            </a:r>
          </a:p>
          <a:p>
            <a:pPr lvl="1"/>
            <a:endParaRPr lang="nl-NL" altLang="en-US" sz="1100" dirty="0"/>
          </a:p>
          <a:p>
            <a:r>
              <a:rPr lang="en-US" altLang="en-US" sz="1800" dirty="0"/>
              <a:t> The strategies would be more complicated in a different situation where each politician learns where their opponent will spend the first day before they finalize their own plans for the second day</a:t>
            </a:r>
          </a:p>
        </p:txBody>
      </p:sp>
    </p:spTree>
    <p:extLst>
      <p:ext uri="{BB962C8B-B14F-4D97-AF65-F5344CB8AC3E}">
        <p14:creationId xmlns:p14="http://schemas.microsoft.com/office/powerpoint/2010/main" val="1122380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hape 77"/>
          <p:cNvSpPr>
            <a:spLocks noGrp="1"/>
          </p:cNvSpPr>
          <p:nvPr>
            <p:ph type="title"/>
          </p:nvPr>
        </p:nvSpPr>
        <p:spPr>
          <a:xfrm>
            <a:off x="1180478" y="282582"/>
            <a:ext cx="6253163" cy="571500"/>
          </a:xfrm>
        </p:spPr>
        <p:txBody>
          <a:bodyPr/>
          <a:lstStyle/>
          <a:p>
            <a:pPr>
              <a:buClr>
                <a:srgbClr val="001C3D"/>
              </a:buClr>
              <a:buSzPct val="25000"/>
              <a:buFont typeface="Verdana" pitchFamily="34" charset="0"/>
              <a:buNone/>
            </a:pPr>
            <a:r>
              <a:rPr lang="en-US" altLang="en-US" dirty="0" smtClean="0">
                <a:ea typeface="ＭＳ Ｐゴシック" pitchFamily="34" charset="-128"/>
                <a:sym typeface="Verdana" pitchFamily="34" charset="0"/>
              </a:rPr>
              <a:t>Brief summary of the last lecture</a:t>
            </a:r>
          </a:p>
        </p:txBody>
      </p:sp>
      <p:sp>
        <p:nvSpPr>
          <p:cNvPr id="36867" name="Shape 78"/>
          <p:cNvSpPr>
            <a:spLocks noGrp="1"/>
          </p:cNvSpPr>
          <p:nvPr>
            <p:ph type="body" idx="1"/>
          </p:nvPr>
        </p:nvSpPr>
        <p:spPr>
          <a:xfrm>
            <a:off x="722243" y="967409"/>
            <a:ext cx="6916807" cy="3434752"/>
          </a:xfrm>
        </p:spPr>
        <p:txBody>
          <a:bodyPr/>
          <a:lstStyle/>
          <a:p>
            <a:pPr>
              <a:lnSpc>
                <a:spcPct val="90000"/>
              </a:lnSpc>
              <a:spcBef>
                <a:spcPct val="0"/>
              </a:spcBef>
              <a:buClr>
                <a:srgbClr val="001C3D"/>
              </a:buClr>
              <a:buFont typeface="Verdana" pitchFamily="34" charset="0"/>
              <a:buChar char="•"/>
            </a:pPr>
            <a:r>
              <a:rPr lang="en-US" altLang="en-US" sz="1600" dirty="0">
                <a:ea typeface="ＭＳ Ｐゴシック" pitchFamily="34" charset="-128"/>
                <a:sym typeface="Verdana" pitchFamily="34" charset="0"/>
              </a:rPr>
              <a:t>Last lecture you have talked about computer simulations, which are used to reproduce the behaviour of a system in a numerical environment</a:t>
            </a:r>
          </a:p>
          <a:p>
            <a:pPr>
              <a:lnSpc>
                <a:spcPct val="90000"/>
              </a:lnSpc>
              <a:spcBef>
                <a:spcPts val="197"/>
              </a:spcBef>
              <a:buClr>
                <a:srgbClr val="000000"/>
              </a:buClr>
              <a:buNone/>
            </a:pPr>
            <a:endParaRPr lang="en-US" altLang="en-US" sz="1600" dirty="0">
              <a:ea typeface="ＭＳ Ｐゴシック" pitchFamily="34" charset="-128"/>
              <a:sym typeface="Verdana" pitchFamily="34" charset="0"/>
            </a:endParaRPr>
          </a:p>
          <a:p>
            <a:pPr>
              <a:lnSpc>
                <a:spcPct val="90000"/>
              </a:lnSpc>
              <a:spcBef>
                <a:spcPts val="197"/>
              </a:spcBef>
              <a:buClr>
                <a:srgbClr val="001C3D"/>
              </a:buClr>
              <a:buFont typeface="Verdana" pitchFamily="34" charset="0"/>
              <a:buChar char="•"/>
            </a:pPr>
            <a:r>
              <a:rPr lang="en-US" altLang="en-US" sz="1600" dirty="0">
                <a:ea typeface="ＭＳ Ｐゴシック" pitchFamily="34" charset="-128"/>
                <a:sym typeface="Verdana" pitchFamily="34" charset="0"/>
              </a:rPr>
              <a:t>Computer simulations put the model in action!</a:t>
            </a:r>
          </a:p>
          <a:p>
            <a:pPr>
              <a:lnSpc>
                <a:spcPct val="90000"/>
              </a:lnSpc>
              <a:spcBef>
                <a:spcPts val="197"/>
              </a:spcBef>
              <a:buClr>
                <a:srgbClr val="000000"/>
              </a:buClr>
              <a:buNone/>
            </a:pPr>
            <a:endParaRPr lang="en-US" altLang="en-US" sz="1600" dirty="0">
              <a:ea typeface="ＭＳ Ｐゴシック" pitchFamily="34" charset="-128"/>
              <a:sym typeface="Verdana" pitchFamily="34" charset="0"/>
            </a:endParaRPr>
          </a:p>
          <a:p>
            <a:pPr>
              <a:lnSpc>
                <a:spcPct val="90000"/>
              </a:lnSpc>
              <a:spcBef>
                <a:spcPts val="197"/>
              </a:spcBef>
              <a:buClr>
                <a:srgbClr val="001C3D"/>
              </a:buClr>
              <a:buFont typeface="Verdana" pitchFamily="34" charset="0"/>
              <a:buChar char="•"/>
            </a:pPr>
            <a:r>
              <a:rPr lang="en-US" altLang="en-US" sz="1600" dirty="0" smtClean="0">
                <a:ea typeface="ＭＳ Ｐゴシック" pitchFamily="34" charset="-128"/>
                <a:sym typeface="Verdana" pitchFamily="34" charset="0"/>
              </a:rPr>
              <a:t>System                 -&gt;     (</a:t>
            </a:r>
            <a:r>
              <a:rPr lang="en-US" altLang="en-US" sz="1600" dirty="0">
                <a:ea typeface="ＭＳ Ｐゴシック" pitchFamily="34" charset="-128"/>
                <a:sym typeface="Verdana" pitchFamily="34" charset="0"/>
              </a:rPr>
              <a:t>abstract) Model </a:t>
            </a:r>
            <a:r>
              <a:rPr lang="en-US" altLang="en-US" sz="1600" dirty="0" smtClean="0">
                <a:ea typeface="ＭＳ Ｐゴシック" pitchFamily="34" charset="-128"/>
                <a:sym typeface="Verdana" pitchFamily="34" charset="0"/>
              </a:rPr>
              <a:t>     -&gt;     Computer </a:t>
            </a:r>
            <a:r>
              <a:rPr lang="en-US" altLang="en-US" sz="1600" dirty="0">
                <a:ea typeface="ＭＳ Ｐゴシック" pitchFamily="34" charset="-128"/>
                <a:sym typeface="Verdana" pitchFamily="34" charset="0"/>
              </a:rPr>
              <a:t>simulations</a:t>
            </a:r>
          </a:p>
          <a:p>
            <a:pPr marL="152400" indent="0">
              <a:lnSpc>
                <a:spcPct val="90000"/>
              </a:lnSpc>
              <a:spcBef>
                <a:spcPts val="197"/>
              </a:spcBef>
              <a:buClr>
                <a:srgbClr val="001C3D"/>
              </a:buClr>
              <a:buNone/>
            </a:pPr>
            <a:r>
              <a:rPr lang="nl-NL" altLang="en-US" sz="1600" dirty="0">
                <a:ea typeface="ＭＳ Ｐゴシック" pitchFamily="34" charset="-128"/>
                <a:sym typeface="Verdana" pitchFamily="34" charset="0"/>
              </a:rPr>
              <a:t>  </a:t>
            </a:r>
            <a:r>
              <a:rPr lang="nl-NL" altLang="en-US" sz="1600" dirty="0" smtClean="0">
                <a:ea typeface="ＭＳ Ｐゴシック" pitchFamily="34" charset="-128"/>
                <a:sym typeface="Verdana" pitchFamily="34" charset="0"/>
              </a:rPr>
              <a:t>   Data                      </a:t>
            </a:r>
            <a:r>
              <a:rPr lang="nl-NL" altLang="en-US" sz="1600" dirty="0">
                <a:ea typeface="ＭＳ Ｐゴシック" pitchFamily="34" charset="-128"/>
                <a:sym typeface="Verdana" pitchFamily="34" charset="0"/>
              </a:rPr>
              <a:t>-&gt;     </a:t>
            </a:r>
            <a:r>
              <a:rPr lang="nl-NL" altLang="en-US" sz="1600" dirty="0" smtClean="0">
                <a:ea typeface="ＭＳ Ｐゴシック" pitchFamily="34" charset="-128"/>
                <a:sym typeface="Verdana" pitchFamily="34" charset="0"/>
              </a:rPr>
              <a:t>    Information          -&gt;          Knowledge</a:t>
            </a:r>
            <a:endParaRPr lang="en-US" altLang="en-US" sz="1600" dirty="0">
              <a:ea typeface="ＭＳ Ｐゴシック" pitchFamily="34" charset="-128"/>
              <a:sym typeface="Verdana" pitchFamily="34" charset="0"/>
            </a:endParaRPr>
          </a:p>
          <a:p>
            <a:pPr>
              <a:lnSpc>
                <a:spcPct val="90000"/>
              </a:lnSpc>
              <a:spcBef>
                <a:spcPts val="197"/>
              </a:spcBef>
              <a:buClr>
                <a:srgbClr val="000000"/>
              </a:buClr>
              <a:buNone/>
            </a:pPr>
            <a:endParaRPr lang="en-US" altLang="en-US" sz="1600" dirty="0">
              <a:ea typeface="ＭＳ Ｐゴシック" pitchFamily="34" charset="-128"/>
              <a:sym typeface="Verdana" pitchFamily="34" charset="0"/>
            </a:endParaRPr>
          </a:p>
          <a:p>
            <a:pPr>
              <a:lnSpc>
                <a:spcPct val="90000"/>
              </a:lnSpc>
              <a:spcBef>
                <a:spcPts val="197"/>
              </a:spcBef>
              <a:buClr>
                <a:srgbClr val="000000"/>
              </a:buClr>
              <a:buNone/>
            </a:pPr>
            <a:endParaRPr lang="en-US" altLang="en-US" sz="1600" dirty="0">
              <a:ea typeface="ＭＳ Ｐゴシック" pitchFamily="34" charset="-128"/>
              <a:sym typeface="Verdana" pitchFamily="34" charset="0"/>
            </a:endParaRPr>
          </a:p>
          <a:p>
            <a:pPr>
              <a:lnSpc>
                <a:spcPct val="90000"/>
              </a:lnSpc>
              <a:spcBef>
                <a:spcPts val="197"/>
              </a:spcBef>
              <a:buFont typeface="Verdana" pitchFamily="34" charset="0"/>
              <a:buChar char="•"/>
            </a:pPr>
            <a:r>
              <a:rPr lang="en-US" altLang="en-US" sz="1600" dirty="0">
                <a:ea typeface="ＭＳ Ｐゴシック" pitchFamily="34" charset="-128"/>
                <a:sym typeface="Verdana" pitchFamily="34" charset="0"/>
              </a:rPr>
              <a:t>We ended the first part of our journey focused on the transformation: </a:t>
            </a:r>
            <a:endParaRPr lang="en-US" altLang="en-US" sz="1600" dirty="0" smtClean="0">
              <a:ea typeface="ＭＳ Ｐゴシック" pitchFamily="34" charset="-128"/>
              <a:sym typeface="Verdana" pitchFamily="34" charset="0"/>
            </a:endParaRPr>
          </a:p>
          <a:p>
            <a:pPr marL="0" indent="0">
              <a:lnSpc>
                <a:spcPct val="90000"/>
              </a:lnSpc>
              <a:spcBef>
                <a:spcPts val="197"/>
              </a:spcBef>
              <a:buNone/>
            </a:pPr>
            <a:r>
              <a:rPr lang="en-US" altLang="en-US" sz="1600" dirty="0" smtClean="0">
                <a:ea typeface="ＭＳ Ｐゴシック" pitchFamily="34" charset="-128"/>
                <a:sym typeface="Verdana" pitchFamily="34" charset="0"/>
              </a:rPr>
              <a:t>                           </a:t>
            </a:r>
            <a:r>
              <a:rPr lang="nl-NL" altLang="en-US" sz="1600" dirty="0">
                <a:ea typeface="ＭＳ Ｐゴシック" pitchFamily="34" charset="-128"/>
                <a:sym typeface="Verdana" pitchFamily="34" charset="0"/>
              </a:rPr>
              <a:t>Data    -&gt;     Information    -&gt; </a:t>
            </a:r>
            <a:r>
              <a:rPr lang="nl-NL" altLang="en-US" sz="1600" dirty="0" smtClean="0">
                <a:ea typeface="ＭＳ Ｐゴシック" pitchFamily="34" charset="-128"/>
                <a:sym typeface="Verdana" pitchFamily="34" charset="0"/>
              </a:rPr>
              <a:t>    Knowledge</a:t>
            </a:r>
            <a:endParaRPr lang="en-US" altLang="en-US" sz="1600" dirty="0">
              <a:ea typeface="ＭＳ Ｐゴシック" pitchFamily="34" charset="-128"/>
              <a:sym typeface="Verdana" pitchFamily="34" charset="0"/>
            </a:endParaRPr>
          </a:p>
          <a:p>
            <a:pPr>
              <a:lnSpc>
                <a:spcPct val="90000"/>
              </a:lnSpc>
              <a:spcBef>
                <a:spcPts val="197"/>
              </a:spcBef>
              <a:buClr>
                <a:srgbClr val="000000"/>
              </a:buClr>
              <a:buNone/>
            </a:pPr>
            <a:endParaRPr lang="en-US" altLang="en-US" sz="1600" dirty="0">
              <a:ea typeface="ＭＳ Ｐゴシック" pitchFamily="34" charset="-128"/>
              <a:sym typeface="Verdana" pitchFamily="34" charset="0"/>
            </a:endParaRPr>
          </a:p>
          <a:p>
            <a:pPr>
              <a:lnSpc>
                <a:spcPct val="90000"/>
              </a:lnSpc>
              <a:spcBef>
                <a:spcPts val="197"/>
              </a:spcBef>
              <a:buClr>
                <a:srgbClr val="001C3D"/>
              </a:buClr>
              <a:buFont typeface="Verdana" pitchFamily="34" charset="0"/>
              <a:buChar char="•"/>
            </a:pPr>
            <a:r>
              <a:rPr lang="en-US" altLang="en-US" sz="1600" dirty="0">
                <a:ea typeface="ＭＳ Ｐゴシック" pitchFamily="34" charset="-128"/>
                <a:sym typeface="Verdana" pitchFamily="34" charset="0"/>
              </a:rPr>
              <a:t>Today we will talk about decision making processes which can be modeled as a game among competing players -&gt; Game Theory!</a:t>
            </a:r>
          </a:p>
          <a:p>
            <a:pPr>
              <a:lnSpc>
                <a:spcPct val="90000"/>
              </a:lnSpc>
              <a:spcBef>
                <a:spcPts val="197"/>
              </a:spcBef>
              <a:buClr>
                <a:srgbClr val="000000"/>
              </a:buClr>
              <a:buNone/>
            </a:pPr>
            <a:endParaRPr lang="en-US" altLang="en-US" sz="1600" dirty="0">
              <a:ea typeface="ＭＳ Ｐゴシック" pitchFamily="34" charset="-128"/>
              <a:sym typeface="Verdana" pitchFamily="34" charset="0"/>
            </a:endParaRPr>
          </a:p>
        </p:txBody>
      </p:sp>
    </p:spTree>
    <p:extLst>
      <p:ext uri="{BB962C8B-B14F-4D97-AF65-F5344CB8AC3E}">
        <p14:creationId xmlns:p14="http://schemas.microsoft.com/office/powerpoint/2010/main" val="310655218"/>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nl-NL" altLang="en-US" dirty="0" err="1" smtClean="0"/>
              <a:t>Payoff</a:t>
            </a:r>
            <a:r>
              <a:rPr lang="nl-NL" altLang="en-US" dirty="0" err="1"/>
              <a:t>s</a:t>
            </a:r>
            <a:endParaRPr lang="en-US" altLang="en-US" dirty="0" smtClean="0"/>
          </a:p>
        </p:txBody>
      </p:sp>
      <p:sp>
        <p:nvSpPr>
          <p:cNvPr id="36867" name="Content Placeholder 2"/>
          <p:cNvSpPr>
            <a:spLocks noGrp="1"/>
          </p:cNvSpPr>
          <p:nvPr>
            <p:ph idx="1"/>
          </p:nvPr>
        </p:nvSpPr>
        <p:spPr/>
        <p:txBody>
          <a:bodyPr/>
          <a:lstStyle/>
          <a:p>
            <a:endParaRPr lang="en-US" altLang="en-US" sz="1800" dirty="0"/>
          </a:p>
          <a:p>
            <a:r>
              <a:rPr lang="en-US" altLang="en-US" sz="1800" dirty="0"/>
              <a:t> From the politician’s viewpoint, the objective is to </a:t>
            </a:r>
            <a:r>
              <a:rPr lang="en-US" altLang="en-US" sz="1800" i="1" dirty="0"/>
              <a:t>win votes, </a:t>
            </a:r>
            <a:r>
              <a:rPr lang="en-US" altLang="en-US" sz="1800" dirty="0"/>
              <a:t>and each additional vote (before he learns the outcome of the election) is of equal value to him</a:t>
            </a:r>
          </a:p>
          <a:p>
            <a:endParaRPr lang="en-US" altLang="en-US" sz="1800" dirty="0"/>
          </a:p>
          <a:p>
            <a:r>
              <a:rPr lang="en-US" altLang="en-US" sz="1800" dirty="0"/>
              <a:t> Therefore, the appropriate entries for the payoff matrix for politician 1 are the </a:t>
            </a:r>
            <a:r>
              <a:rPr lang="en-US" altLang="en-US" sz="1800" b="1" i="1" dirty="0"/>
              <a:t>total net votes won </a:t>
            </a:r>
            <a:r>
              <a:rPr lang="en-US" altLang="en-US" sz="1800" dirty="0"/>
              <a:t>from the politician 2 (i.e., the sum of the net vote changes in the two cities) resulting from these 2 days of campaigning</a:t>
            </a:r>
          </a:p>
        </p:txBody>
      </p:sp>
    </p:spTree>
    <p:extLst>
      <p:ext uri="{BB962C8B-B14F-4D97-AF65-F5344CB8AC3E}">
        <p14:creationId xmlns:p14="http://schemas.microsoft.com/office/powerpoint/2010/main" val="1399930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000746" y="295057"/>
            <a:ext cx="6253163" cy="571500"/>
          </a:xfrm>
        </p:spPr>
        <p:txBody>
          <a:bodyPr/>
          <a:lstStyle/>
          <a:p>
            <a:r>
              <a:rPr lang="nl-NL" altLang="en-US" dirty="0" smtClean="0"/>
              <a:t>The Game:</a:t>
            </a:r>
            <a:endParaRPr lang="en-US" altLang="en-US" dirty="0" smtClean="0"/>
          </a:p>
        </p:txBody>
      </p:sp>
      <p:sp>
        <p:nvSpPr>
          <p:cNvPr id="37891" name="Content Placeholder 2"/>
          <p:cNvSpPr>
            <a:spLocks noGrp="1"/>
          </p:cNvSpPr>
          <p:nvPr>
            <p:ph idx="1"/>
          </p:nvPr>
        </p:nvSpPr>
        <p:spPr>
          <a:xfrm>
            <a:off x="1404937" y="963077"/>
            <a:ext cx="6253163" cy="3086100"/>
          </a:xfrm>
        </p:spPr>
        <p:txBody>
          <a:bodyPr/>
          <a:lstStyle/>
          <a:p>
            <a:r>
              <a:rPr lang="en-US" altLang="en-US" sz="1350" dirty="0"/>
              <a:t> Strategy 1: spend 1 day in each city</a:t>
            </a:r>
          </a:p>
          <a:p>
            <a:r>
              <a:rPr lang="en-US" altLang="en-US" sz="1350" dirty="0"/>
              <a:t> Strategy 2: spend both days in Amsterdam</a:t>
            </a:r>
          </a:p>
          <a:p>
            <a:r>
              <a:rPr lang="en-US" altLang="en-US" sz="1350" dirty="0"/>
              <a:t> Strategy 3: spend both days in Rotterdam</a:t>
            </a:r>
          </a:p>
          <a:p>
            <a:endParaRPr lang="en-US" altLang="en-US" sz="1350" dirty="0"/>
          </a:p>
        </p:txBody>
      </p:sp>
      <p:graphicFrame>
        <p:nvGraphicFramePr>
          <p:cNvPr id="4" name="Table 3"/>
          <p:cNvGraphicFramePr>
            <a:graphicFrameLocks noGrp="1"/>
          </p:cNvGraphicFramePr>
          <p:nvPr>
            <p:extLst>
              <p:ext uri="{D42A27DB-BD31-4B8C-83A1-F6EECF244321}">
                <p14:modId xmlns:p14="http://schemas.microsoft.com/office/powerpoint/2010/main" val="1370879839"/>
              </p:ext>
            </p:extLst>
          </p:nvPr>
        </p:nvGraphicFramePr>
        <p:xfrm>
          <a:off x="2141935" y="2105025"/>
          <a:ext cx="4374357" cy="2118276"/>
        </p:xfrm>
        <a:graphic>
          <a:graphicData uri="http://schemas.openxmlformats.org/drawingml/2006/table">
            <a:tbl>
              <a:tblPr/>
              <a:tblGrid>
                <a:gridCol w="1525190">
                  <a:extLst>
                    <a:ext uri="{9D8B030D-6E8A-4147-A177-3AD203B41FA5}">
                      <a16:colId xmlns:a16="http://schemas.microsoft.com/office/drawing/2014/main" val="20000"/>
                    </a:ext>
                  </a:extLst>
                </a:gridCol>
                <a:gridCol w="1208485">
                  <a:extLst>
                    <a:ext uri="{9D8B030D-6E8A-4147-A177-3AD203B41FA5}">
                      <a16:colId xmlns:a16="http://schemas.microsoft.com/office/drawing/2014/main" val="20001"/>
                    </a:ext>
                  </a:extLst>
                </a:gridCol>
                <a:gridCol w="546497">
                  <a:extLst>
                    <a:ext uri="{9D8B030D-6E8A-4147-A177-3AD203B41FA5}">
                      <a16:colId xmlns:a16="http://schemas.microsoft.com/office/drawing/2014/main" val="20002"/>
                    </a:ext>
                  </a:extLst>
                </a:gridCol>
                <a:gridCol w="481013">
                  <a:extLst>
                    <a:ext uri="{9D8B030D-6E8A-4147-A177-3AD203B41FA5}">
                      <a16:colId xmlns:a16="http://schemas.microsoft.com/office/drawing/2014/main" val="20003"/>
                    </a:ext>
                  </a:extLst>
                </a:gridCol>
                <a:gridCol w="613172">
                  <a:extLst>
                    <a:ext uri="{9D8B030D-6E8A-4147-A177-3AD203B41FA5}">
                      <a16:colId xmlns:a16="http://schemas.microsoft.com/office/drawing/2014/main" val="20004"/>
                    </a:ext>
                  </a:extLst>
                </a:gridCol>
              </a:tblGrid>
              <a:tr h="685785">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smtClean="0">
                        <a:ln>
                          <a:noFill/>
                        </a:ln>
                        <a:solidFill>
                          <a:srgbClr val="FFFFFF"/>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4305">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8543">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78543">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8543">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78543">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92979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nl-NL" altLang="en-US" dirty="0" smtClean="0"/>
              <a:t>Three games </a:t>
            </a:r>
            <a:r>
              <a:rPr lang="nl-NL" altLang="en-US" dirty="0" err="1" smtClean="0"/>
              <a:t>for</a:t>
            </a:r>
            <a:r>
              <a:rPr lang="nl-NL" altLang="en-US" dirty="0" smtClean="0"/>
              <a:t> </a:t>
            </a:r>
            <a:r>
              <a:rPr lang="nl-NL" altLang="en-US" dirty="0" err="1" smtClean="0"/>
              <a:t>this</a:t>
            </a:r>
            <a:r>
              <a:rPr lang="nl-NL" altLang="en-US" dirty="0" smtClean="0"/>
              <a:t> </a:t>
            </a:r>
            <a:r>
              <a:rPr lang="nl-NL" altLang="en-US" dirty="0" err="1" smtClean="0"/>
              <a:t>example</a:t>
            </a:r>
            <a:endParaRPr lang="en-US" altLang="en-US" dirty="0" smtClean="0"/>
          </a:p>
        </p:txBody>
      </p:sp>
      <p:sp>
        <p:nvSpPr>
          <p:cNvPr id="38915" name="Content Placeholder 2"/>
          <p:cNvSpPr>
            <a:spLocks noGrp="1"/>
          </p:cNvSpPr>
          <p:nvPr>
            <p:ph idx="1"/>
          </p:nvPr>
        </p:nvSpPr>
        <p:spPr/>
        <p:txBody>
          <a:bodyPr/>
          <a:lstStyle/>
          <a:p>
            <a:r>
              <a:rPr lang="nl-NL" altLang="en-US" sz="2100" dirty="0"/>
              <a:t> Three </a:t>
            </a:r>
            <a:r>
              <a:rPr lang="nl-NL" altLang="en-US" sz="2100" dirty="0" err="1"/>
              <a:t>alternative</a:t>
            </a:r>
            <a:r>
              <a:rPr lang="nl-NL" altLang="en-US" sz="2100" dirty="0"/>
              <a:t> sets of data </a:t>
            </a:r>
            <a:r>
              <a:rPr lang="nl-NL" altLang="en-US" sz="2100" dirty="0" err="1"/>
              <a:t>for</a:t>
            </a:r>
            <a:r>
              <a:rPr lang="nl-NL" altLang="en-US" sz="2100" dirty="0"/>
              <a:t> </a:t>
            </a:r>
            <a:r>
              <a:rPr lang="nl-NL" altLang="en-US" sz="2100" dirty="0" err="1"/>
              <a:t>the</a:t>
            </a:r>
            <a:r>
              <a:rPr lang="nl-NL" altLang="en-US" sz="2100" dirty="0"/>
              <a:t> </a:t>
            </a:r>
            <a:r>
              <a:rPr lang="nl-NL" altLang="en-US" sz="2100" dirty="0" err="1"/>
              <a:t>payoff</a:t>
            </a:r>
            <a:r>
              <a:rPr lang="nl-NL" altLang="en-US" sz="2100" dirty="0"/>
              <a:t> matrix, </a:t>
            </a:r>
            <a:r>
              <a:rPr lang="nl-NL" altLang="en-US" sz="2100" dirty="0" err="1"/>
              <a:t>to</a:t>
            </a:r>
            <a:r>
              <a:rPr lang="nl-NL" altLang="en-US" sz="2100" dirty="0"/>
              <a:t> </a:t>
            </a:r>
            <a:r>
              <a:rPr lang="nl-NL" altLang="en-US" sz="2100" dirty="0" err="1"/>
              <a:t>illustrate</a:t>
            </a:r>
            <a:r>
              <a:rPr lang="nl-NL" altLang="en-US" sz="2100" dirty="0"/>
              <a:t> </a:t>
            </a:r>
            <a:r>
              <a:rPr lang="nl-NL" altLang="en-US" sz="2100" dirty="0" err="1"/>
              <a:t>three</a:t>
            </a:r>
            <a:r>
              <a:rPr lang="nl-NL" altLang="en-US" sz="2100" dirty="0"/>
              <a:t> different </a:t>
            </a:r>
            <a:r>
              <a:rPr lang="nl-NL" altLang="en-US" sz="2100" dirty="0" err="1"/>
              <a:t>scenarios</a:t>
            </a:r>
            <a:r>
              <a:rPr lang="nl-NL" altLang="en-US" sz="2100" dirty="0"/>
              <a:t>, </a:t>
            </a:r>
            <a:r>
              <a:rPr lang="nl-NL" altLang="en-US" sz="2100" dirty="0" err="1"/>
              <a:t>and</a:t>
            </a:r>
            <a:r>
              <a:rPr lang="nl-NL" altLang="en-US" sz="2100" dirty="0"/>
              <a:t> </a:t>
            </a:r>
            <a:r>
              <a:rPr lang="nl-NL" altLang="en-US" sz="2100" dirty="0" err="1"/>
              <a:t>how</a:t>
            </a:r>
            <a:r>
              <a:rPr lang="nl-NL" altLang="en-US" sz="2100" dirty="0"/>
              <a:t> </a:t>
            </a:r>
            <a:r>
              <a:rPr lang="nl-NL" altLang="en-US" sz="2100" dirty="0" err="1"/>
              <a:t>to</a:t>
            </a:r>
            <a:r>
              <a:rPr lang="nl-NL" altLang="en-US" sz="2100" dirty="0"/>
              <a:t> </a:t>
            </a:r>
            <a:r>
              <a:rPr lang="nl-NL" altLang="en-US" sz="2100" dirty="0" err="1"/>
              <a:t>solve</a:t>
            </a:r>
            <a:r>
              <a:rPr lang="nl-NL" altLang="en-US" sz="2100" dirty="0"/>
              <a:t> </a:t>
            </a:r>
            <a:r>
              <a:rPr lang="nl-NL" altLang="en-US" sz="2100" dirty="0" err="1"/>
              <a:t>those</a:t>
            </a:r>
            <a:endParaRPr lang="nl-NL" altLang="en-US" sz="2100" dirty="0"/>
          </a:p>
          <a:p>
            <a:endParaRPr lang="nl-NL" altLang="en-US" sz="2100" dirty="0"/>
          </a:p>
          <a:p>
            <a:endParaRPr lang="en-US" altLang="en-US" sz="2100" dirty="0"/>
          </a:p>
        </p:txBody>
      </p:sp>
    </p:spTree>
    <p:extLst>
      <p:ext uri="{BB962C8B-B14F-4D97-AF65-F5344CB8AC3E}">
        <p14:creationId xmlns:p14="http://schemas.microsoft.com/office/powerpoint/2010/main" val="826045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910829" y="241207"/>
            <a:ext cx="6253163" cy="571500"/>
          </a:xfrm>
        </p:spPr>
        <p:txBody>
          <a:bodyPr/>
          <a:lstStyle/>
          <a:p>
            <a:r>
              <a:rPr lang="nl-NL" altLang="en-US" dirty="0" smtClean="0"/>
              <a:t>Game 1</a:t>
            </a:r>
            <a:endParaRPr lang="en-US" altLang="en-US" dirty="0" smtClean="0"/>
          </a:p>
        </p:txBody>
      </p:sp>
      <p:sp>
        <p:nvSpPr>
          <p:cNvPr id="39939" name="Content Placeholder 2"/>
          <p:cNvSpPr>
            <a:spLocks noGrp="1"/>
          </p:cNvSpPr>
          <p:nvPr>
            <p:ph idx="1"/>
          </p:nvPr>
        </p:nvSpPr>
        <p:spPr>
          <a:xfrm>
            <a:off x="994120" y="921459"/>
            <a:ext cx="6253163" cy="3434954"/>
          </a:xfrm>
        </p:spPr>
        <p:txBody>
          <a:bodyPr/>
          <a:lstStyle/>
          <a:p>
            <a:r>
              <a:rPr lang="en-US" altLang="en-US" sz="1200" dirty="0"/>
              <a:t> Strategy 1: spend 1 day in each city</a:t>
            </a:r>
          </a:p>
          <a:p>
            <a:r>
              <a:rPr lang="en-US" altLang="en-US" sz="1200" dirty="0"/>
              <a:t> Strategy 2: spend both days in Amsterdam</a:t>
            </a:r>
          </a:p>
          <a:p>
            <a:r>
              <a:rPr lang="en-US" altLang="en-US" sz="1200" dirty="0"/>
              <a:t> Strategy 3: spend both days in Rotterdam</a:t>
            </a:r>
          </a:p>
          <a:p>
            <a:endParaRPr lang="nl-NL" altLang="en-US" sz="1200" dirty="0"/>
          </a:p>
          <a:p>
            <a:endParaRPr lang="nl-NL" altLang="en-US" sz="1200" dirty="0" smtClean="0"/>
          </a:p>
          <a:p>
            <a:endParaRPr lang="nl-NL" altLang="en-US" sz="1200" dirty="0"/>
          </a:p>
          <a:p>
            <a:endParaRPr lang="nl-NL" altLang="en-US" sz="1200" dirty="0" smtClean="0"/>
          </a:p>
          <a:p>
            <a:endParaRPr lang="nl-NL" altLang="en-US" sz="1200" dirty="0"/>
          </a:p>
          <a:p>
            <a:endParaRPr lang="nl-NL" altLang="en-US" sz="1200" dirty="0" smtClean="0"/>
          </a:p>
          <a:p>
            <a:endParaRPr lang="nl-NL" altLang="en-US" sz="1200" dirty="0"/>
          </a:p>
          <a:p>
            <a:endParaRPr lang="nl-NL" altLang="en-US" sz="1200" dirty="0"/>
          </a:p>
          <a:p>
            <a:endParaRPr lang="nl-NL" altLang="en-US" sz="1200" dirty="0"/>
          </a:p>
          <a:p>
            <a:endParaRPr lang="nl-NL" altLang="en-US" sz="1200" dirty="0"/>
          </a:p>
          <a:p>
            <a:pPr marL="0" indent="0">
              <a:buNone/>
            </a:pPr>
            <a:endParaRPr lang="nl-NL" altLang="en-US" sz="1200" dirty="0"/>
          </a:p>
          <a:p>
            <a:endParaRPr lang="nl-NL" altLang="en-US" sz="1200" dirty="0"/>
          </a:p>
          <a:p>
            <a:pPr>
              <a:buFontTx/>
              <a:buNone/>
            </a:pPr>
            <a:endParaRPr lang="nl-NL" altLang="en-US" sz="1200" dirty="0"/>
          </a:p>
          <a:p>
            <a:r>
              <a:rPr lang="en-US" altLang="en-US" sz="1200" dirty="0"/>
              <a:t> Given the above payoff matrix, which strategy should each player/politician select?</a:t>
            </a:r>
          </a:p>
        </p:txBody>
      </p:sp>
      <p:graphicFrame>
        <p:nvGraphicFramePr>
          <p:cNvPr id="4" name="Table 3"/>
          <p:cNvGraphicFramePr>
            <a:graphicFrameLocks noGrp="1"/>
          </p:cNvGraphicFramePr>
          <p:nvPr>
            <p:extLst>
              <p:ext uri="{D42A27DB-BD31-4B8C-83A1-F6EECF244321}">
                <p14:modId xmlns:p14="http://schemas.microsoft.com/office/powerpoint/2010/main" val="1226662646"/>
              </p:ext>
            </p:extLst>
          </p:nvPr>
        </p:nvGraphicFramePr>
        <p:xfrm>
          <a:off x="1202531" y="1684054"/>
          <a:ext cx="5669757" cy="1909763"/>
        </p:xfrm>
        <a:graphic>
          <a:graphicData uri="http://schemas.openxmlformats.org/drawingml/2006/table">
            <a:tbl>
              <a:tblPr/>
              <a:tblGrid>
                <a:gridCol w="1977628">
                  <a:extLst>
                    <a:ext uri="{9D8B030D-6E8A-4147-A177-3AD203B41FA5}">
                      <a16:colId xmlns:a16="http://schemas.microsoft.com/office/drawing/2014/main" val="20000"/>
                    </a:ext>
                  </a:extLst>
                </a:gridCol>
                <a:gridCol w="1565672">
                  <a:extLst>
                    <a:ext uri="{9D8B030D-6E8A-4147-A177-3AD203B41FA5}">
                      <a16:colId xmlns:a16="http://schemas.microsoft.com/office/drawing/2014/main" val="20001"/>
                    </a:ext>
                  </a:extLst>
                </a:gridCol>
                <a:gridCol w="709613">
                  <a:extLst>
                    <a:ext uri="{9D8B030D-6E8A-4147-A177-3AD203B41FA5}">
                      <a16:colId xmlns:a16="http://schemas.microsoft.com/office/drawing/2014/main" val="20002"/>
                    </a:ext>
                  </a:extLst>
                </a:gridCol>
                <a:gridCol w="622697">
                  <a:extLst>
                    <a:ext uri="{9D8B030D-6E8A-4147-A177-3AD203B41FA5}">
                      <a16:colId xmlns:a16="http://schemas.microsoft.com/office/drawing/2014/main" val="20003"/>
                    </a:ext>
                  </a:extLst>
                </a:gridCol>
                <a:gridCol w="794147">
                  <a:extLst>
                    <a:ext uri="{9D8B030D-6E8A-4147-A177-3AD203B41FA5}">
                      <a16:colId xmlns:a16="http://schemas.microsoft.com/office/drawing/2014/main" val="20004"/>
                    </a:ext>
                  </a:extLst>
                </a:gridCol>
              </a:tblGrid>
              <a:tr h="50006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432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4320">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dirty="0" err="1" smtClean="0">
                          <a:ln>
                            <a:noFill/>
                          </a:ln>
                          <a:solidFill>
                            <a:srgbClr val="001C3D"/>
                          </a:solidFill>
                          <a:effectLst/>
                          <a:latin typeface="Verdana" charset="0"/>
                          <a:ea typeface="DejaVu Sans" charset="0"/>
                          <a:cs typeface="DejaVu Sans" charset="0"/>
                        </a:rPr>
                        <a:t>Politician</a:t>
                      </a:r>
                      <a:r>
                        <a:rPr kumimoji="0" lang="nl-NL" altLang="en-US" sz="1400" b="1" i="0" u="none" strike="noStrike" cap="none" normalizeH="0" baseline="0" dirty="0" smtClean="0">
                          <a:ln>
                            <a:noFill/>
                          </a:ln>
                          <a:solidFill>
                            <a:srgbClr val="001C3D"/>
                          </a:solidFill>
                          <a:effectLst/>
                          <a:latin typeface="Verdana" charset="0"/>
                          <a:ea typeface="DejaVu Sans" charset="0"/>
                          <a:cs typeface="DejaVu Sans" charset="0"/>
                        </a:rPr>
                        <a:t> 1</a:t>
                      </a:r>
                      <a:endParaRPr kumimoji="0" lang="en-US" altLang="en-US" sz="1400" b="1"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4</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0</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63423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nl-NL" altLang="en-US" dirty="0" smtClean="0"/>
              <a:t>Game 1 – </a:t>
            </a:r>
            <a:r>
              <a:rPr lang="nl-NL" altLang="en-US" dirty="0" err="1" smtClean="0"/>
              <a:t>dominated</a:t>
            </a:r>
            <a:r>
              <a:rPr lang="nl-NL" altLang="en-US" dirty="0" smtClean="0"/>
              <a:t> actions / </a:t>
            </a:r>
            <a:r>
              <a:rPr lang="nl-NL" altLang="en-US" dirty="0" err="1" smtClean="0"/>
              <a:t>strategies</a:t>
            </a:r>
            <a:endParaRPr lang="en-US" altLang="en-US" dirty="0" smtClean="0"/>
          </a:p>
        </p:txBody>
      </p:sp>
      <p:sp>
        <p:nvSpPr>
          <p:cNvPr id="40963" name="Content Placeholder 2"/>
          <p:cNvSpPr>
            <a:spLocks noGrp="1"/>
          </p:cNvSpPr>
          <p:nvPr>
            <p:ph idx="1"/>
          </p:nvPr>
        </p:nvSpPr>
        <p:spPr>
          <a:xfrm>
            <a:off x="416312" y="1123442"/>
            <a:ext cx="7880195" cy="2857232"/>
          </a:xfrm>
        </p:spPr>
        <p:txBody>
          <a:bodyPr/>
          <a:lstStyle/>
          <a:p>
            <a:r>
              <a:rPr lang="en-US" altLang="en-US" sz="1600" dirty="0"/>
              <a:t> This situation is a rather special one, where the answer can be obtained just by applying the concept of dominated strategies to rule out a succession of inferior strategies, hopefully until only one strategy pair remains</a:t>
            </a:r>
          </a:p>
          <a:p>
            <a:endParaRPr lang="nl-NL" altLang="en-US" sz="1600" dirty="0"/>
          </a:p>
          <a:p>
            <a:r>
              <a:rPr lang="en-US" altLang="en-US" sz="1600" dirty="0"/>
              <a:t> For a specific player, a strategy is </a:t>
            </a:r>
            <a:r>
              <a:rPr lang="en-US" altLang="en-US" sz="1600" b="1" dirty="0"/>
              <a:t>dominated </a:t>
            </a:r>
            <a:r>
              <a:rPr lang="en-US" altLang="en-US" sz="1600" dirty="0"/>
              <a:t>by a second strategy if the second strategy is </a:t>
            </a:r>
            <a:r>
              <a:rPr lang="en-US" altLang="en-US" sz="1600" i="1" dirty="0"/>
              <a:t>always at least as good </a:t>
            </a:r>
            <a:r>
              <a:rPr lang="en-US" altLang="en-US" sz="1600" dirty="0"/>
              <a:t>and sometimes better </a:t>
            </a:r>
            <a:r>
              <a:rPr lang="en-US" altLang="en-US" sz="1600" u="sng" dirty="0"/>
              <a:t>regardless of what the opponent does </a:t>
            </a:r>
          </a:p>
          <a:p>
            <a:endParaRPr lang="en-US" altLang="en-US" sz="1600" dirty="0"/>
          </a:p>
          <a:p>
            <a:r>
              <a:rPr lang="en-US" altLang="en-US" sz="1600" dirty="0"/>
              <a:t> A dominated strategy can be eliminated immediately from further consideration</a:t>
            </a:r>
          </a:p>
        </p:txBody>
      </p:sp>
    </p:spTree>
    <p:extLst>
      <p:ext uri="{BB962C8B-B14F-4D97-AF65-F5344CB8AC3E}">
        <p14:creationId xmlns:p14="http://schemas.microsoft.com/office/powerpoint/2010/main" val="3168810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059174" y="326057"/>
            <a:ext cx="6253163" cy="571500"/>
          </a:xfrm>
        </p:spPr>
        <p:txBody>
          <a:bodyPr/>
          <a:lstStyle/>
          <a:p>
            <a:r>
              <a:rPr lang="nl-NL" altLang="en-US" dirty="0" smtClean="0"/>
              <a:t>Game 1 – </a:t>
            </a:r>
            <a:r>
              <a:rPr lang="nl-NL" altLang="en-US" dirty="0" err="1" smtClean="0"/>
              <a:t>dominated</a:t>
            </a:r>
            <a:r>
              <a:rPr lang="nl-NL" altLang="en-US" dirty="0" smtClean="0"/>
              <a:t> </a:t>
            </a:r>
            <a:r>
              <a:rPr lang="nl-NL" altLang="en-US" dirty="0" err="1" smtClean="0"/>
              <a:t>strategies</a:t>
            </a:r>
            <a:endParaRPr lang="en-US" altLang="en-US" dirty="0" smtClean="0"/>
          </a:p>
        </p:txBody>
      </p:sp>
      <p:sp>
        <p:nvSpPr>
          <p:cNvPr id="3" name="Content Placeholder 2"/>
          <p:cNvSpPr>
            <a:spLocks noGrp="1" noRot="1" noChangeAspect="1" noMove="1" noResize="1" noEditPoints="1" noAdjustHandles="1" noChangeArrowheads="1" noChangeShapeType="1" noTextEdit="1"/>
          </p:cNvSpPr>
          <p:nvPr>
            <p:ph idx="1"/>
          </p:nvPr>
        </p:nvSpPr>
        <p:spPr>
          <a:xfrm>
            <a:off x="1404937" y="1699896"/>
            <a:ext cx="6253163" cy="3086100"/>
          </a:xfrm>
          <a:blipFill rotWithShape="1">
            <a:blip r:embed="rId2"/>
            <a:stretch>
              <a:fillRect l="-1535" r="-1243"/>
            </a:stretch>
          </a:blipFill>
          <a:ln>
            <a:miter lim="800000"/>
            <a:headEnd/>
            <a:tailEnd/>
          </a:ln>
          <a:extLst/>
        </p:spPr>
        <p:txBody>
          <a:bodyPr/>
          <a:lstStyle/>
          <a:p>
            <a:pPr>
              <a:defRPr/>
            </a:pPr>
            <a:r>
              <a:rPr lang="en-US">
                <a:noFill/>
              </a:rPr>
              <a:t> </a:t>
            </a:r>
          </a:p>
        </p:txBody>
      </p:sp>
      <p:graphicFrame>
        <p:nvGraphicFramePr>
          <p:cNvPr id="4" name="Table 3"/>
          <p:cNvGraphicFramePr>
            <a:graphicFrameLocks noGrp="1"/>
          </p:cNvGraphicFramePr>
          <p:nvPr>
            <p:extLst>
              <p:ext uri="{D42A27DB-BD31-4B8C-83A1-F6EECF244321}">
                <p14:modId xmlns:p14="http://schemas.microsoft.com/office/powerpoint/2010/main" val="803324317"/>
              </p:ext>
            </p:extLst>
          </p:nvPr>
        </p:nvGraphicFramePr>
        <p:xfrm>
          <a:off x="2033588" y="950485"/>
          <a:ext cx="4752976" cy="2118360"/>
        </p:xfrm>
        <a:graphic>
          <a:graphicData uri="http://schemas.openxmlformats.org/drawingml/2006/table">
            <a:tbl>
              <a:tblPr/>
              <a:tblGrid>
                <a:gridCol w="1658541">
                  <a:extLst>
                    <a:ext uri="{9D8B030D-6E8A-4147-A177-3AD203B41FA5}">
                      <a16:colId xmlns:a16="http://schemas.microsoft.com/office/drawing/2014/main" val="20000"/>
                    </a:ext>
                  </a:extLst>
                </a:gridCol>
                <a:gridCol w="1312069">
                  <a:extLst>
                    <a:ext uri="{9D8B030D-6E8A-4147-A177-3AD203B41FA5}">
                      <a16:colId xmlns:a16="http://schemas.microsoft.com/office/drawing/2014/main" val="20001"/>
                    </a:ext>
                  </a:extLst>
                </a:gridCol>
                <a:gridCol w="594122">
                  <a:extLst>
                    <a:ext uri="{9D8B030D-6E8A-4147-A177-3AD203B41FA5}">
                      <a16:colId xmlns:a16="http://schemas.microsoft.com/office/drawing/2014/main" val="20002"/>
                    </a:ext>
                  </a:extLst>
                </a:gridCol>
                <a:gridCol w="522685">
                  <a:extLst>
                    <a:ext uri="{9D8B030D-6E8A-4147-A177-3AD203B41FA5}">
                      <a16:colId xmlns:a16="http://schemas.microsoft.com/office/drawing/2014/main" val="20003"/>
                    </a:ext>
                  </a:extLst>
                </a:gridCol>
                <a:gridCol w="665559">
                  <a:extLst>
                    <a:ext uri="{9D8B030D-6E8A-4147-A177-3AD203B41FA5}">
                      <a16:colId xmlns:a16="http://schemas.microsoft.com/office/drawing/2014/main" val="20004"/>
                    </a:ext>
                  </a:extLst>
                </a:gridCol>
              </a:tblGrid>
              <a:tr h="685800">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432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4320">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dirty="0" err="1" smtClean="0">
                          <a:ln>
                            <a:noFill/>
                          </a:ln>
                          <a:solidFill>
                            <a:srgbClr val="001C3D"/>
                          </a:solidFill>
                          <a:effectLst/>
                          <a:latin typeface="Verdana" charset="0"/>
                          <a:ea typeface="DejaVu Sans" charset="0"/>
                          <a:cs typeface="DejaVu Sans" charset="0"/>
                        </a:rPr>
                        <a:t>Politician</a:t>
                      </a:r>
                      <a:r>
                        <a:rPr kumimoji="0" lang="nl-NL" altLang="en-US" sz="1400" b="1" i="0" u="none" strike="noStrike" cap="none" normalizeH="0" baseline="0" dirty="0" smtClean="0">
                          <a:ln>
                            <a:noFill/>
                          </a:ln>
                          <a:solidFill>
                            <a:srgbClr val="001C3D"/>
                          </a:solidFill>
                          <a:effectLst/>
                          <a:latin typeface="Verdana" charset="0"/>
                          <a:ea typeface="DejaVu Sans" charset="0"/>
                          <a:cs typeface="DejaVu Sans" charset="0"/>
                        </a:rPr>
                        <a:t> 1</a:t>
                      </a:r>
                      <a:endParaRPr kumimoji="0" lang="en-US" altLang="en-US" sz="1400" b="1"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5" name="Rectangle 4"/>
          <p:cNvSpPr>
            <a:spLocks noChangeArrowheads="1"/>
          </p:cNvSpPr>
          <p:nvPr/>
        </p:nvSpPr>
        <p:spPr bwMode="auto">
          <a:xfrm>
            <a:off x="4842272" y="2165233"/>
            <a:ext cx="2051447" cy="32385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6" name="Rectangle 5"/>
          <p:cNvSpPr>
            <a:spLocks noChangeArrowheads="1"/>
          </p:cNvSpPr>
          <p:nvPr/>
        </p:nvSpPr>
        <p:spPr bwMode="auto">
          <a:xfrm>
            <a:off x="4842272" y="2752728"/>
            <a:ext cx="2051447" cy="32385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grpSp>
        <p:nvGrpSpPr>
          <p:cNvPr id="2" name="Group 12"/>
          <p:cNvGrpSpPr>
            <a:grpSpLocks/>
          </p:cNvGrpSpPr>
          <p:nvPr/>
        </p:nvGrpSpPr>
        <p:grpSpPr bwMode="auto">
          <a:xfrm>
            <a:off x="4146685" y="2779233"/>
            <a:ext cx="2969419" cy="278606"/>
            <a:chOff x="4932040" y="4093931"/>
            <a:chExt cx="2736304" cy="432048"/>
          </a:xfrm>
        </p:grpSpPr>
        <p:cxnSp>
          <p:nvCxnSpPr>
            <p:cNvPr id="42028" name="Straight Connector 7"/>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42029" name="Straight Connector 8"/>
            <p:cNvCxnSpPr>
              <a:cxnSpLocks noChangeShapeType="1"/>
            </p:cNvCxnSpPr>
            <p:nvPr/>
          </p:nvCxnSpPr>
          <p:spPr bwMode="auto">
            <a:xfrm>
              <a:off x="4932040" y="4110980"/>
              <a:ext cx="2736304" cy="3981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sp>
        <p:nvSpPr>
          <p:cNvPr id="7" name="Rectangle 6"/>
          <p:cNvSpPr/>
          <p:nvPr/>
        </p:nvSpPr>
        <p:spPr>
          <a:xfrm>
            <a:off x="5556316" y="2163094"/>
            <a:ext cx="1440832" cy="117281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 name="Rectangle 10"/>
          <p:cNvSpPr/>
          <p:nvPr/>
        </p:nvSpPr>
        <p:spPr>
          <a:xfrm>
            <a:off x="4842272" y="2180873"/>
            <a:ext cx="788813" cy="117281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 name="Rectangle 11"/>
          <p:cNvSpPr/>
          <p:nvPr/>
        </p:nvSpPr>
        <p:spPr>
          <a:xfrm>
            <a:off x="6104906" y="2203818"/>
            <a:ext cx="788813" cy="117281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 name="Rectangle 12"/>
          <p:cNvSpPr/>
          <p:nvPr/>
        </p:nvSpPr>
        <p:spPr>
          <a:xfrm>
            <a:off x="4677710" y="2171984"/>
            <a:ext cx="1440832" cy="117281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4330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1" grpId="0" animBg="1"/>
      <p:bldP spid="11" grpId="1" animBg="1"/>
      <p:bldP spid="12" grpId="0" animBg="1"/>
      <p:bldP spid="12" grpId="1" animBg="1"/>
      <p:bldP spid="13" grpId="0" animBg="1"/>
      <p:bldP spid="1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385887" y="339533"/>
            <a:ext cx="6253163" cy="571500"/>
          </a:xfrm>
        </p:spPr>
        <p:txBody>
          <a:bodyPr/>
          <a:lstStyle/>
          <a:p>
            <a:r>
              <a:rPr lang="nl-NL" altLang="en-US" dirty="0" smtClean="0"/>
              <a:t>Game 1 – </a:t>
            </a:r>
            <a:r>
              <a:rPr lang="nl-NL" altLang="en-US" dirty="0" err="1" smtClean="0"/>
              <a:t>dominated</a:t>
            </a:r>
            <a:r>
              <a:rPr lang="nl-NL" altLang="en-US" dirty="0" smtClean="0"/>
              <a:t> </a:t>
            </a:r>
            <a:r>
              <a:rPr lang="nl-NL" altLang="en-US" dirty="0" err="1" smtClean="0"/>
              <a:t>strategies</a:t>
            </a:r>
            <a:endParaRPr lang="en-US" altLang="en-US" dirty="0" smtClean="0"/>
          </a:p>
        </p:txBody>
      </p:sp>
      <p:sp>
        <p:nvSpPr>
          <p:cNvPr id="43011" name="Content Placeholder 2"/>
          <p:cNvSpPr>
            <a:spLocks noGrp="1"/>
          </p:cNvSpPr>
          <p:nvPr>
            <p:ph idx="1"/>
          </p:nvPr>
        </p:nvSpPr>
        <p:spPr>
          <a:xfrm>
            <a:off x="1283494" y="1879741"/>
            <a:ext cx="6253163" cy="3086100"/>
          </a:xfrm>
        </p:spPr>
        <p:txBody>
          <a:bodyPr/>
          <a:lstStyle/>
          <a:p>
            <a:endParaRPr lang="nl-NL" altLang="en-US" sz="1200" dirty="0"/>
          </a:p>
          <a:p>
            <a:endParaRPr lang="nl-NL" altLang="en-US" sz="1200" dirty="0"/>
          </a:p>
          <a:p>
            <a:endParaRPr lang="nl-NL" altLang="en-US" sz="1200" dirty="0"/>
          </a:p>
          <a:p>
            <a:endParaRPr lang="nl-NL" altLang="en-US" sz="1200" dirty="0"/>
          </a:p>
          <a:p>
            <a:endParaRPr lang="nl-NL" altLang="en-US" sz="1200" dirty="0"/>
          </a:p>
          <a:p>
            <a:endParaRPr lang="nl-NL" altLang="en-US" sz="1200" dirty="0"/>
          </a:p>
          <a:p>
            <a:endParaRPr lang="nl-NL" altLang="en-US" sz="1200" dirty="0"/>
          </a:p>
          <a:p>
            <a:r>
              <a:rPr lang="en-US" altLang="en-US" sz="1200" dirty="0"/>
              <a:t> Because both players are assumed to be rational, player 2 also can deduce that player 1 has only these two strategies remaining under consideration</a:t>
            </a:r>
          </a:p>
          <a:p>
            <a:endParaRPr lang="nl-NL" altLang="en-US" sz="1200" dirty="0"/>
          </a:p>
          <a:p>
            <a:r>
              <a:rPr lang="en-US" altLang="en-US" sz="1200" dirty="0"/>
              <a:t> Therefore, player 2 now </a:t>
            </a:r>
            <a:r>
              <a:rPr lang="en-US" altLang="en-US" sz="1200" i="1" dirty="0"/>
              <a:t>does </a:t>
            </a:r>
            <a:r>
              <a:rPr lang="en-US" altLang="en-US" sz="1200" dirty="0"/>
              <a:t>have a dominated strategy—strategy 3, which is dominated by both strategies 1 and 2 because they always have smaller losses for player 2 (payoffs to player 1) in this reduced payoff table (for strategy 1: 1 &lt; 4, 1 &lt; 5; for strategy 2: 2 &lt; 4, 0 &lt; 5) </a:t>
            </a:r>
            <a:endParaRPr lang="nl-NL" altLang="en-US" sz="1200" dirty="0"/>
          </a:p>
        </p:txBody>
      </p:sp>
      <p:graphicFrame>
        <p:nvGraphicFramePr>
          <p:cNvPr id="4" name="Table 3"/>
          <p:cNvGraphicFramePr>
            <a:graphicFrameLocks noGrp="1"/>
          </p:cNvGraphicFramePr>
          <p:nvPr/>
        </p:nvGraphicFramePr>
        <p:xfrm>
          <a:off x="2033588" y="1168004"/>
          <a:ext cx="4752976" cy="1836510"/>
        </p:xfrm>
        <a:graphic>
          <a:graphicData uri="http://schemas.openxmlformats.org/drawingml/2006/table">
            <a:tbl>
              <a:tblPr/>
              <a:tblGrid>
                <a:gridCol w="1658541">
                  <a:extLst>
                    <a:ext uri="{9D8B030D-6E8A-4147-A177-3AD203B41FA5}">
                      <a16:colId xmlns:a16="http://schemas.microsoft.com/office/drawing/2014/main" val="20000"/>
                    </a:ext>
                  </a:extLst>
                </a:gridCol>
                <a:gridCol w="1312069">
                  <a:extLst>
                    <a:ext uri="{9D8B030D-6E8A-4147-A177-3AD203B41FA5}">
                      <a16:colId xmlns:a16="http://schemas.microsoft.com/office/drawing/2014/main" val="20001"/>
                    </a:ext>
                  </a:extLst>
                </a:gridCol>
                <a:gridCol w="594122">
                  <a:extLst>
                    <a:ext uri="{9D8B030D-6E8A-4147-A177-3AD203B41FA5}">
                      <a16:colId xmlns:a16="http://schemas.microsoft.com/office/drawing/2014/main" val="20002"/>
                    </a:ext>
                  </a:extLst>
                </a:gridCol>
                <a:gridCol w="522685">
                  <a:extLst>
                    <a:ext uri="{9D8B030D-6E8A-4147-A177-3AD203B41FA5}">
                      <a16:colId xmlns:a16="http://schemas.microsoft.com/office/drawing/2014/main" val="20003"/>
                    </a:ext>
                  </a:extLst>
                </a:gridCol>
                <a:gridCol w="665559">
                  <a:extLst>
                    <a:ext uri="{9D8B030D-6E8A-4147-A177-3AD203B41FA5}">
                      <a16:colId xmlns:a16="http://schemas.microsoft.com/office/drawing/2014/main" val="20004"/>
                    </a:ext>
                  </a:extLst>
                </a:gridCol>
              </a:tblGrid>
              <a:tr h="68598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4394">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9" marB="34299"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4394">
                <a:tc rowSpan="3">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7439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439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9" marB="3429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pSp>
        <p:nvGrpSpPr>
          <p:cNvPr id="2" name="Group 6"/>
          <p:cNvGrpSpPr>
            <a:grpSpLocks/>
          </p:cNvGrpSpPr>
          <p:nvPr/>
        </p:nvGrpSpPr>
        <p:grpSpPr bwMode="auto">
          <a:xfrm>
            <a:off x="6246019" y="2085975"/>
            <a:ext cx="378619" cy="979885"/>
            <a:chOff x="4932040" y="4093931"/>
            <a:chExt cx="2736304" cy="432048"/>
          </a:xfrm>
        </p:grpSpPr>
        <p:cxnSp>
          <p:nvCxnSpPr>
            <p:cNvPr id="43045" name="Straight Connector 7"/>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43046" name="Straight Connector 8"/>
            <p:cNvCxnSpPr>
              <a:cxnSpLocks noChangeShapeType="1"/>
            </p:cNvCxnSpPr>
            <p:nvPr/>
          </p:nvCxnSpPr>
          <p:spPr bwMode="auto">
            <a:xfrm>
              <a:off x="4932040" y="4110980"/>
              <a:ext cx="2736304" cy="3981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512216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256109" y="499383"/>
            <a:ext cx="6253163" cy="571500"/>
          </a:xfrm>
        </p:spPr>
        <p:txBody>
          <a:bodyPr/>
          <a:lstStyle/>
          <a:p>
            <a:r>
              <a:rPr lang="nl-NL" altLang="en-US" dirty="0" smtClean="0"/>
              <a:t>Game 1 – </a:t>
            </a:r>
            <a:r>
              <a:rPr lang="nl-NL" altLang="en-US" dirty="0" err="1" smtClean="0"/>
              <a:t>dominated</a:t>
            </a:r>
            <a:r>
              <a:rPr lang="nl-NL" altLang="en-US" dirty="0" smtClean="0"/>
              <a:t> </a:t>
            </a:r>
            <a:r>
              <a:rPr lang="nl-NL" altLang="en-US" dirty="0" err="1" smtClean="0"/>
              <a:t>strategies</a:t>
            </a:r>
            <a:endParaRPr lang="en-US" altLang="en-US" dirty="0" smtClean="0"/>
          </a:p>
        </p:txBody>
      </p:sp>
      <p:sp>
        <p:nvSpPr>
          <p:cNvPr id="44035" name="Content Placeholder 2"/>
          <p:cNvSpPr>
            <a:spLocks noGrp="1"/>
          </p:cNvSpPr>
          <p:nvPr>
            <p:ph idx="1"/>
          </p:nvPr>
        </p:nvSpPr>
        <p:spPr>
          <a:xfrm>
            <a:off x="1404937" y="1700213"/>
            <a:ext cx="6253163" cy="3086100"/>
          </a:xfrm>
        </p:spPr>
        <p:txBody>
          <a:bodyPr/>
          <a:lstStyle/>
          <a:p>
            <a:endParaRPr lang="nl-NL" altLang="en-US" sz="1200" dirty="0"/>
          </a:p>
          <a:p>
            <a:endParaRPr lang="nl-NL" altLang="en-US" sz="1200" dirty="0"/>
          </a:p>
          <a:p>
            <a:endParaRPr lang="nl-NL" altLang="en-US" sz="1200" dirty="0"/>
          </a:p>
          <a:p>
            <a:endParaRPr lang="nl-NL" altLang="en-US" sz="1200" dirty="0"/>
          </a:p>
          <a:p>
            <a:endParaRPr lang="nl-NL" altLang="en-US" sz="1200" dirty="0"/>
          </a:p>
          <a:p>
            <a:endParaRPr lang="nl-NL" altLang="en-US" sz="1200" dirty="0"/>
          </a:p>
          <a:p>
            <a:endParaRPr lang="nl-NL" altLang="en-US" sz="1200" dirty="0" smtClean="0"/>
          </a:p>
          <a:p>
            <a:endParaRPr lang="nl-NL" altLang="en-US" sz="1200" dirty="0"/>
          </a:p>
          <a:p>
            <a:endParaRPr lang="nl-NL" altLang="en-US" sz="1200" dirty="0"/>
          </a:p>
          <a:p>
            <a:r>
              <a:rPr lang="nl-NL" altLang="en-US" sz="1200" dirty="0"/>
              <a:t> At </a:t>
            </a:r>
            <a:r>
              <a:rPr lang="nl-NL" altLang="en-US" sz="1200" dirty="0" err="1"/>
              <a:t>this</a:t>
            </a:r>
            <a:r>
              <a:rPr lang="nl-NL" altLang="en-US" sz="1200" dirty="0"/>
              <a:t> point, </a:t>
            </a:r>
            <a:r>
              <a:rPr lang="nl-NL" altLang="en-US" sz="1200" dirty="0" err="1"/>
              <a:t>strategy</a:t>
            </a:r>
            <a:r>
              <a:rPr lang="nl-NL" altLang="en-US" sz="1200" dirty="0"/>
              <a:t> 2 </a:t>
            </a:r>
            <a:r>
              <a:rPr lang="nl-NL" altLang="en-US" sz="1200" dirty="0" err="1"/>
              <a:t>for</a:t>
            </a:r>
            <a:r>
              <a:rPr lang="nl-NL" altLang="en-US" sz="1200" dirty="0"/>
              <a:t> </a:t>
            </a:r>
            <a:r>
              <a:rPr lang="nl-NL" altLang="en-US" sz="1200" dirty="0" err="1"/>
              <a:t>player</a:t>
            </a:r>
            <a:r>
              <a:rPr lang="nl-NL" altLang="en-US" sz="1200" dirty="0"/>
              <a:t> 1 </a:t>
            </a:r>
            <a:r>
              <a:rPr lang="nl-NL" altLang="en-US" sz="1200" dirty="0" err="1"/>
              <a:t>becomes</a:t>
            </a:r>
            <a:r>
              <a:rPr lang="nl-NL" altLang="en-US" sz="1200" dirty="0"/>
              <a:t> </a:t>
            </a:r>
            <a:r>
              <a:rPr lang="nl-NL" altLang="en-US" sz="1200" dirty="0" err="1"/>
              <a:t>dominated</a:t>
            </a:r>
            <a:r>
              <a:rPr lang="nl-NL" altLang="en-US" sz="1200" dirty="0"/>
              <a:t> </a:t>
            </a:r>
            <a:r>
              <a:rPr lang="nl-NL" altLang="en-US" sz="1200" dirty="0" err="1"/>
              <a:t>by</a:t>
            </a:r>
            <a:r>
              <a:rPr lang="nl-NL" altLang="en-US" sz="1200" dirty="0"/>
              <a:t> </a:t>
            </a:r>
            <a:r>
              <a:rPr lang="nl-NL" altLang="en-US" sz="1200" dirty="0" err="1"/>
              <a:t>strategy</a:t>
            </a:r>
            <a:r>
              <a:rPr lang="nl-NL" altLang="en-US" sz="1200" dirty="0"/>
              <a:t> 1 (1&lt;=1; 0&lt;2)</a:t>
            </a:r>
          </a:p>
        </p:txBody>
      </p:sp>
      <p:graphicFrame>
        <p:nvGraphicFramePr>
          <p:cNvPr id="4" name="Table 3"/>
          <p:cNvGraphicFramePr>
            <a:graphicFrameLocks noGrp="1"/>
          </p:cNvGraphicFramePr>
          <p:nvPr/>
        </p:nvGraphicFramePr>
        <p:xfrm>
          <a:off x="2033588" y="1168003"/>
          <a:ext cx="4698207" cy="2049700"/>
        </p:xfrm>
        <a:graphic>
          <a:graphicData uri="http://schemas.openxmlformats.org/drawingml/2006/table">
            <a:tbl>
              <a:tblPr/>
              <a:tblGrid>
                <a:gridCol w="2372916">
                  <a:extLst>
                    <a:ext uri="{9D8B030D-6E8A-4147-A177-3AD203B41FA5}">
                      <a16:colId xmlns:a16="http://schemas.microsoft.com/office/drawing/2014/main" val="20000"/>
                    </a:ext>
                  </a:extLst>
                </a:gridCol>
                <a:gridCol w="1137047">
                  <a:extLst>
                    <a:ext uri="{9D8B030D-6E8A-4147-A177-3AD203B41FA5}">
                      <a16:colId xmlns:a16="http://schemas.microsoft.com/office/drawing/2014/main" val="20001"/>
                    </a:ext>
                  </a:extLst>
                </a:gridCol>
                <a:gridCol w="648891">
                  <a:extLst>
                    <a:ext uri="{9D8B030D-6E8A-4147-A177-3AD203B41FA5}">
                      <a16:colId xmlns:a16="http://schemas.microsoft.com/office/drawing/2014/main" val="20002"/>
                    </a:ext>
                  </a:extLst>
                </a:gridCol>
                <a:gridCol w="539353">
                  <a:extLst>
                    <a:ext uri="{9D8B030D-6E8A-4147-A177-3AD203B41FA5}">
                      <a16:colId xmlns:a16="http://schemas.microsoft.com/office/drawing/2014/main" val="20003"/>
                    </a:ext>
                  </a:extLst>
                </a:gridCol>
              </a:tblGrid>
              <a:tr h="891524">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3">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4304">
                <a:tc vMerge="1">
                  <a:txBody>
                    <a:bodyPr/>
                    <a:lstStyle/>
                    <a:p>
                      <a:endParaRPr lang="en-US"/>
                    </a:p>
                  </a:txBody>
                  <a:tcPr/>
                </a:tc>
                <a:tc gridSpan="3">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2" marB="34282"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4304">
                <a:tc rowSpan="3">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7430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430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0</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82" marB="3428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pSp>
        <p:nvGrpSpPr>
          <p:cNvPr id="2" name="Group 9"/>
          <p:cNvGrpSpPr>
            <a:grpSpLocks/>
          </p:cNvGrpSpPr>
          <p:nvPr/>
        </p:nvGrpSpPr>
        <p:grpSpPr bwMode="auto">
          <a:xfrm>
            <a:off x="4463654" y="2950369"/>
            <a:ext cx="2160984" cy="215504"/>
            <a:chOff x="4932040" y="4093931"/>
            <a:chExt cx="2736304" cy="432048"/>
          </a:xfrm>
        </p:grpSpPr>
        <p:cxnSp>
          <p:nvCxnSpPr>
            <p:cNvPr id="44065" name="Straight Connector 10"/>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44066" name="Straight Connector 11"/>
            <p:cNvCxnSpPr>
              <a:cxnSpLocks noChangeShapeType="1"/>
            </p:cNvCxnSpPr>
            <p:nvPr/>
          </p:nvCxnSpPr>
          <p:spPr bwMode="auto">
            <a:xfrm>
              <a:off x="4932040" y="4110980"/>
              <a:ext cx="2736304" cy="3981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508372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047956" y="450056"/>
            <a:ext cx="6253163" cy="571500"/>
          </a:xfrm>
        </p:spPr>
        <p:txBody>
          <a:bodyPr/>
          <a:lstStyle/>
          <a:p>
            <a:r>
              <a:rPr lang="nl-NL" altLang="en-US" dirty="0" smtClean="0"/>
              <a:t>Game 1 – </a:t>
            </a:r>
            <a:r>
              <a:rPr lang="nl-NL" altLang="en-US" dirty="0" err="1" smtClean="0"/>
              <a:t>dominated</a:t>
            </a:r>
            <a:r>
              <a:rPr lang="nl-NL" altLang="en-US" dirty="0" smtClean="0"/>
              <a:t> </a:t>
            </a:r>
            <a:r>
              <a:rPr lang="nl-NL" altLang="en-US" dirty="0" err="1" smtClean="0"/>
              <a:t>strategies</a:t>
            </a:r>
            <a:endParaRPr lang="en-US" altLang="en-US" dirty="0" smtClean="0"/>
          </a:p>
        </p:txBody>
      </p:sp>
      <p:sp>
        <p:nvSpPr>
          <p:cNvPr id="45059" name="Content Placeholder 2"/>
          <p:cNvSpPr>
            <a:spLocks noGrp="1"/>
          </p:cNvSpPr>
          <p:nvPr>
            <p:ph idx="1"/>
          </p:nvPr>
        </p:nvSpPr>
        <p:spPr>
          <a:xfrm>
            <a:off x="1404937" y="1700213"/>
            <a:ext cx="6253163" cy="3086100"/>
          </a:xfrm>
        </p:spPr>
        <p:txBody>
          <a:bodyPr/>
          <a:lstStyle/>
          <a:p>
            <a:endParaRPr lang="nl-NL" altLang="en-US" sz="1200" dirty="0"/>
          </a:p>
          <a:p>
            <a:endParaRPr lang="nl-NL" altLang="en-US" sz="1200" dirty="0"/>
          </a:p>
          <a:p>
            <a:endParaRPr lang="nl-NL" altLang="en-US" sz="1200" dirty="0"/>
          </a:p>
          <a:p>
            <a:endParaRPr lang="nl-NL" altLang="en-US" sz="1200" dirty="0"/>
          </a:p>
          <a:p>
            <a:endParaRPr lang="nl-NL" altLang="en-US" sz="1200" dirty="0" smtClean="0"/>
          </a:p>
          <a:p>
            <a:endParaRPr lang="nl-NL" altLang="en-US" sz="1200" dirty="0"/>
          </a:p>
          <a:p>
            <a:endParaRPr lang="nl-NL" altLang="en-US" sz="1200" dirty="0"/>
          </a:p>
          <a:p>
            <a:endParaRPr lang="nl-NL" altLang="en-US" sz="1200" dirty="0"/>
          </a:p>
          <a:p>
            <a:r>
              <a:rPr lang="nl-NL" altLang="en-US" sz="1200" dirty="0"/>
              <a:t> </a:t>
            </a:r>
            <a:r>
              <a:rPr lang="nl-NL" altLang="en-US" sz="1200" dirty="0" err="1"/>
              <a:t>Strategy</a:t>
            </a:r>
            <a:r>
              <a:rPr lang="nl-NL" altLang="en-US" sz="1200" dirty="0"/>
              <a:t> 2 </a:t>
            </a:r>
            <a:r>
              <a:rPr lang="nl-NL" altLang="en-US" sz="1200" dirty="0" err="1"/>
              <a:t>for</a:t>
            </a:r>
            <a:r>
              <a:rPr lang="nl-NL" altLang="en-US" sz="1200" dirty="0"/>
              <a:t> </a:t>
            </a:r>
            <a:r>
              <a:rPr lang="nl-NL" altLang="en-US" sz="1200" dirty="0" err="1"/>
              <a:t>player</a:t>
            </a:r>
            <a:r>
              <a:rPr lang="nl-NL" altLang="en-US" sz="1200" dirty="0"/>
              <a:t> 2 is </a:t>
            </a:r>
            <a:r>
              <a:rPr lang="nl-NL" altLang="en-US" sz="1200" dirty="0" err="1"/>
              <a:t>now</a:t>
            </a:r>
            <a:r>
              <a:rPr lang="nl-NL" altLang="en-US" sz="1200" dirty="0"/>
              <a:t> </a:t>
            </a:r>
            <a:r>
              <a:rPr lang="nl-NL" altLang="en-US" sz="1200" dirty="0" err="1"/>
              <a:t>dominated</a:t>
            </a:r>
            <a:r>
              <a:rPr lang="nl-NL" altLang="en-US" sz="1200" dirty="0"/>
              <a:t> </a:t>
            </a:r>
            <a:r>
              <a:rPr lang="nl-NL" altLang="en-US" sz="1200" dirty="0" err="1"/>
              <a:t>by</a:t>
            </a:r>
            <a:r>
              <a:rPr lang="nl-NL" altLang="en-US" sz="1200" dirty="0"/>
              <a:t> </a:t>
            </a:r>
            <a:r>
              <a:rPr lang="nl-NL" altLang="en-US" sz="1200" dirty="0" err="1"/>
              <a:t>strategy</a:t>
            </a:r>
            <a:r>
              <a:rPr lang="nl-NL" altLang="en-US" sz="1200" dirty="0"/>
              <a:t> 1 (1&lt;2), </a:t>
            </a:r>
            <a:r>
              <a:rPr lang="nl-NL" altLang="en-US" sz="1200" dirty="0" err="1"/>
              <a:t>so</a:t>
            </a:r>
            <a:r>
              <a:rPr lang="nl-NL" altLang="en-US" sz="1200" dirty="0"/>
              <a:t> </a:t>
            </a:r>
            <a:r>
              <a:rPr lang="nl-NL" altLang="en-US" sz="1200" dirty="0" err="1"/>
              <a:t>strategy</a:t>
            </a:r>
            <a:r>
              <a:rPr lang="nl-NL" altLang="en-US" sz="1200" dirty="0"/>
              <a:t> 2 </a:t>
            </a:r>
            <a:r>
              <a:rPr lang="nl-NL" altLang="en-US" sz="1200" dirty="0" err="1"/>
              <a:t>should</a:t>
            </a:r>
            <a:r>
              <a:rPr lang="nl-NL" altLang="en-US" sz="1200" dirty="0"/>
              <a:t> </a:t>
            </a:r>
            <a:r>
              <a:rPr lang="nl-NL" altLang="en-US" sz="1200" dirty="0" err="1"/>
              <a:t>be</a:t>
            </a:r>
            <a:r>
              <a:rPr lang="nl-NL" altLang="en-US" sz="1200" dirty="0"/>
              <a:t> </a:t>
            </a:r>
            <a:r>
              <a:rPr lang="nl-NL" altLang="en-US" sz="1200" dirty="0" err="1"/>
              <a:t>eliminated</a:t>
            </a:r>
            <a:endParaRPr lang="nl-NL" altLang="en-US" sz="1200" dirty="0"/>
          </a:p>
        </p:txBody>
      </p:sp>
      <p:graphicFrame>
        <p:nvGraphicFramePr>
          <p:cNvPr id="4" name="Table 3"/>
          <p:cNvGraphicFramePr>
            <a:graphicFrameLocks noGrp="1"/>
          </p:cNvGraphicFramePr>
          <p:nvPr/>
        </p:nvGraphicFramePr>
        <p:xfrm>
          <a:off x="2033588" y="1168004"/>
          <a:ext cx="4698207" cy="1767808"/>
        </p:xfrm>
        <a:graphic>
          <a:graphicData uri="http://schemas.openxmlformats.org/drawingml/2006/table">
            <a:tbl>
              <a:tblPr/>
              <a:tblGrid>
                <a:gridCol w="2372916">
                  <a:extLst>
                    <a:ext uri="{9D8B030D-6E8A-4147-A177-3AD203B41FA5}">
                      <a16:colId xmlns:a16="http://schemas.microsoft.com/office/drawing/2014/main" val="20000"/>
                    </a:ext>
                  </a:extLst>
                </a:gridCol>
                <a:gridCol w="1137047">
                  <a:extLst>
                    <a:ext uri="{9D8B030D-6E8A-4147-A177-3AD203B41FA5}">
                      <a16:colId xmlns:a16="http://schemas.microsoft.com/office/drawing/2014/main" val="20001"/>
                    </a:ext>
                  </a:extLst>
                </a:gridCol>
                <a:gridCol w="648891">
                  <a:extLst>
                    <a:ext uri="{9D8B030D-6E8A-4147-A177-3AD203B41FA5}">
                      <a16:colId xmlns:a16="http://schemas.microsoft.com/office/drawing/2014/main" val="20002"/>
                    </a:ext>
                  </a:extLst>
                </a:gridCol>
                <a:gridCol w="539353">
                  <a:extLst>
                    <a:ext uri="{9D8B030D-6E8A-4147-A177-3AD203B41FA5}">
                      <a16:colId xmlns:a16="http://schemas.microsoft.com/office/drawing/2014/main" val="20003"/>
                    </a:ext>
                  </a:extLst>
                </a:gridCol>
              </a:tblGrid>
              <a:tr h="891655">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smtClean="0">
                        <a:ln>
                          <a:noFill/>
                        </a:ln>
                        <a:solidFill>
                          <a:srgbClr val="FFFFFF"/>
                        </a:solidFill>
                        <a:effectLst/>
                        <a:latin typeface="Verdana" charset="0"/>
                        <a:ea typeface="DejaVu Sans" charset="0"/>
                        <a:cs typeface="DejaVu Sans" charset="0"/>
                      </a:endParaRPr>
                    </a:p>
                  </a:txBody>
                  <a:tcPr marL="68580" marR="68580" marT="34286" marB="342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3">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6" marB="342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4311">
                <a:tc vMerge="1">
                  <a:txBody>
                    <a:bodyPr/>
                    <a:lstStyle/>
                    <a:p>
                      <a:endParaRPr lang="en-US"/>
                    </a:p>
                  </a:txBody>
                  <a:tcPr/>
                </a:tc>
                <a:tc gridSpan="3">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6" marB="34286"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4311">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6" marB="342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6" marB="342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6" marB="342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6" marB="342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74311">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6" marB="342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6" marB="342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6" marB="3428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pSp>
        <p:nvGrpSpPr>
          <p:cNvPr id="2" name="Group 7"/>
          <p:cNvGrpSpPr>
            <a:grpSpLocks/>
          </p:cNvGrpSpPr>
          <p:nvPr/>
        </p:nvGrpSpPr>
        <p:grpSpPr bwMode="auto">
          <a:xfrm>
            <a:off x="6354366" y="2343677"/>
            <a:ext cx="215503" cy="526256"/>
            <a:chOff x="4932040" y="4093931"/>
            <a:chExt cx="2736304" cy="432048"/>
          </a:xfrm>
        </p:grpSpPr>
        <p:cxnSp>
          <p:nvCxnSpPr>
            <p:cNvPr id="45085" name="Straight Connector 8"/>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45086" name="Straight Connector 12"/>
            <p:cNvCxnSpPr>
              <a:cxnSpLocks noChangeShapeType="1"/>
            </p:cNvCxnSpPr>
            <p:nvPr/>
          </p:nvCxnSpPr>
          <p:spPr bwMode="auto">
            <a:xfrm>
              <a:off x="4932040" y="4110980"/>
              <a:ext cx="2736304" cy="3981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480695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981696" y="205158"/>
            <a:ext cx="6253163" cy="571500"/>
          </a:xfrm>
        </p:spPr>
        <p:txBody>
          <a:bodyPr/>
          <a:lstStyle/>
          <a:p>
            <a:r>
              <a:rPr lang="nl-NL" altLang="en-US" dirty="0" smtClean="0"/>
              <a:t>Game 1 – </a:t>
            </a:r>
            <a:r>
              <a:rPr lang="nl-NL" altLang="en-US" dirty="0" err="1" smtClean="0"/>
              <a:t>dominated</a:t>
            </a:r>
            <a:r>
              <a:rPr lang="nl-NL" altLang="en-US" dirty="0" smtClean="0"/>
              <a:t> </a:t>
            </a:r>
            <a:r>
              <a:rPr lang="nl-NL" altLang="en-US" dirty="0" err="1" smtClean="0"/>
              <a:t>strategies</a:t>
            </a:r>
            <a:endParaRPr lang="en-US" altLang="en-US" dirty="0" smtClean="0"/>
          </a:p>
        </p:txBody>
      </p:sp>
      <p:sp>
        <p:nvSpPr>
          <p:cNvPr id="46083" name="Content Placeholder 2"/>
          <p:cNvSpPr>
            <a:spLocks noGrp="1"/>
          </p:cNvSpPr>
          <p:nvPr>
            <p:ph idx="1"/>
          </p:nvPr>
        </p:nvSpPr>
        <p:spPr>
          <a:xfrm>
            <a:off x="609807" y="1089767"/>
            <a:ext cx="8401672" cy="3086100"/>
          </a:xfrm>
        </p:spPr>
        <p:txBody>
          <a:bodyPr/>
          <a:lstStyle/>
          <a:p>
            <a:endParaRPr lang="nl-NL" altLang="en-US" sz="1200" dirty="0"/>
          </a:p>
          <a:p>
            <a:endParaRPr lang="nl-NL" altLang="en-US" sz="1200" dirty="0"/>
          </a:p>
          <a:p>
            <a:endParaRPr lang="nl-NL" altLang="en-US" sz="1200" dirty="0"/>
          </a:p>
          <a:p>
            <a:endParaRPr lang="nl-NL" altLang="en-US" sz="1200" dirty="0"/>
          </a:p>
          <a:p>
            <a:pPr>
              <a:buFontTx/>
              <a:buNone/>
            </a:pPr>
            <a:endParaRPr lang="nl-NL" altLang="en-US" sz="1200" dirty="0"/>
          </a:p>
          <a:p>
            <a:endParaRPr lang="nl-NL" altLang="en-US" sz="1050" dirty="0"/>
          </a:p>
          <a:p>
            <a:endParaRPr lang="nl-NL" altLang="en-US" sz="1200" dirty="0" smtClean="0"/>
          </a:p>
          <a:p>
            <a:endParaRPr lang="nl-NL" altLang="en-US" sz="1200" dirty="0"/>
          </a:p>
          <a:p>
            <a:endParaRPr lang="nl-NL" altLang="en-US" sz="1200" dirty="0" smtClean="0"/>
          </a:p>
          <a:p>
            <a:endParaRPr lang="nl-NL" altLang="en-US" sz="1200" dirty="0"/>
          </a:p>
          <a:p>
            <a:endParaRPr lang="nl-NL" altLang="en-US" sz="1200" dirty="0"/>
          </a:p>
          <a:p>
            <a:endParaRPr lang="nl-NL" altLang="en-US" sz="1200" dirty="0"/>
          </a:p>
          <a:p>
            <a:r>
              <a:rPr lang="nl-NL" altLang="en-US" sz="1200" dirty="0"/>
              <a:t> </a:t>
            </a:r>
            <a:r>
              <a:rPr lang="nl-NL" altLang="en-US" sz="1200" dirty="0" err="1"/>
              <a:t>Consequently</a:t>
            </a:r>
            <a:r>
              <a:rPr lang="nl-NL" altLang="en-US" sz="1200" dirty="0"/>
              <a:t>, </a:t>
            </a:r>
            <a:r>
              <a:rPr lang="nl-NL" altLang="en-US" sz="1200" dirty="0" err="1"/>
              <a:t>both</a:t>
            </a:r>
            <a:r>
              <a:rPr lang="nl-NL" altLang="en-US" sz="1200" dirty="0"/>
              <a:t> </a:t>
            </a:r>
            <a:r>
              <a:rPr lang="nl-NL" altLang="en-US" sz="1200" dirty="0" err="1"/>
              <a:t>players</a:t>
            </a:r>
            <a:r>
              <a:rPr lang="nl-NL" altLang="en-US" sz="1200" dirty="0"/>
              <a:t> </a:t>
            </a:r>
            <a:r>
              <a:rPr lang="nl-NL" altLang="en-US" sz="1200" dirty="0" err="1"/>
              <a:t>should</a:t>
            </a:r>
            <a:r>
              <a:rPr lang="nl-NL" altLang="en-US" sz="1200" dirty="0"/>
              <a:t> select </a:t>
            </a:r>
            <a:r>
              <a:rPr lang="nl-NL" altLang="en-US" sz="1200" dirty="0" err="1"/>
              <a:t>their</a:t>
            </a:r>
            <a:r>
              <a:rPr lang="nl-NL" altLang="en-US" sz="1200" dirty="0"/>
              <a:t> </a:t>
            </a:r>
            <a:r>
              <a:rPr lang="nl-NL" altLang="en-US" sz="1200" dirty="0" err="1"/>
              <a:t>strategy</a:t>
            </a:r>
            <a:r>
              <a:rPr lang="nl-NL" altLang="en-US" sz="1200" dirty="0"/>
              <a:t> 1</a:t>
            </a:r>
          </a:p>
          <a:p>
            <a:endParaRPr lang="nl-NL" altLang="en-US" sz="1200" dirty="0"/>
          </a:p>
          <a:p>
            <a:r>
              <a:rPr lang="nl-NL" altLang="en-US" sz="1200" dirty="0"/>
              <a:t> </a:t>
            </a:r>
            <a:r>
              <a:rPr lang="nl-NL" altLang="en-US" sz="1200" dirty="0" err="1"/>
              <a:t>Player</a:t>
            </a:r>
            <a:r>
              <a:rPr lang="nl-NL" altLang="en-US" sz="1200" dirty="0"/>
              <a:t> 1 </a:t>
            </a:r>
            <a:r>
              <a:rPr lang="nl-NL" altLang="en-US" sz="1200" dirty="0" err="1"/>
              <a:t>then</a:t>
            </a:r>
            <a:r>
              <a:rPr lang="nl-NL" altLang="en-US" sz="1200" dirty="0"/>
              <a:t> </a:t>
            </a:r>
            <a:r>
              <a:rPr lang="nl-NL" altLang="en-US" sz="1200" dirty="0" err="1"/>
              <a:t>will</a:t>
            </a:r>
            <a:r>
              <a:rPr lang="nl-NL" altLang="en-US" sz="1200" dirty="0"/>
              <a:t> </a:t>
            </a:r>
            <a:r>
              <a:rPr lang="nl-NL" altLang="en-US" sz="1200" dirty="0" err="1"/>
              <a:t>receive</a:t>
            </a:r>
            <a:r>
              <a:rPr lang="nl-NL" altLang="en-US" sz="1200" dirty="0"/>
              <a:t> a </a:t>
            </a:r>
            <a:r>
              <a:rPr lang="nl-NL" altLang="en-US" sz="1200" dirty="0" err="1"/>
              <a:t>payoff</a:t>
            </a:r>
            <a:r>
              <a:rPr lang="nl-NL" altLang="en-US" sz="1200" dirty="0"/>
              <a:t> of 1 </a:t>
            </a:r>
            <a:r>
              <a:rPr lang="nl-NL" altLang="en-US" sz="1200" dirty="0" err="1"/>
              <a:t>from</a:t>
            </a:r>
            <a:r>
              <a:rPr lang="nl-NL" altLang="en-US" sz="1200" dirty="0"/>
              <a:t> </a:t>
            </a:r>
            <a:r>
              <a:rPr lang="nl-NL" altLang="en-US" sz="1200" dirty="0" err="1"/>
              <a:t>player</a:t>
            </a:r>
            <a:r>
              <a:rPr lang="nl-NL" altLang="en-US" sz="1200" dirty="0"/>
              <a:t> 2 (</a:t>
            </a:r>
            <a:r>
              <a:rPr lang="nl-NL" altLang="en-US" sz="1200" dirty="0" err="1"/>
              <a:t>politician</a:t>
            </a:r>
            <a:r>
              <a:rPr lang="nl-NL" altLang="en-US" sz="1200" dirty="0"/>
              <a:t> 1 </a:t>
            </a:r>
            <a:r>
              <a:rPr lang="nl-NL" altLang="en-US" sz="1200" dirty="0" err="1"/>
              <a:t>will</a:t>
            </a:r>
            <a:r>
              <a:rPr lang="nl-NL" altLang="en-US" sz="1200" dirty="0"/>
              <a:t> </a:t>
            </a:r>
            <a:r>
              <a:rPr lang="nl-NL" altLang="en-US" sz="1200" dirty="0" err="1"/>
              <a:t>gain</a:t>
            </a:r>
            <a:r>
              <a:rPr lang="nl-NL" altLang="en-US" sz="1200" dirty="0"/>
              <a:t> 1,000 </a:t>
            </a:r>
            <a:r>
              <a:rPr lang="nl-NL" altLang="en-US" sz="1200" dirty="0" err="1"/>
              <a:t>votes</a:t>
            </a:r>
            <a:r>
              <a:rPr lang="nl-NL" altLang="en-US" sz="1200" dirty="0"/>
              <a:t> </a:t>
            </a:r>
            <a:r>
              <a:rPr lang="nl-NL" altLang="en-US" sz="1200" dirty="0" err="1"/>
              <a:t>from</a:t>
            </a:r>
            <a:r>
              <a:rPr lang="nl-NL" altLang="en-US" sz="1200" dirty="0"/>
              <a:t> </a:t>
            </a:r>
            <a:r>
              <a:rPr lang="nl-NL" altLang="en-US" sz="1200" dirty="0" err="1"/>
              <a:t>politician</a:t>
            </a:r>
            <a:r>
              <a:rPr lang="nl-NL" altLang="en-US" sz="1200" dirty="0"/>
              <a:t> 2)</a:t>
            </a:r>
          </a:p>
          <a:p>
            <a:endParaRPr lang="nl-NL" altLang="en-US" sz="1200" dirty="0"/>
          </a:p>
          <a:p>
            <a:r>
              <a:rPr lang="en-US" altLang="en-US" sz="1200" dirty="0"/>
              <a:t> In general, the payoff to player 1 when both players play </a:t>
            </a:r>
            <a:r>
              <a:rPr lang="en-US" altLang="en-US" sz="1200" b="1" dirty="0"/>
              <a:t>optimally</a:t>
            </a:r>
            <a:r>
              <a:rPr lang="en-US" altLang="en-US" sz="1200" dirty="0"/>
              <a:t> is referred to as the </a:t>
            </a:r>
            <a:r>
              <a:rPr lang="en-US" altLang="en-US" sz="1200" b="1" dirty="0"/>
              <a:t>value of the game. </a:t>
            </a:r>
            <a:endParaRPr lang="nl-NL" alt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3699843515"/>
              </p:ext>
            </p:extLst>
          </p:nvPr>
        </p:nvGraphicFramePr>
        <p:xfrm>
          <a:off x="2033588" y="856578"/>
          <a:ext cx="4860131" cy="1981240"/>
        </p:xfrm>
        <a:graphic>
          <a:graphicData uri="http://schemas.openxmlformats.org/drawingml/2006/table">
            <a:tbl>
              <a:tblPr/>
              <a:tblGrid>
                <a:gridCol w="3163491">
                  <a:extLst>
                    <a:ext uri="{9D8B030D-6E8A-4147-A177-3AD203B41FA5}">
                      <a16:colId xmlns:a16="http://schemas.microsoft.com/office/drawing/2014/main" val="20000"/>
                    </a:ext>
                  </a:extLst>
                </a:gridCol>
                <a:gridCol w="1259681">
                  <a:extLst>
                    <a:ext uri="{9D8B030D-6E8A-4147-A177-3AD203B41FA5}">
                      <a16:colId xmlns:a16="http://schemas.microsoft.com/office/drawing/2014/main" val="20001"/>
                    </a:ext>
                  </a:extLst>
                </a:gridCol>
                <a:gridCol w="436959">
                  <a:extLst>
                    <a:ext uri="{9D8B030D-6E8A-4147-A177-3AD203B41FA5}">
                      <a16:colId xmlns:a16="http://schemas.microsoft.com/office/drawing/2014/main" val="20002"/>
                    </a:ext>
                  </a:extLst>
                </a:gridCol>
              </a:tblGrid>
              <a:tr h="1097416">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95" marB="342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5" marB="342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extLst>
                  <a:ext uri="{0D108BD9-81ED-4DB2-BD59-A6C34878D82A}">
                    <a16:rowId xmlns:a16="http://schemas.microsoft.com/office/drawing/2014/main" val="10000"/>
                  </a:ext>
                </a:extLst>
              </a:tr>
              <a:tr h="274354">
                <a:tc vMerge="1">
                  <a:txBody>
                    <a:bodyPr/>
                    <a:lstStyle/>
                    <a:p>
                      <a:endParaRPr lang="en-US"/>
                    </a:p>
                  </a:txBody>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5" marB="34295"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extLst>
                  <a:ext uri="{0D108BD9-81ED-4DB2-BD59-A6C34878D82A}">
                    <a16:rowId xmlns:a16="http://schemas.microsoft.com/office/drawing/2014/main" val="10001"/>
                  </a:ext>
                </a:extLst>
              </a:tr>
              <a:tr h="274354">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5" marB="342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5" marB="342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5" marB="342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7435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5" marB="342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5" marB="342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95692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hape 84"/>
          <p:cNvSpPr>
            <a:spLocks noGrp="1"/>
          </p:cNvSpPr>
          <p:nvPr>
            <p:ph type="title"/>
          </p:nvPr>
        </p:nvSpPr>
        <p:spPr>
          <a:xfrm>
            <a:off x="1021452" y="418324"/>
            <a:ext cx="6253163" cy="571500"/>
          </a:xfrm>
        </p:spPr>
        <p:txBody>
          <a:bodyPr/>
          <a:lstStyle/>
          <a:p>
            <a:pPr>
              <a:buClr>
                <a:srgbClr val="001C3D"/>
              </a:buClr>
              <a:buSzPct val="25000"/>
              <a:buFont typeface="Verdana" charset="0"/>
              <a:buNone/>
            </a:pPr>
            <a:r>
              <a:rPr lang="en-US" altLang="en-US" dirty="0" smtClean="0">
                <a:sym typeface="Verdana" charset="0"/>
              </a:rPr>
              <a:t>Game Theory</a:t>
            </a:r>
          </a:p>
        </p:txBody>
      </p:sp>
      <p:sp>
        <p:nvSpPr>
          <p:cNvPr id="20483" name="Shape 85"/>
          <p:cNvSpPr>
            <a:spLocks noGrp="1"/>
          </p:cNvSpPr>
          <p:nvPr>
            <p:ph type="body" idx="1"/>
          </p:nvPr>
        </p:nvSpPr>
        <p:spPr>
          <a:xfrm>
            <a:off x="579863" y="1329929"/>
            <a:ext cx="7932235" cy="3086100"/>
          </a:xfrm>
        </p:spPr>
        <p:txBody>
          <a:bodyPr>
            <a:normAutofit/>
          </a:bodyPr>
          <a:lstStyle/>
          <a:p>
            <a:pPr>
              <a:spcBef>
                <a:spcPct val="0"/>
              </a:spcBef>
              <a:buFont typeface="Verdana" pitchFamily="34" charset="0"/>
              <a:buChar char="•"/>
              <a:defRPr/>
            </a:pPr>
            <a:r>
              <a:rPr lang="en-US" altLang="en-US" sz="1600" dirty="0">
                <a:ea typeface="ＭＳ Ｐゴシック" pitchFamily="34" charset="-128"/>
                <a:sym typeface="Verdana" pitchFamily="34" charset="0"/>
              </a:rPr>
              <a:t> Game theory is a branch of applied mathematics which studies the individual decisions of a subject, called a player, in situations of strategic interaction (or conflict) with other players.</a:t>
            </a:r>
          </a:p>
          <a:p>
            <a:pPr>
              <a:spcBef>
                <a:spcPct val="0"/>
              </a:spcBef>
              <a:buFont typeface="Verdana" pitchFamily="34" charset="0"/>
              <a:buChar char="•"/>
              <a:defRPr/>
            </a:pPr>
            <a:endParaRPr lang="en-US" altLang="en-US" sz="1600" dirty="0">
              <a:ea typeface="ＭＳ Ｐゴシック" pitchFamily="34" charset="-128"/>
              <a:sym typeface="Verdana" pitchFamily="34" charset="0"/>
            </a:endParaRPr>
          </a:p>
          <a:p>
            <a:pPr>
              <a:spcBef>
                <a:spcPct val="0"/>
              </a:spcBef>
              <a:buFont typeface="Verdana" pitchFamily="34" charset="0"/>
              <a:buChar char="•"/>
              <a:defRPr/>
            </a:pPr>
            <a:r>
              <a:rPr lang="en-US" altLang="en-US" sz="1600" dirty="0">
                <a:ea typeface="ＭＳ Ｐゴシック" pitchFamily="34" charset="-128"/>
                <a:sym typeface="Verdana" pitchFamily="34" charset="0"/>
              </a:rPr>
              <a:t> Objective for each player: maximize the personal gains (or minimize personal cost)</a:t>
            </a:r>
          </a:p>
          <a:p>
            <a:pPr>
              <a:spcBef>
                <a:spcPct val="0"/>
              </a:spcBef>
              <a:buFont typeface="Verdana" pitchFamily="34" charset="0"/>
              <a:buChar char="•"/>
              <a:defRPr/>
            </a:pPr>
            <a:endParaRPr lang="en-US" altLang="en-US" sz="1600" dirty="0">
              <a:ea typeface="ＭＳ Ｐゴシック" pitchFamily="34" charset="-128"/>
              <a:sym typeface="Verdana" pitchFamily="34" charset="0"/>
            </a:endParaRPr>
          </a:p>
          <a:p>
            <a:pPr>
              <a:spcBef>
                <a:spcPct val="0"/>
              </a:spcBef>
              <a:buFont typeface="Verdana" pitchFamily="34" charset="0"/>
              <a:buChar char="•"/>
              <a:defRPr/>
            </a:pPr>
            <a:r>
              <a:rPr lang="en-US" altLang="en-US" sz="1600" dirty="0">
                <a:ea typeface="ＭＳ Ｐゴシック" pitchFamily="34" charset="-128"/>
                <a:sym typeface="Verdana" pitchFamily="34" charset="0"/>
              </a:rPr>
              <a:t> It is the study of </a:t>
            </a:r>
            <a:r>
              <a:rPr lang="en-US" altLang="en-US" sz="1600" u="sng" dirty="0">
                <a:ea typeface="ＭＳ Ｐゴシック" pitchFamily="34" charset="-128"/>
                <a:sym typeface="Verdana" pitchFamily="34" charset="0"/>
              </a:rPr>
              <a:t>mathematical models </a:t>
            </a:r>
            <a:r>
              <a:rPr lang="en-US" altLang="en-US" sz="1600" dirty="0">
                <a:ea typeface="ＭＳ Ｐゴシック" pitchFamily="34" charset="-128"/>
                <a:sym typeface="Verdana" pitchFamily="34" charset="0"/>
              </a:rPr>
              <a:t>of conflict and cooperation between intelligent, rational decision-makers</a:t>
            </a:r>
          </a:p>
          <a:p>
            <a:pPr marL="152400" indent="0">
              <a:spcBef>
                <a:spcPct val="0"/>
              </a:spcBef>
              <a:buNone/>
              <a:defRPr/>
            </a:pPr>
            <a:endParaRPr lang="en-US" altLang="en-US" sz="1600" dirty="0">
              <a:ea typeface="ＭＳ Ｐゴシック" pitchFamily="34" charset="-128"/>
              <a:sym typeface="Verdana" pitchFamily="34" charset="0"/>
            </a:endParaRPr>
          </a:p>
          <a:p>
            <a:pPr>
              <a:spcBef>
                <a:spcPct val="0"/>
              </a:spcBef>
              <a:buFont typeface="Verdana" pitchFamily="34" charset="0"/>
              <a:buChar char="•"/>
              <a:defRPr/>
            </a:pPr>
            <a:endParaRPr lang="en-US" altLang="en-US" sz="1600" dirty="0">
              <a:ea typeface="ＭＳ Ｐゴシック" pitchFamily="34" charset="-128"/>
              <a:sym typeface="Verdana" pitchFamily="34" charset="0"/>
            </a:endParaRPr>
          </a:p>
        </p:txBody>
      </p:sp>
    </p:spTree>
    <p:extLst>
      <p:ext uri="{BB962C8B-B14F-4D97-AF65-F5344CB8AC3E}">
        <p14:creationId xmlns:p14="http://schemas.microsoft.com/office/powerpoint/2010/main" val="4058659181"/>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067835" y="450056"/>
            <a:ext cx="6253163" cy="571500"/>
          </a:xfrm>
        </p:spPr>
        <p:txBody>
          <a:bodyPr/>
          <a:lstStyle/>
          <a:p>
            <a:r>
              <a:rPr lang="nl-NL" altLang="en-US" dirty="0" smtClean="0"/>
              <a:t>Game 1 – </a:t>
            </a:r>
            <a:r>
              <a:rPr lang="nl-NL" altLang="en-US" dirty="0" err="1" smtClean="0"/>
              <a:t>dominated</a:t>
            </a:r>
            <a:r>
              <a:rPr lang="nl-NL" altLang="en-US" dirty="0" smtClean="0"/>
              <a:t> </a:t>
            </a:r>
            <a:r>
              <a:rPr lang="nl-NL" altLang="en-US" dirty="0" err="1" smtClean="0"/>
              <a:t>strategies</a:t>
            </a:r>
            <a:endParaRPr lang="en-US" altLang="en-US" dirty="0" smtClean="0"/>
          </a:p>
        </p:txBody>
      </p:sp>
      <p:sp>
        <p:nvSpPr>
          <p:cNvPr id="47107" name="Content Placeholder 2"/>
          <p:cNvSpPr>
            <a:spLocks noGrp="1"/>
          </p:cNvSpPr>
          <p:nvPr>
            <p:ph idx="1"/>
          </p:nvPr>
        </p:nvSpPr>
        <p:spPr>
          <a:xfrm>
            <a:off x="1385887" y="1329929"/>
            <a:ext cx="6253163" cy="3086100"/>
          </a:xfrm>
        </p:spPr>
        <p:txBody>
          <a:bodyPr/>
          <a:lstStyle/>
          <a:p>
            <a:r>
              <a:rPr lang="en-US" altLang="en-US" sz="1350" dirty="0"/>
              <a:t> The concept of a dominated strategy is a very useful one for reducing the size of the payoff table that needs to be considered and, in unusual cases like this one, actually identifying the optimal solution for the game</a:t>
            </a:r>
          </a:p>
          <a:p>
            <a:endParaRPr lang="en-US" altLang="en-US" sz="1350" dirty="0"/>
          </a:p>
          <a:p>
            <a:r>
              <a:rPr lang="en-US" altLang="en-US" sz="1350" dirty="0"/>
              <a:t> However, most games require another approach to at least finish solving, as illustrated by the next two games</a:t>
            </a:r>
            <a:endParaRPr lang="nl-NL" altLang="en-US" sz="1350" dirty="0"/>
          </a:p>
        </p:txBody>
      </p:sp>
    </p:spTree>
    <p:extLst>
      <p:ext uri="{BB962C8B-B14F-4D97-AF65-F5344CB8AC3E}">
        <p14:creationId xmlns:p14="http://schemas.microsoft.com/office/powerpoint/2010/main" val="2877607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008200" y="192881"/>
            <a:ext cx="6253163" cy="571500"/>
          </a:xfrm>
        </p:spPr>
        <p:txBody>
          <a:bodyPr/>
          <a:lstStyle/>
          <a:p>
            <a:r>
              <a:rPr lang="nl-NL" altLang="en-US" dirty="0" smtClean="0"/>
              <a:t>Game 2 – </a:t>
            </a:r>
            <a:r>
              <a:rPr lang="nl-NL" altLang="en-US" dirty="0" err="1" smtClean="0"/>
              <a:t>Saddle</a:t>
            </a:r>
            <a:r>
              <a:rPr lang="nl-NL" altLang="en-US" dirty="0" smtClean="0"/>
              <a:t> Point</a:t>
            </a:r>
            <a:endParaRPr lang="en-US" altLang="en-US" dirty="0" smtClean="0"/>
          </a:p>
        </p:txBody>
      </p:sp>
      <p:sp>
        <p:nvSpPr>
          <p:cNvPr id="4" name="Content Placeholder 2"/>
          <p:cNvSpPr txBox="1">
            <a:spLocks/>
          </p:cNvSpPr>
          <p:nvPr/>
        </p:nvSpPr>
        <p:spPr bwMode="auto">
          <a:xfrm>
            <a:off x="1055153" y="989668"/>
            <a:ext cx="6253163" cy="3434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spcBef>
                <a:spcPct val="20000"/>
              </a:spcBef>
              <a:buFontTx/>
              <a:buChar char="•"/>
            </a:pPr>
            <a:r>
              <a:rPr lang="en-US" altLang="en-US" sz="1050" dirty="0">
                <a:solidFill>
                  <a:srgbClr val="001C3D"/>
                </a:solidFill>
                <a:latin typeface="Verdana" charset="0"/>
                <a:ea typeface="ＭＳ Ｐゴシック" charset="-128"/>
              </a:rPr>
              <a:t>Strategy 1: spend 1 day in each city</a:t>
            </a:r>
          </a:p>
          <a:p>
            <a:pPr defTabSz="685800">
              <a:spcBef>
                <a:spcPct val="20000"/>
              </a:spcBef>
              <a:buFontTx/>
              <a:buChar char="•"/>
            </a:pPr>
            <a:r>
              <a:rPr lang="en-US" altLang="en-US" sz="1050" dirty="0">
                <a:solidFill>
                  <a:srgbClr val="001C3D"/>
                </a:solidFill>
                <a:latin typeface="Verdana" charset="0"/>
                <a:ea typeface="ＭＳ Ｐゴシック" charset="-128"/>
              </a:rPr>
              <a:t>Strategy 2: spend both days in Amsterdam</a:t>
            </a:r>
          </a:p>
          <a:p>
            <a:pPr defTabSz="685800">
              <a:spcBef>
                <a:spcPct val="20000"/>
              </a:spcBef>
              <a:buFontTx/>
              <a:buChar char="•"/>
            </a:pPr>
            <a:r>
              <a:rPr lang="en-US" altLang="en-US" sz="1050" dirty="0">
                <a:solidFill>
                  <a:srgbClr val="001C3D"/>
                </a:solidFill>
                <a:latin typeface="Verdana" charset="0"/>
                <a:ea typeface="ＭＳ Ｐゴシック" charset="-128"/>
              </a:rPr>
              <a:t>Strategy 3: spend both days in Rotterdam</a:t>
            </a:r>
          </a:p>
          <a:p>
            <a:pPr defTabSz="685800">
              <a:spcBef>
                <a:spcPct val="20000"/>
              </a:spcBef>
              <a:buFontTx/>
              <a:buChar char="•"/>
            </a:pPr>
            <a:endParaRPr lang="nl-NL" altLang="en-US" sz="1050" dirty="0">
              <a:solidFill>
                <a:srgbClr val="001C3D"/>
              </a:solidFill>
              <a:latin typeface="Verdana" charset="0"/>
              <a:ea typeface="ＭＳ Ｐゴシック" charset="-128"/>
            </a:endParaRPr>
          </a:p>
          <a:p>
            <a:pPr defTabSz="685800">
              <a:spcBef>
                <a:spcPct val="20000"/>
              </a:spcBef>
              <a:buFontTx/>
              <a:buChar char="•"/>
            </a:pPr>
            <a:endParaRPr lang="nl-NL" altLang="en-US" sz="1050" dirty="0">
              <a:solidFill>
                <a:srgbClr val="001C3D"/>
              </a:solidFill>
              <a:latin typeface="Verdana" charset="0"/>
              <a:ea typeface="ＭＳ Ｐゴシック" charset="-128"/>
            </a:endParaRPr>
          </a:p>
          <a:p>
            <a:pPr defTabSz="685800">
              <a:spcBef>
                <a:spcPct val="20000"/>
              </a:spcBef>
              <a:buFontTx/>
              <a:buChar char="•"/>
            </a:pPr>
            <a:endParaRPr lang="nl-NL" altLang="en-US" sz="1050" dirty="0">
              <a:solidFill>
                <a:srgbClr val="001C3D"/>
              </a:solidFill>
              <a:latin typeface="Verdana" charset="0"/>
              <a:ea typeface="ＭＳ Ｐゴシック" charset="-128"/>
            </a:endParaRPr>
          </a:p>
          <a:p>
            <a:pPr defTabSz="685800">
              <a:spcBef>
                <a:spcPct val="20000"/>
              </a:spcBef>
              <a:buFontTx/>
              <a:buChar char="•"/>
            </a:pPr>
            <a:endParaRPr lang="nl-NL" altLang="en-US" sz="1050" dirty="0">
              <a:solidFill>
                <a:srgbClr val="001C3D"/>
              </a:solidFill>
              <a:latin typeface="Verdana" charset="0"/>
              <a:ea typeface="ＭＳ Ｐゴシック" charset="-128"/>
            </a:endParaRPr>
          </a:p>
          <a:p>
            <a:pPr defTabSz="685800">
              <a:spcBef>
                <a:spcPct val="20000"/>
              </a:spcBef>
              <a:buFontTx/>
              <a:buChar char="•"/>
            </a:pPr>
            <a:endParaRPr lang="nl-NL" altLang="en-US" sz="1050" dirty="0">
              <a:solidFill>
                <a:srgbClr val="001C3D"/>
              </a:solidFill>
              <a:latin typeface="Verdana" charset="0"/>
              <a:ea typeface="ＭＳ Ｐゴシック" charset="-128"/>
            </a:endParaRPr>
          </a:p>
          <a:p>
            <a:pPr defTabSz="685800">
              <a:spcBef>
                <a:spcPct val="20000"/>
              </a:spcBef>
              <a:buFontTx/>
              <a:buChar char="•"/>
            </a:pPr>
            <a:endParaRPr lang="nl-NL" altLang="en-US" sz="1050" dirty="0">
              <a:solidFill>
                <a:srgbClr val="001C3D"/>
              </a:solidFill>
              <a:latin typeface="Verdana" charset="0"/>
              <a:ea typeface="ＭＳ Ｐゴシック" charset="-128"/>
            </a:endParaRPr>
          </a:p>
          <a:p>
            <a:pPr defTabSz="685800">
              <a:spcBef>
                <a:spcPct val="20000"/>
              </a:spcBef>
              <a:buFontTx/>
              <a:buChar char="•"/>
            </a:pPr>
            <a:endParaRPr lang="nl-NL" altLang="en-US" sz="1050" dirty="0">
              <a:solidFill>
                <a:srgbClr val="001C3D"/>
              </a:solidFill>
              <a:latin typeface="Verdana" charset="0"/>
              <a:ea typeface="ＭＳ Ｐゴシック" charset="-128"/>
            </a:endParaRPr>
          </a:p>
          <a:p>
            <a:pPr defTabSz="685800">
              <a:spcBef>
                <a:spcPct val="20000"/>
              </a:spcBef>
              <a:buFontTx/>
              <a:buChar char="•"/>
            </a:pPr>
            <a:endParaRPr lang="nl-NL" altLang="en-US" sz="1050" dirty="0">
              <a:solidFill>
                <a:srgbClr val="001C3D"/>
              </a:solidFill>
              <a:latin typeface="Verdana" charset="0"/>
              <a:ea typeface="ＭＳ Ｐゴシック" charset="-128"/>
            </a:endParaRPr>
          </a:p>
          <a:p>
            <a:pPr defTabSz="685800">
              <a:spcBef>
                <a:spcPct val="20000"/>
              </a:spcBef>
              <a:buFontTx/>
              <a:buChar char="•"/>
            </a:pPr>
            <a:endParaRPr lang="nl-NL" altLang="en-US" sz="1050" dirty="0">
              <a:solidFill>
                <a:srgbClr val="001C3D"/>
              </a:solidFill>
              <a:latin typeface="Verdana" charset="0"/>
              <a:ea typeface="ＭＳ Ｐゴシック" charset="-128"/>
            </a:endParaRPr>
          </a:p>
          <a:p>
            <a:pPr defTabSz="685800">
              <a:spcBef>
                <a:spcPct val="20000"/>
              </a:spcBef>
              <a:buFontTx/>
              <a:buChar char="•"/>
            </a:pPr>
            <a:endParaRPr lang="nl-NL" altLang="en-US" sz="1050" dirty="0">
              <a:solidFill>
                <a:srgbClr val="001C3D"/>
              </a:solidFill>
              <a:latin typeface="Verdana" charset="0"/>
              <a:ea typeface="ＭＳ Ｐゴシック" charset="-128"/>
            </a:endParaRPr>
          </a:p>
          <a:p>
            <a:pPr defTabSz="685800">
              <a:spcBef>
                <a:spcPct val="20000"/>
              </a:spcBef>
            </a:pPr>
            <a:endParaRPr lang="nl-NL" altLang="en-US" sz="1050" dirty="0">
              <a:solidFill>
                <a:srgbClr val="001C3D"/>
              </a:solidFill>
              <a:latin typeface="Verdana" charset="0"/>
              <a:ea typeface="ＭＳ Ｐゴシック" charset="-128"/>
            </a:endParaRPr>
          </a:p>
          <a:p>
            <a:pPr defTabSz="685800">
              <a:spcBef>
                <a:spcPct val="20000"/>
              </a:spcBef>
              <a:buFontTx/>
              <a:buChar char="•"/>
            </a:pPr>
            <a:r>
              <a:rPr lang="en-US" altLang="en-US" sz="1050" dirty="0">
                <a:solidFill>
                  <a:srgbClr val="001C3D"/>
                </a:solidFill>
                <a:latin typeface="Verdana" charset="0"/>
                <a:ea typeface="ＭＳ Ｐゴシック" charset="-128"/>
              </a:rPr>
              <a:t>Given the payoff matrix for politician 1, which strategy should each player select?</a:t>
            </a:r>
          </a:p>
          <a:p>
            <a:pPr defTabSz="685800">
              <a:spcBef>
                <a:spcPct val="20000"/>
              </a:spcBef>
              <a:buFontTx/>
              <a:buChar char="•"/>
            </a:pPr>
            <a:endParaRPr lang="nl-NL" altLang="en-US" sz="1050" dirty="0">
              <a:solidFill>
                <a:srgbClr val="001C3D"/>
              </a:solidFill>
              <a:latin typeface="Verdana" charset="0"/>
              <a:ea typeface="ＭＳ Ｐゴシック" charset="-128"/>
            </a:endParaRPr>
          </a:p>
          <a:p>
            <a:pPr defTabSz="685800">
              <a:spcBef>
                <a:spcPct val="20000"/>
              </a:spcBef>
              <a:buFontTx/>
              <a:buChar char="•"/>
            </a:pPr>
            <a:r>
              <a:rPr lang="nl-NL" altLang="en-US" sz="1050" u="sng" dirty="0" err="1">
                <a:solidFill>
                  <a:srgbClr val="001C3D"/>
                </a:solidFill>
                <a:latin typeface="Verdana" charset="0"/>
                <a:ea typeface="ＭＳ Ｐゴシック" charset="-128"/>
              </a:rPr>
              <a:t>This</a:t>
            </a:r>
            <a:r>
              <a:rPr lang="nl-NL" altLang="en-US" sz="1050" u="sng" dirty="0">
                <a:solidFill>
                  <a:srgbClr val="001C3D"/>
                </a:solidFill>
                <a:latin typeface="Verdana" charset="0"/>
                <a:ea typeface="ＭＳ Ｐゴシック" charset="-128"/>
              </a:rPr>
              <a:t> game does </a:t>
            </a:r>
            <a:r>
              <a:rPr lang="nl-NL" altLang="en-US" sz="1050" u="sng" dirty="0" err="1">
                <a:solidFill>
                  <a:srgbClr val="001C3D"/>
                </a:solidFill>
                <a:latin typeface="Verdana" charset="0"/>
                <a:ea typeface="ＭＳ Ｐゴシック" charset="-128"/>
              </a:rPr>
              <a:t>not</a:t>
            </a:r>
            <a:r>
              <a:rPr lang="nl-NL" altLang="en-US" sz="1050" u="sng" dirty="0">
                <a:solidFill>
                  <a:srgbClr val="001C3D"/>
                </a:solidFill>
                <a:latin typeface="Verdana" charset="0"/>
                <a:ea typeface="ＭＳ Ｐゴシック" charset="-128"/>
              </a:rPr>
              <a:t> have </a:t>
            </a:r>
            <a:r>
              <a:rPr lang="nl-NL" altLang="en-US" sz="1050" u="sng" dirty="0" err="1">
                <a:solidFill>
                  <a:srgbClr val="001C3D"/>
                </a:solidFill>
                <a:latin typeface="Verdana" charset="0"/>
                <a:ea typeface="ＭＳ Ｐゴシック" charset="-128"/>
              </a:rPr>
              <a:t>dominated</a:t>
            </a:r>
            <a:r>
              <a:rPr lang="nl-NL" altLang="en-US" sz="1050" u="sng" dirty="0">
                <a:solidFill>
                  <a:srgbClr val="001C3D"/>
                </a:solidFill>
                <a:latin typeface="Verdana" charset="0"/>
                <a:ea typeface="ＭＳ Ｐゴシック" charset="-128"/>
              </a:rPr>
              <a:t> </a:t>
            </a:r>
            <a:r>
              <a:rPr lang="nl-NL" altLang="en-US" sz="1050" u="sng" dirty="0" err="1">
                <a:solidFill>
                  <a:srgbClr val="001C3D"/>
                </a:solidFill>
                <a:latin typeface="Verdana" charset="0"/>
                <a:ea typeface="ＭＳ Ｐゴシック" charset="-128"/>
              </a:rPr>
              <a:t>strategies</a:t>
            </a:r>
            <a:r>
              <a:rPr lang="nl-NL" altLang="en-US" sz="1050" dirty="0">
                <a:solidFill>
                  <a:srgbClr val="001C3D"/>
                </a:solidFill>
                <a:latin typeface="Verdana" charset="0"/>
                <a:ea typeface="ＭＳ Ｐゴシック" charset="-128"/>
              </a:rPr>
              <a:t>!</a:t>
            </a:r>
            <a:endParaRPr lang="en-US" altLang="en-US" sz="1050" dirty="0">
              <a:solidFill>
                <a:srgbClr val="001C3D"/>
              </a:solidFill>
              <a:latin typeface="Verdana" charset="0"/>
              <a:ea typeface="ＭＳ Ｐゴシック"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3076191855"/>
              </p:ext>
            </p:extLst>
          </p:nvPr>
        </p:nvGraphicFramePr>
        <p:xfrm>
          <a:off x="1494235" y="1604237"/>
          <a:ext cx="5669757" cy="1909763"/>
        </p:xfrm>
        <a:graphic>
          <a:graphicData uri="http://schemas.openxmlformats.org/drawingml/2006/table">
            <a:tbl>
              <a:tblPr/>
              <a:tblGrid>
                <a:gridCol w="1977628">
                  <a:extLst>
                    <a:ext uri="{9D8B030D-6E8A-4147-A177-3AD203B41FA5}">
                      <a16:colId xmlns:a16="http://schemas.microsoft.com/office/drawing/2014/main" val="20000"/>
                    </a:ext>
                  </a:extLst>
                </a:gridCol>
                <a:gridCol w="1565672">
                  <a:extLst>
                    <a:ext uri="{9D8B030D-6E8A-4147-A177-3AD203B41FA5}">
                      <a16:colId xmlns:a16="http://schemas.microsoft.com/office/drawing/2014/main" val="20001"/>
                    </a:ext>
                  </a:extLst>
                </a:gridCol>
                <a:gridCol w="709613">
                  <a:extLst>
                    <a:ext uri="{9D8B030D-6E8A-4147-A177-3AD203B41FA5}">
                      <a16:colId xmlns:a16="http://schemas.microsoft.com/office/drawing/2014/main" val="20002"/>
                    </a:ext>
                  </a:extLst>
                </a:gridCol>
                <a:gridCol w="622697">
                  <a:extLst>
                    <a:ext uri="{9D8B030D-6E8A-4147-A177-3AD203B41FA5}">
                      <a16:colId xmlns:a16="http://schemas.microsoft.com/office/drawing/2014/main" val="20003"/>
                    </a:ext>
                  </a:extLst>
                </a:gridCol>
                <a:gridCol w="794147">
                  <a:extLst>
                    <a:ext uri="{9D8B030D-6E8A-4147-A177-3AD203B41FA5}">
                      <a16:colId xmlns:a16="http://schemas.microsoft.com/office/drawing/2014/main" val="20004"/>
                    </a:ext>
                  </a:extLst>
                </a:gridCol>
              </a:tblGrid>
              <a:tr h="50006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432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4320">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6</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0</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5</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0693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10026" y="137078"/>
            <a:ext cx="6253163" cy="571500"/>
          </a:xfrm>
        </p:spPr>
        <p:txBody>
          <a:bodyPr/>
          <a:lstStyle/>
          <a:p>
            <a:r>
              <a:rPr lang="nl-NL" altLang="en-US" dirty="0" smtClean="0"/>
              <a:t>Game 2</a:t>
            </a:r>
            <a:endParaRPr lang="en-US" altLang="en-US" dirty="0" smtClean="0"/>
          </a:p>
        </p:txBody>
      </p:sp>
      <p:sp>
        <p:nvSpPr>
          <p:cNvPr id="4" name="Content Placeholder 2"/>
          <p:cNvSpPr txBox="1">
            <a:spLocks/>
          </p:cNvSpPr>
          <p:nvPr/>
        </p:nvSpPr>
        <p:spPr bwMode="auto">
          <a:xfrm>
            <a:off x="491936" y="1587258"/>
            <a:ext cx="8194864" cy="213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a:spcBef>
                <a:spcPct val="20000"/>
              </a:spcBef>
              <a:buSzTx/>
              <a:buFont typeface="Times New Roman" charset="0"/>
              <a:buChar char="•"/>
            </a:pPr>
            <a:r>
              <a:rPr lang="en-US" altLang="en-US" sz="900" dirty="0">
                <a:solidFill>
                  <a:srgbClr val="001C3D"/>
                </a:solidFill>
                <a:latin typeface="Verdana" charset="0"/>
                <a:ea typeface="ＭＳ Ｐゴシック" charset="-128"/>
              </a:rPr>
              <a:t>Consider player 1. By selecting strategy 1, he could win 6 or could lose as much as 3</a:t>
            </a:r>
          </a:p>
          <a:p>
            <a:pPr>
              <a:spcBef>
                <a:spcPct val="20000"/>
              </a:spcBef>
              <a:buSzTx/>
              <a:buFont typeface="Times New Roman" charset="0"/>
              <a:buChar char="•"/>
            </a:pPr>
            <a:endParaRPr lang="en-US" altLang="en-US" sz="90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900" dirty="0">
                <a:solidFill>
                  <a:srgbClr val="001C3D"/>
                </a:solidFill>
                <a:latin typeface="Verdana" charset="0"/>
                <a:ea typeface="ＭＳ Ｐゴシック" charset="-128"/>
              </a:rPr>
              <a:t>However, because player 2 is rational and thus will seek a strategy that will protect himself from large payoffs to player 1, it seems likely that player 1 would incur a loss by playing strategy 1</a:t>
            </a:r>
          </a:p>
          <a:p>
            <a:pPr>
              <a:spcBef>
                <a:spcPct val="20000"/>
              </a:spcBef>
              <a:buSzTx/>
              <a:buFont typeface="Times New Roman" charset="0"/>
              <a:buChar char="•"/>
            </a:pPr>
            <a:endParaRPr lang="en-US" altLang="en-US" sz="90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900" dirty="0">
                <a:solidFill>
                  <a:srgbClr val="001C3D"/>
                </a:solidFill>
                <a:latin typeface="Verdana" charset="0"/>
                <a:ea typeface="ＭＳ Ｐゴシック" charset="-128"/>
              </a:rPr>
              <a:t>Similarly, by selecting strategy 3, player 1 could win 5, but more probably his rational opponent would avoid this loss and instead administer a loss to player 1 which could be as large as 4</a:t>
            </a:r>
          </a:p>
          <a:p>
            <a:pPr>
              <a:spcBef>
                <a:spcPct val="20000"/>
              </a:spcBef>
              <a:buSzTx/>
              <a:buFont typeface="Times New Roman" charset="0"/>
              <a:buChar char="•"/>
            </a:pPr>
            <a:endParaRPr lang="en-US" altLang="en-US" sz="90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900" dirty="0">
                <a:solidFill>
                  <a:srgbClr val="001C3D"/>
                </a:solidFill>
                <a:latin typeface="Verdana" charset="0"/>
                <a:ea typeface="ＭＳ Ｐゴシック" charset="-128"/>
              </a:rPr>
              <a:t>On the other hand, if player 1 selects strategy 2, he is guaranteed not to lose anything and he could even win something. Therefore, because it provides the </a:t>
            </a:r>
            <a:r>
              <a:rPr lang="en-US" altLang="en-US" sz="900" i="1" dirty="0">
                <a:solidFill>
                  <a:srgbClr val="001C3D"/>
                </a:solidFill>
                <a:latin typeface="Verdana" charset="0"/>
                <a:ea typeface="ＭＳ Ｐゴシック" charset="-128"/>
              </a:rPr>
              <a:t>best guarantee </a:t>
            </a:r>
            <a:r>
              <a:rPr lang="en-US" altLang="en-US" sz="900" dirty="0">
                <a:solidFill>
                  <a:srgbClr val="001C3D"/>
                </a:solidFill>
                <a:latin typeface="Verdana" charset="0"/>
                <a:ea typeface="ＭＳ Ｐゴシック" charset="-128"/>
              </a:rPr>
              <a:t>(a payoff of 0), strategy 2 seems to be a “rational” choice for player 1 against his rational opponent</a:t>
            </a:r>
          </a:p>
          <a:p>
            <a:pPr>
              <a:spcBef>
                <a:spcPct val="20000"/>
              </a:spcBef>
              <a:buSzTx/>
            </a:pPr>
            <a:endParaRPr lang="en-US" altLang="en-US" sz="90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900" dirty="0">
                <a:solidFill>
                  <a:srgbClr val="001C3D"/>
                </a:solidFill>
                <a:latin typeface="Verdana" charset="0"/>
                <a:ea typeface="ＭＳ Ｐゴシック" charset="-128"/>
              </a:rPr>
              <a:t>Now consider player 2. He could lose as much as 5 or 6 by using strategy 1 or 3, but it is guaranteed at least breaking even with strategy 2</a:t>
            </a:r>
          </a:p>
          <a:p>
            <a:pPr>
              <a:spcBef>
                <a:spcPct val="20000"/>
              </a:spcBef>
              <a:buSzTx/>
              <a:buFont typeface="Times New Roman" charset="0"/>
              <a:buChar char="•"/>
            </a:pPr>
            <a:endParaRPr lang="en-US" altLang="en-US" sz="90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900" dirty="0">
                <a:solidFill>
                  <a:srgbClr val="001C3D"/>
                </a:solidFill>
                <a:latin typeface="Verdana" charset="0"/>
                <a:ea typeface="ＭＳ Ｐゴシック" charset="-128"/>
              </a:rPr>
              <a:t>Therefore, by the same reasoning of seeking the best guarantee against a rational opponent, his apparent choice is strategy 2</a:t>
            </a:r>
          </a:p>
          <a:p>
            <a:pPr>
              <a:spcBef>
                <a:spcPct val="20000"/>
              </a:spcBef>
              <a:buSzTx/>
              <a:buFont typeface="Times New Roman" charset="0"/>
              <a:buChar char="•"/>
            </a:pPr>
            <a:endParaRPr lang="en-US" altLang="en-US" sz="90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900" dirty="0">
                <a:solidFill>
                  <a:srgbClr val="001C3D"/>
                </a:solidFill>
                <a:latin typeface="Verdana" charset="0"/>
                <a:ea typeface="ＭＳ Ｐゴシック" charset="-128"/>
              </a:rPr>
              <a:t>If both players choose their strategy 2, the result is that both break even. Thus, in this case, neither player improves upon their best guarantee, but both also are forcing the opponent into the same position. Even when the opponent deduces a player’s strategy, the opponent cannot exploit this information to improve his position.</a:t>
            </a:r>
          </a:p>
        </p:txBody>
      </p:sp>
      <p:graphicFrame>
        <p:nvGraphicFramePr>
          <p:cNvPr id="5" name="Table 4"/>
          <p:cNvGraphicFramePr>
            <a:graphicFrameLocks noGrp="1"/>
          </p:cNvGraphicFramePr>
          <p:nvPr>
            <p:extLst>
              <p:ext uri="{D42A27DB-BD31-4B8C-83A1-F6EECF244321}">
                <p14:modId xmlns:p14="http://schemas.microsoft.com/office/powerpoint/2010/main" val="1302237630"/>
              </p:ext>
            </p:extLst>
          </p:nvPr>
        </p:nvGraphicFramePr>
        <p:xfrm>
          <a:off x="2787409" y="425469"/>
          <a:ext cx="3673080" cy="1051476"/>
        </p:xfrm>
        <a:graphic>
          <a:graphicData uri="http://schemas.openxmlformats.org/drawingml/2006/table">
            <a:tbl>
              <a:tblPr/>
              <a:tblGrid>
                <a:gridCol w="1281113">
                  <a:extLst>
                    <a:ext uri="{9D8B030D-6E8A-4147-A177-3AD203B41FA5}">
                      <a16:colId xmlns:a16="http://schemas.microsoft.com/office/drawing/2014/main" val="20000"/>
                    </a:ext>
                  </a:extLst>
                </a:gridCol>
                <a:gridCol w="1014413">
                  <a:extLst>
                    <a:ext uri="{9D8B030D-6E8A-4147-A177-3AD203B41FA5}">
                      <a16:colId xmlns:a16="http://schemas.microsoft.com/office/drawing/2014/main" val="20001"/>
                    </a:ext>
                  </a:extLst>
                </a:gridCol>
                <a:gridCol w="458391">
                  <a:extLst>
                    <a:ext uri="{9D8B030D-6E8A-4147-A177-3AD203B41FA5}">
                      <a16:colId xmlns:a16="http://schemas.microsoft.com/office/drawing/2014/main" val="20002"/>
                    </a:ext>
                  </a:extLst>
                </a:gridCol>
                <a:gridCol w="404813">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tblGrid>
              <a:tr h="251445">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6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0005">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6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60005">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6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6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600" b="1" i="0" u="none" strike="noStrike" cap="none" normalizeH="0" baseline="0" dirty="0" err="1" smtClean="0">
                          <a:ln>
                            <a:noFill/>
                          </a:ln>
                          <a:solidFill>
                            <a:srgbClr val="001C3D"/>
                          </a:solidFill>
                          <a:effectLst/>
                          <a:latin typeface="Verdana" charset="0"/>
                          <a:ea typeface="DejaVu Sans" charset="0"/>
                          <a:cs typeface="DejaVu Sans" charset="0"/>
                        </a:rPr>
                        <a:t>Strategy</a:t>
                      </a:r>
                      <a:endParaRPr kumimoji="0" lang="en-US" altLang="en-US" sz="600" b="1"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5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5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5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5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5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5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6000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5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5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6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6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smtClean="0">
                          <a:ln>
                            <a:noFill/>
                          </a:ln>
                          <a:solidFill>
                            <a:srgbClr val="001C3D"/>
                          </a:solidFill>
                          <a:effectLst/>
                          <a:latin typeface="Verdana" charset="0"/>
                          <a:ea typeface="DejaVu Sans" charset="0"/>
                          <a:cs typeface="DejaVu Sans" charset="0"/>
                        </a:rPr>
                        <a:t>6</a:t>
                      </a:r>
                      <a:endParaRPr kumimoji="0" lang="en-US" altLang="en-US" sz="6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6000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5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5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6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dirty="0" smtClean="0">
                          <a:ln>
                            <a:noFill/>
                          </a:ln>
                          <a:solidFill>
                            <a:srgbClr val="001C3D"/>
                          </a:solidFill>
                          <a:effectLst/>
                          <a:latin typeface="Verdana" charset="0"/>
                          <a:ea typeface="DejaVu Sans" charset="0"/>
                          <a:cs typeface="DejaVu Sans" charset="0"/>
                        </a:rPr>
                        <a:t>0</a:t>
                      </a:r>
                      <a:endParaRPr kumimoji="0" lang="en-US" altLang="en-US" sz="6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6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6000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5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5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smtClean="0">
                          <a:ln>
                            <a:noFill/>
                          </a:ln>
                          <a:solidFill>
                            <a:srgbClr val="001C3D"/>
                          </a:solidFill>
                          <a:effectLst/>
                          <a:latin typeface="Verdana" charset="0"/>
                          <a:ea typeface="DejaVu Sans" charset="0"/>
                          <a:cs typeface="DejaVu Sans" charset="0"/>
                        </a:rPr>
                        <a:t>5</a:t>
                      </a:r>
                      <a:endParaRPr kumimoji="0" lang="en-US" altLang="en-US" sz="6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6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6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83" marB="342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55354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385887" y="650081"/>
            <a:ext cx="6253163" cy="571500"/>
          </a:xfrm>
        </p:spPr>
        <p:txBody>
          <a:bodyPr/>
          <a:lstStyle/>
          <a:p>
            <a:r>
              <a:rPr lang="nl-NL" altLang="en-US" dirty="0" smtClean="0"/>
              <a:t>Game 2 – </a:t>
            </a:r>
            <a:r>
              <a:rPr lang="nl-NL" altLang="en-US" dirty="0" err="1" smtClean="0"/>
              <a:t>Saddle</a:t>
            </a:r>
            <a:r>
              <a:rPr lang="nl-NL" altLang="en-US" dirty="0" smtClean="0"/>
              <a:t> Point</a:t>
            </a:r>
            <a:endParaRPr lang="en-US" altLang="en-US" dirty="0" smtClean="0"/>
          </a:p>
        </p:txBody>
      </p:sp>
      <p:sp>
        <p:nvSpPr>
          <p:cNvPr id="72707" name="Content Placeholder 2"/>
          <p:cNvSpPr txBox="1">
            <a:spLocks/>
          </p:cNvSpPr>
          <p:nvPr/>
        </p:nvSpPr>
        <p:spPr bwMode="auto">
          <a:xfrm>
            <a:off x="1385887" y="1537349"/>
            <a:ext cx="6253163" cy="118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a:spcBef>
                <a:spcPct val="20000"/>
              </a:spcBef>
              <a:buSzTx/>
              <a:buFont typeface="Times New Roman" charset="0"/>
              <a:buChar char="•"/>
            </a:pPr>
            <a:r>
              <a:rPr lang="en-US" altLang="en-US" sz="1050" dirty="0">
                <a:solidFill>
                  <a:srgbClr val="001C3D"/>
                </a:solidFill>
                <a:latin typeface="Verdana" charset="0"/>
                <a:ea typeface="ＭＳ Ｐゴシック" charset="-128"/>
              </a:rPr>
              <a:t>The end product of this line of reasoning is that each player should play in such a way as to </a:t>
            </a:r>
            <a:r>
              <a:rPr lang="en-US" altLang="en-US" sz="1050" i="1" u="sng" dirty="0">
                <a:solidFill>
                  <a:srgbClr val="001C3D"/>
                </a:solidFill>
                <a:latin typeface="Verdana" charset="0"/>
                <a:ea typeface="ＭＳ Ｐゴシック" charset="-128"/>
              </a:rPr>
              <a:t>minimize their maximum losses </a:t>
            </a:r>
            <a:r>
              <a:rPr lang="en-US" altLang="en-US" sz="1050" dirty="0">
                <a:solidFill>
                  <a:srgbClr val="001C3D"/>
                </a:solidFill>
                <a:latin typeface="Verdana" charset="0"/>
                <a:ea typeface="ＭＳ Ｐゴシック" charset="-128"/>
              </a:rPr>
              <a:t>whenever the resulting choice of strategy cannot be exploited by the opponent to then improve their position </a:t>
            </a:r>
          </a:p>
          <a:p>
            <a:pPr>
              <a:spcBef>
                <a:spcPct val="20000"/>
              </a:spcBef>
              <a:buSzTx/>
              <a:buFont typeface="Times New Roman" charset="0"/>
              <a:buChar char="•"/>
            </a:pPr>
            <a:endParaRPr lang="en-US" altLang="en-US" sz="105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1050" dirty="0">
                <a:solidFill>
                  <a:srgbClr val="001C3D"/>
                </a:solidFill>
                <a:latin typeface="Verdana" charset="0"/>
                <a:ea typeface="ＭＳ Ｐゴシック" charset="-128"/>
              </a:rPr>
              <a:t>This so-called </a:t>
            </a:r>
            <a:r>
              <a:rPr lang="en-US" altLang="en-US" sz="1050" b="1" dirty="0">
                <a:solidFill>
                  <a:srgbClr val="001C3D"/>
                </a:solidFill>
                <a:latin typeface="Verdana" charset="0"/>
                <a:ea typeface="ＭＳ Ｐゴシック" charset="-128"/>
              </a:rPr>
              <a:t>minimax criterion </a:t>
            </a:r>
            <a:r>
              <a:rPr lang="en-US" altLang="en-US" sz="1050" dirty="0">
                <a:solidFill>
                  <a:srgbClr val="001C3D"/>
                </a:solidFill>
                <a:latin typeface="Verdana" charset="0"/>
                <a:ea typeface="ＭＳ Ｐゴシック" charset="-128"/>
              </a:rPr>
              <a:t>is a standard criterion proposed by game theory for selecting a strategy in a zero-sum game</a:t>
            </a:r>
          </a:p>
          <a:p>
            <a:pPr>
              <a:spcBef>
                <a:spcPct val="20000"/>
              </a:spcBef>
              <a:buSzTx/>
              <a:buFont typeface="Times New Roman" charset="0"/>
              <a:buChar char="•"/>
            </a:pPr>
            <a:endParaRPr lang="en-US" altLang="en-US" sz="105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1050" dirty="0">
                <a:solidFill>
                  <a:srgbClr val="001C3D"/>
                </a:solidFill>
                <a:latin typeface="Verdana" charset="0"/>
                <a:ea typeface="ＭＳ Ｐゴシック" charset="-128"/>
              </a:rPr>
              <a:t>In terms of the payoff matrix, it implies that </a:t>
            </a:r>
            <a:r>
              <a:rPr lang="en-US" altLang="en-US" sz="1050" i="1" dirty="0">
                <a:solidFill>
                  <a:srgbClr val="001C3D"/>
                </a:solidFill>
                <a:latin typeface="Verdana" charset="0"/>
                <a:ea typeface="ＭＳ Ｐゴシック" charset="-128"/>
              </a:rPr>
              <a:t>player 1 </a:t>
            </a:r>
            <a:r>
              <a:rPr lang="en-US" altLang="en-US" sz="1050" dirty="0">
                <a:solidFill>
                  <a:srgbClr val="001C3D"/>
                </a:solidFill>
                <a:latin typeface="Verdana" charset="0"/>
                <a:ea typeface="ＭＳ Ｐゴシック" charset="-128"/>
              </a:rPr>
              <a:t>should select the strategy whose </a:t>
            </a:r>
            <a:r>
              <a:rPr lang="en-US" altLang="en-US" sz="1050" i="1" dirty="0">
                <a:solidFill>
                  <a:srgbClr val="001C3D"/>
                </a:solidFill>
                <a:latin typeface="Verdana" charset="0"/>
                <a:ea typeface="ＭＳ Ｐゴシック" charset="-128"/>
              </a:rPr>
              <a:t>minimum payoff (to player 1) </a:t>
            </a:r>
            <a:r>
              <a:rPr lang="en-US" altLang="en-US" sz="1050" dirty="0">
                <a:solidFill>
                  <a:srgbClr val="001C3D"/>
                </a:solidFill>
                <a:latin typeface="Verdana" charset="0"/>
                <a:ea typeface="ＭＳ Ｐゴシック" charset="-128"/>
              </a:rPr>
              <a:t>is </a:t>
            </a:r>
            <a:r>
              <a:rPr lang="en-US" altLang="en-US" sz="1050" i="1" dirty="0">
                <a:solidFill>
                  <a:srgbClr val="001C3D"/>
                </a:solidFill>
                <a:latin typeface="Verdana" charset="0"/>
                <a:ea typeface="ＭＳ Ｐゴシック" charset="-128"/>
              </a:rPr>
              <a:t>largest, </a:t>
            </a:r>
            <a:r>
              <a:rPr lang="en-US" altLang="en-US" sz="1050" dirty="0">
                <a:solidFill>
                  <a:srgbClr val="001C3D"/>
                </a:solidFill>
                <a:latin typeface="Verdana" charset="0"/>
                <a:ea typeface="ＭＳ Ｐゴシック" charset="-128"/>
              </a:rPr>
              <a:t>whereas </a:t>
            </a:r>
            <a:r>
              <a:rPr lang="en-US" altLang="en-US" sz="1050" i="1" dirty="0">
                <a:solidFill>
                  <a:srgbClr val="001C3D"/>
                </a:solidFill>
                <a:latin typeface="Verdana" charset="0"/>
                <a:ea typeface="ＭＳ Ｐゴシック" charset="-128"/>
              </a:rPr>
              <a:t>player 2 </a:t>
            </a:r>
            <a:r>
              <a:rPr lang="en-US" altLang="en-US" sz="1050" dirty="0">
                <a:solidFill>
                  <a:srgbClr val="001C3D"/>
                </a:solidFill>
                <a:latin typeface="Verdana" charset="0"/>
                <a:ea typeface="ＭＳ Ｐゴシック" charset="-128"/>
              </a:rPr>
              <a:t>should choose the one whose </a:t>
            </a:r>
            <a:r>
              <a:rPr lang="en-US" altLang="en-US" sz="1050" i="1" dirty="0">
                <a:solidFill>
                  <a:srgbClr val="001C3D"/>
                </a:solidFill>
                <a:latin typeface="Verdana" charset="0"/>
                <a:ea typeface="ＭＳ Ｐゴシック" charset="-128"/>
              </a:rPr>
              <a:t>maximum payoff to player 1 </a:t>
            </a:r>
            <a:r>
              <a:rPr lang="en-US" altLang="en-US" sz="1050" dirty="0">
                <a:solidFill>
                  <a:srgbClr val="001C3D"/>
                </a:solidFill>
                <a:latin typeface="Verdana" charset="0"/>
                <a:ea typeface="ＭＳ Ｐゴシック" charset="-128"/>
              </a:rPr>
              <a:t>is the </a:t>
            </a:r>
            <a:r>
              <a:rPr lang="en-US" altLang="en-US" sz="1050" i="1" dirty="0">
                <a:solidFill>
                  <a:srgbClr val="001C3D"/>
                </a:solidFill>
                <a:latin typeface="Verdana" charset="0"/>
                <a:ea typeface="ＭＳ Ｐゴシック" charset="-128"/>
              </a:rPr>
              <a:t>smallest</a:t>
            </a:r>
          </a:p>
          <a:p>
            <a:pPr>
              <a:spcBef>
                <a:spcPct val="20000"/>
              </a:spcBef>
              <a:buSzTx/>
              <a:buFont typeface="Times New Roman" charset="0"/>
              <a:buChar char="•"/>
            </a:pPr>
            <a:endParaRPr lang="en-US" altLang="en-US" sz="105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050" i="1" dirty="0">
              <a:solidFill>
                <a:srgbClr val="001C3D"/>
              </a:solidFill>
              <a:latin typeface="Verdana" charset="0"/>
              <a:ea typeface="ＭＳ Ｐゴシック" charset="-128"/>
            </a:endParaRPr>
          </a:p>
        </p:txBody>
      </p:sp>
    </p:spTree>
    <p:extLst>
      <p:ext uri="{BB962C8B-B14F-4D97-AF65-F5344CB8AC3E}">
        <p14:creationId xmlns:p14="http://schemas.microsoft.com/office/powerpoint/2010/main" val="2190256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Minimax </a:t>
            </a:r>
            <a:r>
              <a:rPr lang="nl-NL" dirty="0" err="1" smtClean="0"/>
              <a:t>criterion</a:t>
            </a:r>
            <a:endParaRPr lang="en-US" dirty="0"/>
          </a:p>
        </p:txBody>
      </p:sp>
      <p:sp>
        <p:nvSpPr>
          <p:cNvPr id="3" name="Text Placeholder 2"/>
          <p:cNvSpPr>
            <a:spLocks noGrp="1"/>
          </p:cNvSpPr>
          <p:nvPr>
            <p:ph type="body" idx="1"/>
          </p:nvPr>
        </p:nvSpPr>
        <p:spPr/>
        <p:txBody>
          <a:bodyPr/>
          <a:lstStyle/>
          <a:p>
            <a:r>
              <a:rPr lang="nl-NL" dirty="0" smtClean="0"/>
              <a:t> </a:t>
            </a:r>
            <a:r>
              <a:rPr lang="nl-NL" dirty="0" err="1"/>
              <a:t>P</a:t>
            </a:r>
            <a:r>
              <a:rPr lang="nl-NL" dirty="0" err="1" smtClean="0"/>
              <a:t>layer</a:t>
            </a:r>
            <a:r>
              <a:rPr lang="nl-NL" dirty="0" smtClean="0"/>
              <a:t> 1 </a:t>
            </a:r>
            <a:r>
              <a:rPr lang="nl-NL" dirty="0" err="1" smtClean="0"/>
              <a:t>aims</a:t>
            </a:r>
            <a:r>
              <a:rPr lang="nl-NL" dirty="0" smtClean="0"/>
              <a:t> </a:t>
            </a:r>
            <a:r>
              <a:rPr lang="nl-NL" dirty="0" err="1" smtClean="0"/>
              <a:t>to</a:t>
            </a:r>
            <a:r>
              <a:rPr lang="nl-NL" dirty="0" smtClean="0"/>
              <a:t> </a:t>
            </a:r>
            <a:r>
              <a:rPr lang="nl-NL" dirty="0" err="1" smtClean="0"/>
              <a:t>maximize</a:t>
            </a:r>
            <a:r>
              <a:rPr lang="nl-NL" dirty="0" smtClean="0"/>
              <a:t> </a:t>
            </a:r>
            <a:r>
              <a:rPr lang="nl-NL" dirty="0" err="1" smtClean="0"/>
              <a:t>their</a:t>
            </a:r>
            <a:r>
              <a:rPr lang="nl-NL" dirty="0" smtClean="0"/>
              <a:t> minimum </a:t>
            </a:r>
            <a:r>
              <a:rPr lang="nl-NL" dirty="0" err="1" smtClean="0"/>
              <a:t>payoff</a:t>
            </a:r>
            <a:r>
              <a:rPr lang="nl-NL" dirty="0" smtClean="0"/>
              <a:t> (</a:t>
            </a:r>
            <a:r>
              <a:rPr lang="nl-NL" dirty="0" err="1" smtClean="0"/>
              <a:t>to</a:t>
            </a:r>
            <a:r>
              <a:rPr lang="nl-NL" dirty="0" smtClean="0"/>
              <a:t> </a:t>
            </a:r>
            <a:r>
              <a:rPr lang="nl-NL" dirty="0" err="1" smtClean="0"/>
              <a:t>player</a:t>
            </a:r>
            <a:r>
              <a:rPr lang="nl-NL" dirty="0" smtClean="0"/>
              <a:t> 1)</a:t>
            </a:r>
          </a:p>
          <a:p>
            <a:endParaRPr lang="nl-NL" dirty="0"/>
          </a:p>
          <a:p>
            <a:r>
              <a:rPr lang="nl-NL" dirty="0" smtClean="0"/>
              <a:t> </a:t>
            </a:r>
            <a:r>
              <a:rPr lang="nl-NL" dirty="0" err="1"/>
              <a:t>P</a:t>
            </a:r>
            <a:r>
              <a:rPr lang="nl-NL" dirty="0" err="1" smtClean="0"/>
              <a:t>layer</a:t>
            </a:r>
            <a:r>
              <a:rPr lang="nl-NL" dirty="0" smtClean="0"/>
              <a:t> 2 </a:t>
            </a:r>
            <a:r>
              <a:rPr lang="nl-NL" dirty="0" err="1" smtClean="0"/>
              <a:t>aims</a:t>
            </a:r>
            <a:r>
              <a:rPr lang="nl-NL" dirty="0" smtClean="0"/>
              <a:t> </a:t>
            </a:r>
            <a:r>
              <a:rPr lang="nl-NL" dirty="0" err="1" smtClean="0"/>
              <a:t>to</a:t>
            </a:r>
            <a:r>
              <a:rPr lang="nl-NL" dirty="0" smtClean="0"/>
              <a:t> </a:t>
            </a:r>
            <a:r>
              <a:rPr lang="nl-NL" dirty="0" err="1" smtClean="0"/>
              <a:t>minimize</a:t>
            </a:r>
            <a:r>
              <a:rPr lang="nl-NL" dirty="0" smtClean="0"/>
              <a:t> </a:t>
            </a:r>
            <a:r>
              <a:rPr lang="nl-NL" dirty="0" err="1" smtClean="0"/>
              <a:t>the</a:t>
            </a:r>
            <a:r>
              <a:rPr lang="nl-NL" dirty="0" smtClean="0"/>
              <a:t> maximum </a:t>
            </a:r>
            <a:r>
              <a:rPr lang="nl-NL" dirty="0" err="1" smtClean="0"/>
              <a:t>payoff</a:t>
            </a:r>
            <a:r>
              <a:rPr lang="nl-NL" dirty="0" smtClean="0"/>
              <a:t> </a:t>
            </a:r>
            <a:r>
              <a:rPr lang="nl-NL" dirty="0" err="1" smtClean="0"/>
              <a:t>to</a:t>
            </a:r>
            <a:r>
              <a:rPr lang="nl-NL" dirty="0" smtClean="0"/>
              <a:t> </a:t>
            </a:r>
            <a:r>
              <a:rPr lang="nl-NL" dirty="0" err="1" smtClean="0"/>
              <a:t>player</a:t>
            </a:r>
            <a:r>
              <a:rPr lang="nl-NL" dirty="0" smtClean="0"/>
              <a:t> 1</a:t>
            </a:r>
            <a:endParaRPr lang="en-US" dirty="0"/>
          </a:p>
        </p:txBody>
      </p:sp>
    </p:spTree>
    <p:extLst>
      <p:ext uri="{BB962C8B-B14F-4D97-AF65-F5344CB8AC3E}">
        <p14:creationId xmlns:p14="http://schemas.microsoft.com/office/powerpoint/2010/main" val="827495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242531" y="300158"/>
            <a:ext cx="6253163" cy="571500"/>
          </a:xfrm>
        </p:spPr>
        <p:txBody>
          <a:bodyPr/>
          <a:lstStyle/>
          <a:p>
            <a:r>
              <a:rPr lang="nl-NL" altLang="en-US" dirty="0" smtClean="0"/>
              <a:t>Game 2 – </a:t>
            </a:r>
            <a:r>
              <a:rPr lang="nl-NL" altLang="en-US" dirty="0" err="1" smtClean="0"/>
              <a:t>Saddle</a:t>
            </a:r>
            <a:r>
              <a:rPr lang="nl-NL" altLang="en-US" dirty="0" smtClean="0"/>
              <a:t> Point</a:t>
            </a:r>
            <a:endParaRPr lang="en-US" altLang="en-US" dirty="0" smtClean="0"/>
          </a:p>
        </p:txBody>
      </p:sp>
      <p:sp>
        <p:nvSpPr>
          <p:cNvPr id="72707" name="Content Placeholder 2"/>
          <p:cNvSpPr txBox="1">
            <a:spLocks/>
          </p:cNvSpPr>
          <p:nvPr/>
        </p:nvSpPr>
        <p:spPr bwMode="auto">
          <a:xfrm>
            <a:off x="1435894" y="871659"/>
            <a:ext cx="6253163" cy="227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a:spcBef>
                <a:spcPct val="20000"/>
              </a:spcBef>
              <a:buSzTx/>
              <a:buFont typeface="Times New Roman" charset="0"/>
              <a:buChar char="•"/>
            </a:pPr>
            <a:r>
              <a:rPr lang="en-US" altLang="en-US" sz="1050" dirty="0">
                <a:solidFill>
                  <a:srgbClr val="001C3D"/>
                </a:solidFill>
                <a:latin typeface="Verdana" charset="0"/>
                <a:ea typeface="ＭＳ Ｐゴシック" charset="-128"/>
              </a:rPr>
              <a:t>Player 1 aims to maximize the minimum payoff (find the minimum in each row and choose the maximum)</a:t>
            </a:r>
          </a:p>
          <a:p>
            <a:pPr>
              <a:spcBef>
                <a:spcPct val="20000"/>
              </a:spcBef>
              <a:buSzTx/>
              <a:buFont typeface="Times New Roman" charset="0"/>
              <a:buChar char="•"/>
            </a:pPr>
            <a:endParaRPr lang="en-US" altLang="en-US" sz="105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1050" dirty="0">
                <a:solidFill>
                  <a:srgbClr val="001C3D"/>
                </a:solidFill>
                <a:latin typeface="Verdana" charset="0"/>
                <a:ea typeface="ＭＳ Ｐゴシック" charset="-128"/>
              </a:rPr>
              <a:t>Player 2 aims to minimize the maximum payoff to player 1 (find the maximum in each column and choose the minimum</a:t>
            </a:r>
            <a:r>
              <a:rPr lang="en-US" altLang="en-US" sz="1050" dirty="0" smtClean="0">
                <a:solidFill>
                  <a:srgbClr val="001C3D"/>
                </a:solidFill>
                <a:latin typeface="Verdana" charset="0"/>
                <a:ea typeface="ＭＳ Ｐゴシック" charset="-128"/>
              </a:rPr>
              <a:t>)</a:t>
            </a:r>
            <a:endParaRPr lang="en-US" altLang="en-US" sz="1050"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05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05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05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05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05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05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05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05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05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050" i="1" dirty="0">
              <a:solidFill>
                <a:srgbClr val="001C3D"/>
              </a:solidFill>
              <a:latin typeface="Verdana" charset="0"/>
              <a:ea typeface="ＭＳ Ｐゴシック" charset="-128"/>
            </a:endParaRPr>
          </a:p>
          <a:p>
            <a:pPr>
              <a:spcBef>
                <a:spcPct val="20000"/>
              </a:spcBef>
              <a:buSzTx/>
              <a:buFont typeface="Times New Roman" charset="0"/>
              <a:buChar char="•"/>
            </a:pPr>
            <a:endParaRPr lang="en-US" altLang="en-US" sz="1050" i="1" dirty="0">
              <a:solidFill>
                <a:srgbClr val="001C3D"/>
              </a:solidFill>
              <a:latin typeface="Verdana" charset="0"/>
              <a:ea typeface="ＭＳ Ｐゴシック" charset="-128"/>
            </a:endParaRPr>
          </a:p>
          <a:p>
            <a:pPr marL="0" indent="0">
              <a:spcBef>
                <a:spcPct val="20000"/>
              </a:spcBef>
              <a:buSzTx/>
            </a:pPr>
            <a:endParaRPr lang="en-US" altLang="en-US" sz="1050" dirty="0">
              <a:solidFill>
                <a:srgbClr val="001C3D"/>
              </a:solidFill>
              <a:latin typeface="Verdana" charset="0"/>
              <a:ea typeface="ＭＳ Ｐゴシック" charset="-128"/>
            </a:endParaRPr>
          </a:p>
          <a:p>
            <a:pPr>
              <a:spcBef>
                <a:spcPct val="20000"/>
              </a:spcBef>
              <a:buSzTx/>
              <a:buFont typeface="Times New Roman" charset="0"/>
              <a:buChar char="•"/>
            </a:pPr>
            <a:r>
              <a:rPr lang="en-US" altLang="en-US" sz="1050" dirty="0">
                <a:solidFill>
                  <a:srgbClr val="001C3D"/>
                </a:solidFill>
                <a:latin typeface="Verdana" charset="0"/>
                <a:ea typeface="ＭＳ Ｐゴシック" charset="-128"/>
              </a:rPr>
              <a:t>Following this criterion strategy 2 is indeed identified as the </a:t>
            </a:r>
            <a:r>
              <a:rPr lang="en-US" altLang="en-US" sz="1050" i="1" dirty="0" err="1">
                <a:solidFill>
                  <a:srgbClr val="001C3D"/>
                </a:solidFill>
                <a:latin typeface="Verdana" charset="0"/>
                <a:ea typeface="ＭＳ Ｐゴシック" charset="-128"/>
              </a:rPr>
              <a:t>maximin</a:t>
            </a:r>
            <a:r>
              <a:rPr lang="en-US" altLang="en-US" sz="1050" i="1" dirty="0">
                <a:solidFill>
                  <a:srgbClr val="001C3D"/>
                </a:solidFill>
                <a:latin typeface="Verdana" charset="0"/>
                <a:ea typeface="ＭＳ Ｐゴシック" charset="-128"/>
              </a:rPr>
              <a:t> strategy </a:t>
            </a:r>
            <a:r>
              <a:rPr lang="en-US" altLang="en-US" sz="1050" dirty="0">
                <a:solidFill>
                  <a:srgbClr val="001C3D"/>
                </a:solidFill>
                <a:latin typeface="Verdana" charset="0"/>
                <a:ea typeface="ＭＳ Ｐゴシック" charset="-128"/>
              </a:rPr>
              <a:t>for player 1 and strategy 2 is the </a:t>
            </a:r>
            <a:r>
              <a:rPr lang="en-US" altLang="en-US" sz="1050" i="1" dirty="0">
                <a:solidFill>
                  <a:srgbClr val="001C3D"/>
                </a:solidFill>
                <a:latin typeface="Verdana" charset="0"/>
                <a:ea typeface="ＭＳ Ｐゴシック" charset="-128"/>
              </a:rPr>
              <a:t>minimax strategy </a:t>
            </a:r>
            <a:r>
              <a:rPr lang="en-US" altLang="en-US" sz="1050" dirty="0">
                <a:solidFill>
                  <a:srgbClr val="001C3D"/>
                </a:solidFill>
                <a:latin typeface="Verdana" charset="0"/>
                <a:ea typeface="ＭＳ Ｐゴシック" charset="-128"/>
              </a:rPr>
              <a:t>for player 2</a:t>
            </a:r>
          </a:p>
        </p:txBody>
      </p:sp>
      <p:graphicFrame>
        <p:nvGraphicFramePr>
          <p:cNvPr id="6" name="Table 5"/>
          <p:cNvGraphicFramePr>
            <a:graphicFrameLocks noGrp="1"/>
          </p:cNvGraphicFramePr>
          <p:nvPr>
            <p:extLst/>
          </p:nvPr>
        </p:nvGraphicFramePr>
        <p:xfrm>
          <a:off x="1601392" y="1946109"/>
          <a:ext cx="3888582" cy="1360886"/>
        </p:xfrm>
        <a:graphic>
          <a:graphicData uri="http://schemas.openxmlformats.org/drawingml/2006/table">
            <a:tbl>
              <a:tblPr/>
              <a:tblGrid>
                <a:gridCol w="1356122">
                  <a:extLst>
                    <a:ext uri="{9D8B030D-6E8A-4147-A177-3AD203B41FA5}">
                      <a16:colId xmlns:a16="http://schemas.microsoft.com/office/drawing/2014/main" val="20000"/>
                    </a:ext>
                  </a:extLst>
                </a:gridCol>
                <a:gridCol w="1073944">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27434">
                  <a:extLst>
                    <a:ext uri="{9D8B030D-6E8A-4147-A177-3AD203B41FA5}">
                      <a16:colId xmlns:a16="http://schemas.microsoft.com/office/drawing/2014/main" val="20003"/>
                    </a:ext>
                  </a:extLst>
                </a:gridCol>
                <a:gridCol w="544116">
                  <a:extLst>
                    <a:ext uri="{9D8B030D-6E8A-4147-A177-3AD203B41FA5}">
                      <a16:colId xmlns:a16="http://schemas.microsoft.com/office/drawing/2014/main" val="20004"/>
                    </a:ext>
                  </a:extLst>
                </a:gridCol>
              </a:tblGrid>
              <a:tr h="325041">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6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7169">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6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7169">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6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6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6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6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5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5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5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5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5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5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07169">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5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5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6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6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smtClean="0">
                          <a:ln>
                            <a:noFill/>
                          </a:ln>
                          <a:solidFill>
                            <a:srgbClr val="001C3D"/>
                          </a:solidFill>
                          <a:effectLst/>
                          <a:latin typeface="Verdana" charset="0"/>
                          <a:ea typeface="DejaVu Sans" charset="0"/>
                          <a:cs typeface="DejaVu Sans" charset="0"/>
                        </a:rPr>
                        <a:t>6</a:t>
                      </a:r>
                      <a:endParaRPr kumimoji="0" lang="en-US" altLang="en-US" sz="6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07169">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5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5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6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dirty="0" smtClean="0">
                          <a:ln>
                            <a:noFill/>
                          </a:ln>
                          <a:solidFill>
                            <a:srgbClr val="001C3D"/>
                          </a:solidFill>
                          <a:effectLst/>
                          <a:latin typeface="Verdana" charset="0"/>
                          <a:ea typeface="DejaVu Sans" charset="0"/>
                          <a:cs typeface="DejaVu Sans" charset="0"/>
                        </a:rPr>
                        <a:t>0</a:t>
                      </a:r>
                      <a:endParaRPr kumimoji="0" lang="en-US" altLang="en-US" sz="6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6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07169">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5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5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smtClean="0">
                          <a:ln>
                            <a:noFill/>
                          </a:ln>
                          <a:solidFill>
                            <a:srgbClr val="001C3D"/>
                          </a:solidFill>
                          <a:effectLst/>
                          <a:latin typeface="Verdana" charset="0"/>
                          <a:ea typeface="DejaVu Sans" charset="0"/>
                          <a:cs typeface="DejaVu Sans" charset="0"/>
                        </a:rPr>
                        <a:t>5</a:t>
                      </a:r>
                      <a:endParaRPr kumimoji="0" lang="en-US" altLang="en-US" sz="6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6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6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6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3" name="TextBox 2"/>
          <p:cNvSpPr txBox="1">
            <a:spLocks noChangeArrowheads="1"/>
          </p:cNvSpPr>
          <p:nvPr/>
        </p:nvSpPr>
        <p:spPr bwMode="auto">
          <a:xfrm>
            <a:off x="2844404" y="3366525"/>
            <a:ext cx="25346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900" dirty="0">
                <a:solidFill>
                  <a:schemeClr val="tx1"/>
                </a:solidFill>
                <a:latin typeface="Verdana" charset="0"/>
                <a:ea typeface="Verdana" charset="0"/>
                <a:cs typeface="Verdana" charset="0"/>
              </a:rPr>
              <a:t>Maximum                   5          0          6</a:t>
            </a:r>
          </a:p>
          <a:p>
            <a:r>
              <a:rPr lang="nl-NL" altLang="en-US" sz="900" dirty="0" err="1">
                <a:solidFill>
                  <a:schemeClr val="tx1"/>
                </a:solidFill>
                <a:latin typeface="Verdana" charset="0"/>
                <a:ea typeface="Verdana" charset="0"/>
                <a:cs typeface="Verdana" charset="0"/>
              </a:rPr>
              <a:t>payoff</a:t>
            </a:r>
            <a:r>
              <a:rPr lang="nl-NL" altLang="en-US" sz="900" dirty="0">
                <a:solidFill>
                  <a:schemeClr val="tx1"/>
                </a:solidFill>
                <a:latin typeface="Verdana" charset="0"/>
                <a:ea typeface="Verdana" charset="0"/>
                <a:cs typeface="Verdana" charset="0"/>
              </a:rPr>
              <a:t> </a:t>
            </a:r>
            <a:r>
              <a:rPr lang="nl-NL" altLang="en-US" sz="900" dirty="0" err="1">
                <a:solidFill>
                  <a:schemeClr val="tx1"/>
                </a:solidFill>
                <a:latin typeface="Verdana" charset="0"/>
                <a:ea typeface="Verdana" charset="0"/>
                <a:cs typeface="Verdana" charset="0"/>
              </a:rPr>
              <a:t>player</a:t>
            </a:r>
            <a:r>
              <a:rPr lang="nl-NL" altLang="en-US" sz="900" dirty="0">
                <a:solidFill>
                  <a:schemeClr val="tx1"/>
                </a:solidFill>
                <a:latin typeface="Verdana" charset="0"/>
                <a:ea typeface="Verdana" charset="0"/>
                <a:cs typeface="Verdana" charset="0"/>
              </a:rPr>
              <a:t> 2 </a:t>
            </a:r>
          </a:p>
          <a:p>
            <a:r>
              <a:rPr lang="nl-NL" altLang="en-US" sz="900" dirty="0" err="1">
                <a:solidFill>
                  <a:schemeClr val="tx1"/>
                </a:solidFill>
                <a:latin typeface="Verdana" charset="0"/>
                <a:ea typeface="Verdana" charset="0"/>
                <a:cs typeface="Verdana" charset="0"/>
              </a:rPr>
              <a:t>to</a:t>
            </a:r>
            <a:r>
              <a:rPr lang="nl-NL" altLang="en-US" sz="900" dirty="0">
                <a:solidFill>
                  <a:schemeClr val="tx1"/>
                </a:solidFill>
                <a:latin typeface="Verdana" charset="0"/>
                <a:ea typeface="Verdana" charset="0"/>
                <a:cs typeface="Verdana" charset="0"/>
              </a:rPr>
              <a:t> </a:t>
            </a:r>
            <a:r>
              <a:rPr lang="nl-NL" altLang="en-US" sz="900" dirty="0" err="1">
                <a:solidFill>
                  <a:schemeClr val="tx1"/>
                </a:solidFill>
                <a:latin typeface="Verdana" charset="0"/>
                <a:ea typeface="Verdana" charset="0"/>
                <a:cs typeface="Verdana" charset="0"/>
              </a:rPr>
              <a:t>player</a:t>
            </a:r>
            <a:r>
              <a:rPr lang="nl-NL" altLang="en-US" sz="900" dirty="0">
                <a:solidFill>
                  <a:schemeClr val="tx1"/>
                </a:solidFill>
                <a:latin typeface="Verdana" charset="0"/>
                <a:ea typeface="Verdana" charset="0"/>
                <a:cs typeface="Verdana" charset="0"/>
              </a:rPr>
              <a:t> 1 </a:t>
            </a:r>
            <a:endParaRPr lang="en-US" altLang="en-US" sz="900" dirty="0">
              <a:solidFill>
                <a:schemeClr val="tx1"/>
              </a:solidFill>
              <a:latin typeface="Verdana" charset="0"/>
              <a:ea typeface="Verdana" charset="0"/>
              <a:cs typeface="Verdana" charset="0"/>
            </a:endParaRPr>
          </a:p>
        </p:txBody>
      </p:sp>
      <p:sp>
        <p:nvSpPr>
          <p:cNvPr id="7" name="TextBox 6"/>
          <p:cNvSpPr txBox="1">
            <a:spLocks noChangeArrowheads="1"/>
          </p:cNvSpPr>
          <p:nvPr/>
        </p:nvSpPr>
        <p:spPr bwMode="auto">
          <a:xfrm>
            <a:off x="5526881" y="2473556"/>
            <a:ext cx="168668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900">
                <a:solidFill>
                  <a:schemeClr val="tx1"/>
                </a:solidFill>
                <a:latin typeface="Verdana" charset="0"/>
                <a:ea typeface="Verdana" charset="0"/>
                <a:cs typeface="Verdana" charset="0"/>
              </a:rPr>
              <a:t>Minimum payoff player 1:</a:t>
            </a:r>
          </a:p>
          <a:p>
            <a:r>
              <a:rPr lang="nl-NL" altLang="en-US" sz="450">
                <a:solidFill>
                  <a:schemeClr val="tx1"/>
                </a:solidFill>
                <a:latin typeface="Verdana" charset="0"/>
                <a:ea typeface="Verdana" charset="0"/>
                <a:cs typeface="Verdana" charset="0"/>
              </a:rPr>
              <a:t>  </a:t>
            </a:r>
          </a:p>
          <a:p>
            <a:r>
              <a:rPr lang="nl-NL" altLang="en-US" sz="900">
                <a:solidFill>
                  <a:schemeClr val="tx1"/>
                </a:solidFill>
                <a:latin typeface="Verdana" charset="0"/>
                <a:ea typeface="Verdana" charset="0"/>
                <a:cs typeface="Verdana" charset="0"/>
              </a:rPr>
              <a:t>-3</a:t>
            </a:r>
          </a:p>
          <a:p>
            <a:endParaRPr lang="nl-NL" altLang="en-US" sz="525">
              <a:solidFill>
                <a:schemeClr val="tx1"/>
              </a:solidFill>
              <a:latin typeface="Verdana" charset="0"/>
              <a:ea typeface="Verdana" charset="0"/>
              <a:cs typeface="Verdana" charset="0"/>
            </a:endParaRPr>
          </a:p>
          <a:p>
            <a:r>
              <a:rPr lang="nl-NL" altLang="en-US" sz="900">
                <a:solidFill>
                  <a:schemeClr val="tx1"/>
                </a:solidFill>
                <a:latin typeface="Verdana" charset="0"/>
                <a:ea typeface="Verdana" charset="0"/>
                <a:cs typeface="Verdana" charset="0"/>
              </a:rPr>
              <a:t>0     </a:t>
            </a:r>
          </a:p>
          <a:p>
            <a:r>
              <a:rPr lang="nl-NL" altLang="en-US" sz="525">
                <a:solidFill>
                  <a:schemeClr val="tx1"/>
                </a:solidFill>
                <a:latin typeface="Verdana" charset="0"/>
                <a:ea typeface="Verdana" charset="0"/>
                <a:cs typeface="Verdana" charset="0"/>
              </a:rPr>
              <a:t> </a:t>
            </a:r>
          </a:p>
          <a:p>
            <a:r>
              <a:rPr lang="nl-NL" altLang="en-US" sz="900">
                <a:solidFill>
                  <a:schemeClr val="tx1"/>
                </a:solidFill>
                <a:latin typeface="Verdana" charset="0"/>
                <a:ea typeface="Verdana" charset="0"/>
                <a:cs typeface="Verdana" charset="0"/>
              </a:rPr>
              <a:t>-4 </a:t>
            </a:r>
            <a:endParaRPr lang="en-US" altLang="en-US" sz="900">
              <a:solidFill>
                <a:schemeClr val="tx1"/>
              </a:solidFill>
              <a:latin typeface="Verdana" charset="0"/>
              <a:ea typeface="Verdana" charset="0"/>
              <a:cs typeface="Verdana" charset="0"/>
            </a:endParaRPr>
          </a:p>
        </p:txBody>
      </p:sp>
      <p:sp>
        <p:nvSpPr>
          <p:cNvPr id="12" name="Rectangle 11"/>
          <p:cNvSpPr>
            <a:spLocks noChangeArrowheads="1"/>
          </p:cNvSpPr>
          <p:nvPr/>
        </p:nvSpPr>
        <p:spPr bwMode="auto">
          <a:xfrm>
            <a:off x="4680347" y="3352237"/>
            <a:ext cx="161925" cy="25717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13" name="TextBox 12"/>
          <p:cNvSpPr txBox="1">
            <a:spLocks noChangeArrowheads="1"/>
          </p:cNvSpPr>
          <p:nvPr/>
        </p:nvSpPr>
        <p:spPr bwMode="auto">
          <a:xfrm>
            <a:off x="4048126" y="3643940"/>
            <a:ext cx="164981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900">
                <a:solidFill>
                  <a:schemeClr val="tx1"/>
                </a:solidFill>
                <a:latin typeface="Verdana" charset="0"/>
                <a:ea typeface="Verdana" charset="0"/>
                <a:cs typeface="Verdana" charset="0"/>
              </a:rPr>
              <a:t>Minimum: Minimax value</a:t>
            </a:r>
            <a:endParaRPr lang="en-US" altLang="en-US" sz="900">
              <a:solidFill>
                <a:schemeClr val="tx1"/>
              </a:solidFill>
              <a:latin typeface="Verdana" charset="0"/>
              <a:ea typeface="Verdana" charset="0"/>
              <a:cs typeface="Verdana" charset="0"/>
            </a:endParaRPr>
          </a:p>
        </p:txBody>
      </p:sp>
      <p:sp>
        <p:nvSpPr>
          <p:cNvPr id="14" name="Rectangle 13"/>
          <p:cNvSpPr>
            <a:spLocks noChangeArrowheads="1"/>
          </p:cNvSpPr>
          <p:nvPr/>
        </p:nvSpPr>
        <p:spPr bwMode="auto">
          <a:xfrm>
            <a:off x="5570005" y="2886702"/>
            <a:ext cx="161925" cy="25717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15" name="TextBox 14"/>
          <p:cNvSpPr txBox="1">
            <a:spLocks noChangeArrowheads="1"/>
          </p:cNvSpPr>
          <p:nvPr/>
        </p:nvSpPr>
        <p:spPr bwMode="auto">
          <a:xfrm>
            <a:off x="5813823" y="2900990"/>
            <a:ext cx="168187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900">
                <a:solidFill>
                  <a:schemeClr val="tx1"/>
                </a:solidFill>
                <a:latin typeface="Verdana" charset="0"/>
                <a:ea typeface="Verdana" charset="0"/>
                <a:cs typeface="Verdana" charset="0"/>
              </a:rPr>
              <a:t>Maximum: Maximin value</a:t>
            </a:r>
            <a:endParaRPr lang="en-US" altLang="en-US" sz="900">
              <a:solidFill>
                <a:schemeClr val="tx1"/>
              </a:solidFill>
              <a:latin typeface="Verdana" charset="0"/>
              <a:ea typeface="Verdana" charset="0"/>
              <a:cs typeface="Verdana" charset="0"/>
            </a:endParaRPr>
          </a:p>
        </p:txBody>
      </p:sp>
      <p:sp>
        <p:nvSpPr>
          <p:cNvPr id="16" name="Rectangle 15"/>
          <p:cNvSpPr>
            <a:spLocks noChangeArrowheads="1"/>
          </p:cNvSpPr>
          <p:nvPr/>
        </p:nvSpPr>
        <p:spPr bwMode="auto">
          <a:xfrm>
            <a:off x="4625579" y="2865271"/>
            <a:ext cx="216694" cy="25717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17" name="Rectangle 16"/>
          <p:cNvSpPr>
            <a:spLocks noChangeArrowheads="1"/>
          </p:cNvSpPr>
          <p:nvPr/>
        </p:nvSpPr>
        <p:spPr bwMode="auto">
          <a:xfrm>
            <a:off x="1601391" y="2395958"/>
            <a:ext cx="593169" cy="25717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18" name="Rectangle 17"/>
          <p:cNvSpPr>
            <a:spLocks noChangeArrowheads="1"/>
          </p:cNvSpPr>
          <p:nvPr/>
        </p:nvSpPr>
        <p:spPr bwMode="auto">
          <a:xfrm>
            <a:off x="3942160" y="2268744"/>
            <a:ext cx="593169" cy="25717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Tree>
    <p:extLst>
      <p:ext uri="{BB962C8B-B14F-4D97-AF65-F5344CB8AC3E}">
        <p14:creationId xmlns:p14="http://schemas.microsoft.com/office/powerpoint/2010/main" val="195355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270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2" grpId="0" animBg="1"/>
      <p:bldP spid="13" grpId="0"/>
      <p:bldP spid="14" grpId="0" animBg="1"/>
      <p:bldP spid="15" grpId="0"/>
      <p:bldP spid="16" grpId="0" animBg="1"/>
      <p:bldP spid="17" grpId="0" animBg="1"/>
      <p:bldP spid="17" grpId="1"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596349" y="1168004"/>
            <a:ext cx="8169964" cy="3086100"/>
          </a:xfrm>
        </p:spPr>
        <p:txBody>
          <a:bodyPr/>
          <a:lstStyle/>
          <a:p>
            <a:r>
              <a:rPr lang="en-US" altLang="en-US" sz="1050" dirty="0"/>
              <a:t>The resulting payoff of 0 is the value of the game.</a:t>
            </a:r>
          </a:p>
          <a:p>
            <a:endParaRPr lang="en-US" altLang="en-US" sz="1050" dirty="0"/>
          </a:p>
          <a:p>
            <a:r>
              <a:rPr lang="en-US" altLang="en-US" sz="1050" dirty="0"/>
              <a:t>Notice the interesting fact that the same entry in this payoff table yields both the </a:t>
            </a:r>
            <a:r>
              <a:rPr lang="en-US" altLang="en-US" sz="1050" dirty="0" err="1"/>
              <a:t>maximin</a:t>
            </a:r>
            <a:r>
              <a:rPr lang="en-US" altLang="en-US" sz="1050" dirty="0"/>
              <a:t> and minimax values</a:t>
            </a:r>
          </a:p>
          <a:p>
            <a:endParaRPr lang="en-US" altLang="en-US" sz="1050" dirty="0"/>
          </a:p>
          <a:p>
            <a:r>
              <a:rPr lang="en-US" altLang="en-US" sz="1050" dirty="0"/>
              <a:t>The reason is that this entry is both the minimum in its row and the maximum of its column. The position of any such entry is called a </a:t>
            </a:r>
            <a:r>
              <a:rPr lang="en-US" altLang="en-US" sz="1050" b="1" dirty="0"/>
              <a:t>saddle point</a:t>
            </a:r>
          </a:p>
          <a:p>
            <a:endParaRPr lang="en-US" altLang="en-US" sz="1050" b="1" dirty="0"/>
          </a:p>
          <a:p>
            <a:r>
              <a:rPr lang="en-US" altLang="en-US" sz="1050" dirty="0"/>
              <a:t>Because of the saddle point, neither player can take advantage of the opponent’s strategy to improve his own position</a:t>
            </a:r>
          </a:p>
          <a:p>
            <a:endParaRPr lang="en-US" altLang="en-US" sz="1050" dirty="0"/>
          </a:p>
          <a:p>
            <a:r>
              <a:rPr lang="en-US" altLang="en-US" sz="1050" dirty="0"/>
              <a:t>In particular, when player 2 predicts or learns that player 1 is using strategy 2, player 2 would incur a loss instead of breaking even if he were to change from his original plan of using his strategy 2. Similarly, player 1 would only worsen his position if he were to change his plan </a:t>
            </a:r>
          </a:p>
          <a:p>
            <a:endParaRPr lang="en-US" altLang="en-US" sz="1050" dirty="0"/>
          </a:p>
          <a:p>
            <a:r>
              <a:rPr lang="en-US" altLang="en-US" sz="1050" dirty="0"/>
              <a:t>Thus, neither player has any reason to consider changing strategies</a:t>
            </a:r>
          </a:p>
          <a:p>
            <a:pPr>
              <a:buFontTx/>
              <a:buNone/>
            </a:pPr>
            <a:endParaRPr lang="en-US" altLang="en-US" sz="1050" dirty="0"/>
          </a:p>
          <a:p>
            <a:r>
              <a:rPr lang="en-US" altLang="en-US" sz="1050" dirty="0"/>
              <a:t>Therefore, since this is a </a:t>
            </a:r>
            <a:r>
              <a:rPr lang="en-US" altLang="en-US" sz="1050" b="1" dirty="0"/>
              <a:t>stable solution</a:t>
            </a:r>
            <a:r>
              <a:rPr lang="en-US" altLang="en-US" sz="1050" dirty="0"/>
              <a:t>, players 1 and 2 should exclusively use their </a:t>
            </a:r>
            <a:r>
              <a:rPr lang="en-US" altLang="en-US" sz="1050" dirty="0" err="1"/>
              <a:t>maximin</a:t>
            </a:r>
            <a:r>
              <a:rPr lang="en-US" altLang="en-US" sz="1050" dirty="0"/>
              <a:t> and minimax strategies, respectively</a:t>
            </a:r>
          </a:p>
          <a:p>
            <a:endParaRPr lang="en-US" altLang="en-US" sz="1050" dirty="0"/>
          </a:p>
          <a:p>
            <a:r>
              <a:rPr lang="en-US" altLang="en-US" sz="1050" dirty="0"/>
              <a:t>Some games do not possess a saddle point, in which case a more complicated analysis is required.</a:t>
            </a:r>
          </a:p>
          <a:p>
            <a:endParaRPr lang="en-US" altLang="en-US" sz="1050" dirty="0"/>
          </a:p>
        </p:txBody>
      </p:sp>
      <p:sp>
        <p:nvSpPr>
          <p:cNvPr id="51203" name="Title 1"/>
          <p:cNvSpPr>
            <a:spLocks noGrp="1"/>
          </p:cNvSpPr>
          <p:nvPr>
            <p:ph type="title"/>
          </p:nvPr>
        </p:nvSpPr>
        <p:spPr>
          <a:xfrm>
            <a:off x="1041330" y="364331"/>
            <a:ext cx="6253163" cy="571500"/>
          </a:xfrm>
        </p:spPr>
        <p:txBody>
          <a:bodyPr/>
          <a:lstStyle/>
          <a:p>
            <a:r>
              <a:rPr lang="nl-NL" altLang="en-US" dirty="0" smtClean="0"/>
              <a:t>Game 2 – </a:t>
            </a:r>
            <a:r>
              <a:rPr lang="nl-NL" altLang="en-US" dirty="0" err="1" smtClean="0"/>
              <a:t>Saddle</a:t>
            </a:r>
            <a:r>
              <a:rPr lang="nl-NL" altLang="en-US" dirty="0" smtClean="0"/>
              <a:t> Point</a:t>
            </a:r>
            <a:endParaRPr lang="en-US" altLang="en-US" dirty="0" smtClean="0"/>
          </a:p>
        </p:txBody>
      </p:sp>
    </p:spTree>
    <p:extLst>
      <p:ext uri="{BB962C8B-B14F-4D97-AF65-F5344CB8AC3E}">
        <p14:creationId xmlns:p14="http://schemas.microsoft.com/office/powerpoint/2010/main" val="830173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061208" y="259141"/>
            <a:ext cx="6253163" cy="571500"/>
          </a:xfrm>
        </p:spPr>
        <p:txBody>
          <a:bodyPr/>
          <a:lstStyle/>
          <a:p>
            <a:r>
              <a:rPr lang="nl-NL" altLang="en-US" dirty="0" smtClean="0"/>
              <a:t>Game 3</a:t>
            </a:r>
            <a:endParaRPr lang="en-US" altLang="en-US" dirty="0" smtClean="0"/>
          </a:p>
        </p:txBody>
      </p:sp>
      <p:sp>
        <p:nvSpPr>
          <p:cNvPr id="4" name="Content Placeholder 2"/>
          <p:cNvSpPr txBox="1">
            <a:spLocks/>
          </p:cNvSpPr>
          <p:nvPr/>
        </p:nvSpPr>
        <p:spPr bwMode="auto">
          <a:xfrm>
            <a:off x="1253936" y="923407"/>
            <a:ext cx="6253163" cy="3434954"/>
          </a:xfrm>
          <a:prstGeom prst="rect">
            <a:avLst/>
          </a:prstGeom>
          <a:noFill/>
          <a:ln>
            <a:noFill/>
          </a:ln>
          <a:extLst/>
        </p:spPr>
        <p:txBody>
          <a:bodyPr lIns="0" tIns="0" rIns="0" bIns="0">
            <a:normAutofit/>
          </a:bodyPr>
          <a:lstStyle>
            <a:lvl1pPr marL="342900" indent="-342900" algn="l" rtl="0" eaLnBrk="0" fontAlgn="base" hangingPunct="0">
              <a:spcBef>
                <a:spcPct val="20000"/>
              </a:spcBef>
              <a:spcAft>
                <a:spcPct val="0"/>
              </a:spcAft>
              <a:buChar char="•"/>
              <a:defRPr sz="3200">
                <a:solidFill>
                  <a:srgbClr val="001C3D"/>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rgbClr val="001C3D"/>
                </a:solidFill>
                <a:latin typeface="+mn-lt"/>
                <a:ea typeface="ＭＳ Ｐゴシック" charset="-128"/>
              </a:defRPr>
            </a:lvl2pPr>
            <a:lvl3pPr marL="1143000" indent="-228600" algn="l" rtl="0" eaLnBrk="0" fontAlgn="base" hangingPunct="0">
              <a:spcBef>
                <a:spcPct val="20000"/>
              </a:spcBef>
              <a:spcAft>
                <a:spcPct val="0"/>
              </a:spcAft>
              <a:buChar char="•"/>
              <a:defRPr sz="2400">
                <a:solidFill>
                  <a:srgbClr val="001C3D"/>
                </a:solidFill>
                <a:latin typeface="+mn-lt"/>
                <a:ea typeface="ＭＳ Ｐゴシック" charset="-128"/>
              </a:defRPr>
            </a:lvl3pPr>
            <a:lvl4pPr marL="1562100" indent="-228600" algn="l" rtl="0" eaLnBrk="0" fontAlgn="base" hangingPunct="0">
              <a:spcBef>
                <a:spcPct val="20000"/>
              </a:spcBef>
              <a:spcAft>
                <a:spcPct val="0"/>
              </a:spcAft>
              <a:buChar char="–"/>
              <a:defRPr sz="2000">
                <a:solidFill>
                  <a:srgbClr val="001C3D"/>
                </a:solidFill>
                <a:latin typeface="+mn-lt"/>
                <a:ea typeface="ＭＳ Ｐゴシック" charset="-128"/>
              </a:defRPr>
            </a:lvl4pPr>
            <a:lvl5pPr marL="1981200" indent="-228600" algn="l" rtl="0" eaLnBrk="0" fontAlgn="base" hangingPunct="0">
              <a:spcBef>
                <a:spcPct val="20000"/>
              </a:spcBef>
              <a:spcAft>
                <a:spcPct val="0"/>
              </a:spcAft>
              <a:buChar char="»"/>
              <a:defRPr sz="2000">
                <a:solidFill>
                  <a:srgbClr val="001C3D"/>
                </a:solidFill>
                <a:latin typeface="+mn-lt"/>
                <a:ea typeface="ＭＳ Ｐゴシック" charset="-128"/>
              </a:defRPr>
            </a:lvl5pPr>
            <a:lvl6pPr marL="2438400" indent="-228600" algn="l" rtl="0" fontAlgn="base">
              <a:spcBef>
                <a:spcPct val="20000"/>
              </a:spcBef>
              <a:spcAft>
                <a:spcPct val="0"/>
              </a:spcAft>
              <a:buChar char="»"/>
              <a:defRPr sz="2000">
                <a:solidFill>
                  <a:srgbClr val="001C3D"/>
                </a:solidFill>
                <a:latin typeface="+mn-lt"/>
              </a:defRPr>
            </a:lvl6pPr>
            <a:lvl7pPr marL="2895600" indent="-228600" algn="l" rtl="0" fontAlgn="base">
              <a:spcBef>
                <a:spcPct val="20000"/>
              </a:spcBef>
              <a:spcAft>
                <a:spcPct val="0"/>
              </a:spcAft>
              <a:buChar char="»"/>
              <a:defRPr sz="2000">
                <a:solidFill>
                  <a:srgbClr val="001C3D"/>
                </a:solidFill>
                <a:latin typeface="+mn-lt"/>
              </a:defRPr>
            </a:lvl7pPr>
            <a:lvl8pPr marL="3352800" indent="-228600" algn="l" rtl="0" fontAlgn="base">
              <a:spcBef>
                <a:spcPct val="20000"/>
              </a:spcBef>
              <a:spcAft>
                <a:spcPct val="0"/>
              </a:spcAft>
              <a:buChar char="»"/>
              <a:defRPr sz="2000">
                <a:solidFill>
                  <a:srgbClr val="001C3D"/>
                </a:solidFill>
                <a:latin typeface="+mn-lt"/>
              </a:defRPr>
            </a:lvl8pPr>
            <a:lvl9pPr marL="3810000" indent="-228600" algn="l" rtl="0" fontAlgn="base">
              <a:spcBef>
                <a:spcPct val="20000"/>
              </a:spcBef>
              <a:spcAft>
                <a:spcPct val="0"/>
              </a:spcAft>
              <a:buChar char="»"/>
              <a:defRPr sz="2000">
                <a:solidFill>
                  <a:srgbClr val="001C3D"/>
                </a:solidFill>
                <a:latin typeface="+mn-lt"/>
              </a:defRPr>
            </a:lvl9pPr>
          </a:lstStyle>
          <a:p>
            <a:pPr defTabSz="685800">
              <a:defRPr/>
            </a:pPr>
            <a:r>
              <a:rPr lang="en-US" sz="1200" kern="0" dirty="0"/>
              <a:t>Strategy 1: spend 1 day in each city</a:t>
            </a:r>
          </a:p>
          <a:p>
            <a:pPr defTabSz="685800">
              <a:defRPr/>
            </a:pPr>
            <a:r>
              <a:rPr lang="en-US" sz="1200" kern="0" dirty="0"/>
              <a:t>Strategy 2: spend both days in Amsterdam</a:t>
            </a:r>
          </a:p>
          <a:p>
            <a:pPr defTabSz="685800">
              <a:defRPr/>
            </a:pPr>
            <a:r>
              <a:rPr lang="en-US" sz="1200" kern="0" dirty="0"/>
              <a:t>Strategy 3: spend both days in Rotterdam</a:t>
            </a:r>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marL="0" indent="0" defTabSz="685800">
              <a:buNone/>
              <a:defRPr/>
            </a:pPr>
            <a:endParaRPr lang="nl-NL" sz="1200" kern="0" dirty="0"/>
          </a:p>
          <a:p>
            <a:pPr defTabSz="685800">
              <a:defRPr/>
            </a:pPr>
            <a:r>
              <a:rPr lang="en-US" sz="1200" kern="0" dirty="0"/>
              <a:t>Given the payoff table for politician 1, which strategy should each player select?</a:t>
            </a:r>
          </a:p>
        </p:txBody>
      </p:sp>
      <p:graphicFrame>
        <p:nvGraphicFramePr>
          <p:cNvPr id="5" name="Table 4"/>
          <p:cNvGraphicFramePr>
            <a:graphicFrameLocks noGrp="1"/>
          </p:cNvGraphicFramePr>
          <p:nvPr>
            <p:extLst>
              <p:ext uri="{D42A27DB-BD31-4B8C-83A1-F6EECF244321}">
                <p14:modId xmlns:p14="http://schemas.microsoft.com/office/powerpoint/2010/main" val="3869117948"/>
              </p:ext>
            </p:extLst>
          </p:nvPr>
        </p:nvGraphicFramePr>
        <p:xfrm>
          <a:off x="1494235" y="1809646"/>
          <a:ext cx="5669757" cy="1909763"/>
        </p:xfrm>
        <a:graphic>
          <a:graphicData uri="http://schemas.openxmlformats.org/drawingml/2006/table">
            <a:tbl>
              <a:tblPr/>
              <a:tblGrid>
                <a:gridCol w="1977628">
                  <a:extLst>
                    <a:ext uri="{9D8B030D-6E8A-4147-A177-3AD203B41FA5}">
                      <a16:colId xmlns:a16="http://schemas.microsoft.com/office/drawing/2014/main" val="20000"/>
                    </a:ext>
                  </a:extLst>
                </a:gridCol>
                <a:gridCol w="1565672">
                  <a:extLst>
                    <a:ext uri="{9D8B030D-6E8A-4147-A177-3AD203B41FA5}">
                      <a16:colId xmlns:a16="http://schemas.microsoft.com/office/drawing/2014/main" val="20001"/>
                    </a:ext>
                  </a:extLst>
                </a:gridCol>
                <a:gridCol w="709613">
                  <a:extLst>
                    <a:ext uri="{9D8B030D-6E8A-4147-A177-3AD203B41FA5}">
                      <a16:colId xmlns:a16="http://schemas.microsoft.com/office/drawing/2014/main" val="20002"/>
                    </a:ext>
                  </a:extLst>
                </a:gridCol>
                <a:gridCol w="622697">
                  <a:extLst>
                    <a:ext uri="{9D8B030D-6E8A-4147-A177-3AD203B41FA5}">
                      <a16:colId xmlns:a16="http://schemas.microsoft.com/office/drawing/2014/main" val="20003"/>
                    </a:ext>
                  </a:extLst>
                </a:gridCol>
                <a:gridCol w="794147">
                  <a:extLst>
                    <a:ext uri="{9D8B030D-6E8A-4147-A177-3AD203B41FA5}">
                      <a16:colId xmlns:a16="http://schemas.microsoft.com/office/drawing/2014/main" val="20004"/>
                    </a:ext>
                  </a:extLst>
                </a:gridCol>
              </a:tblGrid>
              <a:tr h="50006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432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dirty="0" err="1" smtClean="0">
                          <a:ln>
                            <a:noFill/>
                          </a:ln>
                          <a:solidFill>
                            <a:srgbClr val="001C3D"/>
                          </a:solidFill>
                          <a:effectLst/>
                          <a:latin typeface="Verdana" charset="0"/>
                          <a:ea typeface="DejaVu Sans" charset="0"/>
                          <a:cs typeface="DejaVu Sans" charset="0"/>
                        </a:rPr>
                        <a:t>Politician</a:t>
                      </a:r>
                      <a:r>
                        <a:rPr kumimoji="0" lang="nl-NL" altLang="en-US" sz="1400" b="1" i="0" u="none" strike="noStrike" cap="none" normalizeH="0" baseline="0" dirty="0" smtClean="0">
                          <a:ln>
                            <a:noFill/>
                          </a:ln>
                          <a:solidFill>
                            <a:srgbClr val="001C3D"/>
                          </a:solidFill>
                          <a:effectLst/>
                          <a:latin typeface="Verdana" charset="0"/>
                          <a:ea typeface="DejaVu Sans" charset="0"/>
                          <a:cs typeface="DejaVu Sans" charset="0"/>
                        </a:rPr>
                        <a:t> 2</a:t>
                      </a:r>
                      <a:endParaRPr kumimoji="0" lang="en-US" altLang="en-US" sz="1400" b="1"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4320">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-3</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985941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061208" y="259141"/>
            <a:ext cx="6253163" cy="571500"/>
          </a:xfrm>
        </p:spPr>
        <p:txBody>
          <a:bodyPr/>
          <a:lstStyle/>
          <a:p>
            <a:r>
              <a:rPr lang="nl-NL" altLang="en-US" dirty="0" smtClean="0"/>
              <a:t>Game 3</a:t>
            </a:r>
            <a:endParaRPr lang="en-US" altLang="en-US" dirty="0" smtClean="0"/>
          </a:p>
        </p:txBody>
      </p:sp>
      <p:sp>
        <p:nvSpPr>
          <p:cNvPr id="4" name="Content Placeholder 2"/>
          <p:cNvSpPr txBox="1">
            <a:spLocks/>
          </p:cNvSpPr>
          <p:nvPr/>
        </p:nvSpPr>
        <p:spPr bwMode="auto">
          <a:xfrm>
            <a:off x="1253936" y="923407"/>
            <a:ext cx="6253163" cy="3434954"/>
          </a:xfrm>
          <a:prstGeom prst="rect">
            <a:avLst/>
          </a:prstGeom>
          <a:noFill/>
          <a:ln>
            <a:noFill/>
          </a:ln>
          <a:extLst/>
        </p:spPr>
        <p:txBody>
          <a:bodyPr lIns="0" tIns="0" rIns="0" bIns="0">
            <a:normAutofit/>
          </a:bodyPr>
          <a:lstStyle>
            <a:lvl1pPr marL="342900" indent="-342900" algn="l" rtl="0" eaLnBrk="0" fontAlgn="base" hangingPunct="0">
              <a:spcBef>
                <a:spcPct val="20000"/>
              </a:spcBef>
              <a:spcAft>
                <a:spcPct val="0"/>
              </a:spcAft>
              <a:buChar char="•"/>
              <a:defRPr sz="3200">
                <a:solidFill>
                  <a:srgbClr val="001C3D"/>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rgbClr val="001C3D"/>
                </a:solidFill>
                <a:latin typeface="+mn-lt"/>
                <a:ea typeface="ＭＳ Ｐゴシック" charset="-128"/>
              </a:defRPr>
            </a:lvl2pPr>
            <a:lvl3pPr marL="1143000" indent="-228600" algn="l" rtl="0" eaLnBrk="0" fontAlgn="base" hangingPunct="0">
              <a:spcBef>
                <a:spcPct val="20000"/>
              </a:spcBef>
              <a:spcAft>
                <a:spcPct val="0"/>
              </a:spcAft>
              <a:buChar char="•"/>
              <a:defRPr sz="2400">
                <a:solidFill>
                  <a:srgbClr val="001C3D"/>
                </a:solidFill>
                <a:latin typeface="+mn-lt"/>
                <a:ea typeface="ＭＳ Ｐゴシック" charset="-128"/>
              </a:defRPr>
            </a:lvl3pPr>
            <a:lvl4pPr marL="1562100" indent="-228600" algn="l" rtl="0" eaLnBrk="0" fontAlgn="base" hangingPunct="0">
              <a:spcBef>
                <a:spcPct val="20000"/>
              </a:spcBef>
              <a:spcAft>
                <a:spcPct val="0"/>
              </a:spcAft>
              <a:buChar char="–"/>
              <a:defRPr sz="2000">
                <a:solidFill>
                  <a:srgbClr val="001C3D"/>
                </a:solidFill>
                <a:latin typeface="+mn-lt"/>
                <a:ea typeface="ＭＳ Ｐゴシック" charset="-128"/>
              </a:defRPr>
            </a:lvl4pPr>
            <a:lvl5pPr marL="1981200" indent="-228600" algn="l" rtl="0" eaLnBrk="0" fontAlgn="base" hangingPunct="0">
              <a:spcBef>
                <a:spcPct val="20000"/>
              </a:spcBef>
              <a:spcAft>
                <a:spcPct val="0"/>
              </a:spcAft>
              <a:buChar char="»"/>
              <a:defRPr sz="2000">
                <a:solidFill>
                  <a:srgbClr val="001C3D"/>
                </a:solidFill>
                <a:latin typeface="+mn-lt"/>
                <a:ea typeface="ＭＳ Ｐゴシック" charset="-128"/>
              </a:defRPr>
            </a:lvl5pPr>
            <a:lvl6pPr marL="2438400" indent="-228600" algn="l" rtl="0" fontAlgn="base">
              <a:spcBef>
                <a:spcPct val="20000"/>
              </a:spcBef>
              <a:spcAft>
                <a:spcPct val="0"/>
              </a:spcAft>
              <a:buChar char="»"/>
              <a:defRPr sz="2000">
                <a:solidFill>
                  <a:srgbClr val="001C3D"/>
                </a:solidFill>
                <a:latin typeface="+mn-lt"/>
              </a:defRPr>
            </a:lvl6pPr>
            <a:lvl7pPr marL="2895600" indent="-228600" algn="l" rtl="0" fontAlgn="base">
              <a:spcBef>
                <a:spcPct val="20000"/>
              </a:spcBef>
              <a:spcAft>
                <a:spcPct val="0"/>
              </a:spcAft>
              <a:buChar char="»"/>
              <a:defRPr sz="2000">
                <a:solidFill>
                  <a:srgbClr val="001C3D"/>
                </a:solidFill>
                <a:latin typeface="+mn-lt"/>
              </a:defRPr>
            </a:lvl7pPr>
            <a:lvl8pPr marL="3352800" indent="-228600" algn="l" rtl="0" fontAlgn="base">
              <a:spcBef>
                <a:spcPct val="20000"/>
              </a:spcBef>
              <a:spcAft>
                <a:spcPct val="0"/>
              </a:spcAft>
              <a:buChar char="»"/>
              <a:defRPr sz="2000">
                <a:solidFill>
                  <a:srgbClr val="001C3D"/>
                </a:solidFill>
                <a:latin typeface="+mn-lt"/>
              </a:defRPr>
            </a:lvl8pPr>
            <a:lvl9pPr marL="3810000" indent="-228600" algn="l" rtl="0" fontAlgn="base">
              <a:spcBef>
                <a:spcPct val="20000"/>
              </a:spcBef>
              <a:spcAft>
                <a:spcPct val="0"/>
              </a:spcAft>
              <a:buChar char="»"/>
              <a:defRPr sz="2000">
                <a:solidFill>
                  <a:srgbClr val="001C3D"/>
                </a:solidFill>
                <a:latin typeface="+mn-lt"/>
              </a:defRPr>
            </a:lvl9pPr>
          </a:lstStyle>
          <a:p>
            <a:pPr defTabSz="685800">
              <a:defRPr/>
            </a:pPr>
            <a:r>
              <a:rPr lang="en-US" sz="1200" kern="0" dirty="0"/>
              <a:t>Strategy 1: spend 1 day in each city</a:t>
            </a:r>
          </a:p>
          <a:p>
            <a:pPr defTabSz="685800">
              <a:defRPr/>
            </a:pPr>
            <a:r>
              <a:rPr lang="en-US" sz="1200" kern="0" dirty="0"/>
              <a:t>Strategy 2: spend both days in Amsterdam</a:t>
            </a:r>
          </a:p>
          <a:p>
            <a:pPr defTabSz="685800">
              <a:defRPr/>
            </a:pPr>
            <a:r>
              <a:rPr lang="en-US" sz="1200" kern="0" dirty="0"/>
              <a:t>Strategy 3: spend both days in Rotterdam</a:t>
            </a:r>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defTabSz="685800">
              <a:defRPr/>
            </a:pPr>
            <a:endParaRPr lang="nl-NL" sz="1200" kern="0" dirty="0"/>
          </a:p>
          <a:p>
            <a:pPr marL="0" indent="0" defTabSz="685800">
              <a:buNone/>
              <a:defRPr/>
            </a:pPr>
            <a:endParaRPr lang="nl-NL" sz="1200" kern="0" dirty="0"/>
          </a:p>
          <a:p>
            <a:pPr defTabSz="685800">
              <a:defRPr/>
            </a:pPr>
            <a:r>
              <a:rPr lang="en-US" sz="1200" kern="0" dirty="0"/>
              <a:t>Given the payoff table for politician 1, which strategy should each player select?</a:t>
            </a:r>
          </a:p>
        </p:txBody>
      </p:sp>
      <p:graphicFrame>
        <p:nvGraphicFramePr>
          <p:cNvPr id="5" name="Table 4"/>
          <p:cNvGraphicFramePr>
            <a:graphicFrameLocks noGrp="1"/>
          </p:cNvGraphicFramePr>
          <p:nvPr>
            <p:extLst/>
          </p:nvPr>
        </p:nvGraphicFramePr>
        <p:xfrm>
          <a:off x="1494235" y="1809646"/>
          <a:ext cx="5669757" cy="1909763"/>
        </p:xfrm>
        <a:graphic>
          <a:graphicData uri="http://schemas.openxmlformats.org/drawingml/2006/table">
            <a:tbl>
              <a:tblPr/>
              <a:tblGrid>
                <a:gridCol w="1977628">
                  <a:extLst>
                    <a:ext uri="{9D8B030D-6E8A-4147-A177-3AD203B41FA5}">
                      <a16:colId xmlns:a16="http://schemas.microsoft.com/office/drawing/2014/main" val="20000"/>
                    </a:ext>
                  </a:extLst>
                </a:gridCol>
                <a:gridCol w="1565672">
                  <a:extLst>
                    <a:ext uri="{9D8B030D-6E8A-4147-A177-3AD203B41FA5}">
                      <a16:colId xmlns:a16="http://schemas.microsoft.com/office/drawing/2014/main" val="20001"/>
                    </a:ext>
                  </a:extLst>
                </a:gridCol>
                <a:gridCol w="709613">
                  <a:extLst>
                    <a:ext uri="{9D8B030D-6E8A-4147-A177-3AD203B41FA5}">
                      <a16:colId xmlns:a16="http://schemas.microsoft.com/office/drawing/2014/main" val="20002"/>
                    </a:ext>
                  </a:extLst>
                </a:gridCol>
                <a:gridCol w="622697">
                  <a:extLst>
                    <a:ext uri="{9D8B030D-6E8A-4147-A177-3AD203B41FA5}">
                      <a16:colId xmlns:a16="http://schemas.microsoft.com/office/drawing/2014/main" val="20003"/>
                    </a:ext>
                  </a:extLst>
                </a:gridCol>
                <a:gridCol w="794147">
                  <a:extLst>
                    <a:ext uri="{9D8B030D-6E8A-4147-A177-3AD203B41FA5}">
                      <a16:colId xmlns:a16="http://schemas.microsoft.com/office/drawing/2014/main" val="20004"/>
                    </a:ext>
                  </a:extLst>
                </a:gridCol>
              </a:tblGrid>
              <a:tr h="50006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432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dirty="0" err="1" smtClean="0">
                          <a:ln>
                            <a:noFill/>
                          </a:ln>
                          <a:solidFill>
                            <a:srgbClr val="001C3D"/>
                          </a:solidFill>
                          <a:effectLst/>
                          <a:latin typeface="Verdana" charset="0"/>
                          <a:ea typeface="DejaVu Sans" charset="0"/>
                          <a:cs typeface="DejaVu Sans" charset="0"/>
                        </a:rPr>
                        <a:t>Politician</a:t>
                      </a:r>
                      <a:r>
                        <a:rPr kumimoji="0" lang="nl-NL" altLang="en-US" sz="1400" b="1" i="0" u="none" strike="noStrike" cap="none" normalizeH="0" baseline="0" dirty="0" smtClean="0">
                          <a:ln>
                            <a:noFill/>
                          </a:ln>
                          <a:solidFill>
                            <a:srgbClr val="001C3D"/>
                          </a:solidFill>
                          <a:effectLst/>
                          <a:latin typeface="Verdana" charset="0"/>
                          <a:ea typeface="DejaVu Sans" charset="0"/>
                          <a:cs typeface="DejaVu Sans" charset="0"/>
                        </a:rPr>
                        <a:t> 2</a:t>
                      </a:r>
                      <a:endParaRPr kumimoji="0" lang="en-US" altLang="en-US" sz="1400" b="1"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4320">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4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14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-3</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7432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12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2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14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14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14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grpSp>
        <p:nvGrpSpPr>
          <p:cNvPr id="6" name="Group 9"/>
          <p:cNvGrpSpPr>
            <a:grpSpLocks/>
          </p:cNvGrpSpPr>
          <p:nvPr/>
        </p:nvGrpSpPr>
        <p:grpSpPr bwMode="auto">
          <a:xfrm>
            <a:off x="5003008" y="3503905"/>
            <a:ext cx="2160984" cy="215504"/>
            <a:chOff x="4932040" y="4093931"/>
            <a:chExt cx="2736304" cy="432048"/>
          </a:xfrm>
        </p:grpSpPr>
        <p:cxnSp>
          <p:nvCxnSpPr>
            <p:cNvPr id="7" name="Straight Connector 10"/>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8" name="Straight Connector 11"/>
            <p:cNvCxnSpPr>
              <a:cxnSpLocks noChangeShapeType="1"/>
            </p:cNvCxnSpPr>
            <p:nvPr/>
          </p:nvCxnSpPr>
          <p:spPr bwMode="auto">
            <a:xfrm>
              <a:off x="4932040" y="4110980"/>
              <a:ext cx="2736304" cy="3981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grpSp>
        <p:nvGrpSpPr>
          <p:cNvPr id="9" name="Group 9"/>
          <p:cNvGrpSpPr>
            <a:grpSpLocks/>
          </p:cNvGrpSpPr>
          <p:nvPr/>
        </p:nvGrpSpPr>
        <p:grpSpPr bwMode="auto">
          <a:xfrm>
            <a:off x="5239742" y="2789330"/>
            <a:ext cx="308131" cy="753086"/>
            <a:chOff x="4932040" y="4093931"/>
            <a:chExt cx="2736304" cy="432048"/>
          </a:xfrm>
        </p:grpSpPr>
        <p:cxnSp>
          <p:nvCxnSpPr>
            <p:cNvPr id="10" name="Straight Connector 10"/>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11" name="Straight Connector 11"/>
            <p:cNvCxnSpPr>
              <a:cxnSpLocks noChangeShapeType="1"/>
            </p:cNvCxnSpPr>
            <p:nvPr/>
          </p:nvCxnSpPr>
          <p:spPr bwMode="auto">
            <a:xfrm>
              <a:off x="4932040" y="4110980"/>
              <a:ext cx="2736304" cy="3981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43389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Minimax </a:t>
            </a:r>
            <a:r>
              <a:rPr lang="nl-NL" dirty="0" err="1" smtClean="0"/>
              <a:t>criterion</a:t>
            </a:r>
            <a:endParaRPr lang="en-US" dirty="0"/>
          </a:p>
        </p:txBody>
      </p:sp>
      <p:sp>
        <p:nvSpPr>
          <p:cNvPr id="3" name="Text Placeholder 2"/>
          <p:cNvSpPr>
            <a:spLocks noGrp="1"/>
          </p:cNvSpPr>
          <p:nvPr>
            <p:ph type="body" idx="1"/>
          </p:nvPr>
        </p:nvSpPr>
        <p:spPr/>
        <p:txBody>
          <a:bodyPr/>
          <a:lstStyle/>
          <a:p>
            <a:r>
              <a:rPr lang="nl-NL" dirty="0" smtClean="0"/>
              <a:t> </a:t>
            </a:r>
            <a:r>
              <a:rPr lang="nl-NL" dirty="0" err="1"/>
              <a:t>P</a:t>
            </a:r>
            <a:r>
              <a:rPr lang="nl-NL" dirty="0" err="1" smtClean="0"/>
              <a:t>layer</a:t>
            </a:r>
            <a:r>
              <a:rPr lang="nl-NL" dirty="0" smtClean="0"/>
              <a:t> 1 </a:t>
            </a:r>
            <a:r>
              <a:rPr lang="nl-NL" dirty="0" err="1" smtClean="0"/>
              <a:t>aims</a:t>
            </a:r>
            <a:r>
              <a:rPr lang="nl-NL" dirty="0" smtClean="0"/>
              <a:t> </a:t>
            </a:r>
            <a:r>
              <a:rPr lang="nl-NL" dirty="0" err="1" smtClean="0"/>
              <a:t>to</a:t>
            </a:r>
            <a:r>
              <a:rPr lang="nl-NL" dirty="0" smtClean="0"/>
              <a:t> </a:t>
            </a:r>
            <a:r>
              <a:rPr lang="nl-NL" dirty="0" err="1" smtClean="0"/>
              <a:t>maximize</a:t>
            </a:r>
            <a:r>
              <a:rPr lang="nl-NL" dirty="0" smtClean="0"/>
              <a:t> his minimum </a:t>
            </a:r>
            <a:r>
              <a:rPr lang="nl-NL" dirty="0" err="1" smtClean="0"/>
              <a:t>payoff</a:t>
            </a:r>
            <a:endParaRPr lang="nl-NL" dirty="0" smtClean="0"/>
          </a:p>
          <a:p>
            <a:endParaRPr lang="nl-NL" dirty="0"/>
          </a:p>
          <a:p>
            <a:r>
              <a:rPr lang="nl-NL" dirty="0" smtClean="0"/>
              <a:t> </a:t>
            </a:r>
            <a:r>
              <a:rPr lang="nl-NL" dirty="0" err="1"/>
              <a:t>P</a:t>
            </a:r>
            <a:r>
              <a:rPr lang="nl-NL" dirty="0" err="1" smtClean="0"/>
              <a:t>layer</a:t>
            </a:r>
            <a:r>
              <a:rPr lang="nl-NL" dirty="0" smtClean="0"/>
              <a:t> 2 </a:t>
            </a:r>
            <a:r>
              <a:rPr lang="nl-NL" dirty="0" err="1" smtClean="0"/>
              <a:t>aims</a:t>
            </a:r>
            <a:r>
              <a:rPr lang="nl-NL" dirty="0" smtClean="0"/>
              <a:t> </a:t>
            </a:r>
            <a:r>
              <a:rPr lang="nl-NL" dirty="0" err="1" smtClean="0"/>
              <a:t>to</a:t>
            </a:r>
            <a:r>
              <a:rPr lang="nl-NL" dirty="0" smtClean="0"/>
              <a:t> </a:t>
            </a:r>
            <a:r>
              <a:rPr lang="nl-NL" dirty="0" err="1" smtClean="0"/>
              <a:t>minimize</a:t>
            </a:r>
            <a:r>
              <a:rPr lang="nl-NL" dirty="0" smtClean="0"/>
              <a:t> </a:t>
            </a:r>
            <a:r>
              <a:rPr lang="nl-NL" dirty="0" err="1" smtClean="0"/>
              <a:t>the</a:t>
            </a:r>
            <a:r>
              <a:rPr lang="nl-NL" dirty="0" smtClean="0"/>
              <a:t> maximum </a:t>
            </a:r>
            <a:r>
              <a:rPr lang="nl-NL" dirty="0" err="1" smtClean="0"/>
              <a:t>payoff</a:t>
            </a:r>
            <a:r>
              <a:rPr lang="nl-NL" dirty="0" smtClean="0"/>
              <a:t> </a:t>
            </a:r>
            <a:r>
              <a:rPr lang="nl-NL" dirty="0" err="1" smtClean="0"/>
              <a:t>to</a:t>
            </a:r>
            <a:r>
              <a:rPr lang="nl-NL" dirty="0" smtClean="0"/>
              <a:t> </a:t>
            </a:r>
            <a:r>
              <a:rPr lang="nl-NL" dirty="0" err="1" smtClean="0"/>
              <a:t>player</a:t>
            </a:r>
            <a:r>
              <a:rPr lang="nl-NL" dirty="0" smtClean="0"/>
              <a:t> 1</a:t>
            </a:r>
            <a:endParaRPr lang="en-US" dirty="0"/>
          </a:p>
        </p:txBody>
      </p:sp>
    </p:spTree>
    <p:extLst>
      <p:ext uri="{BB962C8B-B14F-4D97-AF65-F5344CB8AC3E}">
        <p14:creationId xmlns:p14="http://schemas.microsoft.com/office/powerpoint/2010/main" val="161550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hape 84"/>
          <p:cNvSpPr>
            <a:spLocks noGrp="1"/>
          </p:cNvSpPr>
          <p:nvPr>
            <p:ph type="title"/>
          </p:nvPr>
        </p:nvSpPr>
        <p:spPr>
          <a:xfrm>
            <a:off x="1385887" y="789385"/>
            <a:ext cx="6253163" cy="571500"/>
          </a:xfrm>
        </p:spPr>
        <p:txBody>
          <a:bodyPr/>
          <a:lstStyle/>
          <a:p>
            <a:pPr>
              <a:buClr>
                <a:srgbClr val="001C3D"/>
              </a:buClr>
              <a:buSzPct val="25000"/>
              <a:buFont typeface="Verdana" charset="0"/>
              <a:buNone/>
            </a:pPr>
            <a:r>
              <a:rPr lang="en-US" altLang="en-US" dirty="0" smtClean="0">
                <a:sym typeface="Verdana" charset="0"/>
              </a:rPr>
              <a:t>Game Theory</a:t>
            </a:r>
          </a:p>
        </p:txBody>
      </p:sp>
      <p:sp>
        <p:nvSpPr>
          <p:cNvPr id="20483" name="Shape 85"/>
          <p:cNvSpPr>
            <a:spLocks noGrp="1"/>
          </p:cNvSpPr>
          <p:nvPr>
            <p:ph type="body" idx="1"/>
          </p:nvPr>
        </p:nvSpPr>
        <p:spPr>
          <a:xfrm>
            <a:off x="542693" y="1360884"/>
            <a:ext cx="8103219" cy="2668345"/>
          </a:xfrm>
        </p:spPr>
        <p:txBody>
          <a:bodyPr>
            <a:normAutofit/>
          </a:bodyPr>
          <a:lstStyle/>
          <a:p>
            <a:pPr marL="152400" indent="0">
              <a:spcBef>
                <a:spcPct val="0"/>
              </a:spcBef>
              <a:buClr>
                <a:srgbClr val="001C3D"/>
              </a:buClr>
              <a:buNone/>
              <a:defRPr/>
            </a:pPr>
            <a:endParaRPr lang="en-US" altLang="en-US" sz="1600" dirty="0">
              <a:ea typeface="ＭＳ Ｐゴシック" pitchFamily="34" charset="-128"/>
              <a:sym typeface="Verdana" pitchFamily="34" charset="0"/>
            </a:endParaRPr>
          </a:p>
          <a:p>
            <a:pPr>
              <a:spcBef>
                <a:spcPct val="0"/>
              </a:spcBef>
              <a:buClr>
                <a:srgbClr val="001C3D"/>
              </a:buClr>
              <a:buFont typeface="Verdana" pitchFamily="34" charset="0"/>
              <a:buChar char="•"/>
              <a:defRPr/>
            </a:pPr>
            <a:r>
              <a:rPr lang="en-US" altLang="en-US" sz="1600" dirty="0">
                <a:ea typeface="ＭＳ Ｐゴシック" pitchFamily="34" charset="-128"/>
                <a:sym typeface="Verdana" pitchFamily="34" charset="0"/>
              </a:rPr>
              <a:t> Rational decision maker: hypothetical person that will always pick the option they predict will be the best for themselves</a:t>
            </a:r>
          </a:p>
          <a:p>
            <a:pPr marL="0" indent="0">
              <a:spcBef>
                <a:spcPct val="0"/>
              </a:spcBef>
              <a:buClr>
                <a:srgbClr val="001C3D"/>
              </a:buClr>
              <a:buNone/>
              <a:defRPr/>
            </a:pPr>
            <a:endParaRPr lang="en-US" altLang="en-US" sz="1600" dirty="0">
              <a:ea typeface="ＭＳ Ｐゴシック" pitchFamily="34" charset="-128"/>
              <a:sym typeface="Verdana" pitchFamily="34" charset="0"/>
            </a:endParaRPr>
          </a:p>
          <a:p>
            <a:pPr>
              <a:spcBef>
                <a:spcPct val="0"/>
              </a:spcBef>
              <a:buClr>
                <a:srgbClr val="001C3D"/>
              </a:buClr>
              <a:buFont typeface="Verdana" pitchFamily="34" charset="0"/>
              <a:buChar char="•"/>
              <a:defRPr/>
            </a:pPr>
            <a:r>
              <a:rPr lang="en-US" altLang="en-US" sz="1600" dirty="0">
                <a:ea typeface="ＭＳ Ｐゴシック" pitchFamily="34" charset="-128"/>
                <a:sym typeface="Verdana" pitchFamily="34" charset="0"/>
              </a:rPr>
              <a:t> John Von Neumann (1928) invented zero-sum games: One player's gain means the other player’s loss (two player games)</a:t>
            </a:r>
          </a:p>
          <a:p>
            <a:pPr>
              <a:spcBef>
                <a:spcPct val="0"/>
              </a:spcBef>
              <a:buClr>
                <a:srgbClr val="001C3D"/>
              </a:buClr>
              <a:buFont typeface="Verdana" pitchFamily="34" charset="0"/>
              <a:buChar char="•"/>
              <a:defRPr/>
            </a:pPr>
            <a:endParaRPr lang="en-US" altLang="en-US" sz="1600" dirty="0">
              <a:ea typeface="ＭＳ Ｐゴシック" pitchFamily="34" charset="-128"/>
              <a:sym typeface="Verdana" pitchFamily="34" charset="0"/>
            </a:endParaRPr>
          </a:p>
          <a:p>
            <a:pPr>
              <a:spcBef>
                <a:spcPct val="0"/>
              </a:spcBef>
              <a:buClr>
                <a:srgbClr val="001C3D"/>
              </a:buClr>
              <a:buFont typeface="Verdana" pitchFamily="34" charset="0"/>
              <a:buChar char="•"/>
              <a:defRPr/>
            </a:pPr>
            <a:r>
              <a:rPr lang="en-US" altLang="en-US" sz="1600" dirty="0">
                <a:ea typeface="ＭＳ Ｐゴシック" pitchFamily="34" charset="-128"/>
                <a:sym typeface="Verdana" pitchFamily="34" charset="0"/>
              </a:rPr>
              <a:t> Today, game theory applies to a wide range of behavioral relations, and is now an umbrella term for the science of logical decision making in humans, animals, and computers</a:t>
            </a:r>
          </a:p>
        </p:txBody>
      </p:sp>
    </p:spTree>
    <p:extLst>
      <p:ext uri="{BB962C8B-B14F-4D97-AF65-F5344CB8AC3E}">
        <p14:creationId xmlns:p14="http://schemas.microsoft.com/office/powerpoint/2010/main" val="98293868"/>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869053" y="308062"/>
            <a:ext cx="6253163" cy="571500"/>
          </a:xfrm>
        </p:spPr>
        <p:txBody>
          <a:bodyPr/>
          <a:lstStyle/>
          <a:p>
            <a:r>
              <a:rPr lang="nl-NL" altLang="en-US" dirty="0" smtClean="0"/>
              <a:t>Game 3</a:t>
            </a:r>
            <a:endParaRPr lang="en-US" altLang="en-US" dirty="0" smtClean="0"/>
          </a:p>
        </p:txBody>
      </p:sp>
      <p:sp>
        <p:nvSpPr>
          <p:cNvPr id="4" name="Content Placeholder 2"/>
          <p:cNvSpPr txBox="1">
            <a:spLocks/>
          </p:cNvSpPr>
          <p:nvPr/>
        </p:nvSpPr>
        <p:spPr bwMode="auto">
          <a:xfrm>
            <a:off x="1223962" y="985376"/>
            <a:ext cx="6253163" cy="356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lnSpc>
                <a:spcPct val="80000"/>
              </a:lnSpc>
              <a:spcBef>
                <a:spcPct val="20000"/>
              </a:spcBef>
              <a:buFontTx/>
              <a:buChar char="•"/>
            </a:pPr>
            <a:r>
              <a:rPr lang="nl-NL" altLang="en-US" sz="975" dirty="0" err="1">
                <a:solidFill>
                  <a:srgbClr val="001C3D"/>
                </a:solidFill>
                <a:latin typeface="Verdana" charset="0"/>
                <a:ea typeface="ＭＳ Ｐゴシック" charset="-128"/>
              </a:rPr>
              <a:t>Applying</a:t>
            </a:r>
            <a:r>
              <a:rPr lang="nl-NL" altLang="en-US" sz="975" dirty="0">
                <a:solidFill>
                  <a:srgbClr val="001C3D"/>
                </a:solidFill>
                <a:latin typeface="Verdana" charset="0"/>
                <a:ea typeface="ＭＳ Ｐゴシック" charset="-128"/>
              </a:rPr>
              <a:t> minimax </a:t>
            </a:r>
            <a:r>
              <a:rPr lang="nl-NL" altLang="en-US" sz="975" dirty="0" err="1">
                <a:solidFill>
                  <a:srgbClr val="001C3D"/>
                </a:solidFill>
                <a:latin typeface="Verdana" charset="0"/>
                <a:ea typeface="ＭＳ Ｐゴシック" charset="-128"/>
              </a:rPr>
              <a:t>criterion</a:t>
            </a:r>
            <a:r>
              <a:rPr lang="nl-NL" altLang="en-US" sz="975" dirty="0">
                <a:solidFill>
                  <a:srgbClr val="001C3D"/>
                </a:solidFill>
                <a:latin typeface="Verdana" charset="0"/>
                <a:ea typeface="ＭＳ Ｐゴシック" charset="-128"/>
              </a:rPr>
              <a:t>:</a:t>
            </a: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r>
              <a:rPr lang="nl-NL" altLang="en-US" sz="975" dirty="0" err="1">
                <a:solidFill>
                  <a:srgbClr val="001C3D"/>
                </a:solidFill>
                <a:latin typeface="Verdana" charset="0"/>
                <a:ea typeface="ＭＳ Ｐゴシック" charset="-128"/>
              </a:rPr>
              <a:t>Player</a:t>
            </a:r>
            <a:r>
              <a:rPr lang="nl-NL" altLang="en-US" sz="975" dirty="0">
                <a:solidFill>
                  <a:srgbClr val="001C3D"/>
                </a:solidFill>
                <a:latin typeface="Verdana" charset="0"/>
                <a:ea typeface="ＭＳ Ｐゴシック" charset="-128"/>
              </a:rPr>
              <a:t> 1 </a:t>
            </a:r>
            <a:r>
              <a:rPr lang="nl-NL" altLang="en-US" sz="975" dirty="0" err="1">
                <a:solidFill>
                  <a:srgbClr val="001C3D"/>
                </a:solidFill>
                <a:latin typeface="Verdana" charset="0"/>
                <a:ea typeface="ＭＳ Ｐゴシック" charset="-128"/>
              </a:rPr>
              <a:t>can</a:t>
            </a:r>
            <a:r>
              <a:rPr lang="nl-NL" altLang="en-US" sz="975" dirty="0">
                <a:solidFill>
                  <a:srgbClr val="001C3D"/>
                </a:solidFill>
                <a:latin typeface="Verdana" charset="0"/>
                <a:ea typeface="ＭＳ Ｐゴシック" charset="-128"/>
              </a:rPr>
              <a:t> </a:t>
            </a:r>
            <a:r>
              <a:rPr lang="nl-NL" altLang="en-US" sz="975" dirty="0" err="1">
                <a:solidFill>
                  <a:srgbClr val="001C3D"/>
                </a:solidFill>
                <a:latin typeface="Verdana" charset="0"/>
                <a:ea typeface="ＭＳ Ｐゴシック" charset="-128"/>
              </a:rPr>
              <a:t>guarantee</a:t>
            </a:r>
            <a:r>
              <a:rPr lang="nl-NL" altLang="en-US" sz="975" dirty="0">
                <a:solidFill>
                  <a:srgbClr val="001C3D"/>
                </a:solidFill>
                <a:latin typeface="Verdana" charset="0"/>
                <a:ea typeface="ＭＳ Ｐゴシック" charset="-128"/>
              </a:rPr>
              <a:t> </a:t>
            </a:r>
            <a:r>
              <a:rPr lang="nl-NL" altLang="en-US" sz="975" dirty="0" err="1">
                <a:solidFill>
                  <a:srgbClr val="001C3D"/>
                </a:solidFill>
                <a:latin typeface="Verdana" charset="0"/>
                <a:ea typeface="ＭＳ Ｐゴシック" charset="-128"/>
              </a:rPr>
              <a:t>that</a:t>
            </a:r>
            <a:r>
              <a:rPr lang="nl-NL" altLang="en-US" sz="975" dirty="0">
                <a:solidFill>
                  <a:srgbClr val="001C3D"/>
                </a:solidFill>
                <a:latin typeface="Verdana" charset="0"/>
                <a:ea typeface="ＭＳ Ｐゴシック" charset="-128"/>
              </a:rPr>
              <a:t> he </a:t>
            </a:r>
            <a:r>
              <a:rPr lang="nl-NL" altLang="en-US" sz="975" dirty="0" err="1">
                <a:solidFill>
                  <a:srgbClr val="001C3D"/>
                </a:solidFill>
                <a:latin typeface="Verdana" charset="0"/>
                <a:ea typeface="ＭＳ Ｐゴシック" charset="-128"/>
              </a:rPr>
              <a:t>will</a:t>
            </a:r>
            <a:r>
              <a:rPr lang="nl-NL" altLang="en-US" sz="975" dirty="0">
                <a:solidFill>
                  <a:srgbClr val="001C3D"/>
                </a:solidFill>
                <a:latin typeface="Verdana" charset="0"/>
                <a:ea typeface="ＭＳ Ｐゴシック" charset="-128"/>
              </a:rPr>
              <a:t> </a:t>
            </a:r>
            <a:r>
              <a:rPr lang="nl-NL" altLang="en-US" sz="975" dirty="0" err="1">
                <a:solidFill>
                  <a:srgbClr val="001C3D"/>
                </a:solidFill>
                <a:latin typeface="Verdana" charset="0"/>
                <a:ea typeface="ＭＳ Ｐゴシック" charset="-128"/>
              </a:rPr>
              <a:t>lose</a:t>
            </a:r>
            <a:r>
              <a:rPr lang="nl-NL" altLang="en-US" sz="975" dirty="0">
                <a:solidFill>
                  <a:srgbClr val="001C3D"/>
                </a:solidFill>
                <a:latin typeface="Verdana" charset="0"/>
                <a:ea typeface="ＭＳ Ｐゴシック" charset="-128"/>
              </a:rPr>
              <a:t> no more </a:t>
            </a:r>
            <a:r>
              <a:rPr lang="nl-NL" altLang="en-US" sz="975" dirty="0" err="1">
                <a:solidFill>
                  <a:srgbClr val="001C3D"/>
                </a:solidFill>
                <a:latin typeface="Verdana" charset="0"/>
                <a:ea typeface="ＭＳ Ｐゴシック" charset="-128"/>
              </a:rPr>
              <a:t>than</a:t>
            </a:r>
            <a:r>
              <a:rPr lang="nl-NL" altLang="en-US" sz="975" dirty="0">
                <a:solidFill>
                  <a:srgbClr val="001C3D"/>
                </a:solidFill>
                <a:latin typeface="Verdana" charset="0"/>
                <a:ea typeface="ＭＳ Ｐゴシック" charset="-128"/>
              </a:rPr>
              <a:t> 2 </a:t>
            </a:r>
            <a:r>
              <a:rPr lang="nl-NL" altLang="en-US" sz="975" dirty="0" err="1">
                <a:solidFill>
                  <a:srgbClr val="001C3D"/>
                </a:solidFill>
                <a:latin typeface="Verdana" charset="0"/>
                <a:ea typeface="ＭＳ Ｐゴシック" charset="-128"/>
              </a:rPr>
              <a:t>by</a:t>
            </a:r>
            <a:r>
              <a:rPr lang="nl-NL" altLang="en-US" sz="975" dirty="0">
                <a:solidFill>
                  <a:srgbClr val="001C3D"/>
                </a:solidFill>
                <a:latin typeface="Verdana" charset="0"/>
                <a:ea typeface="ＭＳ Ｐゴシック" charset="-128"/>
              </a:rPr>
              <a:t> </a:t>
            </a:r>
            <a:r>
              <a:rPr lang="nl-NL" altLang="en-US" sz="975" dirty="0" err="1">
                <a:solidFill>
                  <a:srgbClr val="001C3D"/>
                </a:solidFill>
                <a:latin typeface="Verdana" charset="0"/>
                <a:ea typeface="ＭＳ Ｐゴシック" charset="-128"/>
              </a:rPr>
              <a:t>playing</a:t>
            </a:r>
            <a:r>
              <a:rPr lang="nl-NL" altLang="en-US" sz="975" dirty="0">
                <a:solidFill>
                  <a:srgbClr val="001C3D"/>
                </a:solidFill>
                <a:latin typeface="Verdana" charset="0"/>
                <a:ea typeface="ＭＳ Ｐゴシック" charset="-128"/>
              </a:rPr>
              <a:t> </a:t>
            </a:r>
            <a:r>
              <a:rPr lang="nl-NL" altLang="en-US" sz="975" dirty="0" err="1">
                <a:solidFill>
                  <a:srgbClr val="001C3D"/>
                </a:solidFill>
                <a:latin typeface="Verdana" charset="0"/>
                <a:ea typeface="ＭＳ Ｐゴシック" charset="-128"/>
              </a:rPr>
              <a:t>strategy</a:t>
            </a:r>
            <a:r>
              <a:rPr lang="nl-NL" altLang="en-US" sz="975" dirty="0">
                <a:solidFill>
                  <a:srgbClr val="001C3D"/>
                </a:solidFill>
                <a:latin typeface="Verdana" charset="0"/>
                <a:ea typeface="ＭＳ Ｐゴシック" charset="-128"/>
              </a:rPr>
              <a:t> 1</a:t>
            </a: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r>
              <a:rPr lang="nl-NL" altLang="en-US" sz="975" dirty="0" err="1">
                <a:solidFill>
                  <a:srgbClr val="001C3D"/>
                </a:solidFill>
                <a:latin typeface="Verdana" charset="0"/>
                <a:ea typeface="ＭＳ Ｐゴシック" charset="-128"/>
              </a:rPr>
              <a:t>Player</a:t>
            </a:r>
            <a:r>
              <a:rPr lang="nl-NL" altLang="en-US" sz="975" dirty="0">
                <a:solidFill>
                  <a:srgbClr val="001C3D"/>
                </a:solidFill>
                <a:latin typeface="Verdana" charset="0"/>
                <a:ea typeface="ＭＳ Ｐゴシック" charset="-128"/>
              </a:rPr>
              <a:t> 2 </a:t>
            </a:r>
            <a:r>
              <a:rPr lang="nl-NL" altLang="en-US" sz="975" dirty="0" err="1">
                <a:solidFill>
                  <a:srgbClr val="001C3D"/>
                </a:solidFill>
                <a:latin typeface="Verdana" charset="0"/>
                <a:ea typeface="ＭＳ Ｐゴシック" charset="-128"/>
              </a:rPr>
              <a:t>can</a:t>
            </a:r>
            <a:r>
              <a:rPr lang="nl-NL" altLang="en-US" sz="975" dirty="0">
                <a:solidFill>
                  <a:srgbClr val="001C3D"/>
                </a:solidFill>
                <a:latin typeface="Verdana" charset="0"/>
                <a:ea typeface="ＭＳ Ｐゴシック" charset="-128"/>
              </a:rPr>
              <a:t> </a:t>
            </a:r>
            <a:r>
              <a:rPr lang="nl-NL" altLang="en-US" sz="975" dirty="0" err="1">
                <a:solidFill>
                  <a:srgbClr val="001C3D"/>
                </a:solidFill>
                <a:latin typeface="Verdana" charset="0"/>
                <a:ea typeface="ＭＳ Ｐゴシック" charset="-128"/>
              </a:rPr>
              <a:t>guarantee</a:t>
            </a:r>
            <a:r>
              <a:rPr lang="nl-NL" altLang="en-US" sz="975" dirty="0">
                <a:solidFill>
                  <a:srgbClr val="001C3D"/>
                </a:solidFill>
                <a:latin typeface="Verdana" charset="0"/>
                <a:ea typeface="ＭＳ Ｐゴシック" charset="-128"/>
              </a:rPr>
              <a:t> </a:t>
            </a:r>
            <a:r>
              <a:rPr lang="nl-NL" altLang="en-US" sz="975" dirty="0" err="1">
                <a:solidFill>
                  <a:srgbClr val="001C3D"/>
                </a:solidFill>
                <a:latin typeface="Verdana" charset="0"/>
                <a:ea typeface="ＭＳ Ｐゴシック" charset="-128"/>
              </a:rPr>
              <a:t>that</a:t>
            </a:r>
            <a:r>
              <a:rPr lang="nl-NL" altLang="en-US" sz="975" dirty="0">
                <a:solidFill>
                  <a:srgbClr val="001C3D"/>
                </a:solidFill>
                <a:latin typeface="Verdana" charset="0"/>
                <a:ea typeface="ＭＳ Ｐゴシック" charset="-128"/>
              </a:rPr>
              <a:t> he </a:t>
            </a:r>
            <a:r>
              <a:rPr lang="nl-NL" altLang="en-US" sz="975" dirty="0" err="1">
                <a:solidFill>
                  <a:srgbClr val="001C3D"/>
                </a:solidFill>
                <a:latin typeface="Verdana" charset="0"/>
                <a:ea typeface="ＭＳ Ｐゴシック" charset="-128"/>
              </a:rPr>
              <a:t>will</a:t>
            </a:r>
            <a:r>
              <a:rPr lang="nl-NL" altLang="en-US" sz="975" dirty="0">
                <a:solidFill>
                  <a:srgbClr val="001C3D"/>
                </a:solidFill>
                <a:latin typeface="Verdana" charset="0"/>
                <a:ea typeface="ＭＳ Ｐゴシック" charset="-128"/>
              </a:rPr>
              <a:t> </a:t>
            </a:r>
            <a:r>
              <a:rPr lang="nl-NL" altLang="en-US" sz="975" dirty="0" err="1">
                <a:solidFill>
                  <a:srgbClr val="001C3D"/>
                </a:solidFill>
                <a:latin typeface="Verdana" charset="0"/>
                <a:ea typeface="ＭＳ Ｐゴシック" charset="-128"/>
              </a:rPr>
              <a:t>lose</a:t>
            </a:r>
            <a:r>
              <a:rPr lang="nl-NL" altLang="en-US" sz="975" dirty="0">
                <a:solidFill>
                  <a:srgbClr val="001C3D"/>
                </a:solidFill>
                <a:latin typeface="Verdana" charset="0"/>
                <a:ea typeface="ＭＳ Ｐゴシック" charset="-128"/>
              </a:rPr>
              <a:t> no more </a:t>
            </a:r>
            <a:r>
              <a:rPr lang="nl-NL" altLang="en-US" sz="975" dirty="0" err="1">
                <a:solidFill>
                  <a:srgbClr val="001C3D"/>
                </a:solidFill>
                <a:latin typeface="Verdana" charset="0"/>
                <a:ea typeface="ＭＳ Ｐゴシック" charset="-128"/>
              </a:rPr>
              <a:t>than</a:t>
            </a:r>
            <a:r>
              <a:rPr lang="nl-NL" altLang="en-US" sz="975" dirty="0">
                <a:solidFill>
                  <a:srgbClr val="001C3D"/>
                </a:solidFill>
                <a:latin typeface="Verdana" charset="0"/>
                <a:ea typeface="ＭＳ Ｐゴシック" charset="-128"/>
              </a:rPr>
              <a:t> 2 </a:t>
            </a:r>
            <a:r>
              <a:rPr lang="nl-NL" altLang="en-US" sz="975" dirty="0" err="1">
                <a:solidFill>
                  <a:srgbClr val="001C3D"/>
                </a:solidFill>
                <a:latin typeface="Verdana" charset="0"/>
                <a:ea typeface="ＭＳ Ｐゴシック" charset="-128"/>
              </a:rPr>
              <a:t>by</a:t>
            </a:r>
            <a:r>
              <a:rPr lang="nl-NL" altLang="en-US" sz="975" dirty="0">
                <a:solidFill>
                  <a:srgbClr val="001C3D"/>
                </a:solidFill>
                <a:latin typeface="Verdana" charset="0"/>
                <a:ea typeface="ＭＳ Ｐゴシック" charset="-128"/>
              </a:rPr>
              <a:t> </a:t>
            </a:r>
            <a:r>
              <a:rPr lang="nl-NL" altLang="en-US" sz="975" dirty="0" err="1">
                <a:solidFill>
                  <a:srgbClr val="001C3D"/>
                </a:solidFill>
                <a:latin typeface="Verdana" charset="0"/>
                <a:ea typeface="ＭＳ Ｐゴシック" charset="-128"/>
              </a:rPr>
              <a:t>playing</a:t>
            </a:r>
            <a:r>
              <a:rPr lang="nl-NL" altLang="en-US" sz="975" dirty="0">
                <a:solidFill>
                  <a:srgbClr val="001C3D"/>
                </a:solidFill>
                <a:latin typeface="Verdana" charset="0"/>
                <a:ea typeface="ＭＳ Ｐゴシック" charset="-128"/>
              </a:rPr>
              <a:t> </a:t>
            </a:r>
            <a:r>
              <a:rPr lang="nl-NL" altLang="en-US" sz="975" dirty="0" err="1">
                <a:solidFill>
                  <a:srgbClr val="001C3D"/>
                </a:solidFill>
                <a:latin typeface="Verdana" charset="0"/>
                <a:ea typeface="ＭＳ Ｐゴシック" charset="-128"/>
              </a:rPr>
              <a:t>strategy</a:t>
            </a:r>
            <a:r>
              <a:rPr lang="nl-NL" altLang="en-US" sz="975" dirty="0">
                <a:solidFill>
                  <a:srgbClr val="001C3D"/>
                </a:solidFill>
                <a:latin typeface="Verdana" charset="0"/>
                <a:ea typeface="ＭＳ Ｐゴシック" charset="-128"/>
              </a:rPr>
              <a:t> 3</a:t>
            </a: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r>
              <a:rPr lang="nl-NL" altLang="en-US" sz="975" dirty="0">
                <a:solidFill>
                  <a:srgbClr val="001C3D"/>
                </a:solidFill>
                <a:latin typeface="Verdana" charset="0"/>
                <a:ea typeface="ＭＳ Ｐゴシック" charset="-128"/>
              </a:rPr>
              <a:t>The </a:t>
            </a:r>
            <a:r>
              <a:rPr lang="nl-NL" altLang="en-US" sz="975" dirty="0" err="1">
                <a:solidFill>
                  <a:srgbClr val="001C3D"/>
                </a:solidFill>
                <a:latin typeface="Verdana" charset="0"/>
                <a:ea typeface="ＭＳ Ｐゴシック" charset="-128"/>
              </a:rPr>
              <a:t>maximin</a:t>
            </a:r>
            <a:r>
              <a:rPr lang="nl-NL" altLang="en-US" sz="975" dirty="0">
                <a:solidFill>
                  <a:srgbClr val="001C3D"/>
                </a:solidFill>
                <a:latin typeface="Verdana" charset="0"/>
                <a:ea typeface="ＭＳ Ｐゴシック" charset="-128"/>
              </a:rPr>
              <a:t> </a:t>
            </a:r>
            <a:r>
              <a:rPr lang="nl-NL" altLang="en-US" sz="975" dirty="0" err="1">
                <a:solidFill>
                  <a:srgbClr val="001C3D"/>
                </a:solidFill>
                <a:latin typeface="Verdana" charset="0"/>
                <a:ea typeface="ＭＳ Ｐゴシック" charset="-128"/>
              </a:rPr>
              <a:t>and</a:t>
            </a:r>
            <a:r>
              <a:rPr lang="nl-NL" altLang="en-US" sz="975" dirty="0">
                <a:solidFill>
                  <a:srgbClr val="001C3D"/>
                </a:solidFill>
                <a:latin typeface="Verdana" charset="0"/>
                <a:ea typeface="ＭＳ Ｐゴシック" charset="-128"/>
              </a:rPr>
              <a:t> minimax </a:t>
            </a:r>
            <a:r>
              <a:rPr lang="nl-NL" altLang="en-US" sz="975" dirty="0" err="1">
                <a:solidFill>
                  <a:srgbClr val="001C3D"/>
                </a:solidFill>
                <a:latin typeface="Verdana" charset="0"/>
                <a:ea typeface="ＭＳ Ｐゴシック" charset="-128"/>
              </a:rPr>
              <a:t>values</a:t>
            </a:r>
            <a:r>
              <a:rPr lang="nl-NL" altLang="en-US" sz="975" dirty="0">
                <a:solidFill>
                  <a:srgbClr val="001C3D"/>
                </a:solidFill>
                <a:latin typeface="Verdana" charset="0"/>
                <a:ea typeface="ＭＳ Ｐゴシック" charset="-128"/>
              </a:rPr>
              <a:t> do </a:t>
            </a:r>
            <a:r>
              <a:rPr lang="nl-NL" altLang="en-US" sz="975" dirty="0" err="1">
                <a:solidFill>
                  <a:srgbClr val="001C3D"/>
                </a:solidFill>
                <a:latin typeface="Verdana" charset="0"/>
                <a:ea typeface="ＭＳ Ｐゴシック" charset="-128"/>
              </a:rPr>
              <a:t>not</a:t>
            </a:r>
            <a:r>
              <a:rPr lang="nl-NL" altLang="en-US" sz="975" dirty="0">
                <a:solidFill>
                  <a:srgbClr val="001C3D"/>
                </a:solidFill>
                <a:latin typeface="Verdana" charset="0"/>
                <a:ea typeface="ＭＳ Ｐゴシック" charset="-128"/>
              </a:rPr>
              <a:t> </a:t>
            </a:r>
            <a:r>
              <a:rPr lang="nl-NL" altLang="en-US" sz="975" dirty="0" err="1">
                <a:solidFill>
                  <a:srgbClr val="001C3D"/>
                </a:solidFill>
                <a:latin typeface="Verdana" charset="0"/>
                <a:ea typeface="ＭＳ Ｐゴシック" charset="-128"/>
              </a:rPr>
              <a:t>coincide</a:t>
            </a:r>
            <a:r>
              <a:rPr lang="nl-NL" altLang="en-US" sz="975" dirty="0">
                <a:solidFill>
                  <a:srgbClr val="001C3D"/>
                </a:solidFill>
                <a:latin typeface="Verdana" charset="0"/>
                <a:ea typeface="ＭＳ Ｐゴシック" charset="-128"/>
              </a:rPr>
              <a:t>! </a:t>
            </a: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a:p>
            <a:pPr defTabSz="685800">
              <a:lnSpc>
                <a:spcPct val="80000"/>
              </a:lnSpc>
              <a:spcBef>
                <a:spcPct val="20000"/>
              </a:spcBef>
              <a:buFontTx/>
              <a:buChar char="•"/>
            </a:pPr>
            <a:r>
              <a:rPr lang="nl-NL" altLang="en-US" sz="975" dirty="0">
                <a:solidFill>
                  <a:srgbClr val="001C3D"/>
                </a:solidFill>
                <a:latin typeface="Verdana" charset="0"/>
                <a:ea typeface="ＭＳ Ｐゴシック" charset="-128"/>
              </a:rPr>
              <a:t>No </a:t>
            </a:r>
            <a:r>
              <a:rPr lang="nl-NL" altLang="en-US" sz="975" dirty="0" err="1">
                <a:solidFill>
                  <a:srgbClr val="001C3D"/>
                </a:solidFill>
                <a:latin typeface="Verdana" charset="0"/>
                <a:ea typeface="ＭＳ Ｐゴシック" charset="-128"/>
              </a:rPr>
              <a:t>saddle</a:t>
            </a:r>
            <a:r>
              <a:rPr lang="nl-NL" altLang="en-US" sz="975" dirty="0">
                <a:solidFill>
                  <a:srgbClr val="001C3D"/>
                </a:solidFill>
                <a:latin typeface="Verdana" charset="0"/>
                <a:ea typeface="ＭＳ Ｐゴシック" charset="-128"/>
              </a:rPr>
              <a:t> point!</a:t>
            </a:r>
          </a:p>
          <a:p>
            <a:pPr defTabSz="685800">
              <a:lnSpc>
                <a:spcPct val="80000"/>
              </a:lnSpc>
              <a:spcBef>
                <a:spcPct val="20000"/>
              </a:spcBef>
              <a:buFontTx/>
              <a:buChar char="•"/>
            </a:pPr>
            <a:endParaRPr lang="nl-NL" altLang="en-US" sz="975" dirty="0">
              <a:solidFill>
                <a:srgbClr val="001C3D"/>
              </a:solidFill>
              <a:latin typeface="Verdana" charset="0"/>
              <a:ea typeface="ＭＳ Ｐゴシック"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816958286"/>
              </p:ext>
            </p:extLst>
          </p:nvPr>
        </p:nvGraphicFramePr>
        <p:xfrm>
          <a:off x="2141935" y="1211594"/>
          <a:ext cx="3888582" cy="1328738"/>
        </p:xfrm>
        <a:graphic>
          <a:graphicData uri="http://schemas.openxmlformats.org/drawingml/2006/table">
            <a:tbl>
              <a:tblPr/>
              <a:tblGrid>
                <a:gridCol w="1356122">
                  <a:extLst>
                    <a:ext uri="{9D8B030D-6E8A-4147-A177-3AD203B41FA5}">
                      <a16:colId xmlns:a16="http://schemas.microsoft.com/office/drawing/2014/main" val="20000"/>
                    </a:ext>
                  </a:extLst>
                </a:gridCol>
                <a:gridCol w="1073944">
                  <a:extLst>
                    <a:ext uri="{9D8B030D-6E8A-4147-A177-3AD203B41FA5}">
                      <a16:colId xmlns:a16="http://schemas.microsoft.com/office/drawing/2014/main" val="20001"/>
                    </a:ext>
                  </a:extLst>
                </a:gridCol>
                <a:gridCol w="485775">
                  <a:extLst>
                    <a:ext uri="{9D8B030D-6E8A-4147-A177-3AD203B41FA5}">
                      <a16:colId xmlns:a16="http://schemas.microsoft.com/office/drawing/2014/main" val="20002"/>
                    </a:ext>
                  </a:extLst>
                </a:gridCol>
                <a:gridCol w="427435">
                  <a:extLst>
                    <a:ext uri="{9D8B030D-6E8A-4147-A177-3AD203B41FA5}">
                      <a16:colId xmlns:a16="http://schemas.microsoft.com/office/drawing/2014/main" val="20003"/>
                    </a:ext>
                  </a:extLst>
                </a:gridCol>
                <a:gridCol w="545306">
                  <a:extLst>
                    <a:ext uri="{9D8B030D-6E8A-4147-A177-3AD203B41FA5}">
                      <a16:colId xmlns:a16="http://schemas.microsoft.com/office/drawing/2014/main" val="20004"/>
                    </a:ext>
                  </a:extLst>
                </a:gridCol>
              </a:tblGrid>
              <a:tr h="357188">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431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94310">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Politician 1</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dirty="0" smtClean="0">
                          <a:ln>
                            <a:noFill/>
                          </a:ln>
                          <a:solidFill>
                            <a:srgbClr val="001C3D"/>
                          </a:solidFill>
                          <a:effectLst/>
                          <a:latin typeface="Verdana" charset="0"/>
                          <a:ea typeface="DejaVu Sans" charset="0"/>
                          <a:cs typeface="DejaVu Sans" charset="0"/>
                        </a:rPr>
                        <a:t>1</a:t>
                      </a:r>
                      <a:endParaRPr kumimoji="0" lang="en-US" altLang="en-US" sz="800" b="1"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dirty="0" smtClean="0">
                          <a:ln>
                            <a:noFill/>
                          </a:ln>
                          <a:solidFill>
                            <a:srgbClr val="001C3D"/>
                          </a:solidFill>
                          <a:effectLst/>
                          <a:latin typeface="Verdana" charset="0"/>
                          <a:ea typeface="DejaVu Sans" charset="0"/>
                          <a:cs typeface="DejaVu Sans" charset="0"/>
                        </a:rPr>
                        <a:t>3</a:t>
                      </a:r>
                      <a:endParaRPr kumimoji="0" lang="en-US" altLang="en-US" sz="800" b="1"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9431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0</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9431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9431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6" name="TextBox 5"/>
          <p:cNvSpPr txBox="1">
            <a:spLocks noChangeArrowheads="1"/>
          </p:cNvSpPr>
          <p:nvPr/>
        </p:nvSpPr>
        <p:spPr bwMode="auto">
          <a:xfrm>
            <a:off x="3581400" y="2560573"/>
            <a:ext cx="229421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900" dirty="0">
                <a:solidFill>
                  <a:schemeClr val="tx1"/>
                </a:solidFill>
                <a:latin typeface="Verdana" charset="0"/>
                <a:ea typeface="Verdana" charset="0"/>
                <a:cs typeface="Verdana" charset="0"/>
              </a:rPr>
              <a:t>Maximum             5          4          2</a:t>
            </a:r>
          </a:p>
          <a:p>
            <a:r>
              <a:rPr lang="nl-NL" altLang="en-US" sz="900" dirty="0" err="1">
                <a:solidFill>
                  <a:schemeClr val="tx1"/>
                </a:solidFill>
                <a:latin typeface="Verdana" charset="0"/>
                <a:ea typeface="Verdana" charset="0"/>
                <a:cs typeface="Verdana" charset="0"/>
              </a:rPr>
              <a:t>payoff</a:t>
            </a:r>
            <a:r>
              <a:rPr lang="nl-NL" altLang="en-US" sz="900" dirty="0">
                <a:solidFill>
                  <a:schemeClr val="tx1"/>
                </a:solidFill>
                <a:latin typeface="Verdana" charset="0"/>
                <a:ea typeface="Verdana" charset="0"/>
                <a:cs typeface="Verdana" charset="0"/>
              </a:rPr>
              <a:t> </a:t>
            </a:r>
            <a:r>
              <a:rPr lang="nl-NL" altLang="en-US" sz="900" dirty="0" err="1">
                <a:solidFill>
                  <a:schemeClr val="tx1"/>
                </a:solidFill>
                <a:latin typeface="Verdana" charset="0"/>
                <a:ea typeface="Verdana" charset="0"/>
                <a:cs typeface="Verdana" charset="0"/>
              </a:rPr>
              <a:t>player</a:t>
            </a:r>
            <a:r>
              <a:rPr lang="nl-NL" altLang="en-US" sz="900" dirty="0">
                <a:solidFill>
                  <a:schemeClr val="tx1"/>
                </a:solidFill>
                <a:latin typeface="Verdana" charset="0"/>
                <a:ea typeface="Verdana" charset="0"/>
                <a:cs typeface="Verdana" charset="0"/>
              </a:rPr>
              <a:t> 2 </a:t>
            </a:r>
          </a:p>
          <a:p>
            <a:r>
              <a:rPr lang="nl-NL" altLang="en-US" sz="900" dirty="0" err="1">
                <a:solidFill>
                  <a:schemeClr val="tx1"/>
                </a:solidFill>
                <a:latin typeface="Verdana" charset="0"/>
                <a:ea typeface="Verdana" charset="0"/>
                <a:cs typeface="Verdana" charset="0"/>
              </a:rPr>
              <a:t>to</a:t>
            </a:r>
            <a:r>
              <a:rPr lang="nl-NL" altLang="en-US" sz="900" dirty="0">
                <a:solidFill>
                  <a:schemeClr val="tx1"/>
                </a:solidFill>
                <a:latin typeface="Verdana" charset="0"/>
                <a:ea typeface="Verdana" charset="0"/>
                <a:cs typeface="Verdana" charset="0"/>
              </a:rPr>
              <a:t> </a:t>
            </a:r>
            <a:r>
              <a:rPr lang="nl-NL" altLang="en-US" sz="900" dirty="0" err="1">
                <a:solidFill>
                  <a:schemeClr val="tx1"/>
                </a:solidFill>
                <a:latin typeface="Verdana" charset="0"/>
                <a:ea typeface="Verdana" charset="0"/>
                <a:cs typeface="Verdana" charset="0"/>
              </a:rPr>
              <a:t>player</a:t>
            </a:r>
            <a:r>
              <a:rPr lang="nl-NL" altLang="en-US" sz="900" dirty="0">
                <a:solidFill>
                  <a:schemeClr val="tx1"/>
                </a:solidFill>
                <a:latin typeface="Verdana" charset="0"/>
                <a:ea typeface="Verdana" charset="0"/>
                <a:cs typeface="Verdana" charset="0"/>
              </a:rPr>
              <a:t> 1 </a:t>
            </a:r>
            <a:endParaRPr lang="en-US" altLang="en-US" sz="900" dirty="0">
              <a:solidFill>
                <a:schemeClr val="tx1"/>
              </a:solidFill>
              <a:latin typeface="Verdana" charset="0"/>
              <a:ea typeface="Verdana" charset="0"/>
              <a:cs typeface="Verdana" charset="0"/>
            </a:endParaRPr>
          </a:p>
        </p:txBody>
      </p:sp>
      <p:sp>
        <p:nvSpPr>
          <p:cNvPr id="7" name="TextBox 6"/>
          <p:cNvSpPr txBox="1">
            <a:spLocks noChangeArrowheads="1"/>
          </p:cNvSpPr>
          <p:nvPr/>
        </p:nvSpPr>
        <p:spPr bwMode="auto">
          <a:xfrm>
            <a:off x="6084094" y="1741422"/>
            <a:ext cx="1686680" cy="84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900">
                <a:solidFill>
                  <a:schemeClr val="tx1"/>
                </a:solidFill>
                <a:latin typeface="Verdana" charset="0"/>
                <a:ea typeface="Verdana" charset="0"/>
                <a:cs typeface="Verdana" charset="0"/>
              </a:rPr>
              <a:t>Minimum payoff player 1:</a:t>
            </a:r>
          </a:p>
          <a:p>
            <a:r>
              <a:rPr lang="nl-NL" altLang="en-US" sz="450">
                <a:solidFill>
                  <a:schemeClr val="tx1"/>
                </a:solidFill>
                <a:latin typeface="Verdana" charset="0"/>
                <a:ea typeface="Verdana" charset="0"/>
                <a:cs typeface="Verdana" charset="0"/>
              </a:rPr>
              <a:t>  </a:t>
            </a:r>
          </a:p>
          <a:p>
            <a:r>
              <a:rPr lang="nl-NL" altLang="en-US" sz="900">
                <a:solidFill>
                  <a:schemeClr val="tx1"/>
                </a:solidFill>
                <a:latin typeface="Verdana" charset="0"/>
                <a:ea typeface="Verdana" charset="0"/>
                <a:cs typeface="Verdana" charset="0"/>
              </a:rPr>
              <a:t>-2</a:t>
            </a:r>
          </a:p>
          <a:p>
            <a:endParaRPr lang="nl-NL" altLang="en-US" sz="525">
              <a:solidFill>
                <a:schemeClr val="tx1"/>
              </a:solidFill>
              <a:latin typeface="Verdana" charset="0"/>
              <a:ea typeface="Verdana" charset="0"/>
              <a:cs typeface="Verdana" charset="0"/>
            </a:endParaRPr>
          </a:p>
          <a:p>
            <a:r>
              <a:rPr lang="nl-NL" altLang="en-US" sz="900">
                <a:solidFill>
                  <a:schemeClr val="tx1"/>
                </a:solidFill>
                <a:latin typeface="Verdana" charset="0"/>
                <a:ea typeface="Verdana" charset="0"/>
                <a:cs typeface="Verdana" charset="0"/>
              </a:rPr>
              <a:t>-3     </a:t>
            </a:r>
          </a:p>
          <a:p>
            <a:r>
              <a:rPr lang="nl-NL" altLang="en-US" sz="300">
                <a:solidFill>
                  <a:schemeClr val="tx1"/>
                </a:solidFill>
                <a:latin typeface="Verdana" charset="0"/>
                <a:ea typeface="Verdana" charset="0"/>
                <a:cs typeface="Verdana" charset="0"/>
              </a:rPr>
              <a:t> </a:t>
            </a:r>
          </a:p>
          <a:p>
            <a:r>
              <a:rPr lang="nl-NL" altLang="en-US" sz="900">
                <a:solidFill>
                  <a:schemeClr val="tx1"/>
                </a:solidFill>
                <a:latin typeface="Verdana" charset="0"/>
                <a:ea typeface="Verdana" charset="0"/>
                <a:cs typeface="Verdana" charset="0"/>
              </a:rPr>
              <a:t>-4 </a:t>
            </a:r>
            <a:endParaRPr lang="en-US" altLang="en-US" sz="900">
              <a:solidFill>
                <a:schemeClr val="tx1"/>
              </a:solidFill>
              <a:latin typeface="Verdana" charset="0"/>
              <a:ea typeface="Verdana" charset="0"/>
              <a:cs typeface="Verdana" charset="0"/>
            </a:endParaRPr>
          </a:p>
        </p:txBody>
      </p:sp>
      <p:sp>
        <p:nvSpPr>
          <p:cNvPr id="8" name="Rectangle 7"/>
          <p:cNvSpPr>
            <a:spLocks noChangeArrowheads="1"/>
          </p:cNvSpPr>
          <p:nvPr/>
        </p:nvSpPr>
        <p:spPr bwMode="auto">
          <a:xfrm>
            <a:off x="5652522" y="2540332"/>
            <a:ext cx="161925" cy="25717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9" name="TextBox 8"/>
          <p:cNvSpPr txBox="1">
            <a:spLocks noChangeArrowheads="1"/>
          </p:cNvSpPr>
          <p:nvPr/>
        </p:nvSpPr>
        <p:spPr bwMode="auto">
          <a:xfrm>
            <a:off x="4988719" y="2837988"/>
            <a:ext cx="164981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900">
                <a:solidFill>
                  <a:schemeClr val="tx1"/>
                </a:solidFill>
                <a:latin typeface="Verdana" charset="0"/>
                <a:ea typeface="Verdana" charset="0"/>
                <a:cs typeface="Verdana" charset="0"/>
              </a:rPr>
              <a:t>Minimum: Minimax value</a:t>
            </a:r>
            <a:endParaRPr lang="en-US" altLang="en-US" sz="900">
              <a:solidFill>
                <a:schemeClr val="tx1"/>
              </a:solidFill>
              <a:latin typeface="Verdana" charset="0"/>
              <a:ea typeface="Verdana" charset="0"/>
              <a:cs typeface="Verdana" charset="0"/>
            </a:endParaRPr>
          </a:p>
        </p:txBody>
      </p:sp>
      <p:sp>
        <p:nvSpPr>
          <p:cNvPr id="10" name="Rectangle 9"/>
          <p:cNvSpPr>
            <a:spLocks noChangeArrowheads="1"/>
          </p:cNvSpPr>
          <p:nvPr/>
        </p:nvSpPr>
        <p:spPr bwMode="auto">
          <a:xfrm>
            <a:off x="6137672" y="1922397"/>
            <a:ext cx="161925" cy="25717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11" name="TextBox 10"/>
          <p:cNvSpPr txBox="1">
            <a:spLocks noChangeArrowheads="1"/>
          </p:cNvSpPr>
          <p:nvPr/>
        </p:nvSpPr>
        <p:spPr bwMode="auto">
          <a:xfrm>
            <a:off x="6373417" y="1950972"/>
            <a:ext cx="168187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r>
              <a:rPr lang="nl-NL" altLang="en-US" sz="900">
                <a:solidFill>
                  <a:schemeClr val="tx1"/>
                </a:solidFill>
                <a:latin typeface="Verdana" charset="0"/>
                <a:ea typeface="Verdana" charset="0"/>
                <a:cs typeface="Verdana" charset="0"/>
              </a:rPr>
              <a:t>Maximum: Maximin value</a:t>
            </a:r>
            <a:endParaRPr lang="en-US" altLang="en-US" sz="900">
              <a:solidFill>
                <a:schemeClr val="tx1"/>
              </a:solidFill>
              <a:latin typeface="Verdana" charset="0"/>
              <a:ea typeface="Verdana" charset="0"/>
              <a:cs typeface="Verdana" charset="0"/>
            </a:endParaRPr>
          </a:p>
        </p:txBody>
      </p:sp>
      <p:sp>
        <p:nvSpPr>
          <p:cNvPr id="12" name="Rectangle 11"/>
          <p:cNvSpPr>
            <a:spLocks noChangeArrowheads="1"/>
          </p:cNvSpPr>
          <p:nvPr/>
        </p:nvSpPr>
        <p:spPr bwMode="auto">
          <a:xfrm>
            <a:off x="5657850" y="1925969"/>
            <a:ext cx="210741" cy="25717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13" name="Rectangle 12"/>
          <p:cNvSpPr>
            <a:spLocks noChangeArrowheads="1"/>
          </p:cNvSpPr>
          <p:nvPr/>
        </p:nvSpPr>
        <p:spPr bwMode="auto">
          <a:xfrm>
            <a:off x="5166123" y="1925969"/>
            <a:ext cx="215503" cy="25717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Tree>
    <p:extLst>
      <p:ext uri="{BB962C8B-B14F-4D97-AF65-F5344CB8AC3E}">
        <p14:creationId xmlns:p14="http://schemas.microsoft.com/office/powerpoint/2010/main" val="1755302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animBg="1"/>
      <p:bldP spid="11" grpId="0"/>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869052" y="146583"/>
            <a:ext cx="6253163" cy="571500"/>
          </a:xfrm>
        </p:spPr>
        <p:txBody>
          <a:bodyPr/>
          <a:lstStyle/>
          <a:p>
            <a:r>
              <a:rPr lang="nl-NL" altLang="en-US" dirty="0" smtClean="0"/>
              <a:t>Game 3</a:t>
            </a:r>
            <a:endParaRPr lang="en-US" altLang="en-US" dirty="0" smtClean="0"/>
          </a:p>
        </p:txBody>
      </p:sp>
      <p:sp>
        <p:nvSpPr>
          <p:cNvPr id="4" name="Content Placeholder 2"/>
          <p:cNvSpPr txBox="1">
            <a:spLocks/>
          </p:cNvSpPr>
          <p:nvPr/>
        </p:nvSpPr>
        <p:spPr bwMode="auto">
          <a:xfrm>
            <a:off x="1215628" y="549965"/>
            <a:ext cx="6253163" cy="488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spcBef>
                <a:spcPct val="20000"/>
              </a:spcBef>
              <a:buFontTx/>
              <a:buChar char="•"/>
            </a:pPr>
            <a:endParaRPr lang="nl-NL" altLang="en-US" sz="825" dirty="0" smtClean="0">
              <a:solidFill>
                <a:srgbClr val="001C3D"/>
              </a:solidFill>
              <a:latin typeface="Verdana" charset="0"/>
              <a:ea typeface="ＭＳ Ｐゴシック" charset="-128"/>
            </a:endParaRPr>
          </a:p>
          <a:p>
            <a:pPr defTabSz="685800">
              <a:spcBef>
                <a:spcPct val="20000"/>
              </a:spcBef>
              <a:buFontTx/>
              <a:buChar char="•"/>
            </a:pPr>
            <a:r>
              <a:rPr lang="nl-NL" altLang="en-US" sz="825" dirty="0" err="1" smtClean="0">
                <a:solidFill>
                  <a:srgbClr val="001C3D"/>
                </a:solidFill>
                <a:latin typeface="Verdana" charset="0"/>
                <a:ea typeface="ＭＳ Ｐゴシック" charset="-128"/>
              </a:rPr>
              <a:t>Applying</a:t>
            </a:r>
            <a:r>
              <a:rPr lang="nl-NL" altLang="en-US" sz="825" dirty="0" smtClean="0">
                <a:solidFill>
                  <a:srgbClr val="001C3D"/>
                </a:solidFill>
                <a:latin typeface="Verdana" charset="0"/>
                <a:ea typeface="ＭＳ Ｐゴシック" charset="-128"/>
              </a:rPr>
              <a:t> </a:t>
            </a:r>
            <a:r>
              <a:rPr lang="nl-NL" altLang="en-US" sz="825" dirty="0">
                <a:solidFill>
                  <a:srgbClr val="001C3D"/>
                </a:solidFill>
                <a:latin typeface="Verdana" charset="0"/>
                <a:ea typeface="ＭＳ Ｐゴシック" charset="-128"/>
              </a:rPr>
              <a:t>minimax </a:t>
            </a:r>
            <a:r>
              <a:rPr lang="nl-NL" altLang="en-US" sz="825" dirty="0" err="1">
                <a:solidFill>
                  <a:srgbClr val="001C3D"/>
                </a:solidFill>
                <a:latin typeface="Verdana" charset="0"/>
                <a:ea typeface="ＭＳ Ｐゴシック" charset="-128"/>
              </a:rPr>
              <a:t>criterion</a:t>
            </a:r>
            <a:r>
              <a:rPr lang="nl-NL" altLang="en-US" sz="825" dirty="0">
                <a:solidFill>
                  <a:srgbClr val="001C3D"/>
                </a:solidFill>
                <a:latin typeface="Verdana" charset="0"/>
                <a:ea typeface="ＭＳ Ｐゴシック" charset="-128"/>
              </a:rPr>
              <a:t>:</a:t>
            </a:r>
          </a:p>
          <a:p>
            <a:pPr defTabSz="685800">
              <a:spcBef>
                <a:spcPct val="20000"/>
              </a:spcBef>
              <a:buFontTx/>
              <a:buChar char="•"/>
            </a:pPr>
            <a:endParaRPr lang="nl-NL" altLang="en-US" sz="825" dirty="0">
              <a:solidFill>
                <a:srgbClr val="001C3D"/>
              </a:solidFill>
              <a:latin typeface="Verdana" charset="0"/>
              <a:ea typeface="ＭＳ Ｐゴシック" charset="-128"/>
            </a:endParaRPr>
          </a:p>
          <a:p>
            <a:pPr defTabSz="685800">
              <a:spcBef>
                <a:spcPct val="20000"/>
              </a:spcBef>
              <a:buFontTx/>
              <a:buChar char="•"/>
            </a:pPr>
            <a:endParaRPr lang="nl-NL" altLang="en-US" sz="825" dirty="0">
              <a:solidFill>
                <a:srgbClr val="001C3D"/>
              </a:solidFill>
              <a:latin typeface="Verdana" charset="0"/>
              <a:ea typeface="ＭＳ Ｐゴシック" charset="-128"/>
            </a:endParaRPr>
          </a:p>
          <a:p>
            <a:pPr defTabSz="685800">
              <a:spcBef>
                <a:spcPct val="20000"/>
              </a:spcBef>
              <a:buFontTx/>
              <a:buChar char="•"/>
            </a:pPr>
            <a:endParaRPr lang="nl-NL" altLang="en-US" sz="825" dirty="0">
              <a:solidFill>
                <a:srgbClr val="001C3D"/>
              </a:solidFill>
              <a:latin typeface="Verdana" charset="0"/>
              <a:ea typeface="ＭＳ Ｐゴシック" charset="-128"/>
            </a:endParaRPr>
          </a:p>
          <a:p>
            <a:pPr defTabSz="685800">
              <a:spcBef>
                <a:spcPct val="20000"/>
              </a:spcBef>
              <a:buFontTx/>
              <a:buChar char="•"/>
            </a:pPr>
            <a:endParaRPr lang="nl-NL" altLang="en-US" sz="825" dirty="0">
              <a:solidFill>
                <a:srgbClr val="001C3D"/>
              </a:solidFill>
              <a:latin typeface="Verdana" charset="0"/>
              <a:ea typeface="ＭＳ Ｐゴシック" charset="-128"/>
            </a:endParaRPr>
          </a:p>
          <a:p>
            <a:pPr defTabSz="685800">
              <a:spcBef>
                <a:spcPct val="20000"/>
              </a:spcBef>
              <a:buFontTx/>
              <a:buChar char="•"/>
            </a:pPr>
            <a:endParaRPr lang="nl-NL" altLang="en-US" sz="825" dirty="0">
              <a:solidFill>
                <a:srgbClr val="001C3D"/>
              </a:solidFill>
              <a:latin typeface="Verdana" charset="0"/>
              <a:ea typeface="ＭＳ Ｐゴシック" charset="-128"/>
            </a:endParaRPr>
          </a:p>
          <a:p>
            <a:pPr defTabSz="685800">
              <a:spcBef>
                <a:spcPct val="20000"/>
              </a:spcBef>
              <a:buFontTx/>
              <a:buChar char="•"/>
            </a:pPr>
            <a:endParaRPr lang="nl-NL" altLang="en-US" sz="825" dirty="0">
              <a:solidFill>
                <a:srgbClr val="001C3D"/>
              </a:solidFill>
              <a:latin typeface="Verdana" charset="0"/>
              <a:ea typeface="ＭＳ Ｐゴシック" charset="-128"/>
            </a:endParaRPr>
          </a:p>
          <a:p>
            <a:pPr defTabSz="685800">
              <a:spcBef>
                <a:spcPct val="20000"/>
              </a:spcBef>
              <a:buFontTx/>
              <a:buChar char="•"/>
            </a:pPr>
            <a:endParaRPr lang="nl-NL" altLang="en-US" sz="825" dirty="0">
              <a:solidFill>
                <a:srgbClr val="001C3D"/>
              </a:solidFill>
              <a:latin typeface="Verdana" charset="0"/>
              <a:ea typeface="ＭＳ Ｐゴシック" charset="-128"/>
            </a:endParaRPr>
          </a:p>
          <a:p>
            <a:pPr defTabSz="685800">
              <a:spcBef>
                <a:spcPct val="20000"/>
              </a:spcBef>
              <a:buFontTx/>
              <a:buChar char="•"/>
            </a:pPr>
            <a:endParaRPr lang="nl-NL" altLang="en-US" sz="825" dirty="0">
              <a:solidFill>
                <a:srgbClr val="001C3D"/>
              </a:solidFill>
              <a:latin typeface="Verdana" charset="0"/>
              <a:ea typeface="ＭＳ Ｐゴシック" charset="-128"/>
            </a:endParaRPr>
          </a:p>
          <a:p>
            <a:pPr defTabSz="685800">
              <a:spcBef>
                <a:spcPct val="20000"/>
              </a:spcBef>
            </a:pPr>
            <a:endParaRPr lang="nl-NL" altLang="en-US" sz="825" dirty="0">
              <a:solidFill>
                <a:srgbClr val="001C3D"/>
              </a:solidFill>
              <a:latin typeface="Verdana" charset="0"/>
              <a:ea typeface="ＭＳ Ｐゴシック" charset="-128"/>
            </a:endParaRPr>
          </a:p>
          <a:p>
            <a:pPr defTabSz="685800">
              <a:spcBef>
                <a:spcPct val="20000"/>
              </a:spcBef>
              <a:buFontTx/>
              <a:buChar char="•"/>
            </a:pPr>
            <a:endParaRPr lang="nl-NL" altLang="en-US" sz="825" dirty="0">
              <a:solidFill>
                <a:srgbClr val="001C3D"/>
              </a:solidFill>
              <a:latin typeface="Verdana" charset="0"/>
              <a:ea typeface="ＭＳ Ｐゴシック" charset="-128"/>
            </a:endParaRPr>
          </a:p>
          <a:p>
            <a:pPr defTabSz="685800">
              <a:spcBef>
                <a:spcPct val="20000"/>
              </a:spcBef>
              <a:buFontTx/>
              <a:buChar char="•"/>
            </a:pPr>
            <a:r>
              <a:rPr lang="nl-NL" altLang="en-US" sz="825" dirty="0">
                <a:solidFill>
                  <a:srgbClr val="001C3D"/>
                </a:solidFill>
                <a:latin typeface="Verdana" charset="0"/>
                <a:ea typeface="ＭＳ Ｐゴシック" charset="-128"/>
              </a:rPr>
              <a:t>Action pair (1,3): </a:t>
            </a:r>
            <a:r>
              <a:rPr lang="nl-NL" altLang="en-US" sz="825" dirty="0" err="1">
                <a:solidFill>
                  <a:srgbClr val="001C3D"/>
                </a:solidFill>
                <a:latin typeface="Verdana" charset="0"/>
                <a:ea typeface="ＭＳ Ｐゴシック" charset="-128"/>
              </a:rPr>
              <a:t>player</a:t>
            </a:r>
            <a:r>
              <a:rPr lang="nl-NL" altLang="en-US" sz="825" dirty="0">
                <a:solidFill>
                  <a:srgbClr val="001C3D"/>
                </a:solidFill>
                <a:latin typeface="Verdana" charset="0"/>
                <a:ea typeface="ＭＳ Ｐゴシック" charset="-128"/>
              </a:rPr>
              <a:t> 1 </a:t>
            </a:r>
            <a:r>
              <a:rPr lang="en-US" altLang="en-US" sz="825" dirty="0">
                <a:solidFill>
                  <a:srgbClr val="001C3D"/>
                </a:solidFill>
                <a:latin typeface="Verdana" charset="0"/>
                <a:ea typeface="ＭＳ Ｐゴシック" charset="-128"/>
              </a:rPr>
              <a:t>would win 2 from player 2, which would make player 2 unhappy</a:t>
            </a:r>
          </a:p>
          <a:p>
            <a:pPr defTabSz="685800">
              <a:spcBef>
                <a:spcPct val="20000"/>
              </a:spcBef>
              <a:buFont typeface="Times New Roman" charset="0"/>
              <a:buChar char="•"/>
            </a:pPr>
            <a:endParaRPr lang="en-US" altLang="en-US" sz="825" dirty="0">
              <a:solidFill>
                <a:srgbClr val="001C3D"/>
              </a:solidFill>
              <a:latin typeface="Verdana" charset="0"/>
              <a:ea typeface="ＭＳ Ｐゴシック" charset="-128"/>
            </a:endParaRPr>
          </a:p>
          <a:p>
            <a:pPr defTabSz="685800">
              <a:spcBef>
                <a:spcPct val="20000"/>
              </a:spcBef>
              <a:buFont typeface="Times New Roman" charset="0"/>
              <a:buChar char="•"/>
            </a:pPr>
            <a:r>
              <a:rPr lang="en-US" altLang="en-US" sz="825" dirty="0">
                <a:solidFill>
                  <a:srgbClr val="001C3D"/>
                </a:solidFill>
                <a:latin typeface="Verdana" charset="0"/>
                <a:ea typeface="ＭＳ Ｐゴシック" charset="-128"/>
              </a:rPr>
              <a:t>Because player 2 is rational and can therefore foresee this outcome, he would then conclude that he can do much better, actually winning 2 rather than losing 2, by playing strategy 2 instead: Action pair (1,2)</a:t>
            </a:r>
          </a:p>
          <a:p>
            <a:pPr defTabSz="685800">
              <a:spcBef>
                <a:spcPct val="20000"/>
              </a:spcBef>
              <a:buFont typeface="Times New Roman" charset="0"/>
              <a:buChar char="•"/>
            </a:pPr>
            <a:endParaRPr lang="en-US" altLang="en-US" sz="825" dirty="0">
              <a:solidFill>
                <a:srgbClr val="001C3D"/>
              </a:solidFill>
              <a:latin typeface="Verdana" charset="0"/>
              <a:ea typeface="ＭＳ Ｐゴシック" charset="-128"/>
            </a:endParaRPr>
          </a:p>
          <a:p>
            <a:pPr defTabSz="685800">
              <a:spcBef>
                <a:spcPct val="20000"/>
              </a:spcBef>
              <a:buFont typeface="Times New Roman" charset="0"/>
              <a:buChar char="•"/>
            </a:pPr>
            <a:r>
              <a:rPr lang="en-US" altLang="en-US" sz="825" dirty="0">
                <a:solidFill>
                  <a:srgbClr val="001C3D"/>
                </a:solidFill>
                <a:latin typeface="Verdana" charset="0"/>
                <a:ea typeface="ＭＳ Ｐゴシック" charset="-128"/>
              </a:rPr>
              <a:t>Because player 1 is also rational, he would anticipate this switch and conclude that he can improve considerably, from -2 to 4, by changing to strategy 2: Action pair (2,2)</a:t>
            </a:r>
          </a:p>
          <a:p>
            <a:pPr defTabSz="685800">
              <a:spcBef>
                <a:spcPct val="20000"/>
              </a:spcBef>
              <a:buFont typeface="Times New Roman" charset="0"/>
              <a:buChar char="•"/>
            </a:pPr>
            <a:endParaRPr lang="en-US" altLang="en-US" sz="825" dirty="0">
              <a:solidFill>
                <a:srgbClr val="001C3D"/>
              </a:solidFill>
              <a:latin typeface="Verdana" charset="0"/>
              <a:ea typeface="ＭＳ Ｐゴシック" charset="-128"/>
            </a:endParaRPr>
          </a:p>
          <a:p>
            <a:pPr defTabSz="685800">
              <a:spcBef>
                <a:spcPct val="20000"/>
              </a:spcBef>
              <a:buFont typeface="Times New Roman" charset="0"/>
              <a:buChar char="•"/>
            </a:pPr>
            <a:r>
              <a:rPr lang="en-US" altLang="en-US" sz="825" dirty="0">
                <a:solidFill>
                  <a:srgbClr val="001C3D"/>
                </a:solidFill>
                <a:latin typeface="Verdana" charset="0"/>
                <a:ea typeface="ＭＳ Ｐゴシック" charset="-128"/>
              </a:rPr>
              <a:t>Realizing this, player 2 would then consider switching back to strategy 3 to convert a loss of 4 to a gain of 3: Action pair (2,3)</a:t>
            </a:r>
          </a:p>
          <a:p>
            <a:pPr defTabSz="685800">
              <a:spcBef>
                <a:spcPct val="20000"/>
              </a:spcBef>
              <a:buFont typeface="Times New Roman" charset="0"/>
              <a:buChar char="•"/>
            </a:pPr>
            <a:endParaRPr lang="en-US" altLang="en-US" sz="825" dirty="0">
              <a:solidFill>
                <a:srgbClr val="001C3D"/>
              </a:solidFill>
              <a:latin typeface="Verdana" charset="0"/>
              <a:ea typeface="ＭＳ Ｐゴシック" charset="-128"/>
            </a:endParaRPr>
          </a:p>
          <a:p>
            <a:pPr defTabSz="685800">
              <a:spcBef>
                <a:spcPct val="20000"/>
              </a:spcBef>
              <a:buFont typeface="Times New Roman" charset="0"/>
              <a:buChar char="•"/>
            </a:pPr>
            <a:r>
              <a:rPr lang="en-US" altLang="en-US" sz="825" dirty="0">
                <a:solidFill>
                  <a:srgbClr val="001C3D"/>
                </a:solidFill>
                <a:latin typeface="Verdana" charset="0"/>
                <a:ea typeface="ＭＳ Ｐゴシック" charset="-128"/>
              </a:rPr>
              <a:t>This possibility of a switch would cause player 1 to consider again using strategy 1: Action pair (1,3). </a:t>
            </a:r>
            <a:endParaRPr lang="en-US" altLang="en-US" sz="825" dirty="0" smtClean="0">
              <a:solidFill>
                <a:srgbClr val="001C3D"/>
              </a:solidFill>
              <a:latin typeface="Verdana" charset="0"/>
              <a:ea typeface="ＭＳ Ｐゴシック" charset="-128"/>
            </a:endParaRPr>
          </a:p>
          <a:p>
            <a:pPr defTabSz="685800">
              <a:spcBef>
                <a:spcPct val="20000"/>
              </a:spcBef>
              <a:buFont typeface="Times New Roman" charset="0"/>
              <a:buChar char="•"/>
            </a:pPr>
            <a:endParaRPr lang="en-US" altLang="en-US" sz="825" dirty="0">
              <a:solidFill>
                <a:srgbClr val="001C3D"/>
              </a:solidFill>
              <a:latin typeface="Verdana" charset="0"/>
              <a:ea typeface="ＭＳ Ｐゴシック" charset="-128"/>
            </a:endParaRPr>
          </a:p>
          <a:p>
            <a:pPr defTabSz="685800">
              <a:spcBef>
                <a:spcPct val="20000"/>
              </a:spcBef>
              <a:buFont typeface="Times New Roman" charset="0"/>
              <a:buChar char="•"/>
            </a:pPr>
            <a:r>
              <a:rPr lang="en-US" altLang="en-US" sz="825" dirty="0">
                <a:solidFill>
                  <a:srgbClr val="001C3D"/>
                </a:solidFill>
                <a:latin typeface="Verdana" charset="0"/>
                <a:ea typeface="ＭＳ Ｐゴシック" charset="-128"/>
              </a:rPr>
              <a:t>After which the whole cycle would start over again....</a:t>
            </a:r>
          </a:p>
          <a:p>
            <a:pPr defTabSz="685800">
              <a:spcBef>
                <a:spcPct val="20000"/>
              </a:spcBef>
              <a:buFont typeface="Times New Roman" charset="0"/>
              <a:buChar char="•"/>
            </a:pPr>
            <a:endParaRPr lang="en-US" altLang="en-US" sz="825" dirty="0">
              <a:solidFill>
                <a:srgbClr val="001C3D"/>
              </a:solidFill>
              <a:latin typeface="Verdana" charset="0"/>
              <a:ea typeface="ＭＳ Ｐゴシック" charset="-128"/>
            </a:endParaRPr>
          </a:p>
          <a:p>
            <a:pPr defTabSz="685800">
              <a:spcBef>
                <a:spcPct val="20000"/>
              </a:spcBef>
              <a:buFontTx/>
              <a:buChar char="•"/>
            </a:pPr>
            <a:endParaRPr lang="nl-NL" altLang="en-US" sz="825" dirty="0">
              <a:solidFill>
                <a:srgbClr val="001C3D"/>
              </a:solidFill>
              <a:latin typeface="Verdana" charset="0"/>
              <a:ea typeface="ＭＳ Ｐゴシック" charset="-128"/>
            </a:endParaRPr>
          </a:p>
          <a:p>
            <a:pPr defTabSz="685800">
              <a:spcBef>
                <a:spcPct val="20000"/>
              </a:spcBef>
              <a:buFontTx/>
              <a:buChar char="•"/>
            </a:pPr>
            <a:endParaRPr lang="nl-NL" altLang="en-US" sz="825" dirty="0">
              <a:solidFill>
                <a:srgbClr val="001C3D"/>
              </a:solidFill>
              <a:latin typeface="Verdana" charset="0"/>
              <a:ea typeface="ＭＳ Ｐゴシック" charset="-128"/>
            </a:endParaRPr>
          </a:p>
          <a:p>
            <a:pPr defTabSz="685800">
              <a:spcBef>
                <a:spcPct val="20000"/>
              </a:spcBef>
              <a:buFontTx/>
              <a:buChar char="•"/>
            </a:pPr>
            <a:endParaRPr lang="nl-NL" altLang="en-US" sz="825" dirty="0">
              <a:solidFill>
                <a:srgbClr val="001C3D"/>
              </a:solidFill>
              <a:latin typeface="Verdana" charset="0"/>
              <a:ea typeface="ＭＳ Ｐゴシック"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59079905"/>
              </p:ext>
            </p:extLst>
          </p:nvPr>
        </p:nvGraphicFramePr>
        <p:xfrm>
          <a:off x="2153842" y="920301"/>
          <a:ext cx="3888582" cy="1339454"/>
        </p:xfrm>
        <a:graphic>
          <a:graphicData uri="http://schemas.openxmlformats.org/drawingml/2006/table">
            <a:tbl>
              <a:tblPr/>
              <a:tblGrid>
                <a:gridCol w="1357313">
                  <a:extLst>
                    <a:ext uri="{9D8B030D-6E8A-4147-A177-3AD203B41FA5}">
                      <a16:colId xmlns:a16="http://schemas.microsoft.com/office/drawing/2014/main" val="20000"/>
                    </a:ext>
                  </a:extLst>
                </a:gridCol>
                <a:gridCol w="1073944">
                  <a:extLst>
                    <a:ext uri="{9D8B030D-6E8A-4147-A177-3AD203B41FA5}">
                      <a16:colId xmlns:a16="http://schemas.microsoft.com/office/drawing/2014/main" val="20001"/>
                    </a:ext>
                  </a:extLst>
                </a:gridCol>
                <a:gridCol w="485775">
                  <a:extLst>
                    <a:ext uri="{9D8B030D-6E8A-4147-A177-3AD203B41FA5}">
                      <a16:colId xmlns:a16="http://schemas.microsoft.com/office/drawing/2014/main" val="20002"/>
                    </a:ext>
                  </a:extLst>
                </a:gridCol>
                <a:gridCol w="427434">
                  <a:extLst>
                    <a:ext uri="{9D8B030D-6E8A-4147-A177-3AD203B41FA5}">
                      <a16:colId xmlns:a16="http://schemas.microsoft.com/office/drawing/2014/main" val="20003"/>
                    </a:ext>
                  </a:extLst>
                </a:gridCol>
                <a:gridCol w="544116">
                  <a:extLst>
                    <a:ext uri="{9D8B030D-6E8A-4147-A177-3AD203B41FA5}">
                      <a16:colId xmlns:a16="http://schemas.microsoft.com/office/drawing/2014/main" val="20004"/>
                    </a:ext>
                  </a:extLst>
                </a:gridCol>
              </a:tblGrid>
              <a:tr h="367904">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Total net votes won by politician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(in units of 1,000 votes)</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431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Politician 2</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94310">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dirty="0" err="1" smtClean="0">
                          <a:ln>
                            <a:noFill/>
                          </a:ln>
                          <a:solidFill>
                            <a:srgbClr val="001C3D"/>
                          </a:solidFill>
                          <a:effectLst/>
                          <a:latin typeface="Verdana" charset="0"/>
                          <a:ea typeface="DejaVu Sans" charset="0"/>
                          <a:cs typeface="DejaVu Sans" charset="0"/>
                        </a:rPr>
                        <a:t>Politician</a:t>
                      </a:r>
                      <a:r>
                        <a:rPr kumimoji="0" lang="nl-NL" altLang="en-US" sz="800" b="1" i="0" u="none" strike="noStrike" cap="none" normalizeH="0" baseline="0" dirty="0" smtClean="0">
                          <a:ln>
                            <a:noFill/>
                          </a:ln>
                          <a:solidFill>
                            <a:srgbClr val="001C3D"/>
                          </a:solidFill>
                          <a:effectLst/>
                          <a:latin typeface="Verdana" charset="0"/>
                          <a:ea typeface="DejaVu Sans" charset="0"/>
                          <a:cs typeface="DejaVu Sans" charset="0"/>
                        </a:rPr>
                        <a:t> 1</a:t>
                      </a:r>
                      <a:endParaRPr kumimoji="0" lang="en-US" altLang="en-US" sz="800" b="1"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9431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0</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9431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dirty="0" smtClean="0">
                          <a:ln>
                            <a:noFill/>
                          </a:ln>
                          <a:solidFill>
                            <a:srgbClr val="001C3D"/>
                          </a:solidFill>
                          <a:effectLst/>
                          <a:latin typeface="Verdana" charset="0"/>
                          <a:ea typeface="DejaVu Sans" charset="0"/>
                          <a:cs typeface="DejaVu Sans" charset="0"/>
                        </a:rPr>
                        <a:t>2</a:t>
                      </a:r>
                      <a:endParaRPr kumimoji="0" lang="en-US" altLang="en-US" sz="800" b="1"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5</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9431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3</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0" i="0" u="none" strike="noStrike" cap="none" normalizeH="0" baseline="0" dirty="0" smtClean="0">
                          <a:ln>
                            <a:noFill/>
                          </a:ln>
                          <a:solidFill>
                            <a:srgbClr val="001C3D"/>
                          </a:solidFill>
                          <a:effectLst/>
                          <a:latin typeface="Verdana" charset="0"/>
                          <a:ea typeface="DejaVu Sans" charset="0"/>
                          <a:cs typeface="DejaVu Sans" charset="0"/>
                        </a:rPr>
                        <a:t>-4</a:t>
                      </a: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52250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0" end="2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nl-NL" altLang="en-US" dirty="0" smtClean="0"/>
              <a:t>Game 3</a:t>
            </a:r>
            <a:endParaRPr lang="en-US" altLang="en-US" dirty="0" smtClean="0"/>
          </a:p>
        </p:txBody>
      </p:sp>
      <p:sp>
        <p:nvSpPr>
          <p:cNvPr id="56323" name="Content Placeholder 2"/>
          <p:cNvSpPr>
            <a:spLocks noGrp="1"/>
          </p:cNvSpPr>
          <p:nvPr>
            <p:ph idx="1"/>
          </p:nvPr>
        </p:nvSpPr>
        <p:spPr/>
        <p:txBody>
          <a:bodyPr/>
          <a:lstStyle/>
          <a:p>
            <a:r>
              <a:rPr lang="en-US" altLang="en-US" sz="1350" dirty="0"/>
              <a:t> Therefore, even though this game is being played only once, </a:t>
            </a:r>
            <a:r>
              <a:rPr lang="en-US" altLang="en-US" sz="1350" i="1" dirty="0"/>
              <a:t>any </a:t>
            </a:r>
            <a:r>
              <a:rPr lang="en-US" altLang="en-US" sz="1350" dirty="0"/>
              <a:t>tentative choice of a strategy pair leaves a player with a reason to consider changing strategies to take advantage of the situation</a:t>
            </a:r>
          </a:p>
          <a:p>
            <a:endParaRPr lang="en-US" altLang="en-US" sz="1350" dirty="0"/>
          </a:p>
          <a:p>
            <a:r>
              <a:rPr lang="en-US" altLang="en-US" sz="1350" dirty="0"/>
              <a:t> In short, the originally suggested solution (player 1 to play strategy 1 and player 2 to play strategy 3) is </a:t>
            </a:r>
            <a:r>
              <a:rPr lang="en-US" altLang="en-US" sz="1350" b="1" dirty="0"/>
              <a:t>not stable </a:t>
            </a:r>
            <a:r>
              <a:rPr lang="en-US" altLang="en-US" sz="1350" dirty="0"/>
              <a:t>(and hence not a good solution)</a:t>
            </a:r>
          </a:p>
          <a:p>
            <a:endParaRPr lang="en-US" altLang="en-US" sz="1350" b="1" dirty="0"/>
          </a:p>
          <a:p>
            <a:r>
              <a:rPr lang="en-US" altLang="en-US" sz="1350" dirty="0"/>
              <a:t> Hence, </a:t>
            </a:r>
            <a:r>
              <a:rPr lang="en-US" altLang="en-US" sz="1350" dirty="0" smtClean="0"/>
              <a:t>a </a:t>
            </a:r>
            <a:r>
              <a:rPr lang="en-US" altLang="en-US" sz="1350" dirty="0"/>
              <a:t>solution </a:t>
            </a:r>
            <a:r>
              <a:rPr lang="en-US" altLang="en-US" sz="1350" dirty="0" smtClean="0"/>
              <a:t>must </a:t>
            </a:r>
            <a:r>
              <a:rPr lang="en-US" altLang="en-US" sz="1350" dirty="0"/>
              <a:t>be more complicated. So what </a:t>
            </a:r>
            <a:r>
              <a:rPr lang="en-US" altLang="en-US" sz="1350" i="1" dirty="0"/>
              <a:t>does</a:t>
            </a:r>
            <a:r>
              <a:rPr lang="en-US" altLang="en-US" sz="1350" dirty="0"/>
              <a:t> a stable solution in such a case look like?</a:t>
            </a:r>
            <a:endParaRPr lang="nl-NL" altLang="en-US" sz="1350" dirty="0"/>
          </a:p>
          <a:p>
            <a:endParaRPr lang="en-US" altLang="en-US" sz="1350" dirty="0"/>
          </a:p>
        </p:txBody>
      </p:sp>
    </p:spTree>
    <p:extLst>
      <p:ext uri="{BB962C8B-B14F-4D97-AF65-F5344CB8AC3E}">
        <p14:creationId xmlns:p14="http://schemas.microsoft.com/office/powerpoint/2010/main" val="18518802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nl-NL" altLang="en-US" dirty="0" smtClean="0"/>
              <a:t>Game 3</a:t>
            </a:r>
            <a:endParaRPr lang="en-US" altLang="en-US" dirty="0" smtClean="0"/>
          </a:p>
        </p:txBody>
      </p:sp>
      <p:sp>
        <p:nvSpPr>
          <p:cNvPr id="57347" name="Content Placeholder 2"/>
          <p:cNvSpPr>
            <a:spLocks noGrp="1"/>
          </p:cNvSpPr>
          <p:nvPr>
            <p:ph idx="1"/>
          </p:nvPr>
        </p:nvSpPr>
        <p:spPr>
          <a:xfrm>
            <a:off x="498088" y="910050"/>
            <a:ext cx="7061449" cy="3557872"/>
          </a:xfrm>
        </p:spPr>
        <p:txBody>
          <a:bodyPr>
            <a:noAutofit/>
          </a:bodyPr>
          <a:lstStyle/>
          <a:p>
            <a:pPr>
              <a:lnSpc>
                <a:spcPct val="90000"/>
              </a:lnSpc>
            </a:pPr>
            <a:r>
              <a:rPr lang="en-US" altLang="en-US" sz="1400" dirty="0"/>
              <a:t> The key fact seems to be that </a:t>
            </a:r>
            <a:r>
              <a:rPr lang="en-US" altLang="en-US" sz="1400" b="1" dirty="0"/>
              <a:t>if one player’s strategy is predictable, the opponent can take advantage of this information to improve their position/payoff.</a:t>
            </a:r>
          </a:p>
          <a:p>
            <a:pPr>
              <a:lnSpc>
                <a:spcPct val="90000"/>
              </a:lnSpc>
            </a:pPr>
            <a:endParaRPr lang="en-US" altLang="en-US" sz="1400" dirty="0"/>
          </a:p>
          <a:p>
            <a:pPr>
              <a:lnSpc>
                <a:spcPct val="90000"/>
              </a:lnSpc>
            </a:pPr>
            <a:r>
              <a:rPr lang="en-US" altLang="en-US" sz="1400" dirty="0"/>
              <a:t> Therefore, an </a:t>
            </a:r>
            <a:r>
              <a:rPr lang="en-US" altLang="en-US" sz="1400" b="1" dirty="0"/>
              <a:t>essential feature </a:t>
            </a:r>
            <a:r>
              <a:rPr lang="en-US" altLang="en-US" sz="1400" dirty="0"/>
              <a:t>of a rational plan for playing a game such as this one is that </a:t>
            </a:r>
            <a:r>
              <a:rPr lang="en-US" altLang="en-US" sz="1400" b="1" dirty="0"/>
              <a:t>neither player should be able to deduce which strategy the other will use </a:t>
            </a:r>
          </a:p>
          <a:p>
            <a:pPr>
              <a:lnSpc>
                <a:spcPct val="90000"/>
              </a:lnSpc>
            </a:pPr>
            <a:endParaRPr lang="en-US" altLang="en-US" sz="1400" dirty="0"/>
          </a:p>
          <a:p>
            <a:pPr>
              <a:lnSpc>
                <a:spcPct val="90000"/>
              </a:lnSpc>
            </a:pPr>
            <a:r>
              <a:rPr lang="en-US" altLang="en-US" sz="1400" dirty="0"/>
              <a:t> Hence, in this case, rather than applying some known criterion for determining a single strategy that will definitely be used, it is necessary to </a:t>
            </a:r>
            <a:r>
              <a:rPr lang="en-US" altLang="en-US" sz="1400" b="1" u="sng" dirty="0"/>
              <a:t>choose among alternative acceptable strategies on some kind of random basis</a:t>
            </a:r>
          </a:p>
          <a:p>
            <a:pPr>
              <a:lnSpc>
                <a:spcPct val="90000"/>
              </a:lnSpc>
            </a:pPr>
            <a:endParaRPr lang="en-US" altLang="en-US" sz="1400" dirty="0"/>
          </a:p>
          <a:p>
            <a:pPr>
              <a:lnSpc>
                <a:spcPct val="90000"/>
              </a:lnSpc>
            </a:pPr>
            <a:r>
              <a:rPr lang="en-US" altLang="en-US" sz="1400" dirty="0"/>
              <a:t> By doing this, neither player knows in advance which of their own strategies will be used, let alone what their opponent will do</a:t>
            </a:r>
          </a:p>
          <a:p>
            <a:pPr>
              <a:lnSpc>
                <a:spcPct val="90000"/>
              </a:lnSpc>
            </a:pPr>
            <a:endParaRPr lang="en-US" altLang="en-US" sz="1400" dirty="0"/>
          </a:p>
          <a:p>
            <a:pPr>
              <a:lnSpc>
                <a:spcPct val="90000"/>
              </a:lnSpc>
            </a:pPr>
            <a:r>
              <a:rPr lang="en-US" altLang="en-US" sz="1400" dirty="0"/>
              <a:t> This suggests, in very general terms, the kind of approach that is required for games lacking a saddle point</a:t>
            </a:r>
          </a:p>
        </p:txBody>
      </p:sp>
    </p:spTree>
    <p:extLst>
      <p:ext uri="{BB962C8B-B14F-4D97-AF65-F5344CB8AC3E}">
        <p14:creationId xmlns:p14="http://schemas.microsoft.com/office/powerpoint/2010/main" val="1103622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nl-NL" altLang="en-US" dirty="0" smtClean="0"/>
              <a:t>Game 3</a:t>
            </a:r>
            <a:endParaRPr lang="en-US" altLang="en-US" dirty="0" smtClean="0"/>
          </a:p>
        </p:txBody>
      </p:sp>
      <p:sp>
        <p:nvSpPr>
          <p:cNvPr id="58371" name="Content Placeholder 2"/>
          <p:cNvSpPr>
            <a:spLocks noGrp="1"/>
          </p:cNvSpPr>
          <p:nvPr>
            <p:ph idx="1"/>
          </p:nvPr>
        </p:nvSpPr>
        <p:spPr/>
        <p:txBody>
          <a:bodyPr/>
          <a:lstStyle/>
          <a:p>
            <a:r>
              <a:rPr lang="nl-NL" altLang="en-US" sz="2100" dirty="0"/>
              <a:t> </a:t>
            </a:r>
            <a:r>
              <a:rPr lang="nl-NL" altLang="en-US" sz="2100" dirty="0" err="1"/>
              <a:t>Create</a:t>
            </a:r>
            <a:r>
              <a:rPr lang="nl-NL" altLang="en-US" sz="2100" dirty="0"/>
              <a:t> a set (a subset of </a:t>
            </a:r>
            <a:r>
              <a:rPr lang="nl-NL" altLang="en-US" sz="2100" dirty="0" err="1"/>
              <a:t>the</a:t>
            </a:r>
            <a:r>
              <a:rPr lang="nl-NL" altLang="en-US" sz="2100" dirty="0"/>
              <a:t> set of </a:t>
            </a:r>
            <a:r>
              <a:rPr lang="nl-NL" altLang="en-US" sz="2100" dirty="0" err="1"/>
              <a:t>strategies</a:t>
            </a:r>
            <a:r>
              <a:rPr lang="nl-NL" altLang="en-US" sz="2100" dirty="0"/>
              <a:t>) of “</a:t>
            </a:r>
            <a:r>
              <a:rPr lang="nl-NL" altLang="en-US" sz="2100" dirty="0" err="1"/>
              <a:t>optimal</a:t>
            </a:r>
            <a:r>
              <a:rPr lang="nl-NL" altLang="en-US" sz="2100" dirty="0"/>
              <a:t>” </a:t>
            </a:r>
            <a:r>
              <a:rPr lang="nl-NL" altLang="en-US" sz="2100" dirty="0" err="1"/>
              <a:t>strategies</a:t>
            </a:r>
            <a:endParaRPr lang="nl-NL" altLang="en-US" sz="2100" dirty="0"/>
          </a:p>
          <a:p>
            <a:endParaRPr lang="nl-NL" altLang="en-US" sz="2100" dirty="0"/>
          </a:p>
          <a:p>
            <a:r>
              <a:rPr lang="nl-NL" altLang="en-US" sz="2100" dirty="0"/>
              <a:t> Pick </a:t>
            </a:r>
            <a:r>
              <a:rPr lang="nl-NL" altLang="en-US" sz="2100" dirty="0" err="1"/>
              <a:t>one</a:t>
            </a:r>
            <a:r>
              <a:rPr lang="nl-NL" altLang="en-US" sz="2100" dirty="0"/>
              <a:t> out of </a:t>
            </a:r>
            <a:r>
              <a:rPr lang="nl-NL" altLang="en-US" sz="2100" dirty="0" err="1"/>
              <a:t>the</a:t>
            </a:r>
            <a:r>
              <a:rPr lang="nl-NL" altLang="en-US" sz="2100" dirty="0"/>
              <a:t> set </a:t>
            </a:r>
            <a:r>
              <a:rPr lang="nl-NL" altLang="en-US" sz="2100" u="sng" dirty="0" err="1"/>
              <a:t>randomly</a:t>
            </a:r>
            <a:r>
              <a:rPr lang="nl-NL" altLang="en-US" sz="2100" dirty="0"/>
              <a:t> (</a:t>
            </a:r>
            <a:r>
              <a:rPr lang="nl-NL" altLang="en-US" sz="2100" dirty="0" err="1"/>
              <a:t>according</a:t>
            </a:r>
            <a:r>
              <a:rPr lang="nl-NL" altLang="en-US" sz="2100" dirty="0"/>
              <a:t> </a:t>
            </a:r>
            <a:r>
              <a:rPr lang="nl-NL" altLang="en-US" sz="2100" dirty="0" err="1"/>
              <a:t>to</a:t>
            </a:r>
            <a:r>
              <a:rPr lang="nl-NL" altLang="en-US" sz="2100" dirty="0"/>
              <a:t> </a:t>
            </a:r>
            <a:r>
              <a:rPr lang="nl-NL" altLang="en-US" sz="2100" dirty="0" err="1"/>
              <a:t>some</a:t>
            </a:r>
            <a:r>
              <a:rPr lang="nl-NL" altLang="en-US" sz="2100" dirty="0"/>
              <a:t> </a:t>
            </a:r>
            <a:r>
              <a:rPr lang="nl-NL" altLang="en-US" sz="2100" dirty="0" err="1"/>
              <a:t>probability</a:t>
            </a:r>
            <a:r>
              <a:rPr lang="nl-NL" altLang="en-US" sz="2100" dirty="0"/>
              <a:t> </a:t>
            </a:r>
            <a:r>
              <a:rPr lang="nl-NL" altLang="en-US" sz="2100" dirty="0" err="1"/>
              <a:t>distribution</a:t>
            </a:r>
            <a:r>
              <a:rPr lang="nl-NL" altLang="en-US" sz="2100" dirty="0"/>
              <a:t>)</a:t>
            </a:r>
            <a:endParaRPr lang="nl-NL" altLang="en-US" sz="2100" u="sng" dirty="0"/>
          </a:p>
          <a:p>
            <a:endParaRPr lang="nl-NL" altLang="en-US" sz="2100" u="sng" dirty="0"/>
          </a:p>
          <a:p>
            <a:r>
              <a:rPr lang="nl-NL" altLang="en-US" sz="2100" dirty="0"/>
              <a:t> </a:t>
            </a:r>
            <a:r>
              <a:rPr lang="nl-NL" altLang="en-US" sz="2100" dirty="0" err="1"/>
              <a:t>What</a:t>
            </a:r>
            <a:r>
              <a:rPr lang="nl-NL" altLang="en-US" sz="2100" dirty="0"/>
              <a:t> set </a:t>
            </a:r>
            <a:r>
              <a:rPr lang="nl-NL" altLang="en-US" sz="2100" dirty="0" err="1"/>
              <a:t>to</a:t>
            </a:r>
            <a:r>
              <a:rPr lang="nl-NL" altLang="en-US" sz="2100" dirty="0"/>
              <a:t> take </a:t>
            </a:r>
            <a:r>
              <a:rPr lang="nl-NL" altLang="en-US" sz="2100" dirty="0" err="1"/>
              <a:t>and</a:t>
            </a:r>
            <a:r>
              <a:rPr lang="nl-NL" altLang="en-US" sz="2100" dirty="0"/>
              <a:t> </a:t>
            </a:r>
            <a:r>
              <a:rPr lang="nl-NL" altLang="en-US" sz="2100" dirty="0" err="1"/>
              <a:t>how</a:t>
            </a:r>
            <a:r>
              <a:rPr lang="nl-NL" altLang="en-US" sz="2100" dirty="0"/>
              <a:t> </a:t>
            </a:r>
            <a:r>
              <a:rPr lang="nl-NL" altLang="en-US" sz="2100" dirty="0" err="1"/>
              <a:t>to</a:t>
            </a:r>
            <a:r>
              <a:rPr lang="nl-NL" altLang="en-US" sz="2100" dirty="0"/>
              <a:t> </a:t>
            </a:r>
            <a:r>
              <a:rPr lang="nl-NL" altLang="en-US" sz="2100" dirty="0" err="1"/>
              <a:t>randomize</a:t>
            </a:r>
            <a:r>
              <a:rPr lang="nl-NL" altLang="en-US" sz="2100" dirty="0"/>
              <a:t>?</a:t>
            </a:r>
            <a:endParaRPr lang="en-US" altLang="en-US" sz="2100" dirty="0"/>
          </a:p>
        </p:txBody>
      </p:sp>
    </p:spTree>
    <p:extLst>
      <p:ext uri="{BB962C8B-B14F-4D97-AF65-F5344CB8AC3E}">
        <p14:creationId xmlns:p14="http://schemas.microsoft.com/office/powerpoint/2010/main" val="19641799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617261" y="321603"/>
            <a:ext cx="6253163" cy="571500"/>
          </a:xfrm>
        </p:spPr>
        <p:txBody>
          <a:bodyPr/>
          <a:lstStyle/>
          <a:p>
            <a:r>
              <a:rPr lang="nl-NL" altLang="en-US" dirty="0" smtClean="0"/>
              <a:t>Mixed actions</a:t>
            </a:r>
            <a:endParaRPr lang="en-US" altLang="en-US" dirty="0" smtClean="0"/>
          </a:p>
        </p:txBody>
      </p:sp>
      <p:sp>
        <p:nvSpPr>
          <p:cNvPr id="59395" name="Content Placeholder 2"/>
          <p:cNvSpPr>
            <a:spLocks noGrp="1"/>
          </p:cNvSpPr>
          <p:nvPr>
            <p:ph idx="1"/>
          </p:nvPr>
        </p:nvSpPr>
        <p:spPr>
          <a:xfrm>
            <a:off x="490331" y="1020646"/>
            <a:ext cx="8236226" cy="3591695"/>
          </a:xfrm>
        </p:spPr>
        <p:txBody>
          <a:bodyPr/>
          <a:lstStyle/>
          <a:p>
            <a:r>
              <a:rPr lang="en-US" altLang="en-US" sz="1200" dirty="0"/>
              <a:t>Whenever a game does not possess a saddle point, game theory advises each player to assign a probability distribution over the set of actions</a:t>
            </a:r>
          </a:p>
          <a:p>
            <a:endParaRPr lang="en-US" altLang="en-US" sz="1200" dirty="0"/>
          </a:p>
          <a:p>
            <a:r>
              <a:rPr lang="en-US" altLang="en-US" sz="1200" i="1" dirty="0"/>
              <a:t>x</a:t>
            </a:r>
            <a:r>
              <a:rPr lang="en-US" altLang="en-US" sz="1200" i="1" baseline="-25000" dirty="0"/>
              <a:t>i</a:t>
            </a:r>
            <a:r>
              <a:rPr lang="en-US" altLang="en-US" sz="1200" i="1" dirty="0"/>
              <a:t> </a:t>
            </a:r>
            <a:r>
              <a:rPr lang="en-US" altLang="en-US" sz="1200" dirty="0"/>
              <a:t>= probability that player 1 will use action </a:t>
            </a:r>
            <a:r>
              <a:rPr lang="en-US" altLang="en-US" sz="1200" i="1" dirty="0"/>
              <a:t>i </a:t>
            </a:r>
            <a:r>
              <a:rPr lang="en-US" altLang="en-US" sz="1200" dirty="0"/>
              <a:t>(</a:t>
            </a:r>
            <a:r>
              <a:rPr lang="en-US" altLang="en-US" sz="1200" i="1" dirty="0"/>
              <a:t>i </a:t>
            </a:r>
            <a:r>
              <a:rPr lang="en-US" altLang="en-US" sz="1200" dirty="0"/>
              <a:t>= 1, 2, . . . , </a:t>
            </a:r>
            <a:r>
              <a:rPr lang="en-US" altLang="en-US" sz="1200" i="1" dirty="0"/>
              <a:t>m</a:t>
            </a:r>
            <a:r>
              <a:rPr lang="en-US" altLang="en-US" sz="1200" dirty="0"/>
              <a:t>)</a:t>
            </a:r>
          </a:p>
          <a:p>
            <a:r>
              <a:rPr lang="en-US" altLang="en-US" sz="1200" i="1" dirty="0" err="1"/>
              <a:t>y</a:t>
            </a:r>
            <a:r>
              <a:rPr lang="en-US" altLang="en-US" sz="1200" i="1" baseline="-25000" dirty="0" err="1"/>
              <a:t>j</a:t>
            </a:r>
            <a:r>
              <a:rPr lang="en-US" altLang="en-US" sz="1200" i="1" dirty="0"/>
              <a:t> </a:t>
            </a:r>
            <a:r>
              <a:rPr lang="en-US" altLang="en-US" sz="1200" dirty="0"/>
              <a:t>= probability that player 2 will use action </a:t>
            </a:r>
            <a:r>
              <a:rPr lang="en-US" altLang="en-US" sz="1200" i="1" dirty="0"/>
              <a:t>j </a:t>
            </a:r>
            <a:r>
              <a:rPr lang="en-US" altLang="en-US" sz="1200" dirty="0"/>
              <a:t>( </a:t>
            </a:r>
            <a:r>
              <a:rPr lang="en-US" altLang="en-US" sz="1200" i="1" dirty="0"/>
              <a:t>j </a:t>
            </a:r>
            <a:r>
              <a:rPr lang="en-US" altLang="en-US" sz="1200" dirty="0"/>
              <a:t>= 1, 2, . . . , </a:t>
            </a:r>
            <a:r>
              <a:rPr lang="en-US" altLang="en-US" sz="1200" i="1" dirty="0"/>
              <a:t>n</a:t>
            </a:r>
            <a:r>
              <a:rPr lang="en-US" altLang="en-US" sz="1200" dirty="0"/>
              <a:t>)</a:t>
            </a:r>
          </a:p>
          <a:p>
            <a:endParaRPr lang="en-US" altLang="en-US" sz="1200" dirty="0"/>
          </a:p>
          <a:p>
            <a:r>
              <a:rPr lang="en-US" altLang="en-US" sz="1200" dirty="0"/>
              <a:t>where </a:t>
            </a:r>
            <a:r>
              <a:rPr lang="en-US" altLang="en-US" sz="1200" i="1" dirty="0"/>
              <a:t>m </a:t>
            </a:r>
            <a:r>
              <a:rPr lang="en-US" altLang="en-US" sz="1200" dirty="0"/>
              <a:t>and </a:t>
            </a:r>
            <a:r>
              <a:rPr lang="en-US" altLang="en-US" sz="1200" i="1" dirty="0"/>
              <a:t>n </a:t>
            </a:r>
            <a:r>
              <a:rPr lang="en-US" altLang="en-US" sz="1200" dirty="0"/>
              <a:t>are the respective numbers of available strategies</a:t>
            </a:r>
          </a:p>
          <a:p>
            <a:endParaRPr lang="en-US" altLang="en-US" sz="1200" dirty="0"/>
          </a:p>
          <a:p>
            <a:r>
              <a:rPr lang="en-US" altLang="en-US" sz="1200" dirty="0"/>
              <a:t>Thus, player 1 would specify </a:t>
            </a:r>
            <a:r>
              <a:rPr lang="en-US" altLang="en-US" sz="1200" dirty="0" smtClean="0"/>
              <a:t>their </a:t>
            </a:r>
            <a:r>
              <a:rPr lang="en-US" altLang="en-US" sz="1200" dirty="0"/>
              <a:t>plan for playing the game by assigning values to </a:t>
            </a:r>
            <a:r>
              <a:rPr lang="en-US" altLang="en-US" sz="1200" i="1" dirty="0"/>
              <a:t>x</a:t>
            </a:r>
            <a:r>
              <a:rPr lang="en-US" altLang="en-US" sz="1200" baseline="-25000" dirty="0"/>
              <a:t>1</a:t>
            </a:r>
            <a:r>
              <a:rPr lang="en-US" altLang="en-US" sz="1200" dirty="0"/>
              <a:t>, </a:t>
            </a:r>
            <a:r>
              <a:rPr lang="en-US" altLang="en-US" sz="1200" i="1" dirty="0"/>
              <a:t>x</a:t>
            </a:r>
            <a:r>
              <a:rPr lang="en-US" altLang="en-US" sz="1200" baseline="-25000" dirty="0"/>
              <a:t>2</a:t>
            </a:r>
            <a:r>
              <a:rPr lang="en-US" altLang="en-US" sz="1200" dirty="0"/>
              <a:t>, . . . , </a:t>
            </a:r>
            <a:r>
              <a:rPr lang="en-US" altLang="en-US" sz="1200" i="1" dirty="0" err="1"/>
              <a:t>x</a:t>
            </a:r>
            <a:r>
              <a:rPr lang="en-US" altLang="en-US" sz="1200" baseline="-25000" dirty="0" err="1"/>
              <a:t>m</a:t>
            </a:r>
            <a:r>
              <a:rPr lang="en-US" altLang="en-US" sz="1200" dirty="0"/>
              <a:t> </a:t>
            </a:r>
          </a:p>
          <a:p>
            <a:endParaRPr lang="en-US" altLang="en-US" sz="1200" dirty="0"/>
          </a:p>
          <a:p>
            <a:r>
              <a:rPr lang="en-US" altLang="en-US" sz="1200" dirty="0"/>
              <a:t>Because these values are probabilities, they would need to be nonnegative and add to 1</a:t>
            </a:r>
          </a:p>
          <a:p>
            <a:endParaRPr lang="en-US" altLang="en-US" sz="1200" dirty="0"/>
          </a:p>
          <a:p>
            <a:r>
              <a:rPr lang="en-US" altLang="en-US" sz="1200" dirty="0"/>
              <a:t>Similarly, the plan for player 2 would be described by the values </a:t>
            </a:r>
            <a:r>
              <a:rPr lang="en-US" altLang="en-US" sz="1200" dirty="0" smtClean="0"/>
              <a:t>they </a:t>
            </a:r>
            <a:r>
              <a:rPr lang="en-US" altLang="en-US" sz="1200" dirty="0"/>
              <a:t>assigns to </a:t>
            </a:r>
            <a:r>
              <a:rPr lang="en-US" altLang="en-US" sz="1200" dirty="0" smtClean="0"/>
              <a:t>their </a:t>
            </a:r>
            <a:r>
              <a:rPr lang="en-US" altLang="en-US" sz="1200" dirty="0"/>
              <a:t>decision variables </a:t>
            </a:r>
            <a:r>
              <a:rPr lang="en-US" altLang="en-US" sz="1200" i="1" dirty="0"/>
              <a:t>y</a:t>
            </a:r>
            <a:r>
              <a:rPr lang="en-US" altLang="en-US" sz="1200" baseline="-25000" dirty="0"/>
              <a:t>1</a:t>
            </a:r>
            <a:r>
              <a:rPr lang="en-US" altLang="en-US" sz="1200" dirty="0"/>
              <a:t>, </a:t>
            </a:r>
            <a:r>
              <a:rPr lang="en-US" altLang="en-US" sz="1200" i="1" dirty="0"/>
              <a:t>y</a:t>
            </a:r>
            <a:r>
              <a:rPr lang="en-US" altLang="en-US" sz="1200" baseline="-25000" dirty="0"/>
              <a:t>2</a:t>
            </a:r>
            <a:r>
              <a:rPr lang="en-US" altLang="en-US" sz="1200" dirty="0"/>
              <a:t>, . . . , </a:t>
            </a:r>
            <a:r>
              <a:rPr lang="en-US" altLang="en-US" sz="1200" i="1" dirty="0" err="1"/>
              <a:t>y</a:t>
            </a:r>
            <a:r>
              <a:rPr lang="en-US" altLang="en-US" sz="1200" baseline="-25000" dirty="0" err="1"/>
              <a:t>n</a:t>
            </a:r>
            <a:endParaRPr lang="en-US" altLang="en-US" sz="1200" dirty="0"/>
          </a:p>
          <a:p>
            <a:endParaRPr lang="en-US" altLang="en-US" sz="1200" dirty="0"/>
          </a:p>
          <a:p>
            <a:r>
              <a:rPr lang="en-US" altLang="en-US" sz="1200" dirty="0"/>
              <a:t>These plans (</a:t>
            </a:r>
            <a:r>
              <a:rPr lang="en-US" altLang="en-US" sz="1200" i="1" dirty="0"/>
              <a:t>x</a:t>
            </a:r>
            <a:r>
              <a:rPr lang="en-US" altLang="en-US" sz="1200" baseline="-25000" dirty="0"/>
              <a:t>1</a:t>
            </a:r>
            <a:r>
              <a:rPr lang="en-US" altLang="en-US" sz="1200" dirty="0"/>
              <a:t>, </a:t>
            </a:r>
            <a:r>
              <a:rPr lang="en-US" altLang="en-US" sz="1200" i="1" dirty="0"/>
              <a:t>x</a:t>
            </a:r>
            <a:r>
              <a:rPr lang="en-US" altLang="en-US" sz="1200" baseline="-25000" dirty="0"/>
              <a:t>2</a:t>
            </a:r>
            <a:r>
              <a:rPr lang="en-US" altLang="en-US" sz="1200" dirty="0"/>
              <a:t>, . . . , </a:t>
            </a:r>
            <a:r>
              <a:rPr lang="en-US" altLang="en-US" sz="1200" i="1" dirty="0" err="1"/>
              <a:t>x</a:t>
            </a:r>
            <a:r>
              <a:rPr lang="en-US" altLang="en-US" sz="1200" baseline="-25000" dirty="0" err="1"/>
              <a:t>m</a:t>
            </a:r>
            <a:r>
              <a:rPr lang="en-US" altLang="en-US" sz="1200" dirty="0"/>
              <a:t>) and (</a:t>
            </a:r>
            <a:r>
              <a:rPr lang="en-US" altLang="en-US" sz="1200" i="1" dirty="0"/>
              <a:t>y</a:t>
            </a:r>
            <a:r>
              <a:rPr lang="en-US" altLang="en-US" sz="1200" baseline="-25000" dirty="0"/>
              <a:t>1</a:t>
            </a:r>
            <a:r>
              <a:rPr lang="en-US" altLang="en-US" sz="1200" dirty="0"/>
              <a:t>, </a:t>
            </a:r>
            <a:r>
              <a:rPr lang="en-US" altLang="en-US" sz="1200" i="1" dirty="0"/>
              <a:t>y</a:t>
            </a:r>
            <a:r>
              <a:rPr lang="en-US" altLang="en-US" sz="1200" baseline="-25000" dirty="0"/>
              <a:t>2</a:t>
            </a:r>
            <a:r>
              <a:rPr lang="en-US" altLang="en-US" sz="1200" dirty="0"/>
              <a:t>, . . . , </a:t>
            </a:r>
            <a:r>
              <a:rPr lang="en-US" altLang="en-US" sz="1200" i="1" dirty="0" err="1"/>
              <a:t>y</a:t>
            </a:r>
            <a:r>
              <a:rPr lang="en-US" altLang="en-US" sz="1200" baseline="-25000" dirty="0" err="1"/>
              <a:t>n</a:t>
            </a:r>
            <a:r>
              <a:rPr lang="en-US" altLang="en-US" sz="1200" dirty="0"/>
              <a:t>) are usually referred to as </a:t>
            </a:r>
            <a:r>
              <a:rPr lang="en-US" altLang="en-US" sz="1200" b="1" dirty="0"/>
              <a:t>mixed actions, </a:t>
            </a:r>
            <a:r>
              <a:rPr lang="en-US" altLang="en-US" sz="1200" dirty="0"/>
              <a:t>and the original actions are then called </a:t>
            </a:r>
            <a:r>
              <a:rPr lang="en-US" altLang="en-US" sz="1200" b="1" dirty="0"/>
              <a:t>pure actions</a:t>
            </a:r>
            <a:endParaRPr lang="en-US" altLang="en-US" sz="1200" dirty="0"/>
          </a:p>
        </p:txBody>
      </p:sp>
    </p:spTree>
    <p:extLst>
      <p:ext uri="{BB962C8B-B14F-4D97-AF65-F5344CB8AC3E}">
        <p14:creationId xmlns:p14="http://schemas.microsoft.com/office/powerpoint/2010/main" val="38819587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264295" y="261925"/>
            <a:ext cx="6253163" cy="571500"/>
          </a:xfrm>
        </p:spPr>
        <p:txBody>
          <a:bodyPr/>
          <a:lstStyle/>
          <a:p>
            <a:r>
              <a:rPr lang="nl-NL" altLang="en-US" dirty="0" smtClean="0"/>
              <a:t>Mixed actions</a:t>
            </a:r>
            <a:endParaRPr lang="en-US" altLang="en-US" dirty="0" smtClean="0"/>
          </a:p>
        </p:txBody>
      </p:sp>
      <p:sp>
        <p:nvSpPr>
          <p:cNvPr id="60419" name="Content Placeholder 2"/>
          <p:cNvSpPr>
            <a:spLocks noGrp="1"/>
          </p:cNvSpPr>
          <p:nvPr>
            <p:ph idx="1"/>
          </p:nvPr>
        </p:nvSpPr>
        <p:spPr>
          <a:xfrm>
            <a:off x="360000" y="972000"/>
            <a:ext cx="8075009" cy="3333862"/>
          </a:xfrm>
        </p:spPr>
        <p:txBody>
          <a:bodyPr/>
          <a:lstStyle/>
          <a:p>
            <a:pPr>
              <a:lnSpc>
                <a:spcPct val="80000"/>
              </a:lnSpc>
            </a:pPr>
            <a:r>
              <a:rPr lang="en-US" altLang="en-US" sz="1400" dirty="0"/>
              <a:t> Of course, when the game is actually played, it is necessary for each player to use one of her pure actions</a:t>
            </a:r>
          </a:p>
          <a:p>
            <a:pPr>
              <a:lnSpc>
                <a:spcPct val="80000"/>
              </a:lnSpc>
            </a:pPr>
            <a:endParaRPr lang="en-US" altLang="en-US" sz="1400" dirty="0"/>
          </a:p>
          <a:p>
            <a:pPr>
              <a:lnSpc>
                <a:spcPct val="80000"/>
              </a:lnSpc>
            </a:pPr>
            <a:r>
              <a:rPr lang="en-US" altLang="en-US" sz="1400" dirty="0"/>
              <a:t> However, the choice of this pure action would be based on the probability distribution specified by the mixed action</a:t>
            </a:r>
          </a:p>
          <a:p>
            <a:pPr>
              <a:lnSpc>
                <a:spcPct val="80000"/>
              </a:lnSpc>
            </a:pPr>
            <a:endParaRPr lang="en-US" altLang="en-US" sz="1400" dirty="0"/>
          </a:p>
          <a:p>
            <a:pPr>
              <a:lnSpc>
                <a:spcPct val="80000"/>
              </a:lnSpc>
            </a:pPr>
            <a:r>
              <a:rPr lang="en-US" altLang="en-US" sz="1400" dirty="0"/>
              <a:t> How can we find this probability distribution? </a:t>
            </a:r>
            <a:endParaRPr lang="nl-NL" altLang="en-US" sz="1400" dirty="0"/>
          </a:p>
          <a:p>
            <a:pPr>
              <a:lnSpc>
                <a:spcPct val="80000"/>
              </a:lnSpc>
            </a:pPr>
            <a:endParaRPr lang="en-US" altLang="en-US" sz="1400" dirty="0"/>
          </a:p>
        </p:txBody>
      </p:sp>
    </p:spTree>
    <p:extLst>
      <p:ext uri="{BB962C8B-B14F-4D97-AF65-F5344CB8AC3E}">
        <p14:creationId xmlns:p14="http://schemas.microsoft.com/office/powerpoint/2010/main" val="37277415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859" y="308991"/>
            <a:ext cx="6253163" cy="571500"/>
          </a:xfrm>
        </p:spPr>
        <p:txBody>
          <a:bodyPr/>
          <a:lstStyle/>
          <a:p>
            <a:r>
              <a:rPr lang="nl-NL" dirty="0" smtClean="0"/>
              <a:t>How</a:t>
            </a:r>
            <a:r>
              <a:rPr lang="nl-NL" dirty="0"/>
              <a:t> </a:t>
            </a:r>
            <a:r>
              <a:rPr lang="nl-NL" dirty="0" err="1" smtClean="0"/>
              <a:t>to</a:t>
            </a:r>
            <a:r>
              <a:rPr lang="nl-NL" dirty="0" smtClean="0"/>
              <a:t> </a:t>
            </a:r>
            <a:r>
              <a:rPr lang="nl-NL" dirty="0" err="1" smtClean="0"/>
              <a:t>find</a:t>
            </a:r>
            <a:r>
              <a:rPr lang="nl-NL" dirty="0" smtClean="0"/>
              <a:t> </a:t>
            </a:r>
            <a:r>
              <a:rPr lang="nl-NL" dirty="0" err="1" smtClean="0"/>
              <a:t>optimal</a:t>
            </a:r>
            <a:r>
              <a:rPr lang="nl-NL" dirty="0" smtClean="0"/>
              <a:t> mixed actions</a:t>
            </a:r>
            <a:endParaRPr lang="en-US" dirty="0"/>
          </a:p>
        </p:txBody>
      </p:sp>
      <p:sp>
        <p:nvSpPr>
          <p:cNvPr id="3" name="Text Placeholder 2"/>
          <p:cNvSpPr>
            <a:spLocks noGrp="1"/>
          </p:cNvSpPr>
          <p:nvPr>
            <p:ph type="body" idx="1"/>
          </p:nvPr>
        </p:nvSpPr>
        <p:spPr>
          <a:xfrm>
            <a:off x="1139894" y="1043369"/>
            <a:ext cx="7766213" cy="3086100"/>
          </a:xfrm>
        </p:spPr>
        <p:txBody>
          <a:bodyPr>
            <a:noAutofit/>
          </a:bodyPr>
          <a:lstStyle/>
          <a:p>
            <a:r>
              <a:rPr lang="nl-NL" sz="1600" dirty="0"/>
              <a:t> </a:t>
            </a:r>
            <a:r>
              <a:rPr lang="nl-NL" sz="1600" dirty="0" err="1"/>
              <a:t>Player</a:t>
            </a:r>
            <a:r>
              <a:rPr lang="nl-NL" sz="1600" dirty="0"/>
              <a:t> 1 </a:t>
            </a:r>
            <a:r>
              <a:rPr lang="nl-NL" sz="1600" dirty="0" err="1"/>
              <a:t>chooses</a:t>
            </a:r>
            <a:r>
              <a:rPr lang="nl-NL" sz="1600" dirty="0"/>
              <a:t> a </a:t>
            </a:r>
            <a:r>
              <a:rPr lang="nl-NL" sz="1600" dirty="0" err="1"/>
              <a:t>probability</a:t>
            </a:r>
            <a:r>
              <a:rPr lang="nl-NL" sz="1600" dirty="0"/>
              <a:t> </a:t>
            </a:r>
            <a:r>
              <a:rPr lang="nl-NL" sz="1600" dirty="0" err="1"/>
              <a:t>distribution</a:t>
            </a:r>
            <a:r>
              <a:rPr lang="nl-NL" sz="1600" dirty="0"/>
              <a:t> in order </a:t>
            </a:r>
            <a:r>
              <a:rPr lang="nl-NL" sz="1600" dirty="0" err="1"/>
              <a:t>to</a:t>
            </a:r>
            <a:r>
              <a:rPr lang="nl-NL" sz="1600" dirty="0"/>
              <a:t> make </a:t>
            </a:r>
            <a:r>
              <a:rPr lang="nl-NL" sz="1600" dirty="0" err="1"/>
              <a:t>the</a:t>
            </a:r>
            <a:r>
              <a:rPr lang="nl-NL" sz="1600" dirty="0"/>
              <a:t> </a:t>
            </a:r>
            <a:r>
              <a:rPr lang="nl-NL" sz="1600" dirty="0" err="1"/>
              <a:t>expected</a:t>
            </a:r>
            <a:r>
              <a:rPr lang="nl-NL" sz="1600" dirty="0"/>
              <a:t> </a:t>
            </a:r>
            <a:r>
              <a:rPr lang="nl-NL" sz="1600" dirty="0" err="1"/>
              <a:t>payoff</a:t>
            </a:r>
            <a:r>
              <a:rPr lang="nl-NL" sz="1600" dirty="0"/>
              <a:t> (</a:t>
            </a:r>
            <a:r>
              <a:rPr lang="nl-NL" sz="1600" dirty="0" err="1"/>
              <a:t>expected</a:t>
            </a:r>
            <a:r>
              <a:rPr lang="nl-NL" sz="1600" dirty="0"/>
              <a:t> </a:t>
            </a:r>
            <a:r>
              <a:rPr lang="nl-NL" sz="1600" dirty="0" err="1"/>
              <a:t>utility</a:t>
            </a:r>
            <a:r>
              <a:rPr lang="nl-NL" sz="1600" dirty="0"/>
              <a:t>) of </a:t>
            </a:r>
            <a:r>
              <a:rPr lang="nl-NL" sz="1600" dirty="0" err="1"/>
              <a:t>player</a:t>
            </a:r>
            <a:r>
              <a:rPr lang="nl-NL" sz="1600" dirty="0"/>
              <a:t> 2 </a:t>
            </a:r>
            <a:r>
              <a:rPr lang="nl-NL" sz="1600" dirty="0" err="1"/>
              <a:t>the</a:t>
            </a:r>
            <a:r>
              <a:rPr lang="nl-NL" sz="1600" dirty="0"/>
              <a:t> </a:t>
            </a:r>
            <a:r>
              <a:rPr lang="nl-NL" sz="1600" dirty="0" err="1"/>
              <a:t>same</a:t>
            </a:r>
            <a:r>
              <a:rPr lang="nl-NL" sz="1600" dirty="0"/>
              <a:t> </a:t>
            </a:r>
            <a:r>
              <a:rPr lang="nl-NL" sz="1600" dirty="0" err="1"/>
              <a:t>regardless</a:t>
            </a:r>
            <a:r>
              <a:rPr lang="nl-NL" sz="1600" dirty="0"/>
              <a:t> </a:t>
            </a:r>
            <a:r>
              <a:rPr lang="nl-NL" sz="1600" dirty="0" err="1"/>
              <a:t>the</a:t>
            </a:r>
            <a:r>
              <a:rPr lang="nl-NL" sz="1600" dirty="0"/>
              <a:t> </a:t>
            </a:r>
            <a:r>
              <a:rPr lang="nl-NL" sz="1600" dirty="0" err="1"/>
              <a:t>strategy</a:t>
            </a:r>
            <a:r>
              <a:rPr lang="nl-NL" sz="1600" dirty="0"/>
              <a:t> he </a:t>
            </a:r>
            <a:r>
              <a:rPr lang="nl-NL" sz="1600" dirty="0" err="1"/>
              <a:t>chooses</a:t>
            </a:r>
            <a:endParaRPr lang="nl-NL" sz="1600" dirty="0"/>
          </a:p>
          <a:p>
            <a:endParaRPr lang="nl-NL" sz="1600" dirty="0"/>
          </a:p>
          <a:p>
            <a:r>
              <a:rPr lang="nl-NL" sz="1600" dirty="0"/>
              <a:t> In </a:t>
            </a:r>
            <a:r>
              <a:rPr lang="nl-NL" sz="1600" dirty="0" err="1"/>
              <a:t>this</a:t>
            </a:r>
            <a:r>
              <a:rPr lang="nl-NL" sz="1600" dirty="0"/>
              <a:t> way, </a:t>
            </a:r>
            <a:r>
              <a:rPr lang="nl-NL" sz="1600" b="1" dirty="0" err="1"/>
              <a:t>player</a:t>
            </a:r>
            <a:r>
              <a:rPr lang="nl-NL" sz="1600" b="1" dirty="0"/>
              <a:t> 1 </a:t>
            </a:r>
            <a:r>
              <a:rPr lang="nl-NL" sz="1600" b="1" dirty="0" err="1"/>
              <a:t>aims</a:t>
            </a:r>
            <a:r>
              <a:rPr lang="nl-NL" sz="1600" b="1" dirty="0"/>
              <a:t> </a:t>
            </a:r>
            <a:r>
              <a:rPr lang="nl-NL" sz="1600" b="1" dirty="0" err="1"/>
              <a:t>to</a:t>
            </a:r>
            <a:r>
              <a:rPr lang="nl-NL" sz="1600" b="1" dirty="0"/>
              <a:t> make </a:t>
            </a:r>
            <a:r>
              <a:rPr lang="nl-NL" sz="1600" b="1" dirty="0" err="1"/>
              <a:t>player</a:t>
            </a:r>
            <a:r>
              <a:rPr lang="nl-NL" sz="1600" b="1" dirty="0"/>
              <a:t> 2 indifferent</a:t>
            </a:r>
            <a:r>
              <a:rPr lang="nl-NL" sz="1600" dirty="0"/>
              <a:t> </a:t>
            </a:r>
            <a:r>
              <a:rPr lang="nl-NL" sz="1600" dirty="0" err="1"/>
              <a:t>to</a:t>
            </a:r>
            <a:r>
              <a:rPr lang="nl-NL" sz="1600" dirty="0"/>
              <a:t> </a:t>
            </a:r>
            <a:r>
              <a:rPr lang="nl-NL" sz="1600" dirty="0" err="1"/>
              <a:t>whatever</a:t>
            </a:r>
            <a:r>
              <a:rPr lang="nl-NL" sz="1600" dirty="0"/>
              <a:t> </a:t>
            </a:r>
            <a:r>
              <a:rPr lang="nl-NL" sz="1600" dirty="0" err="1"/>
              <a:t>strategy</a:t>
            </a:r>
            <a:r>
              <a:rPr lang="nl-NL" sz="1600" dirty="0"/>
              <a:t> </a:t>
            </a:r>
            <a:r>
              <a:rPr lang="nl-NL" sz="1600" dirty="0" err="1" smtClean="0"/>
              <a:t>they</a:t>
            </a:r>
            <a:r>
              <a:rPr lang="nl-NL" sz="1600" dirty="0" smtClean="0"/>
              <a:t> </a:t>
            </a:r>
            <a:r>
              <a:rPr lang="nl-NL" sz="1600" dirty="0" err="1" smtClean="0"/>
              <a:t>choose</a:t>
            </a:r>
            <a:endParaRPr lang="nl-NL" sz="1600" dirty="0"/>
          </a:p>
          <a:p>
            <a:endParaRPr lang="nl-NL" sz="1600" dirty="0"/>
          </a:p>
          <a:p>
            <a:r>
              <a:rPr lang="nl-NL" sz="1600" dirty="0"/>
              <a:t>Make a </a:t>
            </a:r>
            <a:r>
              <a:rPr lang="nl-NL" sz="1600" dirty="0" err="1"/>
              <a:t>player</a:t>
            </a:r>
            <a:r>
              <a:rPr lang="nl-NL" sz="1600" dirty="0"/>
              <a:t> indifferent </a:t>
            </a:r>
            <a:r>
              <a:rPr lang="nl-NL" sz="1600" dirty="0" err="1"/>
              <a:t>to</a:t>
            </a:r>
            <a:r>
              <a:rPr lang="nl-NL" sz="1600" dirty="0"/>
              <a:t> </a:t>
            </a:r>
            <a:r>
              <a:rPr lang="nl-NL" sz="1600" dirty="0" err="1"/>
              <a:t>your</a:t>
            </a:r>
            <a:r>
              <a:rPr lang="nl-NL" sz="1600" dirty="0"/>
              <a:t> </a:t>
            </a:r>
            <a:r>
              <a:rPr lang="nl-NL" sz="1600" dirty="0" err="1"/>
              <a:t>strategy</a:t>
            </a:r>
            <a:r>
              <a:rPr lang="nl-NL" sz="1600" dirty="0"/>
              <a:t>, in </a:t>
            </a:r>
            <a:r>
              <a:rPr lang="nl-NL" sz="1600" dirty="0" err="1"/>
              <a:t>expected</a:t>
            </a:r>
            <a:r>
              <a:rPr lang="nl-NL" sz="1600" dirty="0"/>
              <a:t> </a:t>
            </a:r>
            <a:r>
              <a:rPr lang="nl-NL" sz="1600" dirty="0" err="1"/>
              <a:t>payoff</a:t>
            </a:r>
            <a:r>
              <a:rPr lang="nl-NL" sz="1600" dirty="0"/>
              <a:t> </a:t>
            </a:r>
            <a:r>
              <a:rPr lang="nl-NL" sz="1600" dirty="0" err="1"/>
              <a:t>terms</a:t>
            </a:r>
            <a:r>
              <a:rPr lang="nl-NL" sz="1600" dirty="0"/>
              <a:t>, is equivalent </a:t>
            </a:r>
            <a:r>
              <a:rPr lang="nl-NL" sz="1600" dirty="0" err="1"/>
              <a:t>to</a:t>
            </a:r>
            <a:r>
              <a:rPr lang="nl-NL" sz="1600" dirty="0"/>
              <a:t> </a:t>
            </a:r>
            <a:r>
              <a:rPr lang="nl-NL" sz="1600" dirty="0" err="1"/>
              <a:t>minimizing</a:t>
            </a:r>
            <a:r>
              <a:rPr lang="nl-NL" sz="1600" dirty="0"/>
              <a:t> </a:t>
            </a:r>
            <a:r>
              <a:rPr lang="nl-NL" sz="1600" dirty="0" err="1"/>
              <a:t>the</a:t>
            </a:r>
            <a:r>
              <a:rPr lang="nl-NL" sz="1600" dirty="0"/>
              <a:t> </a:t>
            </a:r>
            <a:r>
              <a:rPr lang="nl-NL" sz="1600" dirty="0" err="1"/>
              <a:t>opponent’s</a:t>
            </a:r>
            <a:r>
              <a:rPr lang="nl-NL" sz="1600" dirty="0"/>
              <a:t> </a:t>
            </a:r>
            <a:r>
              <a:rPr lang="nl-NL" sz="1600" dirty="0" err="1"/>
              <a:t>ability</a:t>
            </a:r>
            <a:r>
              <a:rPr lang="nl-NL" sz="1600" dirty="0"/>
              <a:t> </a:t>
            </a:r>
            <a:r>
              <a:rPr lang="nl-NL" sz="1600" dirty="0" err="1"/>
              <a:t>to</a:t>
            </a:r>
            <a:r>
              <a:rPr lang="nl-NL" sz="1600" dirty="0"/>
              <a:t> </a:t>
            </a:r>
            <a:r>
              <a:rPr lang="nl-NL" sz="1600" dirty="0" err="1"/>
              <a:t>recognize</a:t>
            </a:r>
            <a:r>
              <a:rPr lang="nl-NL" sz="1600" dirty="0"/>
              <a:t> </a:t>
            </a:r>
            <a:r>
              <a:rPr lang="nl-NL" sz="1600" dirty="0" err="1"/>
              <a:t>and</a:t>
            </a:r>
            <a:r>
              <a:rPr lang="nl-NL" sz="1600" dirty="0"/>
              <a:t> </a:t>
            </a:r>
            <a:r>
              <a:rPr lang="nl-NL" sz="1600" dirty="0" err="1"/>
              <a:t>exploit</a:t>
            </a:r>
            <a:r>
              <a:rPr lang="nl-NL" sz="1600" dirty="0"/>
              <a:t> </a:t>
            </a:r>
            <a:r>
              <a:rPr lang="nl-NL" sz="1600" dirty="0" err="1"/>
              <a:t>systematic</a:t>
            </a:r>
            <a:r>
              <a:rPr lang="nl-NL" sz="1600" dirty="0"/>
              <a:t> </a:t>
            </a:r>
            <a:r>
              <a:rPr lang="nl-NL" sz="1600" dirty="0" err="1"/>
              <a:t>patterns</a:t>
            </a:r>
            <a:r>
              <a:rPr lang="nl-NL" sz="1600" dirty="0"/>
              <a:t> of </a:t>
            </a:r>
            <a:r>
              <a:rPr lang="nl-NL" sz="1600" dirty="0" err="1"/>
              <a:t>behaviour</a:t>
            </a:r>
            <a:r>
              <a:rPr lang="nl-NL" sz="1600" dirty="0"/>
              <a:t> in </a:t>
            </a:r>
            <a:r>
              <a:rPr lang="nl-NL" sz="1600" dirty="0" err="1"/>
              <a:t>your</a:t>
            </a:r>
            <a:r>
              <a:rPr lang="nl-NL" sz="1600" dirty="0"/>
              <a:t> </a:t>
            </a:r>
            <a:r>
              <a:rPr lang="nl-NL" sz="1600" dirty="0" err="1"/>
              <a:t>own</a:t>
            </a:r>
            <a:r>
              <a:rPr lang="nl-NL" sz="1600" dirty="0"/>
              <a:t> </a:t>
            </a:r>
            <a:r>
              <a:rPr lang="nl-NL" sz="1600" dirty="0" err="1"/>
              <a:t>choice</a:t>
            </a:r>
            <a:endParaRPr lang="nl-NL" sz="1600" dirty="0"/>
          </a:p>
          <a:p>
            <a:endParaRPr lang="nl-NL" sz="1600" dirty="0"/>
          </a:p>
          <a:p>
            <a:r>
              <a:rPr lang="nl-NL" sz="1600" dirty="0"/>
              <a:t> </a:t>
            </a:r>
            <a:r>
              <a:rPr lang="nl-NL" sz="1600" b="1" dirty="0" err="1"/>
              <a:t>Keeping</a:t>
            </a:r>
            <a:r>
              <a:rPr lang="nl-NL" sz="1600" b="1" dirty="0"/>
              <a:t> </a:t>
            </a:r>
            <a:r>
              <a:rPr lang="nl-NL" sz="1600" b="1" dirty="0" err="1"/>
              <a:t>your</a:t>
            </a:r>
            <a:r>
              <a:rPr lang="nl-NL" sz="1600" b="1" dirty="0"/>
              <a:t> opponent indifferent is equivalent </a:t>
            </a:r>
            <a:r>
              <a:rPr lang="nl-NL" sz="1600" b="1" dirty="0" err="1"/>
              <a:t>to</a:t>
            </a:r>
            <a:r>
              <a:rPr lang="nl-NL" sz="1600" b="1" dirty="0"/>
              <a:t> </a:t>
            </a:r>
            <a:r>
              <a:rPr lang="nl-NL" sz="1600" b="1" dirty="0" err="1"/>
              <a:t>keeping</a:t>
            </a:r>
            <a:r>
              <a:rPr lang="nl-NL" sz="1600" b="1" dirty="0"/>
              <a:t> </a:t>
            </a:r>
            <a:r>
              <a:rPr lang="nl-NL" sz="1600" b="1" dirty="0" err="1"/>
              <a:t>yourself</a:t>
            </a:r>
            <a:r>
              <a:rPr lang="nl-NL" sz="1600" b="1" dirty="0"/>
              <a:t> indifferent </a:t>
            </a:r>
            <a:r>
              <a:rPr lang="nl-NL" sz="1600" dirty="0"/>
              <a:t>(</a:t>
            </a:r>
            <a:r>
              <a:rPr lang="nl-NL" sz="1600" dirty="0" err="1"/>
              <a:t>hence</a:t>
            </a:r>
            <a:r>
              <a:rPr lang="nl-NL" sz="1600" dirty="0"/>
              <a:t>, </a:t>
            </a:r>
            <a:r>
              <a:rPr lang="nl-NL" sz="1600" dirty="0" err="1"/>
              <a:t>randomizing</a:t>
            </a:r>
            <a:r>
              <a:rPr lang="nl-NL" sz="1600" dirty="0"/>
              <a:t> over </a:t>
            </a:r>
            <a:r>
              <a:rPr lang="nl-NL" sz="1600" dirty="0" err="1"/>
              <a:t>an</a:t>
            </a:r>
            <a:r>
              <a:rPr lang="nl-NL" sz="1600" dirty="0"/>
              <a:t> </a:t>
            </a:r>
            <a:r>
              <a:rPr lang="nl-NL" sz="1600" dirty="0" err="1"/>
              <a:t>optimal</a:t>
            </a:r>
            <a:r>
              <a:rPr lang="nl-NL" sz="1600" dirty="0"/>
              <a:t> </a:t>
            </a:r>
            <a:r>
              <a:rPr lang="nl-NL" sz="1600" dirty="0" err="1"/>
              <a:t>distribution</a:t>
            </a:r>
            <a:r>
              <a:rPr lang="nl-NL" sz="1600" dirty="0"/>
              <a:t> of </a:t>
            </a:r>
            <a:r>
              <a:rPr lang="nl-NL" sz="1600" dirty="0" err="1"/>
              <a:t>strategies</a:t>
            </a:r>
            <a:r>
              <a:rPr lang="nl-NL" sz="1600" dirty="0"/>
              <a:t>)</a:t>
            </a:r>
          </a:p>
          <a:p>
            <a:endParaRPr lang="nl-NL" sz="1600" dirty="0"/>
          </a:p>
          <a:p>
            <a:r>
              <a:rPr lang="nl-NL" sz="1600" b="1" dirty="0"/>
              <a:t>Take </a:t>
            </a:r>
            <a:r>
              <a:rPr lang="nl-NL" sz="1600" b="1" dirty="0" err="1"/>
              <a:t>the</a:t>
            </a:r>
            <a:r>
              <a:rPr lang="nl-NL" sz="1600" b="1" dirty="0"/>
              <a:t> Game </a:t>
            </a:r>
            <a:r>
              <a:rPr lang="nl-NL" sz="1600" b="1" dirty="0" err="1"/>
              <a:t>Theory</a:t>
            </a:r>
            <a:r>
              <a:rPr lang="nl-NL" sz="1600" b="1" dirty="0"/>
              <a:t> course </a:t>
            </a:r>
            <a:r>
              <a:rPr lang="nl-NL" sz="1600" b="1" dirty="0" err="1"/>
              <a:t>to</a:t>
            </a:r>
            <a:r>
              <a:rPr lang="nl-NL" sz="1600" b="1" dirty="0"/>
              <a:t> </a:t>
            </a:r>
            <a:r>
              <a:rPr lang="nl-NL" sz="1600" b="1" dirty="0" err="1"/>
              <a:t>find</a:t>
            </a:r>
            <a:r>
              <a:rPr lang="nl-NL" sz="1600" b="1" dirty="0"/>
              <a:t> out more!</a:t>
            </a:r>
          </a:p>
          <a:p>
            <a:endParaRPr lang="nl-NL" sz="1600" dirty="0"/>
          </a:p>
          <a:p>
            <a:pPr marL="152400" indent="0">
              <a:buNone/>
            </a:pPr>
            <a:endParaRPr lang="nl-NL" sz="1600" dirty="0"/>
          </a:p>
          <a:p>
            <a:endParaRPr lang="en-US" sz="1600" dirty="0"/>
          </a:p>
        </p:txBody>
      </p:sp>
    </p:spTree>
    <p:extLst>
      <p:ext uri="{BB962C8B-B14F-4D97-AF65-F5344CB8AC3E}">
        <p14:creationId xmlns:p14="http://schemas.microsoft.com/office/powerpoint/2010/main" val="26392871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1206155" y="403363"/>
            <a:ext cx="6253163" cy="571500"/>
          </a:xfrm>
        </p:spPr>
        <p:txBody>
          <a:bodyPr>
            <a:normAutofit fontScale="90000"/>
          </a:bodyPr>
          <a:lstStyle/>
          <a:p>
            <a:r>
              <a:rPr lang="en-US" altLang="en-US" dirty="0" smtClean="0"/>
              <a:t>Non-</a:t>
            </a:r>
            <a:r>
              <a:rPr lang="en-US" altLang="en-US" dirty="0" err="1" smtClean="0"/>
              <a:t>zerosum</a:t>
            </a:r>
            <a:r>
              <a:rPr lang="en-US" altLang="en-US" dirty="0" smtClean="0"/>
              <a:t> games: Nash equilibrium</a:t>
            </a:r>
          </a:p>
        </p:txBody>
      </p:sp>
      <p:sp>
        <p:nvSpPr>
          <p:cNvPr id="71683" name="Content Placeholder 2"/>
          <p:cNvSpPr>
            <a:spLocks noGrp="1"/>
          </p:cNvSpPr>
          <p:nvPr>
            <p:ph idx="1"/>
          </p:nvPr>
        </p:nvSpPr>
        <p:spPr>
          <a:xfrm>
            <a:off x="728546" y="974863"/>
            <a:ext cx="6804777" cy="3734297"/>
          </a:xfrm>
        </p:spPr>
        <p:txBody>
          <a:bodyPr>
            <a:normAutofit/>
          </a:bodyPr>
          <a:lstStyle/>
          <a:p>
            <a:r>
              <a:rPr lang="en-US" altLang="en-US" sz="1800" dirty="0"/>
              <a:t> Before we said that two key assumptions to develop rational criteria to select a strategy are:</a:t>
            </a:r>
            <a:endParaRPr lang="nl-NL" altLang="en-US" sz="1800" dirty="0"/>
          </a:p>
          <a:p>
            <a:pPr>
              <a:buFont typeface="Verdana" charset="0"/>
              <a:buAutoNum type="arabicPeriod"/>
            </a:pPr>
            <a:r>
              <a:rPr lang="nl-NL" altLang="en-US" sz="1800" dirty="0"/>
              <a:t> Both </a:t>
            </a:r>
            <a:r>
              <a:rPr lang="nl-NL" altLang="en-US" sz="1800" dirty="0" err="1"/>
              <a:t>players</a:t>
            </a:r>
            <a:r>
              <a:rPr lang="nl-NL" altLang="en-US" sz="1800" dirty="0"/>
              <a:t> are </a:t>
            </a:r>
            <a:r>
              <a:rPr lang="nl-NL" altLang="en-US" sz="1800" dirty="0" err="1"/>
              <a:t>rational</a:t>
            </a:r>
            <a:endParaRPr lang="nl-NL" altLang="en-US" sz="1800" dirty="0"/>
          </a:p>
          <a:p>
            <a:pPr>
              <a:buFont typeface="Verdana" charset="0"/>
              <a:buAutoNum type="arabicPeriod"/>
            </a:pPr>
            <a:r>
              <a:rPr lang="nl-NL" altLang="en-US" sz="1800" dirty="0"/>
              <a:t> Both </a:t>
            </a:r>
            <a:r>
              <a:rPr lang="nl-NL" altLang="en-US" sz="1800" dirty="0" err="1"/>
              <a:t>players</a:t>
            </a:r>
            <a:r>
              <a:rPr lang="nl-NL" altLang="en-US" sz="1800" dirty="0"/>
              <a:t> </a:t>
            </a:r>
            <a:r>
              <a:rPr lang="nl-NL" altLang="en-US" sz="1800" dirty="0" err="1"/>
              <a:t>choose</a:t>
            </a:r>
            <a:r>
              <a:rPr lang="nl-NL" altLang="en-US" sz="1800" dirty="0"/>
              <a:t> </a:t>
            </a:r>
            <a:r>
              <a:rPr lang="nl-NL" altLang="en-US" sz="1800" dirty="0" err="1"/>
              <a:t>their</a:t>
            </a:r>
            <a:r>
              <a:rPr lang="nl-NL" altLang="en-US" sz="1800" dirty="0"/>
              <a:t> </a:t>
            </a:r>
            <a:r>
              <a:rPr lang="nl-NL" altLang="en-US" sz="1800" dirty="0" err="1"/>
              <a:t>strategies</a:t>
            </a:r>
            <a:r>
              <a:rPr lang="nl-NL" altLang="en-US" sz="1800" dirty="0"/>
              <a:t> </a:t>
            </a:r>
            <a:r>
              <a:rPr lang="nl-NL" altLang="en-US" sz="1800" dirty="0" err="1"/>
              <a:t>solely</a:t>
            </a:r>
            <a:r>
              <a:rPr lang="nl-NL" altLang="en-US" sz="1800" dirty="0"/>
              <a:t> </a:t>
            </a:r>
            <a:r>
              <a:rPr lang="nl-NL" altLang="en-US" sz="1800" dirty="0" err="1"/>
              <a:t>to</a:t>
            </a:r>
            <a:r>
              <a:rPr lang="nl-NL" altLang="en-US" sz="1800" dirty="0"/>
              <a:t> </a:t>
            </a:r>
            <a:r>
              <a:rPr lang="nl-NL" altLang="en-US" sz="1800" dirty="0" err="1"/>
              <a:t>promote</a:t>
            </a:r>
            <a:r>
              <a:rPr lang="nl-NL" altLang="en-US" sz="1800" dirty="0"/>
              <a:t> </a:t>
            </a:r>
            <a:r>
              <a:rPr lang="nl-NL" altLang="en-US" sz="1800" dirty="0" err="1"/>
              <a:t>their</a:t>
            </a:r>
            <a:r>
              <a:rPr lang="nl-NL" altLang="en-US" sz="1800" dirty="0"/>
              <a:t> </a:t>
            </a:r>
            <a:r>
              <a:rPr lang="nl-NL" altLang="en-US" sz="1800" dirty="0" err="1"/>
              <a:t>own</a:t>
            </a:r>
            <a:r>
              <a:rPr lang="nl-NL" altLang="en-US" sz="1800" dirty="0"/>
              <a:t> welfare (no </a:t>
            </a:r>
            <a:r>
              <a:rPr lang="nl-NL" altLang="en-US" sz="1800" dirty="0" err="1"/>
              <a:t>compassion</a:t>
            </a:r>
            <a:r>
              <a:rPr lang="nl-NL" altLang="en-US" sz="1800" dirty="0"/>
              <a:t> on </a:t>
            </a:r>
            <a:r>
              <a:rPr lang="nl-NL" altLang="en-US" sz="1800" dirty="0" err="1"/>
              <a:t>the</a:t>
            </a:r>
            <a:r>
              <a:rPr lang="nl-NL" altLang="en-US" sz="1800" dirty="0"/>
              <a:t> opponent)</a:t>
            </a:r>
          </a:p>
          <a:p>
            <a:pPr marL="152400" indent="0">
              <a:buNone/>
            </a:pPr>
            <a:endParaRPr lang="en-US" altLang="en-US" sz="1800" dirty="0"/>
          </a:p>
          <a:p>
            <a:r>
              <a:rPr lang="en-US" altLang="en-US" sz="1800" dirty="0"/>
              <a:t> John Nash (1951) proposed a slightly different approach:</a:t>
            </a:r>
          </a:p>
          <a:p>
            <a:endParaRPr lang="en-US" altLang="en-US" sz="1800" dirty="0"/>
          </a:p>
          <a:p>
            <a:r>
              <a:rPr lang="nl-NL" altLang="en-US" sz="1800" dirty="0"/>
              <a:t> </a:t>
            </a:r>
            <a:r>
              <a:rPr lang="nl-NL" altLang="en-US" sz="1800" dirty="0" err="1"/>
              <a:t>Each</a:t>
            </a:r>
            <a:r>
              <a:rPr lang="nl-NL" altLang="en-US" sz="1800" dirty="0"/>
              <a:t> </a:t>
            </a:r>
            <a:r>
              <a:rPr lang="nl-NL" altLang="en-US" sz="1800" dirty="0" err="1"/>
              <a:t>player</a:t>
            </a:r>
            <a:r>
              <a:rPr lang="nl-NL" altLang="en-US" sz="1800" dirty="0"/>
              <a:t> does </a:t>
            </a:r>
            <a:r>
              <a:rPr lang="nl-NL" altLang="en-US" sz="1800" dirty="0" err="1"/>
              <a:t>the</a:t>
            </a:r>
            <a:r>
              <a:rPr lang="nl-NL" altLang="en-US" sz="1800" dirty="0"/>
              <a:t> best </a:t>
            </a:r>
            <a:r>
              <a:rPr lang="nl-NL" altLang="en-US" sz="1800" dirty="0" err="1"/>
              <a:t>for</a:t>
            </a:r>
            <a:r>
              <a:rPr lang="nl-NL" altLang="en-US" sz="1800" dirty="0"/>
              <a:t> </a:t>
            </a:r>
            <a:r>
              <a:rPr lang="nl-NL" altLang="en-US" sz="1800" dirty="0" err="1"/>
              <a:t>themselves</a:t>
            </a:r>
            <a:r>
              <a:rPr lang="nl-NL" altLang="en-US" sz="1800" dirty="0"/>
              <a:t>, but </a:t>
            </a:r>
            <a:r>
              <a:rPr lang="nl-NL" altLang="en-US" sz="1800" dirty="0" err="1"/>
              <a:t>this</a:t>
            </a:r>
            <a:r>
              <a:rPr lang="nl-NL" altLang="en-US" sz="1800" dirty="0"/>
              <a:t> </a:t>
            </a:r>
            <a:r>
              <a:rPr lang="nl-NL" altLang="en-US" sz="1800" dirty="0" err="1"/>
              <a:t>might</a:t>
            </a:r>
            <a:r>
              <a:rPr lang="nl-NL" altLang="en-US" sz="1800" dirty="0"/>
              <a:t> </a:t>
            </a:r>
            <a:r>
              <a:rPr lang="nl-NL" altLang="en-US" sz="1800" dirty="0" err="1" smtClean="0"/>
              <a:t>also</a:t>
            </a:r>
            <a:r>
              <a:rPr lang="nl-NL" altLang="en-US" sz="1800" dirty="0" smtClean="0"/>
              <a:t> </a:t>
            </a:r>
            <a:r>
              <a:rPr lang="nl-NL" altLang="en-US" sz="1800" dirty="0" err="1"/>
              <a:t>be</a:t>
            </a:r>
            <a:r>
              <a:rPr lang="nl-NL" altLang="en-US" sz="1800" dirty="0"/>
              <a:t> </a:t>
            </a:r>
            <a:r>
              <a:rPr lang="nl-NL" altLang="en-US" sz="1800" dirty="0" err="1"/>
              <a:t>good</a:t>
            </a:r>
            <a:r>
              <a:rPr lang="nl-NL" altLang="en-US" sz="1800" dirty="0"/>
              <a:t> </a:t>
            </a:r>
            <a:r>
              <a:rPr lang="nl-NL" altLang="en-US" sz="1800" dirty="0" err="1"/>
              <a:t>for</a:t>
            </a:r>
            <a:r>
              <a:rPr lang="nl-NL" altLang="en-US" sz="1800" dirty="0"/>
              <a:t> </a:t>
            </a:r>
            <a:r>
              <a:rPr lang="nl-NL" altLang="en-US" sz="1800" dirty="0" err="1"/>
              <a:t>the</a:t>
            </a:r>
            <a:r>
              <a:rPr lang="nl-NL" altLang="en-US" sz="1800" dirty="0"/>
              <a:t> </a:t>
            </a:r>
            <a:r>
              <a:rPr lang="nl-NL" altLang="en-US" sz="1800" dirty="0" err="1"/>
              <a:t>group</a:t>
            </a:r>
            <a:endParaRPr lang="en-US" altLang="en-US" sz="1800" dirty="0"/>
          </a:p>
          <a:p>
            <a:pPr marL="152400" indent="0">
              <a:buNone/>
            </a:pPr>
            <a:endParaRPr lang="nl-NL" altLang="en-US" sz="1800" dirty="0"/>
          </a:p>
          <a:p>
            <a:r>
              <a:rPr lang="en-US" altLang="en-US" sz="1800" dirty="0">
                <a:hlinkClick r:id="rId2"/>
              </a:rPr>
              <a:t> https://www.youtube.com/watch?v=2d_dtTZQyUM</a:t>
            </a:r>
            <a:endParaRPr lang="en-US" altLang="en-US" sz="1800" dirty="0"/>
          </a:p>
          <a:p>
            <a:endParaRPr lang="en-US" altLang="en-US" sz="1800" dirty="0"/>
          </a:p>
        </p:txBody>
      </p:sp>
    </p:spTree>
    <p:extLst>
      <p:ext uri="{BB962C8B-B14F-4D97-AF65-F5344CB8AC3E}">
        <p14:creationId xmlns:p14="http://schemas.microsoft.com/office/powerpoint/2010/main" val="4834017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1139894" y="366431"/>
            <a:ext cx="6253163" cy="571500"/>
          </a:xfrm>
        </p:spPr>
        <p:txBody>
          <a:bodyPr>
            <a:normAutofit fontScale="90000"/>
          </a:bodyPr>
          <a:lstStyle/>
          <a:p>
            <a:r>
              <a:rPr lang="en-US" altLang="en-US" dirty="0" smtClean="0"/>
              <a:t>Nash equilibrium – prisoners’ dilemma</a:t>
            </a:r>
          </a:p>
        </p:txBody>
      </p:sp>
      <p:sp>
        <p:nvSpPr>
          <p:cNvPr id="72707" name="Content Placeholder 2"/>
          <p:cNvSpPr>
            <a:spLocks noGrp="1"/>
          </p:cNvSpPr>
          <p:nvPr>
            <p:ph idx="1"/>
          </p:nvPr>
        </p:nvSpPr>
        <p:spPr>
          <a:xfrm>
            <a:off x="394011" y="874275"/>
            <a:ext cx="7323563" cy="3304075"/>
          </a:xfrm>
        </p:spPr>
        <p:txBody>
          <a:bodyPr>
            <a:noAutofit/>
          </a:bodyPr>
          <a:lstStyle/>
          <a:p>
            <a:pPr>
              <a:lnSpc>
                <a:spcPct val="80000"/>
              </a:lnSpc>
            </a:pPr>
            <a:r>
              <a:rPr lang="en-US" altLang="en-US" sz="1600" dirty="0"/>
              <a:t>Two purely rational individuals might not cooperate, even if it appears that it is in their best interests!</a:t>
            </a:r>
          </a:p>
          <a:p>
            <a:pPr>
              <a:lnSpc>
                <a:spcPct val="80000"/>
              </a:lnSpc>
            </a:pPr>
            <a:endParaRPr lang="en-US" altLang="en-US" sz="1600" dirty="0"/>
          </a:p>
          <a:p>
            <a:pPr>
              <a:lnSpc>
                <a:spcPct val="80000"/>
              </a:lnSpc>
            </a:pPr>
            <a:r>
              <a:rPr lang="en-US" altLang="en-US" sz="1600" dirty="0"/>
              <a:t> Two criminals are arrested and imprisoned for a minor crime</a:t>
            </a:r>
          </a:p>
          <a:p>
            <a:pPr>
              <a:lnSpc>
                <a:spcPct val="80000"/>
              </a:lnSpc>
            </a:pPr>
            <a:endParaRPr lang="en-US" altLang="en-US" sz="1600" dirty="0"/>
          </a:p>
          <a:p>
            <a:pPr>
              <a:lnSpc>
                <a:spcPct val="80000"/>
              </a:lnSpc>
            </a:pPr>
            <a:r>
              <a:rPr lang="en-US" altLang="en-US" sz="1600" dirty="0"/>
              <a:t> The police lacks sufficient evidence to convict the pair on a major crime</a:t>
            </a:r>
          </a:p>
          <a:p>
            <a:pPr>
              <a:lnSpc>
                <a:spcPct val="80000"/>
              </a:lnSpc>
            </a:pPr>
            <a:endParaRPr lang="en-US" altLang="en-US" sz="1600" dirty="0"/>
          </a:p>
          <a:p>
            <a:pPr>
              <a:lnSpc>
                <a:spcPct val="80000"/>
              </a:lnSpc>
            </a:pPr>
            <a:r>
              <a:rPr lang="en-US" altLang="en-US" sz="1600" dirty="0"/>
              <a:t> Each prisoner is put in a separate room with no means of communicating with the other</a:t>
            </a:r>
          </a:p>
          <a:p>
            <a:pPr>
              <a:lnSpc>
                <a:spcPct val="80000"/>
              </a:lnSpc>
            </a:pPr>
            <a:endParaRPr lang="en-US" altLang="en-US" sz="1600" dirty="0"/>
          </a:p>
          <a:p>
            <a:pPr>
              <a:lnSpc>
                <a:spcPct val="80000"/>
              </a:lnSpc>
            </a:pPr>
            <a:r>
              <a:rPr lang="en-US" altLang="en-US" sz="1600" dirty="0"/>
              <a:t> The police offers each prisoner a bargain. Each prisoner is given the opportunity either to: betray the other by testifying that the other committed the major crime, or to cooperate with the other by remaining silent</a:t>
            </a:r>
          </a:p>
          <a:p>
            <a:pPr>
              <a:lnSpc>
                <a:spcPct val="80000"/>
              </a:lnSpc>
            </a:pPr>
            <a:endParaRPr lang="en-US" altLang="en-US" sz="1600" dirty="0"/>
          </a:p>
          <a:p>
            <a:pPr>
              <a:lnSpc>
                <a:spcPct val="80000"/>
              </a:lnSpc>
            </a:pPr>
            <a:r>
              <a:rPr lang="en-US" altLang="en-US" sz="1600" dirty="0"/>
              <a:t> The offer is:</a:t>
            </a:r>
          </a:p>
          <a:p>
            <a:pPr lvl="1">
              <a:lnSpc>
                <a:spcPct val="80000"/>
              </a:lnSpc>
            </a:pPr>
            <a:r>
              <a:rPr lang="en-US" altLang="en-US" sz="1200" dirty="0"/>
              <a:t>If prisoner 1 and 2 each betray the other, each of them serves 2 years in prison</a:t>
            </a:r>
          </a:p>
          <a:p>
            <a:pPr lvl="1">
              <a:lnSpc>
                <a:spcPct val="80000"/>
              </a:lnSpc>
            </a:pPr>
            <a:r>
              <a:rPr lang="en-US" altLang="en-US" sz="1200" dirty="0"/>
              <a:t>If 1 betrays 2 but 2 remains silent, 1 will be set free and 2 will serve 3 years in prison (and vice versa)</a:t>
            </a:r>
          </a:p>
          <a:p>
            <a:pPr lvl="1">
              <a:lnSpc>
                <a:spcPct val="80000"/>
              </a:lnSpc>
            </a:pPr>
            <a:r>
              <a:rPr lang="en-US" altLang="en-US" sz="1200" dirty="0"/>
              <a:t>If 1 and 2 both remain silent, both of them will only serve 1 year in prison (they will both be convicted only for the minor crime)</a:t>
            </a:r>
          </a:p>
        </p:txBody>
      </p:sp>
    </p:spTree>
    <p:extLst>
      <p:ext uri="{BB962C8B-B14F-4D97-AF65-F5344CB8AC3E}">
        <p14:creationId xmlns:p14="http://schemas.microsoft.com/office/powerpoint/2010/main" val="810850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000746" y="149252"/>
            <a:ext cx="6253163" cy="571500"/>
          </a:xfrm>
        </p:spPr>
        <p:txBody>
          <a:bodyPr/>
          <a:lstStyle/>
          <a:p>
            <a:r>
              <a:rPr lang="nl-NL" altLang="en-US" dirty="0" smtClean="0"/>
              <a:t>Applications</a:t>
            </a:r>
            <a:endParaRPr lang="en-US" altLang="en-US" dirty="0" smtClean="0"/>
          </a:p>
        </p:txBody>
      </p:sp>
      <p:sp>
        <p:nvSpPr>
          <p:cNvPr id="21507" name="Content Placeholder 2"/>
          <p:cNvSpPr>
            <a:spLocks noGrp="1"/>
          </p:cNvSpPr>
          <p:nvPr>
            <p:ph idx="1"/>
          </p:nvPr>
        </p:nvSpPr>
        <p:spPr>
          <a:xfrm>
            <a:off x="133815" y="661278"/>
            <a:ext cx="8898673" cy="3758160"/>
          </a:xfrm>
        </p:spPr>
        <p:txBody>
          <a:bodyPr/>
          <a:lstStyle/>
          <a:p>
            <a:r>
              <a:rPr lang="en-US" altLang="en-US" sz="1600" dirty="0">
                <a:sym typeface="Verdana" charset="0"/>
              </a:rPr>
              <a:t>Economics</a:t>
            </a:r>
          </a:p>
          <a:p>
            <a:pPr lvl="1"/>
            <a:r>
              <a:rPr lang="en-US" altLang="en-US" sz="1400" dirty="0">
                <a:sym typeface="Verdana" charset="0"/>
              </a:rPr>
              <a:t>Modeling competing behaviors of interacting agents in mathematical economics</a:t>
            </a:r>
          </a:p>
          <a:p>
            <a:endParaRPr lang="en-US" altLang="en-US" sz="1600" dirty="0">
              <a:sym typeface="Verdana" charset="0"/>
            </a:endParaRPr>
          </a:p>
          <a:p>
            <a:r>
              <a:rPr lang="en-US" altLang="en-US" sz="1600" dirty="0">
                <a:sym typeface="Verdana" charset="0"/>
              </a:rPr>
              <a:t>Political science</a:t>
            </a:r>
          </a:p>
          <a:p>
            <a:pPr lvl="1"/>
            <a:r>
              <a:rPr lang="en-US" altLang="en-US" sz="1400" dirty="0">
                <a:sym typeface="Verdana" charset="0"/>
              </a:rPr>
              <a:t>Game-theoretic models in which the players are often voters, states, special interest groups, and politicians</a:t>
            </a:r>
          </a:p>
          <a:p>
            <a:endParaRPr lang="en-US" altLang="en-US" sz="1600" dirty="0">
              <a:sym typeface="Verdana" charset="0"/>
            </a:endParaRPr>
          </a:p>
          <a:p>
            <a:r>
              <a:rPr lang="en-US" altLang="en-US" sz="1600" dirty="0">
                <a:sym typeface="Verdana" charset="0"/>
              </a:rPr>
              <a:t>Psychology</a:t>
            </a:r>
          </a:p>
          <a:p>
            <a:pPr lvl="1"/>
            <a:r>
              <a:rPr lang="nl-NL" altLang="en-US" sz="1400" dirty="0" err="1">
                <a:sym typeface="Verdana" charset="0"/>
              </a:rPr>
              <a:t>Incorporation</a:t>
            </a:r>
            <a:r>
              <a:rPr lang="nl-NL" altLang="en-US" sz="1400" dirty="0">
                <a:sym typeface="Verdana" charset="0"/>
              </a:rPr>
              <a:t> of </a:t>
            </a:r>
            <a:r>
              <a:rPr lang="nl-NL" altLang="en-US" sz="1400" dirty="0" err="1">
                <a:sym typeface="Verdana" charset="0"/>
              </a:rPr>
              <a:t>emotional</a:t>
            </a:r>
            <a:r>
              <a:rPr lang="nl-NL" altLang="en-US" sz="1400" dirty="0">
                <a:sym typeface="Verdana" charset="0"/>
              </a:rPr>
              <a:t> </a:t>
            </a:r>
            <a:r>
              <a:rPr lang="nl-NL" altLang="en-US" sz="1400" dirty="0" err="1">
                <a:sym typeface="Verdana" charset="0"/>
              </a:rPr>
              <a:t>terms</a:t>
            </a:r>
            <a:r>
              <a:rPr lang="nl-NL" altLang="en-US" sz="1400" dirty="0">
                <a:sym typeface="Verdana" charset="0"/>
              </a:rPr>
              <a:t> in standard game </a:t>
            </a:r>
            <a:r>
              <a:rPr lang="nl-NL" altLang="en-US" sz="1400" dirty="0" err="1">
                <a:sym typeface="Verdana" charset="0"/>
              </a:rPr>
              <a:t>theory</a:t>
            </a:r>
            <a:r>
              <a:rPr lang="nl-NL" altLang="en-US" sz="1400" dirty="0">
                <a:sym typeface="Verdana" charset="0"/>
              </a:rPr>
              <a:t> approaches</a:t>
            </a:r>
            <a:endParaRPr lang="en-US" altLang="en-US" sz="1400" dirty="0">
              <a:sym typeface="Verdana" charset="0"/>
            </a:endParaRPr>
          </a:p>
          <a:p>
            <a:pPr>
              <a:buFontTx/>
              <a:buNone/>
            </a:pPr>
            <a:endParaRPr lang="en-US" altLang="en-US" sz="1600" dirty="0">
              <a:sym typeface="Verdana" charset="0"/>
            </a:endParaRPr>
          </a:p>
          <a:p>
            <a:r>
              <a:rPr lang="en-US" altLang="en-US" sz="1600" dirty="0">
                <a:sym typeface="Verdana" charset="0"/>
              </a:rPr>
              <a:t>Computer science</a:t>
            </a:r>
          </a:p>
          <a:p>
            <a:pPr lvl="1"/>
            <a:r>
              <a:rPr lang="en-US" altLang="en-US" sz="1400" dirty="0">
                <a:sym typeface="Verdana" charset="0"/>
              </a:rPr>
              <a:t>Provides a theoretical basis to the field of multi-agent systems</a:t>
            </a:r>
          </a:p>
          <a:p>
            <a:pPr lvl="1"/>
            <a:r>
              <a:rPr lang="en-US" altLang="en-US" sz="1400" dirty="0">
                <a:sym typeface="Verdana" charset="0"/>
              </a:rPr>
              <a:t>The emergence of the internet has motivated the development of algorithms for finding equilibria in games, markets, computational auctions, peer-to-peer systems, and security and information markets</a:t>
            </a:r>
          </a:p>
          <a:p>
            <a:endParaRPr lang="en-US" altLang="en-US" sz="1600" dirty="0">
              <a:sym typeface="Verdana" charset="0"/>
            </a:endParaRPr>
          </a:p>
          <a:p>
            <a:r>
              <a:rPr lang="en-US" altLang="en-US" sz="1600" dirty="0">
                <a:sym typeface="Verdana" charset="0"/>
              </a:rPr>
              <a:t>Biology</a:t>
            </a:r>
          </a:p>
          <a:p>
            <a:pPr lvl="1"/>
            <a:r>
              <a:rPr lang="nl-NL" altLang="en-US" sz="1400" dirty="0" err="1">
                <a:sym typeface="Verdana" charset="0"/>
              </a:rPr>
              <a:t>Study</a:t>
            </a:r>
            <a:r>
              <a:rPr lang="nl-NL" altLang="en-US" sz="1400" dirty="0">
                <a:sym typeface="Verdana" charset="0"/>
              </a:rPr>
              <a:t> of </a:t>
            </a:r>
            <a:r>
              <a:rPr lang="nl-NL" altLang="en-US" sz="1400" dirty="0" err="1">
                <a:sym typeface="Verdana" charset="0"/>
              </a:rPr>
              <a:t>evolutionary</a:t>
            </a:r>
            <a:r>
              <a:rPr lang="nl-NL" altLang="en-US" sz="1400" dirty="0">
                <a:sym typeface="Verdana" charset="0"/>
              </a:rPr>
              <a:t> </a:t>
            </a:r>
            <a:r>
              <a:rPr lang="nl-NL" altLang="en-US" sz="1400" dirty="0" err="1">
                <a:sym typeface="Verdana" charset="0"/>
              </a:rPr>
              <a:t>strategies</a:t>
            </a:r>
            <a:endParaRPr lang="en-US" altLang="en-US" sz="1400" dirty="0">
              <a:sym typeface="Verdana" charset="0"/>
            </a:endParaRPr>
          </a:p>
          <a:p>
            <a:pPr lvl="1"/>
            <a:r>
              <a:rPr lang="en-US" altLang="en-US" sz="1400" dirty="0">
                <a:sym typeface="Verdana" charset="0"/>
              </a:rPr>
              <a:t>Evolutionary game theory: application of game theory to evolving populations of lifeforms in biology</a:t>
            </a:r>
          </a:p>
          <a:p>
            <a:pPr lvl="1"/>
            <a:endParaRPr lang="en-US" altLang="en-US" sz="1400" dirty="0">
              <a:sym typeface="Verdana" charset="0"/>
            </a:endParaRPr>
          </a:p>
          <a:p>
            <a:endParaRPr lang="en-US" altLang="en-US" sz="1600" dirty="0"/>
          </a:p>
        </p:txBody>
      </p:sp>
    </p:spTree>
    <p:extLst>
      <p:ext uri="{BB962C8B-B14F-4D97-AF65-F5344CB8AC3E}">
        <p14:creationId xmlns:p14="http://schemas.microsoft.com/office/powerpoint/2010/main" val="15606819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919870" y="227919"/>
            <a:ext cx="6253163" cy="571500"/>
          </a:xfrm>
        </p:spPr>
        <p:txBody>
          <a:bodyPr>
            <a:normAutofit fontScale="90000"/>
          </a:bodyPr>
          <a:lstStyle/>
          <a:p>
            <a:r>
              <a:rPr lang="en-US" altLang="en-US" dirty="0" smtClean="0"/>
              <a:t>Nash equilibrium – prisoners’ dilemma</a:t>
            </a:r>
          </a:p>
        </p:txBody>
      </p:sp>
      <p:sp>
        <p:nvSpPr>
          <p:cNvPr id="73731" name="Content Placeholder 2"/>
          <p:cNvSpPr>
            <a:spLocks noGrp="1"/>
          </p:cNvSpPr>
          <p:nvPr>
            <p:ph idx="1"/>
          </p:nvPr>
        </p:nvSpPr>
        <p:spPr>
          <a:xfrm>
            <a:off x="1428750" y="708991"/>
            <a:ext cx="6253163" cy="3957138"/>
          </a:xfrm>
        </p:spPr>
        <p:txBody>
          <a:bodyPr>
            <a:normAutofit/>
          </a:bodyPr>
          <a:lstStyle/>
          <a:p>
            <a:r>
              <a:rPr lang="en-US" altLang="en-US" sz="1600" dirty="0"/>
              <a:t>The offer is:</a:t>
            </a:r>
          </a:p>
          <a:p>
            <a:pPr lvl="1"/>
            <a:r>
              <a:rPr lang="en-US" altLang="en-US" sz="1050" dirty="0"/>
              <a:t>If prisoner 1 and 2 each betray the other, each of them serves 2 years in prison</a:t>
            </a:r>
          </a:p>
          <a:p>
            <a:pPr lvl="1"/>
            <a:r>
              <a:rPr lang="en-US" altLang="en-US" sz="1050" dirty="0"/>
              <a:t>If 1 betrays 2 but 2 remains silent, 1 will be set free and 2 will serve 3 years in prison (and vice versa)</a:t>
            </a:r>
          </a:p>
          <a:p>
            <a:pPr lvl="1"/>
            <a:r>
              <a:rPr lang="en-US" altLang="en-US" sz="1050" dirty="0"/>
              <a:t>If 1 and 2 both remain silent, both of them will only serve 1 year in prison (on the lesser charge)</a:t>
            </a:r>
          </a:p>
          <a:p>
            <a:pPr lvl="1"/>
            <a:endParaRPr lang="en-US" altLang="en-US" sz="1050" dirty="0"/>
          </a:p>
          <a:p>
            <a:pPr lvl="1"/>
            <a:endParaRPr lang="en-US" altLang="en-US" sz="1050" dirty="0"/>
          </a:p>
          <a:p>
            <a:pPr lvl="1"/>
            <a:endParaRPr lang="en-US" altLang="en-US" sz="1050" dirty="0"/>
          </a:p>
          <a:p>
            <a:pPr lvl="1"/>
            <a:endParaRPr lang="en-US" altLang="en-US" sz="1050" dirty="0"/>
          </a:p>
          <a:p>
            <a:pPr lvl="1"/>
            <a:endParaRPr lang="en-US" altLang="en-US" sz="1050" dirty="0"/>
          </a:p>
          <a:p>
            <a:pPr lvl="1"/>
            <a:endParaRPr lang="en-US" altLang="en-US" sz="1050" dirty="0"/>
          </a:p>
          <a:p>
            <a:pPr lvl="1"/>
            <a:endParaRPr lang="en-US" altLang="en-US" sz="1050" dirty="0"/>
          </a:p>
          <a:p>
            <a:pPr lvl="1"/>
            <a:endParaRPr lang="en-US" altLang="en-US" sz="1050" dirty="0"/>
          </a:p>
          <a:p>
            <a:pPr lvl="1"/>
            <a:endParaRPr lang="en-US" altLang="en-US" sz="1050" dirty="0"/>
          </a:p>
          <a:p>
            <a:pPr lvl="1"/>
            <a:endParaRPr lang="en-US" altLang="en-US" sz="1050" dirty="0"/>
          </a:p>
          <a:p>
            <a:pPr lvl="1"/>
            <a:endParaRPr lang="en-US" altLang="en-US" sz="1050" dirty="0"/>
          </a:p>
          <a:p>
            <a:r>
              <a:rPr lang="en-US" altLang="en-US" sz="1600" dirty="0"/>
              <a:t>Nonzero-sum game: We then display both payoffs of two players for each combination of strategies: payoff player 1, payoff player 2 (payoff player one comes first). This is a </a:t>
            </a:r>
            <a:r>
              <a:rPr lang="en-US" altLang="en-US" sz="1600" b="1" dirty="0" err="1"/>
              <a:t>bimatrix</a:t>
            </a:r>
            <a:r>
              <a:rPr lang="en-US" altLang="en-US" sz="1600" b="1" dirty="0"/>
              <a:t> game</a:t>
            </a:r>
            <a:endParaRPr lang="en-US" altLang="en-US" sz="1600" dirty="0"/>
          </a:p>
        </p:txBody>
      </p:sp>
      <p:graphicFrame>
        <p:nvGraphicFramePr>
          <p:cNvPr id="4" name="Shape 127"/>
          <p:cNvGraphicFramePr>
            <a:graphicFrameLocks noGrp="1"/>
          </p:cNvGraphicFramePr>
          <p:nvPr>
            <p:extLst>
              <p:ext uri="{D42A27DB-BD31-4B8C-83A1-F6EECF244321}">
                <p14:modId xmlns:p14="http://schemas.microsoft.com/office/powerpoint/2010/main" val="1459987876"/>
              </p:ext>
            </p:extLst>
          </p:nvPr>
        </p:nvGraphicFramePr>
        <p:xfrm>
          <a:off x="2343978" y="1499690"/>
          <a:ext cx="4572000" cy="1582258"/>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88153">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Prisoner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677482">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Silent (= cooperate)</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Betray (= defect) </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78612">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Prisoner 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Silent</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-1,-1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-3,0</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30951">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Betray</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0,-3</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-2,-2</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66890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1404937" y="685800"/>
            <a:ext cx="6253163" cy="571500"/>
          </a:xfrm>
        </p:spPr>
        <p:txBody>
          <a:bodyPr>
            <a:normAutofit fontScale="90000"/>
          </a:bodyPr>
          <a:lstStyle/>
          <a:p>
            <a:r>
              <a:rPr lang="en-US" altLang="en-US" dirty="0" smtClean="0"/>
              <a:t>Nash equilibrium – prisoners’ dilemma</a:t>
            </a:r>
          </a:p>
        </p:txBody>
      </p:sp>
      <p:sp>
        <p:nvSpPr>
          <p:cNvPr id="3" name="Content Placeholder 2"/>
          <p:cNvSpPr>
            <a:spLocks noGrp="1"/>
          </p:cNvSpPr>
          <p:nvPr>
            <p:ph idx="1"/>
          </p:nvPr>
        </p:nvSpPr>
        <p:spPr>
          <a:xfrm>
            <a:off x="569843" y="3257550"/>
            <a:ext cx="8342243" cy="1257300"/>
          </a:xfrm>
        </p:spPr>
        <p:txBody>
          <a:bodyPr/>
          <a:lstStyle/>
          <a:p>
            <a:pPr>
              <a:lnSpc>
                <a:spcPct val="90000"/>
              </a:lnSpc>
            </a:pPr>
            <a:r>
              <a:rPr lang="en-US" altLang="en-US" sz="1400" dirty="0"/>
              <a:t>Socially optimal strategy: cooperate (stay silent): -1,-1</a:t>
            </a:r>
          </a:p>
          <a:p>
            <a:pPr>
              <a:lnSpc>
                <a:spcPct val="90000"/>
              </a:lnSpc>
            </a:pPr>
            <a:r>
              <a:rPr lang="en-US" altLang="en-US" sz="1400" dirty="0"/>
              <a:t>But from prisoner 1 perspective:</a:t>
            </a:r>
          </a:p>
          <a:p>
            <a:pPr lvl="1">
              <a:lnSpc>
                <a:spcPct val="90000"/>
              </a:lnSpc>
            </a:pPr>
            <a:r>
              <a:rPr lang="en-US" altLang="en-US" sz="1000" dirty="0"/>
              <a:t>If he thinks prisoner 2 is going to stay silent, he should betray and set free</a:t>
            </a:r>
          </a:p>
          <a:p>
            <a:pPr lvl="1">
              <a:lnSpc>
                <a:spcPct val="90000"/>
              </a:lnSpc>
            </a:pPr>
            <a:r>
              <a:rPr lang="en-US" altLang="en-US" sz="1000" dirty="0"/>
              <a:t>If he thinks prisoner 2 is going to betray, he should betray as well, and get only 2 year in prison, instead of 3</a:t>
            </a:r>
          </a:p>
          <a:p>
            <a:pPr>
              <a:lnSpc>
                <a:spcPct val="90000"/>
              </a:lnSpc>
            </a:pPr>
            <a:r>
              <a:rPr lang="en-US" altLang="en-US" sz="1400" dirty="0"/>
              <a:t>And the same works for prisoner 2</a:t>
            </a:r>
          </a:p>
          <a:p>
            <a:pPr>
              <a:lnSpc>
                <a:spcPct val="90000"/>
              </a:lnSpc>
            </a:pPr>
            <a:r>
              <a:rPr lang="en-US" altLang="en-US" sz="1400" dirty="0"/>
              <a:t>Hence: in the situation where the prisoners have no control on what the other is going to do, they should both betray (they had no chance to build up a relationship)</a:t>
            </a:r>
          </a:p>
          <a:p>
            <a:pPr>
              <a:lnSpc>
                <a:spcPct val="90000"/>
              </a:lnSpc>
            </a:pPr>
            <a:endParaRPr lang="en-US" altLang="en-US" sz="1400" dirty="0"/>
          </a:p>
        </p:txBody>
      </p:sp>
      <p:graphicFrame>
        <p:nvGraphicFramePr>
          <p:cNvPr id="4" name="Shape 127"/>
          <p:cNvGraphicFramePr>
            <a:graphicFrameLocks noGrp="1"/>
          </p:cNvGraphicFramePr>
          <p:nvPr/>
        </p:nvGraphicFramePr>
        <p:xfrm>
          <a:off x="2400300" y="1428751"/>
          <a:ext cx="4572000" cy="1582258"/>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88153">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Prisoner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677482">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Strategy</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Silent</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Betray </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78612">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Prisoner 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Silent</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rPr>
                        <a:t>-1,-1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rPr>
                        <a:t>-3,0</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30951">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Betray</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rPr>
                        <a:t>0,-3</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-2,-2</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5" name="Rectangle 6"/>
          <p:cNvSpPr>
            <a:spLocks noChangeArrowheads="1"/>
          </p:cNvSpPr>
          <p:nvPr/>
        </p:nvSpPr>
        <p:spPr bwMode="auto">
          <a:xfrm>
            <a:off x="6172200" y="2743200"/>
            <a:ext cx="485775"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Tree>
    <p:extLst>
      <p:ext uri="{BB962C8B-B14F-4D97-AF65-F5344CB8AC3E}">
        <p14:creationId xmlns:p14="http://schemas.microsoft.com/office/powerpoint/2010/main" val="222606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1404937" y="679076"/>
            <a:ext cx="6253163" cy="571500"/>
          </a:xfrm>
        </p:spPr>
        <p:txBody>
          <a:bodyPr>
            <a:normAutofit fontScale="90000"/>
          </a:bodyPr>
          <a:lstStyle/>
          <a:p>
            <a:r>
              <a:rPr lang="en-US" altLang="en-US" dirty="0" smtClean="0"/>
              <a:t>Nash equilibrium – prisoners’ dilemma</a:t>
            </a:r>
          </a:p>
        </p:txBody>
      </p:sp>
      <p:sp>
        <p:nvSpPr>
          <p:cNvPr id="3" name="Content Placeholder 2"/>
          <p:cNvSpPr>
            <a:spLocks noGrp="1"/>
          </p:cNvSpPr>
          <p:nvPr>
            <p:ph idx="1"/>
          </p:nvPr>
        </p:nvSpPr>
        <p:spPr>
          <a:xfrm>
            <a:off x="557562" y="3257550"/>
            <a:ext cx="7865326" cy="1257300"/>
          </a:xfrm>
        </p:spPr>
        <p:txBody>
          <a:bodyPr/>
          <a:lstStyle/>
          <a:p>
            <a:r>
              <a:rPr lang="en-US" altLang="en-US" sz="1400" dirty="0"/>
              <a:t>Prisoner 1’s best response: look at columns and find best response to each strategy of prisoner 2</a:t>
            </a:r>
          </a:p>
          <a:p>
            <a:r>
              <a:rPr lang="en-US" altLang="en-US" sz="1400" dirty="0"/>
              <a:t>Prisoner 2’s best response: look at rows and find best response to each strategy of prisoner 1</a:t>
            </a:r>
          </a:p>
          <a:p>
            <a:r>
              <a:rPr lang="en-US" altLang="en-US" sz="1400" dirty="0"/>
              <a:t>Nash equilibrium: -2,-2: both prisoners betray</a:t>
            </a:r>
          </a:p>
        </p:txBody>
      </p:sp>
      <p:graphicFrame>
        <p:nvGraphicFramePr>
          <p:cNvPr id="4" name="Shape 127"/>
          <p:cNvGraphicFramePr>
            <a:graphicFrameLocks noGrp="1"/>
          </p:cNvGraphicFramePr>
          <p:nvPr/>
        </p:nvGraphicFramePr>
        <p:xfrm>
          <a:off x="2400300" y="1428751"/>
          <a:ext cx="4572000" cy="1582258"/>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88153">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Prisoner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677482">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rPr>
                        <a:t>Silent</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Betray </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78612">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Prisoner 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Silent</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rPr>
                        <a:t>-1,-1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-3,0</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30951">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Betray</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0,-3</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-2,-2</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15" name="Rectangle 6"/>
          <p:cNvSpPr>
            <a:spLocks noChangeArrowheads="1"/>
          </p:cNvSpPr>
          <p:nvPr/>
        </p:nvSpPr>
        <p:spPr bwMode="auto">
          <a:xfrm>
            <a:off x="2400300" y="2457450"/>
            <a:ext cx="1117190"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16" name="Rectangle 6"/>
          <p:cNvSpPr>
            <a:spLocks noChangeArrowheads="1"/>
          </p:cNvSpPr>
          <p:nvPr/>
        </p:nvSpPr>
        <p:spPr bwMode="auto">
          <a:xfrm>
            <a:off x="4127705" y="1371600"/>
            <a:ext cx="1117190" cy="3429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7" name="Rectangle 6"/>
          <p:cNvSpPr>
            <a:spLocks noChangeArrowheads="1"/>
          </p:cNvSpPr>
          <p:nvPr/>
        </p:nvSpPr>
        <p:spPr bwMode="auto">
          <a:xfrm>
            <a:off x="4958575" y="2438400"/>
            <a:ext cx="371708" cy="62976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8" name="Rectangle 7"/>
          <p:cNvSpPr>
            <a:spLocks noChangeArrowheads="1"/>
          </p:cNvSpPr>
          <p:nvPr/>
        </p:nvSpPr>
        <p:spPr bwMode="auto">
          <a:xfrm>
            <a:off x="6092226" y="2457450"/>
            <a:ext cx="371708" cy="62976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10" name="Rectangle 9"/>
          <p:cNvSpPr>
            <a:spLocks noChangeArrowheads="1"/>
          </p:cNvSpPr>
          <p:nvPr/>
        </p:nvSpPr>
        <p:spPr bwMode="auto">
          <a:xfrm>
            <a:off x="5212152" y="2486584"/>
            <a:ext cx="371708" cy="271663"/>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11" name="Rectangle 10"/>
          <p:cNvSpPr>
            <a:spLocks noChangeArrowheads="1"/>
          </p:cNvSpPr>
          <p:nvPr/>
        </p:nvSpPr>
        <p:spPr bwMode="auto">
          <a:xfrm>
            <a:off x="6365054" y="2479929"/>
            <a:ext cx="371708" cy="271663"/>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12" name="Rectangle 11"/>
          <p:cNvSpPr>
            <a:spLocks noChangeArrowheads="1"/>
          </p:cNvSpPr>
          <p:nvPr/>
        </p:nvSpPr>
        <p:spPr bwMode="auto">
          <a:xfrm>
            <a:off x="5210872" y="2769612"/>
            <a:ext cx="371708" cy="271663"/>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
        <p:nvSpPr>
          <p:cNvPr id="13" name="Rectangle 12"/>
          <p:cNvSpPr>
            <a:spLocks noChangeArrowheads="1"/>
          </p:cNvSpPr>
          <p:nvPr/>
        </p:nvSpPr>
        <p:spPr bwMode="auto">
          <a:xfrm>
            <a:off x="6363774" y="2762957"/>
            <a:ext cx="371708" cy="271663"/>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charset="0"/>
                <a:ea typeface="DejaVu Sans" charset="0"/>
                <a:cs typeface="DejaVu Sans" charset="0"/>
              </a:defRPr>
            </a:lvl1pPr>
            <a:lvl2pPr marL="37931725" indent="-37474525">
              <a:defRPr sz="2400">
                <a:solidFill>
                  <a:schemeClr val="bg1"/>
                </a:solidFill>
                <a:latin typeface="Times New Roman" charset="0"/>
                <a:ea typeface="DejaVu Sans" charset="0"/>
                <a:cs typeface="DejaVu Sans" charset="0"/>
              </a:defRPr>
            </a:lvl2pPr>
            <a:lvl3pPr>
              <a:defRPr sz="2400">
                <a:solidFill>
                  <a:schemeClr val="bg1"/>
                </a:solidFill>
                <a:latin typeface="Times New Roman" charset="0"/>
                <a:ea typeface="DejaVu Sans" charset="0"/>
                <a:cs typeface="DejaVu Sans" charset="0"/>
              </a:defRPr>
            </a:lvl3pPr>
            <a:lvl4pPr>
              <a:defRPr sz="2400">
                <a:solidFill>
                  <a:schemeClr val="bg1"/>
                </a:solidFill>
                <a:latin typeface="Times New Roman" charset="0"/>
                <a:ea typeface="DejaVu Sans" charset="0"/>
                <a:cs typeface="DejaVu Sans" charset="0"/>
              </a:defRPr>
            </a:lvl4pPr>
            <a:lvl5pPr>
              <a:defRPr sz="2400">
                <a:solidFill>
                  <a:schemeClr val="bg1"/>
                </a:solidFill>
                <a:latin typeface="Times New Roman" charset="0"/>
                <a:ea typeface="DejaVu Sans" charset="0"/>
                <a:cs typeface="DejaVu Sans" charset="0"/>
              </a:defRPr>
            </a:lvl5pPr>
            <a:lvl6pPr marL="25146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6pPr>
            <a:lvl7pPr marL="29718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7pPr>
            <a:lvl8pPr marL="34290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8pPr>
            <a:lvl9pPr marL="3886200" indent="-228600" eaLnBrk="0" fontAlgn="base" hangingPunct="0">
              <a:spcBef>
                <a:spcPct val="0"/>
              </a:spcBef>
              <a:spcAft>
                <a:spcPct val="0"/>
              </a:spcAft>
              <a:buClr>
                <a:srgbClr val="000000"/>
              </a:buClr>
              <a:buSzPct val="100000"/>
              <a:buFont typeface="Times New Roman" charset="0"/>
              <a:defRPr sz="2400">
                <a:solidFill>
                  <a:schemeClr val="bg1"/>
                </a:solidFill>
                <a:latin typeface="Times New Roman" charset="0"/>
                <a:ea typeface="DejaVu Sans" charset="0"/>
                <a:cs typeface="DejaVu Sans" charset="0"/>
              </a:defRPr>
            </a:lvl9pPr>
          </a:lstStyle>
          <a:p>
            <a:pPr defTabSz="685800"/>
            <a:endParaRPr lang="en-US" altLang="en-US" sz="1800">
              <a:solidFill>
                <a:schemeClr val="tx1"/>
              </a:solidFill>
            </a:endParaRPr>
          </a:p>
        </p:txBody>
      </p:sp>
    </p:spTree>
    <p:extLst>
      <p:ext uri="{BB962C8B-B14F-4D97-AF65-F5344CB8AC3E}">
        <p14:creationId xmlns:p14="http://schemas.microsoft.com/office/powerpoint/2010/main" val="1397595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2"/>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1428750" y="692524"/>
            <a:ext cx="6253163" cy="571500"/>
          </a:xfrm>
        </p:spPr>
        <p:txBody>
          <a:bodyPr/>
          <a:lstStyle/>
          <a:p>
            <a:r>
              <a:rPr lang="en-US" altLang="en-US" sz="2025" dirty="0"/>
              <a:t>Nash equilibrium – dominated strategies</a:t>
            </a:r>
          </a:p>
        </p:txBody>
      </p:sp>
      <p:sp>
        <p:nvSpPr>
          <p:cNvPr id="76803" name="Content Placeholder 2"/>
          <p:cNvSpPr>
            <a:spLocks noGrp="1"/>
          </p:cNvSpPr>
          <p:nvPr>
            <p:ph idx="1"/>
          </p:nvPr>
        </p:nvSpPr>
        <p:spPr>
          <a:xfrm>
            <a:off x="1428750" y="3257550"/>
            <a:ext cx="6253163" cy="1257300"/>
          </a:xfrm>
        </p:spPr>
        <p:txBody>
          <a:bodyPr/>
          <a:lstStyle/>
          <a:p>
            <a:r>
              <a:rPr lang="en-US" altLang="en-US" sz="1200"/>
              <a:t>Prisoner 1: strategy silent dominated by betray (-1&lt;0; -3&lt;-2)</a:t>
            </a:r>
          </a:p>
          <a:p>
            <a:endParaRPr lang="en-US" altLang="en-US" sz="1200"/>
          </a:p>
        </p:txBody>
      </p:sp>
      <p:graphicFrame>
        <p:nvGraphicFramePr>
          <p:cNvPr id="4" name="Shape 127"/>
          <p:cNvGraphicFramePr>
            <a:graphicFrameLocks noGrp="1"/>
          </p:cNvGraphicFramePr>
          <p:nvPr/>
        </p:nvGraphicFramePr>
        <p:xfrm>
          <a:off x="2400300" y="1428751"/>
          <a:ext cx="4572000" cy="1582258"/>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88153">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Prisoner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677482">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Silent</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Betray </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78612">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Prisoner 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Silent</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rPr>
                        <a:t>-1,-1</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rPr>
                        <a:t>-3,0</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30951">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Betray</a:t>
                      </a: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rPr>
                        <a:t>0,-3</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0" i="0" u="none" strike="noStrike" cap="none" normalizeH="0" baseline="0" smtClean="0">
                          <a:ln>
                            <a:noFill/>
                          </a:ln>
                          <a:solidFill>
                            <a:srgbClr val="001C3D"/>
                          </a:solidFill>
                          <a:effectLst/>
                          <a:latin typeface="Verdana" charset="0"/>
                          <a:ea typeface="Verdana" charset="0"/>
                          <a:cs typeface="Verdana" charset="0"/>
                          <a:sym typeface="Verdana" charset="0"/>
                        </a:rPr>
                        <a:t>-2,-2</a:t>
                      </a:r>
                    </a:p>
                  </a:txBody>
                  <a:tcPr marL="67500" marR="67500" marT="47013" marB="351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pSp>
        <p:nvGrpSpPr>
          <p:cNvPr id="2" name="Group 7"/>
          <p:cNvGrpSpPr>
            <a:grpSpLocks/>
          </p:cNvGrpSpPr>
          <p:nvPr/>
        </p:nvGrpSpPr>
        <p:grpSpPr bwMode="auto">
          <a:xfrm>
            <a:off x="4972050" y="2457450"/>
            <a:ext cx="1769269" cy="277416"/>
            <a:chOff x="4932040" y="4093931"/>
            <a:chExt cx="2736304" cy="432048"/>
          </a:xfrm>
        </p:grpSpPr>
        <p:cxnSp>
          <p:nvCxnSpPr>
            <p:cNvPr id="76830" name="Straight Connector 8"/>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76831" name="Straight Connector 12"/>
            <p:cNvCxnSpPr>
              <a:cxnSpLocks noChangeShapeType="1"/>
            </p:cNvCxnSpPr>
            <p:nvPr/>
          </p:nvCxnSpPr>
          <p:spPr bwMode="auto">
            <a:xfrm>
              <a:off x="4932040" y="4110980"/>
              <a:ext cx="2736304" cy="3981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22336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1404937" y="679076"/>
            <a:ext cx="6253163" cy="571500"/>
          </a:xfrm>
        </p:spPr>
        <p:txBody>
          <a:bodyPr/>
          <a:lstStyle/>
          <a:p>
            <a:r>
              <a:rPr lang="en-US" altLang="en-US" sz="2025" dirty="0"/>
              <a:t>Nash equilibrium – dominated strategies</a:t>
            </a:r>
          </a:p>
        </p:txBody>
      </p:sp>
      <p:sp>
        <p:nvSpPr>
          <p:cNvPr id="77827" name="Content Placeholder 2"/>
          <p:cNvSpPr>
            <a:spLocks noGrp="1"/>
          </p:cNvSpPr>
          <p:nvPr>
            <p:ph idx="1"/>
          </p:nvPr>
        </p:nvSpPr>
        <p:spPr>
          <a:xfrm>
            <a:off x="1428750" y="3257550"/>
            <a:ext cx="6253163" cy="1257300"/>
          </a:xfrm>
        </p:spPr>
        <p:txBody>
          <a:bodyPr/>
          <a:lstStyle/>
          <a:p>
            <a:r>
              <a:rPr lang="en-US" altLang="en-US" sz="1200"/>
              <a:t>Prisoner 1: strategy silent dominated by betray (-1&lt;0; -3&lt;-2)</a:t>
            </a:r>
          </a:p>
          <a:p>
            <a:endParaRPr lang="en-US" altLang="en-US" sz="1200"/>
          </a:p>
          <a:p>
            <a:r>
              <a:rPr lang="en-US" altLang="en-US" sz="1200"/>
              <a:t>Prisoner 2: strategy silent dominated by betray (-3&lt;-2)</a:t>
            </a:r>
          </a:p>
          <a:p>
            <a:endParaRPr lang="en-US" altLang="en-US" sz="1200"/>
          </a:p>
        </p:txBody>
      </p:sp>
      <p:graphicFrame>
        <p:nvGraphicFramePr>
          <p:cNvPr id="4" name="Shape 127"/>
          <p:cNvGraphicFramePr>
            <a:graphicFrameLocks noGrp="1"/>
          </p:cNvGraphicFramePr>
          <p:nvPr>
            <p:extLst/>
          </p:nvPr>
        </p:nvGraphicFramePr>
        <p:xfrm>
          <a:off x="2400300" y="1428750"/>
          <a:ext cx="4572000" cy="1807574"/>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88209">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Prisoner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677580">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21" marB="351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67500" marR="67500" marT="47021" marB="351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Silent</a:t>
                      </a:r>
                    </a:p>
                  </a:txBody>
                  <a:tcPr marL="67500" marR="67500" marT="47021" marB="351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Betray </a:t>
                      </a:r>
                    </a:p>
                  </a:txBody>
                  <a:tcPr marL="67500" marR="67500" marT="47021" marB="351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7865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Prisoner 1</a:t>
                      </a:r>
                    </a:p>
                  </a:txBody>
                  <a:tcPr marL="67500" marR="67500" marT="47021" marB="351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21" marB="351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21" marB="351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21" marB="351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47891">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l-NL" altLang="en-US" sz="1100" b="1" i="0" u="none" strike="noStrike" cap="none" normalizeH="0" baseline="0" dirty="0" err="1" smtClean="0">
                          <a:ln>
                            <a:noFill/>
                          </a:ln>
                          <a:solidFill>
                            <a:srgbClr val="001C3D"/>
                          </a:solidFill>
                          <a:effectLst/>
                          <a:latin typeface="Verdana" charset="0"/>
                          <a:ea typeface="Verdana" charset="0"/>
                          <a:cs typeface="Verdana" charset="0"/>
                          <a:sym typeface="Verdana" charset="0"/>
                        </a:rPr>
                        <a:t>Betray</a:t>
                      </a:r>
                      <a:endPar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Verdana" charset="0"/>
                        <a:ea typeface="DejaVu Sans" charset="0"/>
                        <a:cs typeface="DejaVu Sans" charset="0"/>
                      </a:endParaRPr>
                    </a:p>
                  </a:txBody>
                  <a:tcPr marL="67500" marR="67500" marT="47021" marB="351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       0,-3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Verdana" charset="0"/>
                        <a:ea typeface="DejaVu Sans" charset="0"/>
                        <a:cs typeface="DejaVu Sans" charset="0"/>
                      </a:endParaRPr>
                    </a:p>
                  </a:txBody>
                  <a:tcPr marL="67500" marR="67500" marT="47021" marB="351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-2,-2</a:t>
                      </a:r>
                    </a:p>
                  </a:txBody>
                  <a:tcPr marL="67500" marR="67500" marT="47021" marB="351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grpSp>
        <p:nvGrpSpPr>
          <p:cNvPr id="2" name="Group 7"/>
          <p:cNvGrpSpPr>
            <a:grpSpLocks/>
          </p:cNvGrpSpPr>
          <p:nvPr/>
        </p:nvGrpSpPr>
        <p:grpSpPr bwMode="auto">
          <a:xfrm>
            <a:off x="4923924" y="2792016"/>
            <a:ext cx="685800" cy="277416"/>
            <a:chOff x="4932042" y="4093931"/>
            <a:chExt cx="2736305" cy="432048"/>
          </a:xfrm>
        </p:grpSpPr>
        <p:cxnSp>
          <p:nvCxnSpPr>
            <p:cNvPr id="77854" name="Straight Connector 8"/>
            <p:cNvCxnSpPr>
              <a:cxnSpLocks noChangeShapeType="1"/>
            </p:cNvCxnSpPr>
            <p:nvPr/>
          </p:nvCxnSpPr>
          <p:spPr bwMode="auto">
            <a:xfrm flipV="1">
              <a:off x="4968044" y="4093931"/>
              <a:ext cx="2664296" cy="43204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77855" name="Straight Connector 12"/>
            <p:cNvCxnSpPr>
              <a:cxnSpLocks noChangeShapeType="1"/>
            </p:cNvCxnSpPr>
            <p:nvPr/>
          </p:nvCxnSpPr>
          <p:spPr bwMode="auto">
            <a:xfrm>
              <a:off x="4932042" y="4110980"/>
              <a:ext cx="2736305" cy="39813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070626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1404937" y="628650"/>
            <a:ext cx="6253163" cy="571500"/>
          </a:xfrm>
        </p:spPr>
        <p:txBody>
          <a:bodyPr/>
          <a:lstStyle/>
          <a:p>
            <a:r>
              <a:rPr lang="en-US" altLang="en-US" sz="2025" dirty="0"/>
              <a:t>Nash equilibrium – dominated strategies</a:t>
            </a:r>
          </a:p>
        </p:txBody>
      </p:sp>
      <p:sp>
        <p:nvSpPr>
          <p:cNvPr id="78851" name="Content Placeholder 2"/>
          <p:cNvSpPr>
            <a:spLocks noGrp="1"/>
          </p:cNvSpPr>
          <p:nvPr>
            <p:ph idx="1"/>
          </p:nvPr>
        </p:nvSpPr>
        <p:spPr>
          <a:xfrm>
            <a:off x="1428750" y="3257550"/>
            <a:ext cx="6253163" cy="1257300"/>
          </a:xfrm>
        </p:spPr>
        <p:txBody>
          <a:bodyPr/>
          <a:lstStyle/>
          <a:p>
            <a:r>
              <a:rPr lang="en-US" altLang="en-US" sz="1200" dirty="0"/>
              <a:t>Betray is dominant strategy for both players</a:t>
            </a:r>
          </a:p>
          <a:p>
            <a:endParaRPr lang="en-US" altLang="en-US" sz="1200" dirty="0"/>
          </a:p>
          <a:p>
            <a:r>
              <a:rPr lang="en-US" altLang="en-US" sz="1200" dirty="0"/>
              <a:t>If both players have a dominant strategy, this must be the Nash equilibrium</a:t>
            </a:r>
          </a:p>
          <a:p>
            <a:endParaRPr lang="en-US" altLang="en-US" sz="1200" dirty="0"/>
          </a:p>
        </p:txBody>
      </p:sp>
      <p:graphicFrame>
        <p:nvGraphicFramePr>
          <p:cNvPr id="4" name="Shape 127"/>
          <p:cNvGraphicFramePr>
            <a:graphicFrameLocks noGrp="1"/>
          </p:cNvGraphicFramePr>
          <p:nvPr>
            <p:extLst>
              <p:ext uri="{D42A27DB-BD31-4B8C-83A1-F6EECF244321}">
                <p14:modId xmlns:p14="http://schemas.microsoft.com/office/powerpoint/2010/main" val="2651584681"/>
              </p:ext>
            </p:extLst>
          </p:nvPr>
        </p:nvGraphicFramePr>
        <p:xfrm>
          <a:off x="2400300" y="1117324"/>
          <a:ext cx="4572000" cy="1924883"/>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488540">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Prisoner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677693">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7028" marB="351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67500" marR="67500" marT="47028" marB="351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28" marB="351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l-NL" altLang="en-US" sz="1100" b="1" i="0" u="none" strike="noStrike" cap="none" normalizeH="0" baseline="0" dirty="0" err="1" smtClean="0">
                          <a:ln>
                            <a:noFill/>
                          </a:ln>
                          <a:solidFill>
                            <a:srgbClr val="001C3D"/>
                          </a:solidFill>
                          <a:effectLst/>
                          <a:latin typeface="Verdana" charset="0"/>
                          <a:ea typeface="Verdana" charset="0"/>
                          <a:cs typeface="Verdana" charset="0"/>
                          <a:sym typeface="Verdana" charset="0"/>
                        </a:rPr>
                        <a:t>Betray</a:t>
                      </a:r>
                      <a:endPar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Verdana" charset="0"/>
                        <a:ea typeface="DejaVu Sans" charset="0"/>
                        <a:cs typeface="DejaVu Sans" charset="0"/>
                      </a:endParaRPr>
                    </a:p>
                  </a:txBody>
                  <a:tcPr marL="67500" marR="67500" marT="47028" marB="351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287953">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1100" b="1" i="0" u="none" strike="noStrike" cap="none" normalizeH="0" baseline="0" smtClean="0">
                          <a:ln>
                            <a:noFill/>
                          </a:ln>
                          <a:solidFill>
                            <a:srgbClr val="001C3D"/>
                          </a:solidFill>
                          <a:effectLst/>
                          <a:latin typeface="Verdana" charset="0"/>
                          <a:ea typeface="Verdana" charset="0"/>
                          <a:cs typeface="Verdana" charset="0"/>
                          <a:sym typeface="Verdana" charset="0"/>
                        </a:rPr>
                        <a:t>Prisoner 1</a:t>
                      </a:r>
                    </a:p>
                  </a:txBody>
                  <a:tcPr marL="67500" marR="67500" marT="47028" marB="351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28" marB="351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7028" marB="351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Verdana" charset="0"/>
                        <a:ea typeface="DejaVu Sans" charset="0"/>
                        <a:cs typeface="DejaVu Sans" charset="0"/>
                      </a:endParaRPr>
                    </a:p>
                  </a:txBody>
                  <a:tcPr marL="67500" marR="67500" marT="47028" marB="351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47905">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l-NL" altLang="en-US" sz="1100" b="1" i="0" u="none" strike="noStrike" cap="none" normalizeH="0" baseline="0" dirty="0" err="1" smtClean="0">
                          <a:ln>
                            <a:noFill/>
                          </a:ln>
                          <a:solidFill>
                            <a:srgbClr val="001C3D"/>
                          </a:solidFill>
                          <a:effectLst/>
                          <a:latin typeface="Verdana" charset="0"/>
                          <a:ea typeface="Verdana" charset="0"/>
                          <a:cs typeface="Verdana" charset="0"/>
                          <a:sym typeface="Verdana" charset="0"/>
                        </a:rPr>
                        <a:t>Betray</a:t>
                      </a:r>
                      <a:endParaRPr kumimoji="0" lang="en-US" altLang="en-US" sz="1100" b="1" i="0" u="none" strike="noStrike" cap="none" normalizeH="0" baseline="0" dirty="0" smtClean="0">
                        <a:ln>
                          <a:noFill/>
                        </a:ln>
                        <a:solidFill>
                          <a:srgbClr val="001C3D"/>
                        </a:solidFill>
                        <a:effectLst/>
                        <a:latin typeface="Verdana" charset="0"/>
                        <a:ea typeface="Verdana" charset="0"/>
                        <a:cs typeface="Verdana" charset="0"/>
                        <a:sym typeface="Verdana"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Verdana" charset="0"/>
                        <a:ea typeface="DejaVu Sans" charset="0"/>
                        <a:cs typeface="DejaVu Sans" charset="0"/>
                      </a:endParaRPr>
                    </a:p>
                  </a:txBody>
                  <a:tcPr marL="67500" marR="67500" marT="47028" marB="351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smtClean="0">
                        <a:ln>
                          <a:noFill/>
                        </a:ln>
                        <a:solidFill>
                          <a:schemeClr val="tx1"/>
                        </a:solidFill>
                        <a:effectLst/>
                        <a:latin typeface="Verdana" charset="0"/>
                        <a:ea typeface="DejaVu Sans" charset="0"/>
                        <a:cs typeface="DejaVu Sans" charset="0"/>
                      </a:endParaRPr>
                    </a:p>
                  </a:txBody>
                  <a:tcPr marL="67500" marR="67500" marT="47028" marB="351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cap="none" normalizeH="0" baseline="0" dirty="0" smtClean="0">
                          <a:ln>
                            <a:noFill/>
                          </a:ln>
                          <a:solidFill>
                            <a:schemeClr val="tx1"/>
                          </a:solidFill>
                          <a:effectLst/>
                          <a:latin typeface="Verdana" charset="0"/>
                          <a:ea typeface="DejaVu Sans" charset="0"/>
                          <a:cs typeface="DejaVu Sans" charset="0"/>
                        </a:rPr>
                        <a:t>       </a:t>
                      </a:r>
                      <a:r>
                        <a:rPr kumimoji="0" lang="en-US" altLang="en-US" sz="1100" b="0" i="0" u="none" strike="noStrike" cap="none" normalizeH="0" baseline="0" dirty="0" smtClean="0">
                          <a:ln>
                            <a:noFill/>
                          </a:ln>
                          <a:solidFill>
                            <a:srgbClr val="001C3D"/>
                          </a:solidFill>
                          <a:effectLst/>
                          <a:latin typeface="Verdana" charset="0"/>
                          <a:ea typeface="Verdana" charset="0"/>
                          <a:cs typeface="Verdana" charset="0"/>
                          <a:sym typeface="Verdana" charset="0"/>
                        </a:rPr>
                        <a:t>-2,-2</a:t>
                      </a:r>
                    </a:p>
                  </a:txBody>
                  <a:tcPr marL="67500" marR="67500" marT="47028" marB="351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646284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1800" dirty="0" err="1"/>
              <a:t>What</a:t>
            </a:r>
            <a:r>
              <a:rPr lang="nl-NL" sz="1800" dirty="0"/>
              <a:t> </a:t>
            </a:r>
            <a:r>
              <a:rPr lang="nl-NL" sz="1800" dirty="0" err="1"/>
              <a:t>to</a:t>
            </a:r>
            <a:r>
              <a:rPr lang="nl-NL" sz="1800" dirty="0"/>
              <a:t> </a:t>
            </a:r>
            <a:r>
              <a:rPr lang="nl-NL" sz="1800" dirty="0" err="1"/>
              <a:t>know</a:t>
            </a:r>
            <a:r>
              <a:rPr lang="nl-NL" sz="1800" dirty="0"/>
              <a:t>/</a:t>
            </a:r>
            <a:r>
              <a:rPr lang="nl-NL" sz="1800" dirty="0" err="1"/>
              <a:t>know</a:t>
            </a:r>
            <a:r>
              <a:rPr lang="nl-NL" sz="1800" dirty="0"/>
              <a:t>-</a:t>
            </a:r>
            <a:r>
              <a:rPr lang="nl-NL" sz="1800" dirty="0" err="1"/>
              <a:t>how</a:t>
            </a:r>
            <a:r>
              <a:rPr lang="nl-NL" sz="1800" dirty="0"/>
              <a:t>-</a:t>
            </a:r>
            <a:r>
              <a:rPr lang="nl-NL" sz="1800" dirty="0" err="1"/>
              <a:t>to</a:t>
            </a:r>
            <a:r>
              <a:rPr lang="nl-NL" sz="1800" dirty="0"/>
              <a:t>-do </a:t>
            </a:r>
            <a:r>
              <a:rPr lang="nl-NL" sz="1800" dirty="0" err="1"/>
              <a:t>for</a:t>
            </a:r>
            <a:r>
              <a:rPr lang="nl-NL" sz="1800" dirty="0"/>
              <a:t> </a:t>
            </a:r>
            <a:r>
              <a:rPr lang="nl-NL" sz="1800" dirty="0" err="1"/>
              <a:t>the</a:t>
            </a:r>
            <a:r>
              <a:rPr lang="nl-NL" sz="1800" dirty="0"/>
              <a:t> </a:t>
            </a:r>
            <a:r>
              <a:rPr lang="nl-NL" sz="1800" dirty="0" err="1"/>
              <a:t>exam</a:t>
            </a:r>
            <a:endParaRPr lang="en-US" sz="1800" dirty="0"/>
          </a:p>
        </p:txBody>
      </p:sp>
      <p:sp>
        <p:nvSpPr>
          <p:cNvPr id="3" name="Text Placeholder 2"/>
          <p:cNvSpPr>
            <a:spLocks noGrp="1"/>
          </p:cNvSpPr>
          <p:nvPr>
            <p:ph type="body" idx="1"/>
          </p:nvPr>
        </p:nvSpPr>
        <p:spPr>
          <a:xfrm>
            <a:off x="1404937" y="1588482"/>
            <a:ext cx="6253163" cy="3086100"/>
          </a:xfrm>
        </p:spPr>
        <p:txBody>
          <a:bodyPr>
            <a:normAutofit/>
          </a:bodyPr>
          <a:lstStyle/>
          <a:p>
            <a:r>
              <a:rPr lang="en-GB" sz="1500" dirty="0"/>
              <a:t> </a:t>
            </a:r>
            <a:r>
              <a:rPr lang="nl-NL" sz="1500" dirty="0" err="1"/>
              <a:t>Solving</a:t>
            </a:r>
            <a:r>
              <a:rPr lang="nl-NL" sz="1500" dirty="0"/>
              <a:t> games </a:t>
            </a:r>
            <a:r>
              <a:rPr lang="nl-NL" sz="1500" dirty="0" err="1"/>
              <a:t>by</a:t>
            </a:r>
            <a:r>
              <a:rPr lang="nl-NL" sz="1500" dirty="0"/>
              <a:t> </a:t>
            </a:r>
            <a:r>
              <a:rPr lang="nl-NL" sz="1500" dirty="0" err="1"/>
              <a:t>dominated</a:t>
            </a:r>
            <a:r>
              <a:rPr lang="nl-NL" sz="1500" dirty="0"/>
              <a:t> </a:t>
            </a:r>
            <a:r>
              <a:rPr lang="nl-NL" sz="1500" dirty="0" err="1"/>
              <a:t>strategies</a:t>
            </a:r>
            <a:endParaRPr lang="nl-NL" sz="1500" dirty="0"/>
          </a:p>
          <a:p>
            <a:endParaRPr lang="nl-NL" sz="1500" dirty="0"/>
          </a:p>
          <a:p>
            <a:r>
              <a:rPr lang="nl-NL" sz="1500" dirty="0"/>
              <a:t> </a:t>
            </a:r>
            <a:r>
              <a:rPr lang="nl-NL" sz="1500" dirty="0" err="1"/>
              <a:t>Solving</a:t>
            </a:r>
            <a:r>
              <a:rPr lang="nl-NL" sz="1500" dirty="0"/>
              <a:t> games </a:t>
            </a:r>
            <a:r>
              <a:rPr lang="nl-NL" sz="1500" dirty="0" err="1"/>
              <a:t>by</a:t>
            </a:r>
            <a:r>
              <a:rPr lang="nl-NL" sz="1500" dirty="0"/>
              <a:t> minimax </a:t>
            </a:r>
            <a:r>
              <a:rPr lang="nl-NL" sz="1500" dirty="0" err="1"/>
              <a:t>criterion</a:t>
            </a:r>
            <a:endParaRPr lang="nl-NL" sz="1500" dirty="0"/>
          </a:p>
          <a:p>
            <a:endParaRPr lang="nl-NL" sz="1500" dirty="0"/>
          </a:p>
          <a:p>
            <a:r>
              <a:rPr lang="nl-NL" sz="1500" dirty="0"/>
              <a:t> </a:t>
            </a:r>
            <a:r>
              <a:rPr lang="nl-NL" sz="1500" dirty="0" err="1"/>
              <a:t>Stable</a:t>
            </a:r>
            <a:r>
              <a:rPr lang="nl-NL" sz="1500" dirty="0"/>
              <a:t>/</a:t>
            </a:r>
            <a:r>
              <a:rPr lang="nl-NL" sz="1500" dirty="0" err="1"/>
              <a:t>unstable</a:t>
            </a:r>
            <a:r>
              <a:rPr lang="nl-NL" sz="1500" dirty="0"/>
              <a:t> </a:t>
            </a:r>
            <a:r>
              <a:rPr lang="nl-NL" sz="1500" dirty="0" err="1"/>
              <a:t>solutions</a:t>
            </a:r>
            <a:endParaRPr lang="nl-NL" sz="1500" dirty="0"/>
          </a:p>
          <a:p>
            <a:endParaRPr lang="nl-NL" sz="1500" dirty="0"/>
          </a:p>
          <a:p>
            <a:r>
              <a:rPr lang="nl-NL" sz="1500" dirty="0"/>
              <a:t> </a:t>
            </a:r>
            <a:r>
              <a:rPr lang="nl-NL" sz="1500" dirty="0" err="1"/>
              <a:t>Find</a:t>
            </a:r>
            <a:r>
              <a:rPr lang="nl-NL" sz="1500" dirty="0"/>
              <a:t> Nash equilibrium in a game</a:t>
            </a:r>
            <a:endParaRPr lang="en-US" sz="1500" dirty="0"/>
          </a:p>
          <a:p>
            <a:endParaRPr lang="en-US" sz="1500" dirty="0"/>
          </a:p>
        </p:txBody>
      </p:sp>
    </p:spTree>
    <p:extLst>
      <p:ext uri="{BB962C8B-B14F-4D97-AF65-F5344CB8AC3E}">
        <p14:creationId xmlns:p14="http://schemas.microsoft.com/office/powerpoint/2010/main" val="32402539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1293121" y="475629"/>
            <a:ext cx="6253163" cy="571500"/>
          </a:xfrm>
        </p:spPr>
        <p:txBody>
          <a:bodyPr/>
          <a:lstStyle/>
          <a:p>
            <a:r>
              <a:rPr lang="nl-NL" altLang="en-US" dirty="0" err="1" smtClean="0"/>
              <a:t>Homework</a:t>
            </a:r>
            <a:endParaRPr lang="en-US" altLang="en-US" dirty="0" smtClean="0"/>
          </a:p>
        </p:txBody>
      </p:sp>
      <p:sp>
        <p:nvSpPr>
          <p:cNvPr id="82947" name="Content Placeholder 2"/>
          <p:cNvSpPr>
            <a:spLocks noGrp="1"/>
          </p:cNvSpPr>
          <p:nvPr>
            <p:ph idx="1"/>
          </p:nvPr>
        </p:nvSpPr>
        <p:spPr>
          <a:xfrm>
            <a:off x="1385887" y="1168004"/>
            <a:ext cx="6253163" cy="3086100"/>
          </a:xfrm>
        </p:spPr>
        <p:txBody>
          <a:bodyPr/>
          <a:lstStyle/>
          <a:p>
            <a:r>
              <a:rPr lang="nl-NL" altLang="en-US" sz="1200" dirty="0"/>
              <a:t> </a:t>
            </a:r>
            <a:r>
              <a:rPr lang="nl-NL" altLang="en-US" sz="1200" dirty="0" err="1"/>
              <a:t>Study</a:t>
            </a:r>
            <a:r>
              <a:rPr lang="nl-NL" altLang="en-US" sz="1200" dirty="0"/>
              <a:t> slides </a:t>
            </a:r>
            <a:r>
              <a:rPr lang="nl-NL" altLang="en-US" sz="1200" dirty="0" err="1"/>
              <a:t>and</a:t>
            </a:r>
            <a:r>
              <a:rPr lang="nl-NL" altLang="en-US" sz="1200" dirty="0"/>
              <a:t> </a:t>
            </a:r>
            <a:r>
              <a:rPr lang="nl-NL" altLang="en-US" sz="1200" dirty="0" err="1"/>
              <a:t>your</a:t>
            </a:r>
            <a:r>
              <a:rPr lang="nl-NL" altLang="en-US" sz="1200" dirty="0"/>
              <a:t> </a:t>
            </a:r>
            <a:r>
              <a:rPr lang="nl-NL" altLang="en-US" sz="1200" dirty="0" err="1"/>
              <a:t>notes</a:t>
            </a:r>
            <a:endParaRPr lang="nl-NL" altLang="en-US" sz="1200" dirty="0"/>
          </a:p>
          <a:p>
            <a:endParaRPr lang="nl-NL" altLang="en-US" sz="1200" dirty="0"/>
          </a:p>
          <a:p>
            <a:r>
              <a:rPr lang="nl-NL" altLang="en-US" sz="1200" dirty="0"/>
              <a:t> </a:t>
            </a:r>
            <a:r>
              <a:rPr lang="nl-NL" altLang="en-US" sz="1200" dirty="0" err="1"/>
              <a:t>Exercise</a:t>
            </a:r>
            <a:r>
              <a:rPr lang="nl-NL" altLang="en-US" sz="1200" dirty="0"/>
              <a:t> on </a:t>
            </a:r>
            <a:r>
              <a:rPr lang="nl-NL" altLang="en-US" sz="1200" dirty="0" err="1"/>
              <a:t>the</a:t>
            </a:r>
            <a:r>
              <a:rPr lang="nl-NL" altLang="en-US" sz="1200" dirty="0"/>
              <a:t> </a:t>
            </a:r>
            <a:r>
              <a:rPr lang="nl-NL" altLang="en-US" sz="1200" dirty="0" err="1"/>
              <a:t>following</a:t>
            </a:r>
            <a:r>
              <a:rPr lang="nl-NL" altLang="en-US" sz="1200" dirty="0"/>
              <a:t> slide</a:t>
            </a:r>
          </a:p>
          <a:p>
            <a:endParaRPr lang="nl-NL" altLang="en-US" sz="1200" dirty="0"/>
          </a:p>
          <a:p>
            <a:r>
              <a:rPr lang="nl-NL" altLang="en-US" sz="1200" dirty="0"/>
              <a:t> </a:t>
            </a:r>
            <a:r>
              <a:rPr lang="nl-NL" altLang="en-US" sz="1200" dirty="0" err="1"/>
              <a:t>Think</a:t>
            </a:r>
            <a:r>
              <a:rPr lang="nl-NL" altLang="en-US" sz="1200" dirty="0"/>
              <a:t> of </a:t>
            </a:r>
            <a:r>
              <a:rPr lang="nl-NL" altLang="en-US" sz="1200" dirty="0" err="1"/>
              <a:t>possible</a:t>
            </a:r>
            <a:r>
              <a:rPr lang="nl-NL" altLang="en-US" sz="1200" dirty="0"/>
              <a:t> </a:t>
            </a:r>
            <a:r>
              <a:rPr lang="nl-NL" altLang="en-US" sz="1200" dirty="0" err="1"/>
              <a:t>applications</a:t>
            </a:r>
            <a:r>
              <a:rPr lang="nl-NL" altLang="en-US" sz="1200" dirty="0"/>
              <a:t> of Game </a:t>
            </a:r>
            <a:r>
              <a:rPr lang="nl-NL" altLang="en-US" sz="1200" dirty="0" err="1"/>
              <a:t>Theory</a:t>
            </a:r>
            <a:r>
              <a:rPr lang="nl-NL" altLang="en-US" sz="1200" dirty="0"/>
              <a:t>, different </a:t>
            </a:r>
            <a:r>
              <a:rPr lang="nl-NL" altLang="en-US" sz="1200" dirty="0" err="1"/>
              <a:t>from</a:t>
            </a:r>
            <a:r>
              <a:rPr lang="nl-NL" altLang="en-US" sz="1200" dirty="0"/>
              <a:t> </a:t>
            </a:r>
            <a:r>
              <a:rPr lang="nl-NL" altLang="en-US" sz="1200" dirty="0" err="1"/>
              <a:t>the</a:t>
            </a:r>
            <a:r>
              <a:rPr lang="nl-NL" altLang="en-US" sz="1200" dirty="0"/>
              <a:t> </a:t>
            </a:r>
            <a:r>
              <a:rPr lang="nl-NL" altLang="en-US" sz="1200" dirty="0" err="1"/>
              <a:t>ones</a:t>
            </a:r>
            <a:r>
              <a:rPr lang="nl-NL" altLang="en-US" sz="1200" dirty="0"/>
              <a:t> </a:t>
            </a:r>
            <a:r>
              <a:rPr lang="nl-NL" altLang="en-US" sz="1200" dirty="0" err="1"/>
              <a:t>mentioned</a:t>
            </a:r>
            <a:r>
              <a:rPr lang="nl-NL" altLang="en-US" sz="1200" dirty="0"/>
              <a:t> in </a:t>
            </a:r>
            <a:r>
              <a:rPr lang="nl-NL" altLang="en-US" sz="1200" dirty="0" err="1"/>
              <a:t>the</a:t>
            </a:r>
            <a:r>
              <a:rPr lang="nl-NL" altLang="en-US" sz="1200" dirty="0"/>
              <a:t> </a:t>
            </a:r>
            <a:r>
              <a:rPr lang="nl-NL" altLang="en-US" sz="1200" dirty="0" err="1"/>
              <a:t>lecture</a:t>
            </a:r>
            <a:endParaRPr lang="nl-NL" altLang="en-US" sz="1200" dirty="0"/>
          </a:p>
          <a:p>
            <a:endParaRPr lang="en-US" altLang="en-US" sz="1200" dirty="0"/>
          </a:p>
        </p:txBody>
      </p:sp>
    </p:spTree>
    <p:extLst>
      <p:ext uri="{BB962C8B-B14F-4D97-AF65-F5344CB8AC3E}">
        <p14:creationId xmlns:p14="http://schemas.microsoft.com/office/powerpoint/2010/main" val="25337906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hape 531"/>
          <p:cNvSpPr>
            <a:spLocks noGrp="1"/>
          </p:cNvSpPr>
          <p:nvPr>
            <p:ph type="title"/>
          </p:nvPr>
        </p:nvSpPr>
        <p:spPr>
          <a:xfrm>
            <a:off x="1077568" y="285750"/>
            <a:ext cx="6253163" cy="571500"/>
          </a:xfrm>
        </p:spPr>
        <p:txBody>
          <a:bodyPr/>
          <a:lstStyle/>
          <a:p>
            <a:pPr>
              <a:buClr>
                <a:srgbClr val="001C3D"/>
              </a:buClr>
              <a:buSzPct val="25000"/>
              <a:buFont typeface="Verdana" charset="0"/>
              <a:buNone/>
            </a:pPr>
            <a:r>
              <a:rPr lang="en-US" altLang="en-US" dirty="0" smtClean="0">
                <a:sym typeface="Verdana" charset="0"/>
              </a:rPr>
              <a:t>Problem 1</a:t>
            </a:r>
          </a:p>
        </p:txBody>
      </p:sp>
      <p:sp>
        <p:nvSpPr>
          <p:cNvPr id="83971" name="Shape 532"/>
          <p:cNvSpPr>
            <a:spLocks noGrp="1"/>
          </p:cNvSpPr>
          <p:nvPr>
            <p:ph type="body" idx="1"/>
          </p:nvPr>
        </p:nvSpPr>
        <p:spPr>
          <a:xfrm>
            <a:off x="1428750" y="971550"/>
            <a:ext cx="6253163" cy="3351610"/>
          </a:xfrm>
        </p:spPr>
        <p:txBody>
          <a:bodyPr/>
          <a:lstStyle/>
          <a:p>
            <a:pPr>
              <a:spcBef>
                <a:spcPct val="0"/>
              </a:spcBef>
              <a:buFontTx/>
              <a:buNone/>
            </a:pPr>
            <a:r>
              <a:rPr lang="en-US" altLang="en-US" sz="1050" dirty="0"/>
              <a:t>Consider the following game: </a:t>
            </a:r>
          </a:p>
          <a:p>
            <a:pPr>
              <a:spcBef>
                <a:spcPct val="0"/>
              </a:spcBef>
              <a:buFont typeface="Verdana" charset="0"/>
              <a:buAutoNum type="arabicPeriod"/>
            </a:pPr>
            <a:endParaRPr lang="en-US" altLang="en-US" sz="1050" dirty="0"/>
          </a:p>
          <a:p>
            <a:pPr>
              <a:spcBef>
                <a:spcPct val="0"/>
              </a:spcBef>
              <a:buFontTx/>
              <a:buNone/>
            </a:pPr>
            <a:r>
              <a:rPr lang="en-US" altLang="en-US" sz="1050" dirty="0"/>
              <a:t>Players R and C each choose a number 1, 2, or 3. If they choose the same number, C pays R that amount. If they choose differently, R pays C the amount that C has chosen.</a:t>
            </a:r>
          </a:p>
          <a:p>
            <a:pPr>
              <a:spcBef>
                <a:spcPct val="0"/>
              </a:spcBef>
              <a:buFont typeface="Verdana" charset="0"/>
              <a:buAutoNum type="arabicPeriod"/>
            </a:pPr>
            <a:endParaRPr lang="en-US" altLang="en-US" sz="1050" dirty="0"/>
          </a:p>
          <a:p>
            <a:pPr>
              <a:spcBef>
                <a:spcPct val="0"/>
              </a:spcBef>
              <a:buFont typeface="Verdana" charset="0"/>
              <a:buAutoNum type="arabicPeriod"/>
            </a:pPr>
            <a:r>
              <a:rPr lang="en-US" altLang="en-US" sz="1050" dirty="0"/>
              <a:t>What is the payoff table?</a:t>
            </a:r>
          </a:p>
          <a:p>
            <a:pPr>
              <a:spcBef>
                <a:spcPct val="0"/>
              </a:spcBef>
              <a:buFont typeface="Verdana" charset="0"/>
              <a:buAutoNum type="arabicPeriod"/>
            </a:pPr>
            <a:endParaRPr lang="en-US" altLang="en-US" sz="1050" dirty="0"/>
          </a:p>
          <a:p>
            <a:pPr>
              <a:spcBef>
                <a:spcPct val="0"/>
              </a:spcBef>
              <a:buFont typeface="Verdana" charset="0"/>
              <a:buAutoNum type="arabicPeriod"/>
            </a:pPr>
            <a:endParaRPr lang="en-US" altLang="en-US" sz="1050" dirty="0"/>
          </a:p>
          <a:p>
            <a:pPr>
              <a:spcBef>
                <a:spcPct val="0"/>
              </a:spcBef>
              <a:buFont typeface="Verdana" charset="0"/>
              <a:buAutoNum type="arabicPeriod"/>
            </a:pPr>
            <a:endParaRPr lang="en-US" altLang="en-US" sz="1050" dirty="0"/>
          </a:p>
          <a:p>
            <a:pPr>
              <a:spcBef>
                <a:spcPct val="0"/>
              </a:spcBef>
              <a:buFont typeface="Verdana" charset="0"/>
              <a:buAutoNum type="arabicPeriod"/>
            </a:pPr>
            <a:endParaRPr lang="en-US" altLang="en-US" sz="1050" dirty="0"/>
          </a:p>
          <a:p>
            <a:pPr>
              <a:spcBef>
                <a:spcPct val="0"/>
              </a:spcBef>
              <a:buFont typeface="Verdana" charset="0"/>
              <a:buAutoNum type="arabicPeriod"/>
            </a:pPr>
            <a:endParaRPr lang="en-US" altLang="en-US" sz="1050" dirty="0"/>
          </a:p>
          <a:p>
            <a:pPr>
              <a:spcBef>
                <a:spcPct val="0"/>
              </a:spcBef>
              <a:buFont typeface="Verdana" charset="0"/>
              <a:buAutoNum type="arabicPeriod"/>
            </a:pPr>
            <a:endParaRPr lang="en-US" altLang="en-US" sz="1050" dirty="0"/>
          </a:p>
          <a:p>
            <a:pPr>
              <a:spcBef>
                <a:spcPct val="0"/>
              </a:spcBef>
              <a:buFont typeface="Verdana" charset="0"/>
              <a:buAutoNum type="arabicPeriod"/>
            </a:pPr>
            <a:endParaRPr lang="en-US" altLang="en-US" sz="1050" dirty="0"/>
          </a:p>
          <a:p>
            <a:pPr>
              <a:spcBef>
                <a:spcPct val="0"/>
              </a:spcBef>
              <a:buFont typeface="Verdana" charset="0"/>
              <a:buAutoNum type="arabicPeriod"/>
            </a:pPr>
            <a:endParaRPr lang="en-US" altLang="en-US" sz="1050" dirty="0"/>
          </a:p>
          <a:p>
            <a:pPr>
              <a:spcBef>
                <a:spcPct val="0"/>
              </a:spcBef>
              <a:buFont typeface="Verdana" charset="0"/>
              <a:buAutoNum type="arabicPeriod"/>
            </a:pPr>
            <a:endParaRPr lang="en-US" altLang="en-US" sz="1050" dirty="0"/>
          </a:p>
          <a:p>
            <a:pPr>
              <a:spcBef>
                <a:spcPct val="0"/>
              </a:spcBef>
              <a:buFont typeface="Verdana" charset="0"/>
              <a:buAutoNum type="arabicPeriod"/>
            </a:pPr>
            <a:endParaRPr lang="en-US" altLang="en-US" sz="1050" dirty="0"/>
          </a:p>
          <a:p>
            <a:pPr>
              <a:spcBef>
                <a:spcPct val="0"/>
              </a:spcBef>
              <a:buFont typeface="Verdana" charset="0"/>
              <a:buAutoNum type="arabicPeriod"/>
            </a:pPr>
            <a:endParaRPr lang="en-US" altLang="en-US" sz="1050" dirty="0"/>
          </a:p>
          <a:p>
            <a:pPr>
              <a:spcBef>
                <a:spcPct val="0"/>
              </a:spcBef>
              <a:buFont typeface="Verdana" charset="0"/>
              <a:buAutoNum type="arabicPeriod"/>
            </a:pPr>
            <a:r>
              <a:rPr lang="en-US" altLang="en-US" sz="1050" dirty="0"/>
              <a:t>Are there any dominated actions in this game?</a:t>
            </a:r>
          </a:p>
          <a:p>
            <a:pPr>
              <a:spcBef>
                <a:spcPct val="0"/>
              </a:spcBef>
              <a:buFont typeface="Verdana" charset="0"/>
              <a:buAutoNum type="arabicPeriod"/>
            </a:pPr>
            <a:r>
              <a:rPr lang="en-US" altLang="en-US" sz="1050" dirty="0"/>
              <a:t>Is there a saddle point in this game?</a:t>
            </a:r>
          </a:p>
          <a:p>
            <a:pPr>
              <a:spcBef>
                <a:spcPct val="0"/>
              </a:spcBef>
              <a:buFont typeface="Verdana" charset="0"/>
              <a:buAutoNum type="arabicPeriod"/>
            </a:pPr>
            <a:r>
              <a:rPr lang="en-US" altLang="en-US" sz="1050" dirty="0"/>
              <a:t>Predict a possible evolution of the game (which action pairs might be following each other if the game is played multiple times?)</a:t>
            </a:r>
          </a:p>
        </p:txBody>
      </p:sp>
      <p:graphicFrame>
        <p:nvGraphicFramePr>
          <p:cNvPr id="4" name="Table 3"/>
          <p:cNvGraphicFramePr>
            <a:graphicFrameLocks noGrp="1"/>
          </p:cNvGraphicFramePr>
          <p:nvPr>
            <p:extLst>
              <p:ext uri="{D42A27DB-BD31-4B8C-83A1-F6EECF244321}">
                <p14:modId xmlns:p14="http://schemas.microsoft.com/office/powerpoint/2010/main" val="2556954868"/>
              </p:ext>
            </p:extLst>
          </p:nvPr>
        </p:nvGraphicFramePr>
        <p:xfrm>
          <a:off x="2109439" y="2093423"/>
          <a:ext cx="4572000" cy="1273969"/>
        </p:xfrm>
        <a:graphic>
          <a:graphicData uri="http://schemas.openxmlformats.org/drawingml/2006/table">
            <a:tbl>
              <a:tblPr/>
              <a:tblGrid>
                <a:gridCol w="1594247">
                  <a:extLst>
                    <a:ext uri="{9D8B030D-6E8A-4147-A177-3AD203B41FA5}">
                      <a16:colId xmlns:a16="http://schemas.microsoft.com/office/drawing/2014/main" val="20000"/>
                    </a:ext>
                  </a:extLst>
                </a:gridCol>
                <a:gridCol w="1263253">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02444">
                  <a:extLst>
                    <a:ext uri="{9D8B030D-6E8A-4147-A177-3AD203B41FA5}">
                      <a16:colId xmlns:a16="http://schemas.microsoft.com/office/drawing/2014/main" val="20003"/>
                    </a:ext>
                  </a:extLst>
                </a:gridCol>
                <a:gridCol w="640556">
                  <a:extLst>
                    <a:ext uri="{9D8B030D-6E8A-4147-A177-3AD203B41FA5}">
                      <a16:colId xmlns:a16="http://schemas.microsoft.com/office/drawing/2014/main" val="20004"/>
                    </a:ext>
                  </a:extLst>
                </a:gridCol>
              </a:tblGrid>
              <a:tr h="302419">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431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Player 2</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94310">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Player 1</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9431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9431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9431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10082345"/>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hape 532"/>
          <p:cNvSpPr>
            <a:spLocks noGrp="1"/>
          </p:cNvSpPr>
          <p:nvPr>
            <p:ph type="body" idx="1"/>
          </p:nvPr>
        </p:nvSpPr>
        <p:spPr>
          <a:xfrm>
            <a:off x="1404937" y="1008460"/>
            <a:ext cx="6253163" cy="3351609"/>
          </a:xfrm>
        </p:spPr>
        <p:txBody>
          <a:bodyPr/>
          <a:lstStyle/>
          <a:p>
            <a:pPr marL="0" indent="0">
              <a:spcBef>
                <a:spcPct val="0"/>
              </a:spcBef>
              <a:buNone/>
              <a:defRPr/>
            </a:pPr>
            <a:r>
              <a:rPr lang="en-US" sz="1350" dirty="0"/>
              <a:t>Consider the following payoff table:</a:t>
            </a:r>
          </a:p>
          <a:p>
            <a:pPr marL="0" indent="0">
              <a:spcBef>
                <a:spcPct val="0"/>
              </a:spcBef>
              <a:buNone/>
              <a:defRPr/>
            </a:pPr>
            <a:endParaRPr lang="en-US" sz="1350" dirty="0"/>
          </a:p>
          <a:p>
            <a:pPr marL="0" indent="0">
              <a:spcBef>
                <a:spcPct val="0"/>
              </a:spcBef>
              <a:buNone/>
              <a:defRPr/>
            </a:pPr>
            <a:endParaRPr lang="en-US" sz="1350" dirty="0"/>
          </a:p>
          <a:p>
            <a:pPr marL="0" indent="0">
              <a:spcBef>
                <a:spcPct val="0"/>
              </a:spcBef>
              <a:buNone/>
              <a:defRPr/>
            </a:pPr>
            <a:endParaRPr lang="en-US" sz="1350" dirty="0"/>
          </a:p>
          <a:p>
            <a:pPr marL="0" indent="0">
              <a:spcBef>
                <a:spcPct val="0"/>
              </a:spcBef>
              <a:buNone/>
              <a:defRPr/>
            </a:pPr>
            <a:endParaRPr lang="en-US" sz="1350" dirty="0"/>
          </a:p>
          <a:p>
            <a:pPr marL="0" indent="0">
              <a:spcBef>
                <a:spcPct val="0"/>
              </a:spcBef>
              <a:buNone/>
              <a:defRPr/>
            </a:pPr>
            <a:endParaRPr lang="en-US" sz="1350" dirty="0"/>
          </a:p>
          <a:p>
            <a:pPr marL="0" indent="0">
              <a:spcBef>
                <a:spcPct val="0"/>
              </a:spcBef>
              <a:buNone/>
              <a:defRPr/>
            </a:pPr>
            <a:endParaRPr lang="en-US" sz="1350" dirty="0"/>
          </a:p>
          <a:p>
            <a:pPr marL="0" indent="0">
              <a:spcBef>
                <a:spcPct val="0"/>
              </a:spcBef>
              <a:buNone/>
              <a:defRPr/>
            </a:pPr>
            <a:endParaRPr lang="en-US" sz="1350" dirty="0"/>
          </a:p>
          <a:p>
            <a:pPr marL="0" indent="0">
              <a:spcBef>
                <a:spcPct val="0"/>
              </a:spcBef>
              <a:buNone/>
              <a:defRPr/>
            </a:pPr>
            <a:endParaRPr lang="en-US" sz="1350" dirty="0"/>
          </a:p>
          <a:p>
            <a:pPr marL="0" indent="0">
              <a:spcBef>
                <a:spcPct val="0"/>
              </a:spcBef>
              <a:buNone/>
              <a:defRPr/>
            </a:pPr>
            <a:endParaRPr lang="en-US" sz="1350" dirty="0"/>
          </a:p>
          <a:p>
            <a:pPr marL="0" indent="0">
              <a:spcBef>
                <a:spcPct val="0"/>
              </a:spcBef>
              <a:buNone/>
              <a:defRPr/>
            </a:pPr>
            <a:r>
              <a:rPr lang="en-US" sz="1350" dirty="0"/>
              <a:t>Predict the play of the game:</a:t>
            </a:r>
          </a:p>
          <a:p>
            <a:pPr>
              <a:spcBef>
                <a:spcPct val="0"/>
              </a:spcBef>
              <a:buFont typeface="+mj-lt"/>
              <a:buAutoNum type="arabicPeriod"/>
              <a:defRPr/>
            </a:pPr>
            <a:r>
              <a:rPr lang="en-US" sz="1350" dirty="0"/>
              <a:t>First by using dominated strategies</a:t>
            </a:r>
          </a:p>
          <a:p>
            <a:pPr>
              <a:spcBef>
                <a:spcPct val="0"/>
              </a:spcBef>
              <a:buFont typeface="+mj-lt"/>
              <a:buAutoNum type="arabicPeriod"/>
              <a:defRPr/>
            </a:pPr>
            <a:r>
              <a:rPr lang="en-US" sz="1350" dirty="0"/>
              <a:t>Then by finding the pure Nash equilibrium</a:t>
            </a:r>
          </a:p>
        </p:txBody>
      </p:sp>
      <p:graphicFrame>
        <p:nvGraphicFramePr>
          <p:cNvPr id="4" name="Table 3"/>
          <p:cNvGraphicFramePr>
            <a:graphicFrameLocks noGrp="1"/>
          </p:cNvGraphicFramePr>
          <p:nvPr/>
        </p:nvGraphicFramePr>
        <p:xfrm>
          <a:off x="2057400" y="1428750"/>
          <a:ext cx="4572000" cy="1273969"/>
        </p:xfrm>
        <a:graphic>
          <a:graphicData uri="http://schemas.openxmlformats.org/drawingml/2006/table">
            <a:tbl>
              <a:tblPr/>
              <a:tblGrid>
                <a:gridCol w="1594247">
                  <a:extLst>
                    <a:ext uri="{9D8B030D-6E8A-4147-A177-3AD203B41FA5}">
                      <a16:colId xmlns:a16="http://schemas.microsoft.com/office/drawing/2014/main" val="20000"/>
                    </a:ext>
                  </a:extLst>
                </a:gridCol>
                <a:gridCol w="1263253">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02444">
                  <a:extLst>
                    <a:ext uri="{9D8B030D-6E8A-4147-A177-3AD203B41FA5}">
                      <a16:colId xmlns:a16="http://schemas.microsoft.com/office/drawing/2014/main" val="20003"/>
                    </a:ext>
                  </a:extLst>
                </a:gridCol>
                <a:gridCol w="640556">
                  <a:extLst>
                    <a:ext uri="{9D8B030D-6E8A-4147-A177-3AD203B41FA5}">
                      <a16:colId xmlns:a16="http://schemas.microsoft.com/office/drawing/2014/main" val="20004"/>
                    </a:ext>
                  </a:extLst>
                </a:gridCol>
              </a:tblGrid>
              <a:tr h="302419">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rgbClr val="FFFFFF"/>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4310">
                <a:tc vMerge="1">
                  <a:txBody>
                    <a:bodyPr/>
                    <a:lstStyle/>
                    <a:p>
                      <a:endParaRPr lang="en-US"/>
                    </a:p>
                  </a:txBody>
                  <a:tcPr/>
                </a:tc>
                <a:tc grid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Player 2</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94310">
                <a:tc rowSpan="4">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Player 1</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Strategy</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19431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1</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1C3D"/>
                          </a:solidFill>
                          <a:effectLst/>
                          <a:latin typeface="Verdana" charset="0"/>
                          <a:ea typeface="DejaVu Sans" charset="0"/>
                          <a:cs typeface="DejaVu Sans" charset="0"/>
                        </a:rPr>
                        <a:t>0,4</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1C3D"/>
                          </a:solidFill>
                          <a:effectLst/>
                          <a:latin typeface="Verdana" charset="0"/>
                          <a:ea typeface="DejaVu Sans" charset="0"/>
                          <a:cs typeface="DejaVu Sans" charset="0"/>
                        </a:rPr>
                        <a:t>4,0</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1C3D"/>
                          </a:solidFill>
                          <a:effectLst/>
                          <a:latin typeface="Verdana" charset="0"/>
                          <a:ea typeface="DejaVu Sans" charset="0"/>
                          <a:cs typeface="DejaVu Sans" charset="0"/>
                        </a:rPr>
                        <a:t>5,3</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9431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2</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rPr>
                        <a:t>4,0</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rPr>
                        <a:t>0,4</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1C3D"/>
                          </a:solidFill>
                          <a:effectLst/>
                          <a:latin typeface="Verdana" charset="0"/>
                          <a:ea typeface="DejaVu Sans" charset="0"/>
                          <a:cs typeface="DejaVu Sans" charset="0"/>
                        </a:rPr>
                        <a:t>5,3</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94310">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en-US" sz="800" b="1" i="0" u="none" strike="noStrike" cap="none" normalizeH="0" baseline="0" smtClean="0">
                          <a:ln>
                            <a:noFill/>
                          </a:ln>
                          <a:solidFill>
                            <a:srgbClr val="001C3D"/>
                          </a:solidFill>
                          <a:effectLst/>
                          <a:latin typeface="Verdana" charset="0"/>
                          <a:ea typeface="DejaVu Sans" charset="0"/>
                          <a:cs typeface="DejaVu Sans" charset="0"/>
                        </a:rPr>
                        <a:t>3</a:t>
                      </a:r>
                      <a:endParaRPr kumimoji="0" lang="en-US" altLang="en-US" sz="800" b="1" i="0" u="none" strike="noStrike" cap="none" normalizeH="0" baseline="0" smtClean="0">
                        <a:ln>
                          <a:noFill/>
                        </a:ln>
                        <a:solidFill>
                          <a:srgbClr val="001C3D"/>
                        </a:solidFill>
                        <a:effectLst/>
                        <a:latin typeface="Verdana" charset="0"/>
                        <a:ea typeface="DejaVu Sans" charset="0"/>
                        <a:cs typeface="DejaVu Sans" charset="0"/>
                      </a:endParaRP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1C3D"/>
                          </a:solidFill>
                          <a:effectLst/>
                          <a:latin typeface="Verdana" charset="0"/>
                          <a:ea typeface="DejaVu Sans" charset="0"/>
                          <a:cs typeface="DejaVu Sans" charset="0"/>
                        </a:rPr>
                        <a:t>3,5</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rPr>
                        <a:t>3,5</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1C3D"/>
                          </a:solidFill>
                          <a:effectLst/>
                          <a:latin typeface="Verdana" charset="0"/>
                          <a:ea typeface="DejaVu Sans" charset="0"/>
                          <a:cs typeface="DejaVu Sans" charset="0"/>
                        </a:rPr>
                        <a:t>6,6</a:t>
                      </a:r>
                    </a:p>
                  </a:txBody>
                  <a:tcPr marL="68580" marR="68580"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6" name="Shape 531"/>
          <p:cNvSpPr>
            <a:spLocks noGrp="1"/>
          </p:cNvSpPr>
          <p:nvPr>
            <p:ph type="title"/>
          </p:nvPr>
        </p:nvSpPr>
        <p:spPr>
          <a:xfrm>
            <a:off x="1077568" y="285750"/>
            <a:ext cx="6253163" cy="571500"/>
          </a:xfrm>
        </p:spPr>
        <p:txBody>
          <a:bodyPr/>
          <a:lstStyle/>
          <a:p>
            <a:pPr>
              <a:buClr>
                <a:srgbClr val="001C3D"/>
              </a:buClr>
              <a:buSzPct val="25000"/>
              <a:buFont typeface="Verdana" charset="0"/>
              <a:buNone/>
            </a:pPr>
            <a:r>
              <a:rPr lang="en-US" altLang="en-US" dirty="0" smtClean="0">
                <a:sym typeface="Verdana" charset="0"/>
              </a:rPr>
              <a:t>Problem 2</a:t>
            </a:r>
          </a:p>
        </p:txBody>
      </p:sp>
    </p:spTree>
    <p:extLst>
      <p:ext uri="{BB962C8B-B14F-4D97-AF65-F5344CB8AC3E}">
        <p14:creationId xmlns:p14="http://schemas.microsoft.com/office/powerpoint/2010/main" val="901241324"/>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nl-NL" altLang="en-US" smtClean="0"/>
              <a:t>Some useful definitions</a:t>
            </a:r>
            <a:endParaRPr lang="en-US" altLang="en-US" smtClean="0"/>
          </a:p>
        </p:txBody>
      </p:sp>
      <p:sp>
        <p:nvSpPr>
          <p:cNvPr id="22531" name="Content Placeholder 2"/>
          <p:cNvSpPr>
            <a:spLocks noGrp="1"/>
          </p:cNvSpPr>
          <p:nvPr>
            <p:ph idx="1"/>
          </p:nvPr>
        </p:nvSpPr>
        <p:spPr>
          <a:xfrm>
            <a:off x="813458" y="1087680"/>
            <a:ext cx="7795283" cy="3086100"/>
          </a:xfrm>
        </p:spPr>
        <p:txBody>
          <a:bodyPr/>
          <a:lstStyle/>
          <a:p>
            <a:r>
              <a:rPr lang="nl-NL" altLang="en-US" sz="1800" u="sng" dirty="0"/>
              <a:t> Actions (</a:t>
            </a:r>
            <a:r>
              <a:rPr lang="nl-NL" altLang="en-US" sz="1800" u="sng" dirty="0" err="1"/>
              <a:t>strategies</a:t>
            </a:r>
            <a:r>
              <a:rPr lang="nl-NL" altLang="en-US" sz="1800" u="sng" dirty="0"/>
              <a:t>)</a:t>
            </a:r>
            <a:r>
              <a:rPr lang="nl-NL" altLang="en-US" sz="1800" dirty="0"/>
              <a:t>: </a:t>
            </a:r>
            <a:r>
              <a:rPr lang="nl-NL" altLang="en-US" sz="1800" dirty="0" err="1"/>
              <a:t>All</a:t>
            </a:r>
            <a:r>
              <a:rPr lang="nl-NL" altLang="en-US" sz="1800" dirty="0"/>
              <a:t> </a:t>
            </a:r>
            <a:r>
              <a:rPr lang="nl-NL" altLang="en-US" sz="1800" dirty="0" err="1"/>
              <a:t>the</a:t>
            </a:r>
            <a:r>
              <a:rPr lang="nl-NL" altLang="en-US" sz="1800" dirty="0"/>
              <a:t> </a:t>
            </a:r>
            <a:r>
              <a:rPr lang="nl-NL" altLang="en-US" sz="1800" dirty="0" err="1"/>
              <a:t>possible</a:t>
            </a:r>
            <a:r>
              <a:rPr lang="nl-NL" altLang="en-US" sz="1800" dirty="0"/>
              <a:t> </a:t>
            </a:r>
            <a:r>
              <a:rPr lang="nl-NL" altLang="en-US" sz="1800" dirty="0" err="1"/>
              <a:t>things</a:t>
            </a:r>
            <a:r>
              <a:rPr lang="nl-NL" altLang="en-US" sz="1800" dirty="0"/>
              <a:t> a </a:t>
            </a:r>
            <a:r>
              <a:rPr lang="nl-NL" altLang="en-US" sz="1800" dirty="0" err="1"/>
              <a:t>player</a:t>
            </a:r>
            <a:r>
              <a:rPr lang="nl-NL" altLang="en-US" sz="1800" dirty="0"/>
              <a:t> </a:t>
            </a:r>
            <a:r>
              <a:rPr lang="nl-NL" altLang="en-US" sz="1800" dirty="0" err="1"/>
              <a:t>can</a:t>
            </a:r>
            <a:r>
              <a:rPr lang="nl-NL" altLang="en-US" sz="1800" dirty="0"/>
              <a:t> do in </a:t>
            </a:r>
            <a:r>
              <a:rPr lang="nl-NL" altLang="en-US" sz="1800" dirty="0" err="1"/>
              <a:t>the</a:t>
            </a:r>
            <a:r>
              <a:rPr lang="nl-NL" altLang="en-US" sz="1800" dirty="0"/>
              <a:t> </a:t>
            </a:r>
            <a:r>
              <a:rPr lang="nl-NL" altLang="en-US" sz="1800" dirty="0" smtClean="0"/>
              <a:t>game</a:t>
            </a:r>
          </a:p>
          <a:p>
            <a:endParaRPr lang="nl-NL" altLang="en-US" sz="1800" u="sng" dirty="0"/>
          </a:p>
          <a:p>
            <a:r>
              <a:rPr lang="nl-NL" altLang="en-US" sz="1800" u="sng" dirty="0"/>
              <a:t> </a:t>
            </a:r>
            <a:r>
              <a:rPr lang="nl-NL" altLang="en-US" sz="1800" u="sng" dirty="0" err="1"/>
              <a:t>Payoff</a:t>
            </a:r>
            <a:r>
              <a:rPr lang="nl-NL" altLang="en-US" sz="1800" dirty="0"/>
              <a:t>: </a:t>
            </a:r>
            <a:r>
              <a:rPr lang="nl-NL" altLang="en-US" sz="1800" dirty="0" err="1"/>
              <a:t>the</a:t>
            </a:r>
            <a:r>
              <a:rPr lang="nl-NL" altLang="en-US" sz="1800" dirty="0"/>
              <a:t> benefit </a:t>
            </a:r>
            <a:r>
              <a:rPr lang="nl-NL" altLang="en-US" sz="1800" dirty="0" err="1"/>
              <a:t>for</a:t>
            </a:r>
            <a:r>
              <a:rPr lang="nl-NL" altLang="en-US" sz="1800" dirty="0"/>
              <a:t> a </a:t>
            </a:r>
            <a:r>
              <a:rPr lang="nl-NL" altLang="en-US" sz="1800" dirty="0" err="1"/>
              <a:t>player</a:t>
            </a:r>
            <a:r>
              <a:rPr lang="nl-NL" altLang="en-US" sz="1800" dirty="0"/>
              <a:t> </a:t>
            </a:r>
            <a:r>
              <a:rPr lang="nl-NL" altLang="en-US" sz="1800" dirty="0" err="1"/>
              <a:t>resulting</a:t>
            </a:r>
            <a:r>
              <a:rPr lang="nl-NL" altLang="en-US" sz="1800" dirty="0"/>
              <a:t> </a:t>
            </a:r>
            <a:r>
              <a:rPr lang="nl-NL" altLang="en-US" sz="1800" dirty="0" err="1"/>
              <a:t>from</a:t>
            </a:r>
            <a:r>
              <a:rPr lang="nl-NL" altLang="en-US" sz="1800" dirty="0"/>
              <a:t> </a:t>
            </a:r>
            <a:r>
              <a:rPr lang="en-US" altLang="en-US" sz="1800" dirty="0"/>
              <a:t>the actions /  strategies taken by all players together. </a:t>
            </a:r>
            <a:endParaRPr lang="nl-NL" altLang="en-US" sz="1800" dirty="0"/>
          </a:p>
          <a:p>
            <a:endParaRPr lang="nl-NL" altLang="en-US" sz="1800" dirty="0"/>
          </a:p>
          <a:p>
            <a:r>
              <a:rPr lang="nl-NL" altLang="en-US" sz="1800" u="sng" dirty="0"/>
              <a:t> (2 </a:t>
            </a:r>
            <a:r>
              <a:rPr lang="nl-NL" altLang="en-US" sz="1800" u="sng" dirty="0" err="1"/>
              <a:t>players</a:t>
            </a:r>
            <a:r>
              <a:rPr lang="nl-NL" altLang="en-US" sz="1800" u="sng" dirty="0"/>
              <a:t>) </a:t>
            </a:r>
            <a:r>
              <a:rPr lang="nl-NL" altLang="en-US" sz="1800" u="sng" dirty="0" err="1"/>
              <a:t>Payoff</a:t>
            </a:r>
            <a:r>
              <a:rPr lang="nl-NL" altLang="en-US" sz="1800" u="sng" dirty="0"/>
              <a:t> (bi)matrix</a:t>
            </a:r>
            <a:r>
              <a:rPr lang="nl-NL" altLang="en-US" sz="1800" dirty="0"/>
              <a:t>: A (bi)matrix </a:t>
            </a:r>
            <a:r>
              <a:rPr lang="nl-NL" altLang="en-US" sz="1800" dirty="0" err="1"/>
              <a:t>consisting</a:t>
            </a:r>
            <a:r>
              <a:rPr lang="nl-NL" altLang="en-US" sz="1800" dirty="0"/>
              <a:t> of </a:t>
            </a:r>
            <a:r>
              <a:rPr lang="nl-NL" altLang="en-US" sz="1800" dirty="0" err="1"/>
              <a:t>the</a:t>
            </a:r>
            <a:r>
              <a:rPr lang="nl-NL" altLang="en-US" sz="1800" dirty="0"/>
              <a:t> </a:t>
            </a:r>
            <a:r>
              <a:rPr lang="nl-NL" altLang="en-US" sz="1800" dirty="0" err="1"/>
              <a:t>payoffs</a:t>
            </a:r>
            <a:r>
              <a:rPr lang="nl-NL" altLang="en-US" sz="1800" dirty="0"/>
              <a:t> </a:t>
            </a:r>
            <a:r>
              <a:rPr lang="nl-NL" altLang="en-US" sz="1800" dirty="0" err="1"/>
              <a:t>for</a:t>
            </a:r>
            <a:r>
              <a:rPr lang="nl-NL" altLang="en-US" sz="1800" dirty="0"/>
              <a:t> </a:t>
            </a:r>
            <a:r>
              <a:rPr lang="nl-NL" altLang="en-US" sz="1800" dirty="0" err="1"/>
              <a:t>both</a:t>
            </a:r>
            <a:r>
              <a:rPr lang="nl-NL" altLang="en-US" sz="1800" dirty="0"/>
              <a:t> </a:t>
            </a:r>
            <a:r>
              <a:rPr lang="nl-NL" altLang="en-US" sz="1800" dirty="0" err="1"/>
              <a:t>players</a:t>
            </a:r>
            <a:r>
              <a:rPr lang="nl-NL" altLang="en-US" sz="1800" dirty="0"/>
              <a:t> </a:t>
            </a:r>
            <a:r>
              <a:rPr lang="nl-NL" altLang="en-US" sz="1800" dirty="0" err="1"/>
              <a:t>for</a:t>
            </a:r>
            <a:r>
              <a:rPr lang="nl-NL" altLang="en-US" sz="1800" dirty="0"/>
              <a:t> </a:t>
            </a:r>
            <a:r>
              <a:rPr lang="nl-NL" altLang="en-US" sz="1800" dirty="0" err="1"/>
              <a:t>all</a:t>
            </a:r>
            <a:r>
              <a:rPr lang="nl-NL" altLang="en-US" sz="1800" dirty="0"/>
              <a:t> action/</a:t>
            </a:r>
            <a:r>
              <a:rPr lang="nl-NL" altLang="en-US" sz="1800" dirty="0" err="1"/>
              <a:t>strategy</a:t>
            </a:r>
            <a:r>
              <a:rPr lang="nl-NL" altLang="en-US" sz="1800" dirty="0"/>
              <a:t> pairs (</a:t>
            </a:r>
            <a:r>
              <a:rPr lang="nl-NL" altLang="en-US" sz="1800" dirty="0" err="1"/>
              <a:t>so</a:t>
            </a:r>
            <a:r>
              <a:rPr lang="nl-NL" altLang="en-US" sz="1800" dirty="0"/>
              <a:t> we </a:t>
            </a:r>
            <a:r>
              <a:rPr lang="nl-NL" altLang="en-US" sz="1800" dirty="0" err="1"/>
              <a:t>need</a:t>
            </a:r>
            <a:r>
              <a:rPr lang="nl-NL" altLang="en-US" sz="1800" dirty="0"/>
              <a:t> </a:t>
            </a:r>
            <a:r>
              <a:rPr lang="nl-NL" altLang="en-US" sz="1800" dirty="0" err="1"/>
              <a:t>to</a:t>
            </a:r>
            <a:r>
              <a:rPr lang="nl-NL" altLang="en-US" sz="1800" dirty="0"/>
              <a:t> have prior </a:t>
            </a:r>
            <a:r>
              <a:rPr lang="nl-NL" altLang="en-US" sz="1800" dirty="0" err="1"/>
              <a:t>knowledge</a:t>
            </a:r>
            <a:r>
              <a:rPr lang="nl-NL" altLang="en-US" sz="1800" dirty="0"/>
              <a:t> </a:t>
            </a:r>
            <a:r>
              <a:rPr lang="nl-NL" altLang="en-US" sz="1800" dirty="0" err="1"/>
              <a:t>about</a:t>
            </a:r>
            <a:r>
              <a:rPr lang="nl-NL" altLang="en-US" sz="1800" dirty="0"/>
              <a:t> </a:t>
            </a:r>
            <a:r>
              <a:rPr lang="nl-NL" altLang="en-US" sz="1800" dirty="0" err="1"/>
              <a:t>the</a:t>
            </a:r>
            <a:r>
              <a:rPr lang="nl-NL" altLang="en-US" sz="1800" dirty="0"/>
              <a:t> </a:t>
            </a:r>
            <a:r>
              <a:rPr lang="nl-NL" altLang="en-US" sz="1800" dirty="0" err="1"/>
              <a:t>problem</a:t>
            </a:r>
            <a:r>
              <a:rPr lang="nl-NL" altLang="en-US" sz="1800" dirty="0"/>
              <a:t>)</a:t>
            </a:r>
            <a:endParaRPr lang="en-US" altLang="en-US" sz="1800" dirty="0"/>
          </a:p>
        </p:txBody>
      </p:sp>
    </p:spTree>
    <p:extLst>
      <p:ext uri="{BB962C8B-B14F-4D97-AF65-F5344CB8AC3E}">
        <p14:creationId xmlns:p14="http://schemas.microsoft.com/office/powerpoint/2010/main" val="24534419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Content Placeholder 2"/>
          <p:cNvSpPr>
            <a:spLocks noGrp="1"/>
          </p:cNvSpPr>
          <p:nvPr>
            <p:ph idx="1"/>
          </p:nvPr>
        </p:nvSpPr>
        <p:spPr>
          <a:xfrm>
            <a:off x="1404937" y="1314450"/>
            <a:ext cx="6253163" cy="3342085"/>
          </a:xfrm>
        </p:spPr>
        <p:txBody>
          <a:bodyPr/>
          <a:lstStyle/>
          <a:p>
            <a:pPr>
              <a:buFontTx/>
              <a:buNone/>
              <a:defRPr/>
            </a:pPr>
            <a:r>
              <a:rPr lang="en-US" sz="1500" dirty="0"/>
              <a:t>Given the matching pennies / odds and evens game shown at the beginning of the lecture, whose payoff table is</a:t>
            </a:r>
            <a:r>
              <a:rPr lang="en-US" sz="1500" dirty="0" smtClean="0"/>
              <a:t>:</a:t>
            </a:r>
          </a:p>
          <a:p>
            <a:pPr>
              <a:buFontTx/>
              <a:buNone/>
              <a:defRPr/>
            </a:pPr>
            <a:endParaRPr lang="en-US" sz="1500" dirty="0"/>
          </a:p>
          <a:p>
            <a:pPr>
              <a:buFontTx/>
              <a:buNone/>
              <a:defRPr/>
            </a:pPr>
            <a:endParaRPr lang="en-US" sz="1500" dirty="0"/>
          </a:p>
          <a:p>
            <a:pPr>
              <a:buFontTx/>
              <a:buNone/>
              <a:defRPr/>
            </a:pPr>
            <a:endParaRPr lang="en-US" sz="1500" dirty="0"/>
          </a:p>
          <a:p>
            <a:pPr>
              <a:buFontTx/>
              <a:buNone/>
              <a:defRPr/>
            </a:pPr>
            <a:endParaRPr lang="en-US" sz="1500" dirty="0"/>
          </a:p>
          <a:p>
            <a:pPr>
              <a:buFontTx/>
              <a:buNone/>
              <a:defRPr/>
            </a:pPr>
            <a:endParaRPr lang="en-US" sz="1500" dirty="0"/>
          </a:p>
          <a:p>
            <a:pPr>
              <a:buFontTx/>
              <a:buNone/>
              <a:defRPr/>
            </a:pPr>
            <a:endParaRPr lang="en-US" sz="1500" dirty="0"/>
          </a:p>
          <a:p>
            <a:pPr>
              <a:buFontTx/>
              <a:buNone/>
              <a:defRPr/>
            </a:pPr>
            <a:endParaRPr lang="en-US" sz="1500" dirty="0"/>
          </a:p>
          <a:p>
            <a:pPr>
              <a:buFont typeface="+mj-lt"/>
              <a:buAutoNum type="arabicPeriod"/>
              <a:defRPr/>
            </a:pPr>
            <a:r>
              <a:rPr lang="en-US" sz="1500" dirty="0"/>
              <a:t>Does the minimax procedure give a solution to this game?</a:t>
            </a:r>
          </a:p>
          <a:p>
            <a:pPr>
              <a:buFont typeface="+mj-lt"/>
              <a:buAutoNum type="arabicPeriod"/>
              <a:defRPr/>
            </a:pPr>
            <a:r>
              <a:rPr lang="en-US" sz="1500" dirty="0"/>
              <a:t>Does it have a pure Nash equilibrium?</a:t>
            </a:r>
          </a:p>
        </p:txBody>
      </p:sp>
      <p:graphicFrame>
        <p:nvGraphicFramePr>
          <p:cNvPr id="4" name="Shape 127"/>
          <p:cNvGraphicFramePr>
            <a:graphicFrameLocks noGrp="1"/>
          </p:cNvGraphicFramePr>
          <p:nvPr/>
        </p:nvGraphicFramePr>
        <p:xfrm>
          <a:off x="2412206" y="1924050"/>
          <a:ext cx="3486152" cy="1028791"/>
        </p:xfrm>
        <a:graphic>
          <a:graphicData uri="http://schemas.openxmlformats.org/drawingml/2006/table">
            <a:tbl>
              <a:tblPr/>
              <a:tblGrid>
                <a:gridCol w="871538">
                  <a:extLst>
                    <a:ext uri="{9D8B030D-6E8A-4147-A177-3AD203B41FA5}">
                      <a16:colId xmlns:a16="http://schemas.microsoft.com/office/drawing/2014/main" val="20000"/>
                    </a:ext>
                  </a:extLst>
                </a:gridCol>
                <a:gridCol w="871538">
                  <a:extLst>
                    <a:ext uri="{9D8B030D-6E8A-4147-A177-3AD203B41FA5}">
                      <a16:colId xmlns:a16="http://schemas.microsoft.com/office/drawing/2014/main" val="20001"/>
                    </a:ext>
                  </a:extLst>
                </a:gridCol>
                <a:gridCol w="871538">
                  <a:extLst>
                    <a:ext uri="{9D8B030D-6E8A-4147-A177-3AD203B41FA5}">
                      <a16:colId xmlns:a16="http://schemas.microsoft.com/office/drawing/2014/main" val="20002"/>
                    </a:ext>
                  </a:extLst>
                </a:gridCol>
                <a:gridCol w="871538">
                  <a:extLst>
                    <a:ext uri="{9D8B030D-6E8A-4147-A177-3AD203B41FA5}">
                      <a16:colId xmlns:a16="http://schemas.microsoft.com/office/drawing/2014/main" val="20003"/>
                    </a:ext>
                  </a:extLst>
                </a:gridCol>
              </a:tblGrid>
              <a:tr h="229700">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grid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
                          <a:srgbClr val="001C3D"/>
                        </a:buClr>
                        <a:buSzPct val="25000"/>
                        <a:buFont typeface="Verdana" charset="0"/>
                        <a:buNone/>
                        <a:tabLst/>
                      </a:pPr>
                      <a:r>
                        <a:rPr kumimoji="0" lang="en-US" altLang="en-US" sz="800" b="1" i="0" u="none" strike="noStrike" cap="none" normalizeH="0" baseline="0" smtClean="0">
                          <a:ln>
                            <a:noFill/>
                          </a:ln>
                          <a:solidFill>
                            <a:srgbClr val="001C3D"/>
                          </a:solidFill>
                          <a:effectLst/>
                          <a:latin typeface="Verdana" charset="0"/>
                          <a:ea typeface="Verdana" charset="0"/>
                          <a:cs typeface="Verdana" charset="0"/>
                          <a:sym typeface="Verdana" charset="0"/>
                        </a:rPr>
                        <a:t>Player 2</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rgbClr val="000000"/>
                        </a:solidFill>
                        <a:effectLst/>
                        <a:latin typeface="Verdana" charset="0"/>
                        <a:ea typeface="Verdana" charset="0"/>
                        <a:cs typeface="Verdana" charset="0"/>
                        <a:sym typeface="Verdana"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401083">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endParaRPr kumimoji="0" lang="en-US" altLang="en-US" sz="8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6994" marB="350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800" b="1" i="0" u="none" strike="noStrike" cap="none" normalizeH="0" baseline="0" smtClean="0">
                          <a:ln>
                            <a:noFill/>
                          </a:ln>
                          <a:solidFill>
                            <a:srgbClr val="001C3D"/>
                          </a:solidFill>
                          <a:effectLst/>
                          <a:latin typeface="Verdana" charset="0"/>
                          <a:ea typeface="Verdana" charset="0"/>
                          <a:cs typeface="Verdana" charset="0"/>
                          <a:sym typeface="Verdana" charset="0"/>
                        </a:rPr>
                        <a:t>Strategy</a:t>
                      </a:r>
                    </a:p>
                  </a:txBody>
                  <a:tcPr marL="67500" marR="67500" marT="46994" marB="350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800" b="1" i="0" u="none" strike="noStrike" cap="none" normalizeH="0" baseline="0" smtClean="0">
                          <a:ln>
                            <a:noFill/>
                          </a:ln>
                          <a:solidFill>
                            <a:srgbClr val="001C3D"/>
                          </a:solidFill>
                          <a:effectLst/>
                          <a:latin typeface="Verdana" charset="0"/>
                          <a:ea typeface="Verdana" charset="0"/>
                          <a:cs typeface="Verdana" charset="0"/>
                          <a:sym typeface="Verdana" charset="0"/>
                        </a:rPr>
                        <a:t>1</a:t>
                      </a:r>
                    </a:p>
                  </a:txBody>
                  <a:tcPr marL="67500" marR="67500" marT="46994" marB="350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800" b="1" i="0" u="none" strike="noStrike" cap="none" normalizeH="0" baseline="0" smtClean="0">
                          <a:ln>
                            <a:noFill/>
                          </a:ln>
                          <a:solidFill>
                            <a:srgbClr val="001C3D"/>
                          </a:solidFill>
                          <a:effectLst/>
                          <a:latin typeface="Verdana" charset="0"/>
                          <a:ea typeface="Verdana" charset="0"/>
                          <a:cs typeface="Verdana" charset="0"/>
                          <a:sym typeface="Verdana" charset="0"/>
                        </a:rPr>
                        <a:t>2</a:t>
                      </a:r>
                    </a:p>
                  </a:txBody>
                  <a:tcPr marL="67500" marR="67500" marT="46994" marB="350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199004">
                <a:tc rowSpan="2">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en-US" altLang="en-US" sz="800" b="1" i="0" u="none" strike="noStrike" cap="none" normalizeH="0" baseline="0" smtClean="0">
                          <a:ln>
                            <a:noFill/>
                          </a:ln>
                          <a:solidFill>
                            <a:srgbClr val="001C3D"/>
                          </a:solidFill>
                          <a:effectLst/>
                          <a:latin typeface="Verdana" charset="0"/>
                          <a:ea typeface="Verdana" charset="0"/>
                          <a:cs typeface="Verdana" charset="0"/>
                          <a:sym typeface="Verdana" charset="0"/>
                        </a:rPr>
                        <a:t>Player 1</a:t>
                      </a:r>
                    </a:p>
                  </a:txBody>
                  <a:tcPr marL="67500" marR="67500" marT="46994" marB="350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800" b="1"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8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6994" marB="350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8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8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6994" marB="350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8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8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6994" marB="350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99004">
                <a:tc vMerge="1">
                  <a:txBody>
                    <a:bodyPr/>
                    <a:lstStyle/>
                    <a:p>
                      <a:endParaRPr lang="en-US"/>
                    </a:p>
                  </a:txBody>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800" b="1" i="0" u="none" strike="noStrike" cap="none" normalizeH="0" baseline="0" smtClean="0">
                          <a:ln>
                            <a:noFill/>
                          </a:ln>
                          <a:solidFill>
                            <a:srgbClr val="001C3D"/>
                          </a:solidFill>
                          <a:effectLst/>
                          <a:latin typeface="Verdana" charset="0"/>
                          <a:ea typeface="Verdana" charset="0"/>
                          <a:cs typeface="Verdana" charset="0"/>
                          <a:sym typeface="Verdana" charset="0"/>
                        </a:rPr>
                        <a:t>2</a:t>
                      </a:r>
                      <a:endParaRPr kumimoji="0" lang="en-US" altLang="en-US" sz="800" b="1"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6994" marB="350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800" b="0" i="0" u="none" strike="noStrike" cap="none" normalizeH="0" baseline="0" smtClean="0">
                          <a:ln>
                            <a:noFill/>
                          </a:ln>
                          <a:solidFill>
                            <a:srgbClr val="001C3D"/>
                          </a:solidFill>
                          <a:effectLst/>
                          <a:latin typeface="Verdana" charset="0"/>
                          <a:ea typeface="Verdana" charset="0"/>
                          <a:cs typeface="Verdana" charset="0"/>
                          <a:sym typeface="Verdana" charset="0"/>
                        </a:rPr>
                        <a:t>-1</a:t>
                      </a:r>
                      <a:endParaRPr kumimoji="0" lang="en-US" altLang="en-US" sz="800" b="0" i="0" u="none" strike="noStrike" cap="none" normalizeH="0" baseline="0" smtClean="0">
                        <a:ln>
                          <a:noFill/>
                        </a:ln>
                        <a:solidFill>
                          <a:srgbClr val="001C3D"/>
                        </a:solidFill>
                        <a:effectLst/>
                        <a:latin typeface="Verdana" charset="0"/>
                        <a:ea typeface="Verdana" charset="0"/>
                        <a:cs typeface="Verdana" charset="0"/>
                        <a:sym typeface="Verdana" charset="0"/>
                      </a:endParaRPr>
                    </a:p>
                  </a:txBody>
                  <a:tcPr marL="67500" marR="67500" marT="46994" marB="350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rgbClr val="001C3D"/>
                          </a:solidFill>
                          <a:latin typeface="Verdana" charset="0"/>
                          <a:ea typeface="ＭＳ Ｐゴシック" charset="-128"/>
                        </a:defRPr>
                      </a:lvl1pPr>
                      <a:lvl2pPr marL="37931725" indent="-37474525">
                        <a:spcBef>
                          <a:spcPct val="20000"/>
                        </a:spcBef>
                        <a:defRPr sz="2400">
                          <a:solidFill>
                            <a:srgbClr val="001C3D"/>
                          </a:solidFill>
                          <a:latin typeface="Verdana" charset="0"/>
                          <a:ea typeface="ＭＳ Ｐゴシック" charset="-128"/>
                        </a:defRPr>
                      </a:lvl2pPr>
                      <a:lvl3pPr>
                        <a:spcBef>
                          <a:spcPct val="20000"/>
                        </a:spcBef>
                        <a:defRPr sz="2000">
                          <a:solidFill>
                            <a:srgbClr val="001C3D"/>
                          </a:solidFill>
                          <a:latin typeface="Verdana" charset="0"/>
                          <a:ea typeface="ＭＳ Ｐゴシック" charset="-128"/>
                        </a:defRPr>
                      </a:lvl3pPr>
                      <a:lvl4pPr>
                        <a:spcBef>
                          <a:spcPct val="20000"/>
                        </a:spcBef>
                        <a:defRPr>
                          <a:solidFill>
                            <a:srgbClr val="001C3D"/>
                          </a:solidFill>
                          <a:latin typeface="Verdana" charset="0"/>
                          <a:ea typeface="ＭＳ Ｐゴシック" charset="-128"/>
                        </a:defRPr>
                      </a:lvl4pPr>
                      <a:lvl5pPr>
                        <a:spcBef>
                          <a:spcPct val="20000"/>
                        </a:spcBef>
                        <a:defRPr>
                          <a:solidFill>
                            <a:srgbClr val="001C3D"/>
                          </a:solidFill>
                          <a:latin typeface="Verdana" charset="0"/>
                          <a:ea typeface="ＭＳ Ｐゴシック" charset="-128"/>
                        </a:defRPr>
                      </a:lvl5pPr>
                      <a:lvl6pPr marL="457200" eaLnBrk="0" fontAlgn="base" hangingPunct="0">
                        <a:spcBef>
                          <a:spcPct val="20000"/>
                        </a:spcBef>
                        <a:spcAft>
                          <a:spcPct val="0"/>
                        </a:spcAft>
                        <a:defRPr>
                          <a:solidFill>
                            <a:srgbClr val="001C3D"/>
                          </a:solidFill>
                          <a:latin typeface="Verdana" charset="0"/>
                          <a:ea typeface="ＭＳ Ｐゴシック" charset="-128"/>
                        </a:defRPr>
                      </a:lvl6pPr>
                      <a:lvl7pPr marL="914400" eaLnBrk="0" fontAlgn="base" hangingPunct="0">
                        <a:spcBef>
                          <a:spcPct val="20000"/>
                        </a:spcBef>
                        <a:spcAft>
                          <a:spcPct val="0"/>
                        </a:spcAft>
                        <a:defRPr>
                          <a:solidFill>
                            <a:srgbClr val="001C3D"/>
                          </a:solidFill>
                          <a:latin typeface="Verdana" charset="0"/>
                          <a:ea typeface="ＭＳ Ｐゴシック" charset="-128"/>
                        </a:defRPr>
                      </a:lvl7pPr>
                      <a:lvl8pPr marL="1371600" eaLnBrk="0" fontAlgn="base" hangingPunct="0">
                        <a:spcBef>
                          <a:spcPct val="20000"/>
                        </a:spcBef>
                        <a:spcAft>
                          <a:spcPct val="0"/>
                        </a:spcAft>
                        <a:defRPr>
                          <a:solidFill>
                            <a:srgbClr val="001C3D"/>
                          </a:solidFill>
                          <a:latin typeface="Verdana" charset="0"/>
                          <a:ea typeface="ＭＳ Ｐゴシック" charset="-128"/>
                        </a:defRPr>
                      </a:lvl8pPr>
                      <a:lvl9pPr marL="1828800" eaLnBrk="0" fontAlgn="base" hangingPunct="0">
                        <a:spcBef>
                          <a:spcPct val="20000"/>
                        </a:spcBef>
                        <a:spcAft>
                          <a:spcPct val="0"/>
                        </a:spcAft>
                        <a:defRPr>
                          <a:solidFill>
                            <a:srgbClr val="001C3D"/>
                          </a:solidFill>
                          <a:latin typeface="Verdana" charset="0"/>
                          <a:ea typeface="ＭＳ Ｐゴシック" charset="-128"/>
                        </a:defRPr>
                      </a:lvl9pPr>
                    </a:lstStyle>
                    <a:p>
                      <a:pPr marL="0" marR="0" lvl="0" indent="0" algn="l" defTabSz="914400" rtl="0" eaLnBrk="1" fontAlgn="base" latinLnBrk="0" hangingPunct="1">
                        <a:lnSpc>
                          <a:spcPct val="93000"/>
                        </a:lnSpc>
                        <a:spcBef>
                          <a:spcPct val="0"/>
                        </a:spcBef>
                        <a:spcAft>
                          <a:spcPct val="0"/>
                        </a:spcAft>
                        <a:buClr>
                          <a:srgbClr val="001C3D"/>
                        </a:buClr>
                        <a:buSzPct val="25000"/>
                        <a:buFont typeface="Verdana" charset="0"/>
                        <a:buNone/>
                        <a:tabLst/>
                      </a:pPr>
                      <a:r>
                        <a:rPr kumimoji="0" lang="nl-NL" altLang="en-US" sz="800" b="0" i="0" u="none" strike="noStrike" cap="none" normalizeH="0" baseline="0" dirty="0" smtClean="0">
                          <a:ln>
                            <a:noFill/>
                          </a:ln>
                          <a:solidFill>
                            <a:srgbClr val="001C3D"/>
                          </a:solidFill>
                          <a:effectLst/>
                          <a:latin typeface="Verdana" charset="0"/>
                          <a:ea typeface="Verdana" charset="0"/>
                          <a:cs typeface="Verdana" charset="0"/>
                          <a:sym typeface="Verdana" charset="0"/>
                        </a:rPr>
                        <a:t>1</a:t>
                      </a:r>
                      <a:endParaRPr kumimoji="0" lang="en-US" altLang="en-US" sz="800" b="0" i="0" u="none" strike="noStrike" cap="none" normalizeH="0" baseline="0" dirty="0" smtClean="0">
                        <a:ln>
                          <a:noFill/>
                        </a:ln>
                        <a:solidFill>
                          <a:srgbClr val="001C3D"/>
                        </a:solidFill>
                        <a:effectLst/>
                        <a:latin typeface="Verdana" charset="0"/>
                        <a:ea typeface="Verdana" charset="0"/>
                        <a:cs typeface="Verdana" charset="0"/>
                        <a:sym typeface="Verdana" charset="0"/>
                      </a:endParaRPr>
                    </a:p>
                  </a:txBody>
                  <a:tcPr marL="67500" marR="67500" marT="46994" marB="350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6" name="Shape 531"/>
          <p:cNvSpPr>
            <a:spLocks noGrp="1"/>
          </p:cNvSpPr>
          <p:nvPr>
            <p:ph type="title"/>
          </p:nvPr>
        </p:nvSpPr>
        <p:spPr>
          <a:xfrm>
            <a:off x="1077568" y="285750"/>
            <a:ext cx="6253163" cy="571500"/>
          </a:xfrm>
        </p:spPr>
        <p:txBody>
          <a:bodyPr/>
          <a:lstStyle/>
          <a:p>
            <a:pPr>
              <a:buClr>
                <a:srgbClr val="001C3D"/>
              </a:buClr>
              <a:buSzPct val="25000"/>
              <a:buFont typeface="Verdana" charset="0"/>
              <a:buNone/>
            </a:pPr>
            <a:r>
              <a:rPr lang="en-US" altLang="en-US" dirty="0" smtClean="0">
                <a:sym typeface="Verdana" charset="0"/>
              </a:rPr>
              <a:t>Problem 3</a:t>
            </a:r>
          </a:p>
        </p:txBody>
      </p:sp>
    </p:spTree>
    <p:extLst>
      <p:ext uri="{BB962C8B-B14F-4D97-AF65-F5344CB8AC3E}">
        <p14:creationId xmlns:p14="http://schemas.microsoft.com/office/powerpoint/2010/main" val="2609794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77504" y="318933"/>
            <a:ext cx="6253163" cy="571500"/>
          </a:xfrm>
        </p:spPr>
        <p:txBody>
          <a:bodyPr>
            <a:normAutofit/>
          </a:bodyPr>
          <a:lstStyle/>
          <a:p>
            <a:r>
              <a:rPr lang="nl-NL" altLang="en-US" sz="2800" dirty="0" err="1"/>
              <a:t>Two-player</a:t>
            </a:r>
            <a:r>
              <a:rPr lang="nl-NL" altLang="en-US" sz="2800" dirty="0"/>
              <a:t> zero-</a:t>
            </a:r>
            <a:r>
              <a:rPr lang="nl-NL" altLang="en-US" sz="2800" dirty="0" err="1"/>
              <a:t>sum</a:t>
            </a:r>
            <a:r>
              <a:rPr lang="nl-NL" altLang="en-US" sz="2800" dirty="0"/>
              <a:t> games</a:t>
            </a:r>
            <a:endParaRPr lang="en-US" altLang="en-US" sz="2800" dirty="0"/>
          </a:p>
        </p:txBody>
      </p:sp>
      <p:sp>
        <p:nvSpPr>
          <p:cNvPr id="23555" name="Content Placeholder 2"/>
          <p:cNvSpPr>
            <a:spLocks noGrp="1"/>
          </p:cNvSpPr>
          <p:nvPr>
            <p:ph idx="1"/>
          </p:nvPr>
        </p:nvSpPr>
        <p:spPr/>
        <p:txBody>
          <a:bodyPr/>
          <a:lstStyle/>
          <a:p>
            <a:r>
              <a:rPr lang="nl-NL" altLang="en-US" sz="1800" dirty="0"/>
              <a:t> </a:t>
            </a:r>
            <a:r>
              <a:rPr lang="nl-NL" altLang="en-US" sz="1800" dirty="0" err="1"/>
              <a:t>Only</a:t>
            </a:r>
            <a:r>
              <a:rPr lang="nl-NL" altLang="en-US" sz="1800" dirty="0"/>
              <a:t> </a:t>
            </a:r>
            <a:r>
              <a:rPr lang="nl-NL" altLang="en-US" sz="1800" dirty="0" err="1"/>
              <a:t>two</a:t>
            </a:r>
            <a:r>
              <a:rPr lang="nl-NL" altLang="en-US" sz="1800" dirty="0"/>
              <a:t> </a:t>
            </a:r>
            <a:r>
              <a:rPr lang="nl-NL" altLang="en-US" sz="1800" dirty="0" err="1"/>
              <a:t>players</a:t>
            </a:r>
            <a:r>
              <a:rPr lang="nl-NL" altLang="en-US" sz="1800" dirty="0"/>
              <a:t>; </a:t>
            </a:r>
            <a:r>
              <a:rPr lang="nl-NL" altLang="en-US" sz="1800" dirty="0" err="1"/>
              <a:t>adversaries</a:t>
            </a:r>
            <a:r>
              <a:rPr lang="nl-NL" altLang="en-US" sz="1800" dirty="0"/>
              <a:t> (</a:t>
            </a:r>
            <a:r>
              <a:rPr lang="nl-NL" altLang="en-US" sz="1800" dirty="0" err="1"/>
              <a:t>enemies</a:t>
            </a:r>
            <a:r>
              <a:rPr lang="nl-NL" altLang="en-US" sz="1800" dirty="0"/>
              <a:t>)</a:t>
            </a:r>
          </a:p>
          <a:p>
            <a:endParaRPr lang="nl-NL" altLang="en-US" sz="1800" dirty="0"/>
          </a:p>
          <a:p>
            <a:r>
              <a:rPr lang="nl-NL" altLang="en-US" sz="1800" dirty="0"/>
              <a:t> Zero-</a:t>
            </a:r>
            <a:r>
              <a:rPr lang="nl-NL" altLang="en-US" sz="1800" dirty="0" err="1"/>
              <a:t>sum</a:t>
            </a:r>
            <a:r>
              <a:rPr lang="nl-NL" altLang="en-US" sz="1800" dirty="0"/>
              <a:t>: </a:t>
            </a:r>
            <a:r>
              <a:rPr lang="nl-NL" altLang="en-US" sz="1800" dirty="0" err="1"/>
              <a:t>whatever</a:t>
            </a:r>
            <a:r>
              <a:rPr lang="nl-NL" altLang="en-US" sz="1800" dirty="0"/>
              <a:t> </a:t>
            </a:r>
            <a:r>
              <a:rPr lang="nl-NL" altLang="en-US" sz="1800" dirty="0" err="1"/>
              <a:t>player</a:t>
            </a:r>
            <a:r>
              <a:rPr lang="nl-NL" altLang="en-US" sz="1800" dirty="0"/>
              <a:t> 1 </a:t>
            </a:r>
            <a:r>
              <a:rPr lang="nl-NL" altLang="en-US" sz="1800" dirty="0" err="1"/>
              <a:t>wins</a:t>
            </a:r>
            <a:r>
              <a:rPr lang="nl-NL" altLang="en-US" sz="1800" dirty="0"/>
              <a:t>, </a:t>
            </a:r>
            <a:r>
              <a:rPr lang="nl-NL" altLang="en-US" sz="1800" dirty="0" err="1"/>
              <a:t>player</a:t>
            </a:r>
            <a:r>
              <a:rPr lang="nl-NL" altLang="en-US" sz="1800" dirty="0"/>
              <a:t> 2 </a:t>
            </a:r>
            <a:r>
              <a:rPr lang="nl-NL" altLang="en-US" sz="1800" dirty="0" err="1"/>
              <a:t>loses</a:t>
            </a:r>
            <a:r>
              <a:rPr lang="nl-NL" altLang="en-US" sz="1800" dirty="0"/>
              <a:t> </a:t>
            </a:r>
            <a:r>
              <a:rPr lang="nl-NL" altLang="en-US" sz="1800" dirty="0" err="1"/>
              <a:t>and</a:t>
            </a:r>
            <a:r>
              <a:rPr lang="nl-NL" altLang="en-US" sz="1800" dirty="0"/>
              <a:t> </a:t>
            </a:r>
            <a:r>
              <a:rPr lang="nl-NL" altLang="en-US" sz="1800" dirty="0" err="1"/>
              <a:t>vice</a:t>
            </a:r>
            <a:r>
              <a:rPr lang="nl-NL" altLang="en-US" sz="1800" dirty="0"/>
              <a:t> versa, </a:t>
            </a:r>
            <a:r>
              <a:rPr lang="nl-NL" altLang="en-US" sz="1800" dirty="0" err="1"/>
              <a:t>so</a:t>
            </a:r>
            <a:r>
              <a:rPr lang="nl-NL" altLang="en-US" sz="1800" dirty="0"/>
              <a:t> </a:t>
            </a:r>
            <a:r>
              <a:rPr lang="nl-NL" altLang="en-US" sz="1800" dirty="0" err="1"/>
              <a:t>that</a:t>
            </a:r>
            <a:r>
              <a:rPr lang="nl-NL" altLang="en-US" sz="1800" dirty="0"/>
              <a:t> </a:t>
            </a:r>
            <a:r>
              <a:rPr lang="nl-NL" altLang="en-US" sz="1800" dirty="0" err="1"/>
              <a:t>the</a:t>
            </a:r>
            <a:r>
              <a:rPr lang="nl-NL" altLang="en-US" sz="1800" dirty="0"/>
              <a:t> </a:t>
            </a:r>
            <a:r>
              <a:rPr lang="nl-NL" altLang="en-US" sz="1800" dirty="0" err="1"/>
              <a:t>sum</a:t>
            </a:r>
            <a:r>
              <a:rPr lang="nl-NL" altLang="en-US" sz="1800" dirty="0"/>
              <a:t> of </a:t>
            </a:r>
            <a:r>
              <a:rPr lang="nl-NL" altLang="en-US" sz="1800" dirty="0" err="1"/>
              <a:t>their</a:t>
            </a:r>
            <a:r>
              <a:rPr lang="nl-NL" altLang="en-US" sz="1800" dirty="0"/>
              <a:t> net </a:t>
            </a:r>
            <a:r>
              <a:rPr lang="nl-NL" altLang="en-US" sz="1800" dirty="0" err="1"/>
              <a:t>winnings</a:t>
            </a:r>
            <a:r>
              <a:rPr lang="nl-NL" altLang="en-US" sz="1800" dirty="0"/>
              <a:t> is zero</a:t>
            </a:r>
            <a:endParaRPr lang="en-US" altLang="en-US" sz="1800" dirty="0"/>
          </a:p>
        </p:txBody>
      </p:sp>
    </p:spTree>
    <p:extLst>
      <p:ext uri="{BB962C8B-B14F-4D97-AF65-F5344CB8AC3E}">
        <p14:creationId xmlns:p14="http://schemas.microsoft.com/office/powerpoint/2010/main" val="4096146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8235" y="208050"/>
            <a:ext cx="6777452" cy="571500"/>
          </a:xfrm>
        </p:spPr>
        <p:txBody>
          <a:bodyPr>
            <a:noAutofit/>
          </a:bodyPr>
          <a:lstStyle/>
          <a:p>
            <a:r>
              <a:rPr lang="nl-NL" altLang="en-US" sz="2400" dirty="0" err="1"/>
              <a:t>Two-player</a:t>
            </a:r>
            <a:r>
              <a:rPr lang="nl-NL" altLang="en-US" sz="2400" dirty="0"/>
              <a:t> zero </a:t>
            </a:r>
            <a:r>
              <a:rPr lang="nl-NL" altLang="en-US" sz="2400" dirty="0" err="1"/>
              <a:t>sum</a:t>
            </a:r>
            <a:r>
              <a:rPr lang="nl-NL" altLang="en-US" sz="2400" dirty="0"/>
              <a:t> game </a:t>
            </a:r>
            <a:r>
              <a:rPr lang="mr-IN" altLang="en-US" sz="2400" dirty="0"/>
              <a:t>–</a:t>
            </a:r>
            <a:r>
              <a:rPr lang="nl-NL" altLang="en-US" sz="2400" dirty="0"/>
              <a:t> </a:t>
            </a:r>
            <a:r>
              <a:rPr lang="nl-NL" altLang="en-US" sz="2400" dirty="0" err="1"/>
              <a:t>an</a:t>
            </a:r>
            <a:r>
              <a:rPr lang="nl-NL" altLang="en-US" sz="2400" dirty="0"/>
              <a:t> </a:t>
            </a:r>
            <a:r>
              <a:rPr lang="nl-NL" altLang="en-US" sz="2400" dirty="0" err="1"/>
              <a:t>example</a:t>
            </a:r>
            <a:r>
              <a:rPr lang="nl-NL" altLang="en-US" sz="2400" dirty="0"/>
              <a:t>: </a:t>
            </a:r>
            <a:br>
              <a:rPr lang="nl-NL" altLang="en-US" sz="2400" dirty="0"/>
            </a:br>
            <a:r>
              <a:rPr lang="nl-NL" altLang="en-US" sz="2400" dirty="0"/>
              <a:t>matching </a:t>
            </a:r>
            <a:r>
              <a:rPr lang="nl-NL" altLang="en-US" sz="2400" dirty="0" err="1"/>
              <a:t>pennies</a:t>
            </a:r>
            <a:r>
              <a:rPr lang="nl-NL" altLang="en-US" sz="2400" dirty="0"/>
              <a:t> (</a:t>
            </a:r>
            <a:r>
              <a:rPr lang="nl-NL" altLang="en-US" sz="2400" dirty="0" err="1"/>
              <a:t>odds</a:t>
            </a:r>
            <a:r>
              <a:rPr lang="nl-NL" altLang="en-US" sz="2400" dirty="0"/>
              <a:t> </a:t>
            </a:r>
            <a:r>
              <a:rPr lang="nl-NL" altLang="en-US" sz="2400" dirty="0" err="1"/>
              <a:t>and</a:t>
            </a:r>
            <a:r>
              <a:rPr lang="nl-NL" altLang="en-US" sz="2400" dirty="0"/>
              <a:t> </a:t>
            </a:r>
            <a:r>
              <a:rPr lang="nl-NL" altLang="en-US" sz="2400" dirty="0" err="1"/>
              <a:t>evens</a:t>
            </a:r>
            <a:r>
              <a:rPr lang="nl-NL" altLang="en-US" sz="2400" dirty="0"/>
              <a:t>)</a:t>
            </a:r>
            <a:endParaRPr lang="en-US" altLang="en-US" sz="2400" dirty="0"/>
          </a:p>
        </p:txBody>
      </p:sp>
      <p:sp>
        <p:nvSpPr>
          <p:cNvPr id="24579" name="Content Placeholder 2"/>
          <p:cNvSpPr>
            <a:spLocks noGrp="1"/>
          </p:cNvSpPr>
          <p:nvPr>
            <p:ph idx="1"/>
          </p:nvPr>
        </p:nvSpPr>
        <p:spPr>
          <a:xfrm>
            <a:off x="360000" y="1058139"/>
            <a:ext cx="8326799" cy="3333862"/>
          </a:xfrm>
        </p:spPr>
        <p:txBody>
          <a:bodyPr/>
          <a:lstStyle/>
          <a:p>
            <a:r>
              <a:rPr lang="nl-NL" altLang="en-US" sz="1800" dirty="0"/>
              <a:t> </a:t>
            </a:r>
            <a:r>
              <a:rPr lang="nl-NL" altLang="en-US" sz="1800" dirty="0" err="1"/>
              <a:t>Simultaneously</a:t>
            </a:r>
            <a:r>
              <a:rPr lang="nl-NL" altLang="en-US" sz="1800" dirty="0"/>
              <a:t>, </a:t>
            </a:r>
            <a:r>
              <a:rPr lang="nl-NL" altLang="en-US" sz="1800" dirty="0" err="1"/>
              <a:t>both</a:t>
            </a:r>
            <a:r>
              <a:rPr lang="nl-NL" altLang="en-US" sz="1800" dirty="0"/>
              <a:t> </a:t>
            </a:r>
            <a:r>
              <a:rPr lang="nl-NL" altLang="en-US" sz="1800" dirty="0" err="1"/>
              <a:t>players</a:t>
            </a:r>
            <a:r>
              <a:rPr lang="nl-NL" altLang="en-US" sz="1800" dirty="0"/>
              <a:t> show </a:t>
            </a:r>
            <a:r>
              <a:rPr lang="nl-NL" altLang="en-US" sz="1800" dirty="0" err="1"/>
              <a:t>either</a:t>
            </a:r>
            <a:r>
              <a:rPr lang="nl-NL" altLang="en-US" sz="1800" dirty="0"/>
              <a:t> </a:t>
            </a:r>
            <a:r>
              <a:rPr lang="nl-NL" altLang="en-US" sz="1800" dirty="0" err="1"/>
              <a:t>one</a:t>
            </a:r>
            <a:r>
              <a:rPr lang="nl-NL" altLang="en-US" sz="1800" dirty="0"/>
              <a:t> or </a:t>
            </a:r>
            <a:r>
              <a:rPr lang="nl-NL" altLang="en-US" sz="1800" dirty="0" err="1"/>
              <a:t>two</a:t>
            </a:r>
            <a:r>
              <a:rPr lang="nl-NL" altLang="en-US" sz="1800" dirty="0"/>
              <a:t> </a:t>
            </a:r>
            <a:r>
              <a:rPr lang="nl-NL" altLang="en-US" sz="1800" dirty="0" err="1"/>
              <a:t>fingers</a:t>
            </a:r>
            <a:r>
              <a:rPr lang="nl-NL" altLang="en-US" sz="1800" dirty="0"/>
              <a:t> (or </a:t>
            </a:r>
            <a:r>
              <a:rPr lang="nl-NL" altLang="en-US" sz="1800" dirty="0" err="1"/>
              <a:t>both</a:t>
            </a:r>
            <a:r>
              <a:rPr lang="nl-NL" altLang="en-US" sz="1800" dirty="0"/>
              <a:t> </a:t>
            </a:r>
            <a:r>
              <a:rPr lang="nl-NL" altLang="en-US" sz="1800" dirty="0" err="1"/>
              <a:t>hold</a:t>
            </a:r>
            <a:r>
              <a:rPr lang="nl-NL" altLang="en-US" sz="1800" dirty="0"/>
              <a:t> a penny in </a:t>
            </a:r>
            <a:r>
              <a:rPr lang="nl-NL" altLang="en-US" sz="1800" dirty="0" err="1"/>
              <a:t>their</a:t>
            </a:r>
            <a:r>
              <a:rPr lang="nl-NL" altLang="en-US" sz="1800" dirty="0"/>
              <a:t> hand </a:t>
            </a:r>
            <a:r>
              <a:rPr lang="nl-NL" altLang="en-US" sz="1800" dirty="0" err="1"/>
              <a:t>which</a:t>
            </a:r>
            <a:r>
              <a:rPr lang="nl-NL" altLang="en-US" sz="1800" dirty="0"/>
              <a:t> </a:t>
            </a:r>
            <a:r>
              <a:rPr lang="nl-NL" altLang="en-US" sz="1800" dirty="0" err="1"/>
              <a:t>could</a:t>
            </a:r>
            <a:r>
              <a:rPr lang="nl-NL" altLang="en-US" sz="1800" dirty="0"/>
              <a:t> face </a:t>
            </a:r>
            <a:r>
              <a:rPr lang="nl-NL" altLang="en-US" sz="1800" dirty="0" err="1"/>
              <a:t>heads</a:t>
            </a:r>
            <a:r>
              <a:rPr lang="nl-NL" altLang="en-US" sz="1800" dirty="0"/>
              <a:t> or </a:t>
            </a:r>
            <a:r>
              <a:rPr lang="nl-NL" altLang="en-US" sz="1800" dirty="0" err="1"/>
              <a:t>tails</a:t>
            </a:r>
            <a:r>
              <a:rPr lang="nl-NL" altLang="en-US" sz="1800" dirty="0"/>
              <a:t>)</a:t>
            </a:r>
          </a:p>
          <a:p>
            <a:pPr>
              <a:buFontTx/>
              <a:buNone/>
            </a:pPr>
            <a:endParaRPr lang="nl-NL" altLang="en-US" sz="1800" dirty="0"/>
          </a:p>
          <a:p>
            <a:r>
              <a:rPr lang="nl-NL" altLang="en-US" sz="1800" dirty="0"/>
              <a:t> </a:t>
            </a:r>
            <a:r>
              <a:rPr lang="nl-NL" altLang="en-US" sz="1800" dirty="0" err="1"/>
              <a:t>If</a:t>
            </a:r>
            <a:r>
              <a:rPr lang="nl-NL" altLang="en-US" sz="1800" dirty="0"/>
              <a:t> </a:t>
            </a:r>
            <a:r>
              <a:rPr lang="nl-NL" altLang="en-US" sz="1800" dirty="0" err="1"/>
              <a:t>the</a:t>
            </a:r>
            <a:r>
              <a:rPr lang="nl-NL" altLang="en-US" sz="1800" dirty="0"/>
              <a:t> </a:t>
            </a:r>
            <a:r>
              <a:rPr lang="nl-NL" altLang="en-US" sz="1800" dirty="0" err="1"/>
              <a:t>numbers</a:t>
            </a:r>
            <a:r>
              <a:rPr lang="nl-NL" altLang="en-US" sz="1800" dirty="0"/>
              <a:t> of </a:t>
            </a:r>
            <a:r>
              <a:rPr lang="nl-NL" altLang="en-US" sz="1800" dirty="0" err="1"/>
              <a:t>fingers</a:t>
            </a:r>
            <a:r>
              <a:rPr lang="nl-NL" altLang="en-US" sz="1800" dirty="0"/>
              <a:t> </a:t>
            </a:r>
            <a:r>
              <a:rPr lang="nl-NL" altLang="en-US" sz="1800" dirty="0" err="1"/>
              <a:t>shown</a:t>
            </a:r>
            <a:r>
              <a:rPr lang="nl-NL" altLang="en-US" sz="1800" dirty="0"/>
              <a:t> </a:t>
            </a:r>
            <a:r>
              <a:rPr lang="nl-NL" altLang="en-US" sz="1800" dirty="0" err="1"/>
              <a:t>by</a:t>
            </a:r>
            <a:r>
              <a:rPr lang="nl-NL" altLang="en-US" sz="1800" dirty="0"/>
              <a:t> </a:t>
            </a:r>
            <a:r>
              <a:rPr lang="nl-NL" altLang="en-US" sz="1800" dirty="0" err="1"/>
              <a:t>both</a:t>
            </a:r>
            <a:r>
              <a:rPr lang="nl-NL" altLang="en-US" sz="1800" dirty="0"/>
              <a:t> </a:t>
            </a:r>
            <a:r>
              <a:rPr lang="nl-NL" altLang="en-US" sz="1800" dirty="0" err="1"/>
              <a:t>players</a:t>
            </a:r>
            <a:r>
              <a:rPr lang="nl-NL" altLang="en-US" sz="1800" dirty="0"/>
              <a:t> is </a:t>
            </a:r>
            <a:r>
              <a:rPr lang="nl-NL" altLang="en-US" sz="1800" dirty="0" err="1"/>
              <a:t>equal</a:t>
            </a:r>
            <a:r>
              <a:rPr lang="nl-NL" altLang="en-US" sz="1800" dirty="0"/>
              <a:t>, </a:t>
            </a:r>
            <a:r>
              <a:rPr lang="nl-NL" altLang="en-US" sz="1800" dirty="0" err="1"/>
              <a:t>then</a:t>
            </a:r>
            <a:r>
              <a:rPr lang="nl-NL" altLang="en-US" sz="1800" dirty="0"/>
              <a:t> </a:t>
            </a:r>
            <a:r>
              <a:rPr lang="nl-NL" altLang="en-US" sz="1800" dirty="0" err="1"/>
              <a:t>player</a:t>
            </a:r>
            <a:r>
              <a:rPr lang="nl-NL" altLang="en-US" sz="1800" dirty="0"/>
              <a:t> 1 </a:t>
            </a:r>
            <a:r>
              <a:rPr lang="nl-NL" altLang="en-US" sz="1800" dirty="0" err="1"/>
              <a:t>wins</a:t>
            </a:r>
            <a:r>
              <a:rPr lang="nl-NL" altLang="en-US" sz="1800" dirty="0"/>
              <a:t> </a:t>
            </a:r>
            <a:r>
              <a:rPr lang="nl-NL" altLang="en-US" sz="1800" dirty="0" err="1"/>
              <a:t>the</a:t>
            </a:r>
            <a:r>
              <a:rPr lang="nl-NL" altLang="en-US" sz="1800" dirty="0"/>
              <a:t> bet (say 1 euro); </a:t>
            </a:r>
            <a:r>
              <a:rPr lang="nl-NL" altLang="en-US" sz="1800" dirty="0" err="1"/>
              <a:t>if</a:t>
            </a:r>
            <a:r>
              <a:rPr lang="nl-NL" altLang="en-US" sz="1800" dirty="0"/>
              <a:t> </a:t>
            </a:r>
            <a:r>
              <a:rPr lang="nl-NL" altLang="en-US" sz="1800" dirty="0" err="1"/>
              <a:t>it</a:t>
            </a:r>
            <a:r>
              <a:rPr lang="nl-NL" altLang="en-US" sz="1800" dirty="0"/>
              <a:t> is different, </a:t>
            </a:r>
            <a:r>
              <a:rPr lang="nl-NL" altLang="en-US" sz="1800" dirty="0" err="1"/>
              <a:t>then</a:t>
            </a:r>
            <a:r>
              <a:rPr lang="nl-NL" altLang="en-US" sz="1800" dirty="0"/>
              <a:t> </a:t>
            </a:r>
            <a:r>
              <a:rPr lang="nl-NL" altLang="en-US" sz="1800" dirty="0" err="1"/>
              <a:t>player</a:t>
            </a:r>
            <a:r>
              <a:rPr lang="nl-NL" altLang="en-US" sz="1800" dirty="0"/>
              <a:t> 2 </a:t>
            </a:r>
            <a:r>
              <a:rPr lang="nl-NL" altLang="en-US" sz="1800" dirty="0" err="1"/>
              <a:t>wins</a:t>
            </a:r>
            <a:r>
              <a:rPr lang="nl-NL" altLang="en-US" sz="1800" dirty="0"/>
              <a:t>.</a:t>
            </a:r>
          </a:p>
          <a:p>
            <a:endParaRPr lang="nl-NL" altLang="en-US" sz="1800" dirty="0"/>
          </a:p>
          <a:p>
            <a:r>
              <a:rPr lang="nl-NL" altLang="en-US" sz="1800" dirty="0"/>
              <a:t> </a:t>
            </a:r>
            <a:r>
              <a:rPr lang="nl-NL" altLang="en-US" sz="1800" dirty="0" err="1"/>
              <a:t>Each</a:t>
            </a:r>
            <a:r>
              <a:rPr lang="nl-NL" altLang="en-US" sz="1800" dirty="0"/>
              <a:t> </a:t>
            </a:r>
            <a:r>
              <a:rPr lang="nl-NL" altLang="en-US" sz="1800" dirty="0" err="1"/>
              <a:t>player</a:t>
            </a:r>
            <a:r>
              <a:rPr lang="nl-NL" altLang="en-US" sz="1800" dirty="0"/>
              <a:t> has </a:t>
            </a:r>
            <a:r>
              <a:rPr lang="nl-NL" altLang="en-US" sz="1800" dirty="0" err="1"/>
              <a:t>two</a:t>
            </a:r>
            <a:r>
              <a:rPr lang="nl-NL" altLang="en-US" sz="1800" dirty="0"/>
              <a:t> actions: </a:t>
            </a:r>
            <a:r>
              <a:rPr lang="nl-NL" altLang="en-US" sz="1800" dirty="0" err="1"/>
              <a:t>to</a:t>
            </a:r>
            <a:r>
              <a:rPr lang="nl-NL" altLang="en-US" sz="1800" dirty="0"/>
              <a:t> show </a:t>
            </a:r>
            <a:r>
              <a:rPr lang="nl-NL" altLang="en-US" sz="1800" dirty="0" err="1"/>
              <a:t>either</a:t>
            </a:r>
            <a:r>
              <a:rPr lang="nl-NL" altLang="en-US" sz="1800" dirty="0"/>
              <a:t> </a:t>
            </a:r>
            <a:r>
              <a:rPr lang="nl-NL" altLang="en-US" sz="1800" dirty="0" err="1"/>
              <a:t>one</a:t>
            </a:r>
            <a:r>
              <a:rPr lang="nl-NL" altLang="en-US" sz="1800" dirty="0"/>
              <a:t> </a:t>
            </a:r>
            <a:r>
              <a:rPr lang="nl-NL" altLang="en-US" sz="1800" dirty="0" err="1"/>
              <a:t>finger</a:t>
            </a:r>
            <a:r>
              <a:rPr lang="nl-NL" altLang="en-US" sz="1800" dirty="0"/>
              <a:t> or </a:t>
            </a:r>
            <a:r>
              <a:rPr lang="nl-NL" altLang="en-US" sz="1800" dirty="0" err="1"/>
              <a:t>two</a:t>
            </a:r>
            <a:r>
              <a:rPr lang="nl-NL" altLang="en-US" sz="1800" dirty="0"/>
              <a:t> </a:t>
            </a:r>
            <a:r>
              <a:rPr lang="nl-NL" altLang="en-US" sz="1800" dirty="0" err="1"/>
              <a:t>fingers</a:t>
            </a:r>
            <a:endParaRPr lang="nl-NL" altLang="en-US" sz="1800" dirty="0"/>
          </a:p>
          <a:p>
            <a:endParaRPr lang="nl-NL" altLang="en-US" sz="1800" dirty="0"/>
          </a:p>
          <a:p>
            <a:endParaRPr lang="nl-NL" altLang="en-US" sz="1800" dirty="0"/>
          </a:p>
        </p:txBody>
      </p:sp>
    </p:spTree>
    <p:extLst>
      <p:ext uri="{BB962C8B-B14F-4D97-AF65-F5344CB8AC3E}">
        <p14:creationId xmlns:p14="http://schemas.microsoft.com/office/powerpoint/2010/main" val="2532235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nl-NL" altLang="en-US" smtClean="0"/>
              <a:t>Assumptions </a:t>
            </a:r>
            <a:endParaRPr lang="en-US" altLang="en-US" smtClean="0"/>
          </a:p>
        </p:txBody>
      </p:sp>
      <p:sp>
        <p:nvSpPr>
          <p:cNvPr id="25603" name="Content Placeholder 2"/>
          <p:cNvSpPr>
            <a:spLocks noGrp="1"/>
          </p:cNvSpPr>
          <p:nvPr>
            <p:ph idx="1"/>
          </p:nvPr>
        </p:nvSpPr>
        <p:spPr/>
        <p:txBody>
          <a:bodyPr/>
          <a:lstStyle/>
          <a:p>
            <a:r>
              <a:rPr lang="nl-NL" altLang="en-US" sz="2400" dirty="0"/>
              <a:t> </a:t>
            </a:r>
            <a:r>
              <a:rPr lang="nl-NL" altLang="en-US" sz="2400" dirty="0" err="1"/>
              <a:t>Before</a:t>
            </a:r>
            <a:r>
              <a:rPr lang="nl-NL" altLang="en-US" sz="2400" dirty="0"/>
              <a:t> </a:t>
            </a:r>
            <a:r>
              <a:rPr lang="nl-NL" altLang="en-US" sz="2400" dirty="0" err="1"/>
              <a:t>the</a:t>
            </a:r>
            <a:r>
              <a:rPr lang="nl-NL" altLang="en-US" sz="2400" dirty="0"/>
              <a:t> game </a:t>
            </a:r>
            <a:r>
              <a:rPr lang="nl-NL" altLang="en-US" sz="2400" dirty="0" err="1"/>
              <a:t>begins</a:t>
            </a:r>
            <a:r>
              <a:rPr lang="nl-NL" altLang="en-US" sz="2400" dirty="0"/>
              <a:t>, </a:t>
            </a:r>
            <a:r>
              <a:rPr lang="nl-NL" altLang="en-US" sz="2400" dirty="0" err="1"/>
              <a:t>each</a:t>
            </a:r>
            <a:r>
              <a:rPr lang="nl-NL" altLang="en-US" sz="2400" dirty="0"/>
              <a:t> </a:t>
            </a:r>
            <a:r>
              <a:rPr lang="nl-NL" altLang="en-US" sz="2400" dirty="0" err="1"/>
              <a:t>player</a:t>
            </a:r>
            <a:r>
              <a:rPr lang="nl-NL" altLang="en-US" sz="2400" dirty="0"/>
              <a:t> </a:t>
            </a:r>
            <a:r>
              <a:rPr lang="nl-NL" altLang="en-US" sz="2400" dirty="0" err="1"/>
              <a:t>knows</a:t>
            </a:r>
            <a:r>
              <a:rPr lang="nl-NL" altLang="en-US" sz="2400" dirty="0"/>
              <a:t>:</a:t>
            </a:r>
          </a:p>
          <a:p>
            <a:pPr lvl="1"/>
            <a:r>
              <a:rPr lang="nl-NL" altLang="en-US" sz="1800" dirty="0"/>
              <a:t> </a:t>
            </a:r>
            <a:r>
              <a:rPr lang="nl-NL" altLang="en-US" sz="1800" dirty="0" err="1"/>
              <a:t>the</a:t>
            </a:r>
            <a:r>
              <a:rPr lang="nl-NL" altLang="en-US" sz="1800" dirty="0"/>
              <a:t> actions </a:t>
            </a:r>
            <a:r>
              <a:rPr lang="nl-NL" altLang="en-US" sz="1800" dirty="0" err="1"/>
              <a:t>they</a:t>
            </a:r>
            <a:r>
              <a:rPr lang="nl-NL" altLang="en-US" sz="1800" dirty="0"/>
              <a:t> have </a:t>
            </a:r>
            <a:r>
              <a:rPr lang="nl-NL" altLang="en-US" sz="1800" dirty="0" err="1"/>
              <a:t>available</a:t>
            </a:r>
            <a:endParaRPr lang="nl-NL" altLang="en-US" sz="1800" dirty="0"/>
          </a:p>
          <a:p>
            <a:pPr lvl="1"/>
            <a:r>
              <a:rPr lang="nl-NL" altLang="en-US" sz="1800" dirty="0"/>
              <a:t> The actions </a:t>
            </a:r>
            <a:r>
              <a:rPr lang="nl-NL" altLang="en-US" sz="1800" dirty="0" err="1"/>
              <a:t>the</a:t>
            </a:r>
            <a:r>
              <a:rPr lang="nl-NL" altLang="en-US" sz="1800" dirty="0"/>
              <a:t> opponent has </a:t>
            </a:r>
            <a:r>
              <a:rPr lang="nl-NL" altLang="en-US" sz="1800" dirty="0" err="1"/>
              <a:t>available</a:t>
            </a:r>
            <a:endParaRPr lang="nl-NL" altLang="en-US" sz="1800" dirty="0"/>
          </a:p>
          <a:p>
            <a:pPr lvl="1"/>
            <a:r>
              <a:rPr lang="nl-NL" altLang="en-US" sz="1800" dirty="0"/>
              <a:t> The </a:t>
            </a:r>
            <a:r>
              <a:rPr lang="nl-NL" altLang="en-US" sz="1800" dirty="0" err="1"/>
              <a:t>payoff</a:t>
            </a:r>
            <a:r>
              <a:rPr lang="nl-NL" altLang="en-US" sz="1800" dirty="0"/>
              <a:t> matrix</a:t>
            </a:r>
          </a:p>
          <a:p>
            <a:pPr lvl="1"/>
            <a:endParaRPr lang="nl-NL" altLang="en-US" sz="1800" dirty="0"/>
          </a:p>
          <a:p>
            <a:r>
              <a:rPr lang="nl-NL" altLang="en-US" sz="2400" dirty="0"/>
              <a:t> The </a:t>
            </a:r>
            <a:r>
              <a:rPr lang="nl-NL" altLang="en-US" sz="2400" dirty="0" err="1"/>
              <a:t>actual</a:t>
            </a:r>
            <a:r>
              <a:rPr lang="nl-NL" altLang="en-US" sz="2400" dirty="0"/>
              <a:t> </a:t>
            </a:r>
            <a:r>
              <a:rPr lang="nl-NL" altLang="en-US" sz="2400" dirty="0" err="1"/>
              <a:t>play</a:t>
            </a:r>
            <a:r>
              <a:rPr lang="nl-NL" altLang="en-US" sz="2400" dirty="0"/>
              <a:t> of </a:t>
            </a:r>
            <a:r>
              <a:rPr lang="nl-NL" altLang="en-US" sz="2400" dirty="0" err="1"/>
              <a:t>the</a:t>
            </a:r>
            <a:r>
              <a:rPr lang="nl-NL" altLang="en-US" sz="2400" dirty="0"/>
              <a:t> game </a:t>
            </a:r>
            <a:r>
              <a:rPr lang="nl-NL" altLang="en-US" sz="2400" dirty="0" err="1"/>
              <a:t>consists</a:t>
            </a:r>
            <a:r>
              <a:rPr lang="nl-NL" altLang="en-US" sz="2400" dirty="0"/>
              <a:t> of </a:t>
            </a:r>
            <a:r>
              <a:rPr lang="nl-NL" altLang="en-US" sz="2400" dirty="0" err="1"/>
              <a:t>each</a:t>
            </a:r>
            <a:r>
              <a:rPr lang="nl-NL" altLang="en-US" sz="2400" dirty="0"/>
              <a:t> </a:t>
            </a:r>
            <a:r>
              <a:rPr lang="nl-NL" altLang="en-US" sz="2400" dirty="0" err="1"/>
              <a:t>player</a:t>
            </a:r>
            <a:r>
              <a:rPr lang="nl-NL" altLang="en-US" sz="2400" dirty="0"/>
              <a:t> </a:t>
            </a:r>
            <a:r>
              <a:rPr lang="nl-NL" altLang="en-US" sz="2400" dirty="0" err="1"/>
              <a:t>simultaneously</a:t>
            </a:r>
            <a:r>
              <a:rPr lang="nl-NL" altLang="en-US" sz="2400" dirty="0"/>
              <a:t> </a:t>
            </a:r>
            <a:r>
              <a:rPr lang="nl-NL" altLang="en-US" sz="2400" dirty="0" err="1"/>
              <a:t>choosing</a:t>
            </a:r>
            <a:r>
              <a:rPr lang="nl-NL" altLang="en-US" sz="2400" dirty="0"/>
              <a:t> a </a:t>
            </a:r>
            <a:r>
              <a:rPr lang="nl-NL" altLang="en-US" sz="2400" dirty="0" err="1"/>
              <a:t>strategy</a:t>
            </a:r>
            <a:r>
              <a:rPr lang="nl-NL" altLang="en-US" sz="2400" dirty="0"/>
              <a:t> without </a:t>
            </a:r>
            <a:r>
              <a:rPr lang="nl-NL" altLang="en-US" sz="2400" dirty="0" err="1"/>
              <a:t>knowing</a:t>
            </a:r>
            <a:r>
              <a:rPr lang="nl-NL" altLang="en-US" sz="2400" dirty="0"/>
              <a:t> </a:t>
            </a:r>
            <a:r>
              <a:rPr lang="nl-NL" altLang="en-US" sz="2400" dirty="0" err="1"/>
              <a:t>the</a:t>
            </a:r>
            <a:r>
              <a:rPr lang="nl-NL" altLang="en-US" sz="2400" dirty="0"/>
              <a:t> </a:t>
            </a:r>
            <a:r>
              <a:rPr lang="nl-NL" altLang="en-US" sz="2400" dirty="0" err="1"/>
              <a:t>opponent’s</a:t>
            </a:r>
            <a:r>
              <a:rPr lang="nl-NL" altLang="en-US" sz="2400" dirty="0"/>
              <a:t> </a:t>
            </a:r>
            <a:r>
              <a:rPr lang="nl-NL" altLang="en-US" sz="2400" dirty="0" err="1"/>
              <a:t>choice</a:t>
            </a:r>
            <a:endParaRPr lang="en-US" altLang="en-US" sz="2400" dirty="0"/>
          </a:p>
        </p:txBody>
      </p:sp>
    </p:spTree>
    <p:extLst>
      <p:ext uri="{BB962C8B-B14F-4D97-AF65-F5344CB8AC3E}">
        <p14:creationId xmlns:p14="http://schemas.microsoft.com/office/powerpoint/2010/main" val="2081132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Maastricht University">
  <a:themeElements>
    <a:clrScheme name="UM">
      <a:dk1>
        <a:srgbClr val="001C3D"/>
      </a:dk1>
      <a:lt1>
        <a:srgbClr val="FFFFFF"/>
      </a:lt1>
      <a:dk2>
        <a:srgbClr val="00A2DB"/>
      </a:dk2>
      <a:lt2>
        <a:srgbClr val="FFFFFF"/>
      </a:lt2>
      <a:accent1>
        <a:srgbClr val="E84E10"/>
      </a:accent1>
      <a:accent2>
        <a:srgbClr val="00A2DB"/>
      </a:accent2>
      <a:accent3>
        <a:srgbClr val="001C3D"/>
      </a:accent3>
      <a:accent4>
        <a:srgbClr val="F3A687"/>
      </a:accent4>
      <a:accent5>
        <a:srgbClr val="7FD0ED"/>
      </a:accent5>
      <a:accent6>
        <a:srgbClr val="7F8D9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06C7DFDF2F93E49810C9B28154D4570" ma:contentTypeVersion="9" ma:contentTypeDescription="Create a new document." ma:contentTypeScope="" ma:versionID="9a5097a8916fae46ec8f1f47b41a4041">
  <xsd:schema xmlns:xsd="http://www.w3.org/2001/XMLSchema" xmlns:xs="http://www.w3.org/2001/XMLSchema" xmlns:p="http://schemas.microsoft.com/office/2006/metadata/properties" xmlns:ns2="281686eb-5cc8-4992-8208-51861a772ece" xmlns:ns3="5b5c9189-501c-43f6-a206-6293e2647475" targetNamespace="http://schemas.microsoft.com/office/2006/metadata/properties" ma:root="true" ma:fieldsID="7e18633cfaa97481e120bc66cbece217" ns2:_="" ns3:_="">
    <xsd:import namespace="281686eb-5cc8-4992-8208-51861a772ece"/>
    <xsd:import namespace="5b5c9189-501c-43f6-a206-6293e264747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1686eb-5cc8-4992-8208-51861a772e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e7061f6-de73-44c7-bfdb-4de9ff9c12a8"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5c9189-501c-43f6-a206-6293e264747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46cebbd-04e1-4b89-9a25-2a437b3f5d18}" ma:internalName="TaxCatchAll" ma:showField="CatchAllData" ma:web="5b5c9189-501c-43f6-a206-6293e264747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b5c9189-501c-43f6-a206-6293e2647475" xsi:nil="true"/>
    <lcf76f155ced4ddcb4097134ff3c332f xmlns="281686eb-5cc8-4992-8208-51861a772ec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AA772BF-CB0E-4843-92E1-A2E61BD135BD}">
  <ds:schemaRefs>
    <ds:schemaRef ds:uri="http://schemas.microsoft.com/sharepoint/v3/contenttype/forms"/>
  </ds:schemaRefs>
</ds:datastoreItem>
</file>

<file path=customXml/itemProps2.xml><?xml version="1.0" encoding="utf-8"?>
<ds:datastoreItem xmlns:ds="http://schemas.openxmlformats.org/officeDocument/2006/customXml" ds:itemID="{6D9625C7-F0ED-426B-818F-CBF4F0178B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1686eb-5cc8-4992-8208-51861a772ece"/>
    <ds:schemaRef ds:uri="5b5c9189-501c-43f6-a206-6293e26474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CB65EE-A1DE-4560-98C9-EB096140ED54}">
  <ds:schemaRefs>
    <ds:schemaRef ds:uri="http://schemas.microsoft.com/office/2006/metadata/properties"/>
    <ds:schemaRef ds:uri="http://schemas.microsoft.com/office/infopath/2007/PartnerControls"/>
    <ds:schemaRef ds:uri="5b5c9189-501c-43f6-a206-6293e2647475"/>
    <ds:schemaRef ds:uri="281686eb-5cc8-4992-8208-51861a772ece"/>
  </ds:schemaRefs>
</ds:datastoreItem>
</file>

<file path=docProps/app.xml><?xml version="1.0" encoding="utf-8"?>
<Properties xmlns="http://schemas.openxmlformats.org/officeDocument/2006/extended-properties" xmlns:vt="http://schemas.openxmlformats.org/officeDocument/2006/docPropsVTypes">
  <TotalTime>812</TotalTime>
  <Words>5221</Words>
  <Application>Microsoft Office PowerPoint</Application>
  <PresentationFormat>On-screen Show (16:9)</PresentationFormat>
  <Paragraphs>1010</Paragraphs>
  <Slides>60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ＭＳ Ｐゴシック</vt:lpstr>
      <vt:lpstr>Arial</vt:lpstr>
      <vt:lpstr>Calibri</vt:lpstr>
      <vt:lpstr>DejaVu Sans</vt:lpstr>
      <vt:lpstr>Lucida Grande</vt:lpstr>
      <vt:lpstr>Times New Roman</vt:lpstr>
      <vt:lpstr>Verdana</vt:lpstr>
      <vt:lpstr>Maastricht University</vt:lpstr>
      <vt:lpstr>Introduction to Data Science  and Artificial Intelligence Game Theory </vt:lpstr>
      <vt:lpstr>Brief summary of the last lecture</vt:lpstr>
      <vt:lpstr>Game Theory</vt:lpstr>
      <vt:lpstr>Game Theory</vt:lpstr>
      <vt:lpstr>Applications</vt:lpstr>
      <vt:lpstr>Some useful definitions</vt:lpstr>
      <vt:lpstr>Two-player zero-sum games</vt:lpstr>
      <vt:lpstr>Two-player zero sum game – an example:  matching pennies (odds and evens)</vt:lpstr>
      <vt:lpstr>Assumptions </vt:lpstr>
      <vt:lpstr>Two-person, zero sum game:  matching pennies – payoff matrix</vt:lpstr>
      <vt:lpstr>Two-person, zero sum game:  matching pennies</vt:lpstr>
      <vt:lpstr>Two-person, zero sum game:  matching pennies – payoff matrix player 1</vt:lpstr>
      <vt:lpstr>Two-person, zero sum game:  matching pennies – payoff matrices</vt:lpstr>
      <vt:lpstr>Two-person, zero sum game:  matching pennies – payoff bimatrix</vt:lpstr>
      <vt:lpstr>Exercise </vt:lpstr>
      <vt:lpstr>Exercise - solution </vt:lpstr>
      <vt:lpstr>Two-person, zero sum game – choice of the best strategy</vt:lpstr>
      <vt:lpstr>Another example of two-person zero-sum game</vt:lpstr>
      <vt:lpstr>Formulation as a two-person, zero-sum game</vt:lpstr>
      <vt:lpstr>Payoffs</vt:lpstr>
      <vt:lpstr>The Game:</vt:lpstr>
      <vt:lpstr>Three games for this example</vt:lpstr>
      <vt:lpstr>Game 1</vt:lpstr>
      <vt:lpstr>Game 1 – dominated actions / strategies</vt:lpstr>
      <vt:lpstr>Game 1 – dominated strategies</vt:lpstr>
      <vt:lpstr>Game 1 – dominated strategies</vt:lpstr>
      <vt:lpstr>Game 1 – dominated strategies</vt:lpstr>
      <vt:lpstr>Game 1 – dominated strategies</vt:lpstr>
      <vt:lpstr>Game 1 – dominated strategies</vt:lpstr>
      <vt:lpstr>Game 1 – dominated strategies</vt:lpstr>
      <vt:lpstr>Game 2 – Saddle Point</vt:lpstr>
      <vt:lpstr>Game 2</vt:lpstr>
      <vt:lpstr>Game 2 – Saddle Point</vt:lpstr>
      <vt:lpstr>Minimax criterion</vt:lpstr>
      <vt:lpstr>Game 2 – Saddle Point</vt:lpstr>
      <vt:lpstr>Game 2 – Saddle Point</vt:lpstr>
      <vt:lpstr>Game 3</vt:lpstr>
      <vt:lpstr>Game 3</vt:lpstr>
      <vt:lpstr>Minimax criterion</vt:lpstr>
      <vt:lpstr>Game 3</vt:lpstr>
      <vt:lpstr>Game 3</vt:lpstr>
      <vt:lpstr>Game 3</vt:lpstr>
      <vt:lpstr>Game 3</vt:lpstr>
      <vt:lpstr>Game 3</vt:lpstr>
      <vt:lpstr>Mixed actions</vt:lpstr>
      <vt:lpstr>Mixed actions</vt:lpstr>
      <vt:lpstr>How to find optimal mixed actions</vt:lpstr>
      <vt:lpstr>Non-zerosum games: Nash equilibrium</vt:lpstr>
      <vt:lpstr>Nash equilibrium – prisoners’ dilemma</vt:lpstr>
      <vt:lpstr>Nash equilibrium – prisoners’ dilemma</vt:lpstr>
      <vt:lpstr>Nash equilibrium – prisoners’ dilemma</vt:lpstr>
      <vt:lpstr>Nash equilibrium – prisoners’ dilemma</vt:lpstr>
      <vt:lpstr>Nash equilibrium – dominated strategies</vt:lpstr>
      <vt:lpstr>Nash equilibrium – dominated strategies</vt:lpstr>
      <vt:lpstr>Nash equilibrium – dominated strategies</vt:lpstr>
      <vt:lpstr>What to know/know-how-to-do for the exam</vt:lpstr>
      <vt:lpstr>Homework</vt:lpstr>
      <vt:lpstr>Problem 1</vt:lpstr>
      <vt:lpstr>Problem 2</vt:lpstr>
      <vt:lpstr>Problem 3</vt:lpstr>
    </vt:vector>
  </TitlesOfParts>
  <Company>Zuiderlicht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Jochen Lennertz</dc:creator>
  <cp:lastModifiedBy>Pietro Bonizzi</cp:lastModifiedBy>
  <cp:revision>102</cp:revision>
  <cp:lastPrinted>2016-01-22T13:02:05Z</cp:lastPrinted>
  <dcterms:created xsi:type="dcterms:W3CDTF">2016-01-20T13:07:02Z</dcterms:created>
  <dcterms:modified xsi:type="dcterms:W3CDTF">2022-09-26T19:33:16Z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0x010100206C7DFDF2F93E49810C9B28154D4570</vt:lpwstr>
  </property>
</Properties>
</file>