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2"/>
  </p:notesMasterIdLst>
  <p:handoutMasterIdLst>
    <p:handoutMasterId r:id="rId53"/>
  </p:handoutMasterIdLst>
  <p:sldIdLst>
    <p:sldId id="258" r:id="rId5"/>
    <p:sldId id="402" r:id="rId6"/>
    <p:sldId id="347" r:id="rId7"/>
    <p:sldId id="404" r:id="rId8"/>
    <p:sldId id="349" r:id="rId9"/>
    <p:sldId id="353" r:id="rId10"/>
    <p:sldId id="355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64" r:id="rId19"/>
    <p:sldId id="366" r:id="rId20"/>
    <p:sldId id="367" r:id="rId21"/>
    <p:sldId id="368" r:id="rId22"/>
    <p:sldId id="369" r:id="rId23"/>
    <p:sldId id="370" r:id="rId24"/>
    <p:sldId id="371" r:id="rId25"/>
    <p:sldId id="372" r:id="rId26"/>
    <p:sldId id="373" r:id="rId27"/>
    <p:sldId id="374" r:id="rId28"/>
    <p:sldId id="375" r:id="rId29"/>
    <p:sldId id="376" r:id="rId30"/>
    <p:sldId id="377" r:id="rId31"/>
    <p:sldId id="380" r:id="rId32"/>
    <p:sldId id="381" r:id="rId33"/>
    <p:sldId id="384" r:id="rId34"/>
    <p:sldId id="385" r:id="rId35"/>
    <p:sldId id="386" r:id="rId36"/>
    <p:sldId id="387" r:id="rId37"/>
    <p:sldId id="388" r:id="rId38"/>
    <p:sldId id="389" r:id="rId39"/>
    <p:sldId id="390" r:id="rId40"/>
    <p:sldId id="391" r:id="rId41"/>
    <p:sldId id="392" r:id="rId42"/>
    <p:sldId id="393" r:id="rId43"/>
    <p:sldId id="394" r:id="rId44"/>
    <p:sldId id="395" r:id="rId45"/>
    <p:sldId id="396" r:id="rId46"/>
    <p:sldId id="397" r:id="rId47"/>
    <p:sldId id="398" r:id="rId48"/>
    <p:sldId id="399" r:id="rId49"/>
    <p:sldId id="400" r:id="rId50"/>
    <p:sldId id="401" r:id="rId51"/>
  </p:sldIdLst>
  <p:sldSz cx="9144000" cy="5143500" type="screen16x9"/>
  <p:notesSz cx="9144000" cy="6858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A3B"/>
    <a:srgbClr val="001B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19" autoAdjust="0"/>
    <p:restoredTop sz="94670"/>
  </p:normalViewPr>
  <p:slideViewPr>
    <p:cSldViewPr snapToGrid="0" snapToObjects="1">
      <p:cViewPr varScale="1">
        <p:scale>
          <a:sx n="86" d="100"/>
          <a:sy n="86" d="100"/>
        </p:scale>
        <p:origin x="608" y="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204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0C369-13E3-C04F-AA91-3C19CF4D27E6}" type="datetimeFigureOut">
              <a:rPr lang="nl-NL" smtClean="0"/>
              <a:t>29-9-2022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8B745-3CC2-3B46-A8BC-FE1F07A0832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58237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D42C8-A255-5F4D-A951-1B90F54B60E2}" type="datetimeFigureOut">
              <a:rPr lang="nl-NL" smtClean="0"/>
              <a:t>29-9-2022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775814-5E86-5743-808B-FA33B96378E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78841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nl-NL">
                <a:latin typeface="Times New Roman" pitchFamily="-102" charset="0"/>
                <a:ea typeface="ＭＳ Ｐゴシック" pitchFamily="-102" charset="-128"/>
                <a:cs typeface="ＭＳ Ｐゴシック" pitchFamily="-102" charset="-128"/>
              </a:rPr>
              <a:t>Data transfered into knowledge useful to humans</a:t>
            </a:r>
            <a:endParaRPr lang="en-US">
              <a:latin typeface="Times New Roman" pitchFamily="-102" charset="0"/>
              <a:ea typeface="ＭＳ Ｐゴシック" pitchFamily="-102" charset="-128"/>
              <a:cs typeface="ＭＳ Ｐゴシック" pitchFamily="-102" charset="-128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3777413" y="9429323"/>
            <a:ext cx="2890228" cy="495675"/>
          </a:xfrm>
          <a:prstGeom prst="rect">
            <a:avLst/>
          </a:prstGeom>
          <a:noFill/>
          <a:ln/>
        </p:spPr>
        <p:txBody>
          <a:bodyPr lIns="86493" tIns="43247" rIns="86493" bIns="43247"/>
          <a:lstStyle/>
          <a:p>
            <a:fld id="{F68923EF-F82C-DF4F-B12A-8AF15CE27889}" type="slidenum">
              <a:rPr lang="nl-NL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8555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nl-NL">
                <a:latin typeface="Times New Roman" pitchFamily="-102" charset="0"/>
                <a:ea typeface="ＭＳ Ｐゴシック" pitchFamily="-102" charset="-128"/>
                <a:cs typeface="ＭＳ Ｐゴシック" pitchFamily="-102" charset="-128"/>
              </a:rPr>
              <a:t>Data transfered into knowledge useful to humans</a:t>
            </a:r>
            <a:endParaRPr lang="en-US">
              <a:latin typeface="Times New Roman" pitchFamily="-102" charset="0"/>
              <a:ea typeface="ＭＳ Ｐゴシック" pitchFamily="-102" charset="-128"/>
              <a:cs typeface="ＭＳ Ｐゴシック" pitchFamily="-102" charset="-128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3777413" y="9429323"/>
            <a:ext cx="2890228" cy="495675"/>
          </a:xfrm>
          <a:prstGeom prst="rect">
            <a:avLst/>
          </a:prstGeom>
          <a:noFill/>
          <a:ln/>
        </p:spPr>
        <p:txBody>
          <a:bodyPr lIns="86493" tIns="43247" rIns="86493" bIns="43247"/>
          <a:lstStyle/>
          <a:p>
            <a:fld id="{F68923EF-F82C-DF4F-B12A-8AF15CE27889}" type="slidenum">
              <a:rPr lang="nl-NL"/>
              <a:pPr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3983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20-80% of data stored by companies unstructured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C06766-ECAC-46DA-9E29-87818540A887}" type="slidenum">
              <a:rPr lang="nl-NL" smtClean="0"/>
              <a:pPr>
                <a:defRPr/>
              </a:pPr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5521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E4A3673-5C3A-430D-8AC2-D17FD89C08F6}" type="slidenum">
              <a:rPr lang="en-US" altLang="en-US" sz="1100"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 sz="1100">
              <a:latin typeface="Lucida Sans" pitchFamily="34" charset="0"/>
              <a:ea typeface="ＭＳ Ｐゴシック" pitchFamily="34" charset="-128"/>
              <a:cs typeface="Arial Unicode MS" pitchFamily="34" charset="-128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5342" tIns="42671" rIns="85342" bIns="42671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160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0055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smtClean="0">
                <a:ea typeface="ＭＳ Ｐゴシック" pitchFamily="34" charset="-128"/>
              </a:rPr>
              <a:t>Grep is line-oriented; IR is document oriented.</a:t>
            </a: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5D7AD4C-D240-4D51-BD59-DB5F82D60DCC}" type="slidenum">
              <a:rPr lang="en-US" altLang="en-US" sz="1100"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en-US" sz="1100">
              <a:latin typeface="Lucida Sans" pitchFamily="34" charset="0"/>
              <a:ea typeface="ＭＳ Ｐゴシック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6196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smtClean="0"/>
              <a:t>Wikimedia commons picture of Shake</a:t>
            </a: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861B41D-8C98-4F8B-B3B6-177CBEB409DF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4631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smtClean="0"/>
              <a:t>Document icons from free icon set: http://www.icojoy.com/articles/44/</a:t>
            </a: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C729902-26D7-4B4B-9558-3C08E8605857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8498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C06766-ECAC-46DA-9E29-87818540A887}" type="slidenum">
              <a:rPr lang="nl-NL" smtClean="0"/>
              <a:pPr>
                <a:defRPr/>
              </a:pPr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6277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 smtClean="0"/>
              <a:t>Once we’ve found all the relevant documents, we now need to know how to order them to present them to the user.</a:t>
            </a:r>
            <a:br>
              <a:rPr lang="en-GB" sz="1200" dirty="0" smtClean="0"/>
            </a:br>
            <a:r>
              <a:rPr lang="en-GB" sz="1200" dirty="0" smtClean="0"/>
              <a:t>To do this Google uses an algorithm called ‘Page Rank’. </a:t>
            </a:r>
          </a:p>
          <a:p>
            <a:endParaRPr lang="en-GB" sz="1200" dirty="0" smtClean="0"/>
          </a:p>
          <a:p>
            <a:r>
              <a:rPr lang="en-GB" sz="1200" dirty="0" smtClean="0"/>
              <a:t>Image from Wikipedia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C06766-ECAC-46DA-9E29-87818540A887}" type="slidenum">
              <a:rPr lang="nl-NL" smtClean="0"/>
              <a:pPr>
                <a:defRPr/>
              </a:pPr>
              <a:t>36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6821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light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64588" y="189852"/>
            <a:ext cx="6598342" cy="1653944"/>
          </a:xfrm>
        </p:spPr>
        <p:txBody>
          <a:bodyPr>
            <a:noAutofit/>
          </a:bodyPr>
          <a:lstStyle>
            <a:lvl1pPr>
              <a:defRPr sz="5400"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564588" y="1829639"/>
            <a:ext cx="4196618" cy="1314450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titelstijl van het model te bewerken</a:t>
            </a:r>
          </a:p>
        </p:txBody>
      </p:sp>
      <p:pic>
        <p:nvPicPr>
          <p:cNvPr id="11" name="Afbeelding 10" descr="UM40_RGB_B_blauw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21"/>
          <a:stretch/>
        </p:blipFill>
        <p:spPr>
          <a:xfrm>
            <a:off x="360001" y="4630501"/>
            <a:ext cx="1590638" cy="3818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996" y="4749973"/>
            <a:ext cx="2916000" cy="14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63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oran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 descr="UM40_RGB_B_diap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930"/>
          <a:stretch/>
        </p:blipFill>
        <p:spPr>
          <a:xfrm>
            <a:off x="360001" y="4630499"/>
            <a:ext cx="1578484" cy="381853"/>
          </a:xfrm>
          <a:prstGeom prst="rect">
            <a:avLst/>
          </a:prstGeom>
        </p:spPr>
      </p:pic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564588" y="189852"/>
            <a:ext cx="6598342" cy="1653944"/>
          </a:xfrm>
        </p:spPr>
        <p:txBody>
          <a:bodyPr>
            <a:noAutofit/>
          </a:bodyPr>
          <a:lstStyle>
            <a:lvl1pPr>
              <a:defRPr sz="5400"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8" name="Subtitel 2"/>
          <p:cNvSpPr>
            <a:spLocks noGrp="1"/>
          </p:cNvSpPr>
          <p:nvPr>
            <p:ph type="subTitle" idx="1"/>
          </p:nvPr>
        </p:nvSpPr>
        <p:spPr>
          <a:xfrm>
            <a:off x="564588" y="1829639"/>
            <a:ext cx="4196618" cy="1314450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titelstijl van het model te bewerken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996" y="4749973"/>
            <a:ext cx="2916000" cy="1429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6" y="2272938"/>
            <a:ext cx="4548804" cy="301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194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AD4A-C94A-7B42-9E17-606C7F366C4B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 rotWithShape="1">
          <a:blip r:embed="rId2"/>
          <a:srcRect r="19769"/>
          <a:stretch/>
        </p:blipFill>
        <p:spPr>
          <a:xfrm>
            <a:off x="360001" y="4630216"/>
            <a:ext cx="1602792" cy="3797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996" y="4749973"/>
            <a:ext cx="2916000" cy="142903"/>
          </a:xfrm>
          <a:prstGeom prst="rect">
            <a:avLst/>
          </a:prstGeom>
        </p:spPr>
      </p:pic>
      <p:sp>
        <p:nvSpPr>
          <p:cNvPr id="9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336205" y="4736102"/>
            <a:ext cx="914465" cy="273844"/>
          </a:xfrm>
        </p:spPr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42172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 dark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9B7AD4A-C94A-7B42-9E17-606C7F366C4B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10" name="Afbeelding 9" descr="UM40_RGB_B_diap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235"/>
          <a:stretch/>
        </p:blipFill>
        <p:spPr>
          <a:xfrm>
            <a:off x="360001" y="4630499"/>
            <a:ext cx="1572408" cy="3818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996" y="4749973"/>
            <a:ext cx="2916000" cy="142903"/>
          </a:xfrm>
          <a:prstGeom prst="rect">
            <a:avLst/>
          </a:prstGeom>
        </p:spPr>
      </p:pic>
      <p:sp>
        <p:nvSpPr>
          <p:cNvPr id="7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336205" y="4736102"/>
            <a:ext cx="914465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73197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 light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9B7AD4A-C94A-7B42-9E17-606C7F366C4B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10" name="Afbeelding 9" descr="UM40_RGB_B_blauw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21"/>
          <a:stretch/>
        </p:blipFill>
        <p:spPr>
          <a:xfrm>
            <a:off x="360001" y="4630501"/>
            <a:ext cx="1590638" cy="3818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996" y="4749973"/>
            <a:ext cx="2916000" cy="142903"/>
          </a:xfrm>
          <a:prstGeom prst="rect">
            <a:avLst/>
          </a:prstGeom>
        </p:spPr>
      </p:pic>
      <p:sp>
        <p:nvSpPr>
          <p:cNvPr id="7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336205" y="4736102"/>
            <a:ext cx="914465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16089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1" y="310695"/>
            <a:ext cx="3934625" cy="1174423"/>
          </a:xfrm>
        </p:spPr>
        <p:txBody>
          <a:bodyPr/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60001" y="1485117"/>
            <a:ext cx="3934624" cy="2857572"/>
          </a:xfrm>
        </p:spPr>
        <p:txBody>
          <a:bodyPr/>
          <a:lstStyle>
            <a:lvl3pPr marL="715962" indent="0">
              <a:buNone/>
              <a:defRPr/>
            </a:lvl3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595043" y="4738971"/>
            <a:ext cx="550734" cy="273844"/>
          </a:xfrm>
        </p:spPr>
        <p:txBody>
          <a:bodyPr/>
          <a:lstStyle/>
          <a:p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745252" y="4738971"/>
            <a:ext cx="3449951" cy="273844"/>
          </a:xfrm>
        </p:spPr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195205" y="4738800"/>
            <a:ext cx="569977" cy="273844"/>
          </a:xfrm>
        </p:spPr>
        <p:txBody>
          <a:bodyPr/>
          <a:lstStyle/>
          <a:p>
            <a:fld id="{09B7AD4A-C94A-7B42-9E17-606C7F366C4B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4595044" y="0"/>
            <a:ext cx="4548957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nl-NL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 rotWithShape="1">
          <a:blip r:embed="rId2"/>
          <a:srcRect r="19769"/>
          <a:stretch/>
        </p:blipFill>
        <p:spPr>
          <a:xfrm>
            <a:off x="360001" y="4630216"/>
            <a:ext cx="1602792" cy="37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255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solidFill>
            <a:schemeClr val="bg2">
              <a:lumMod val="85000"/>
            </a:schemeClr>
          </a:solidFill>
        </p:spPr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AD4A-C94A-7B42-9E17-606C7F366C4B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1" name="Tijdelijke aanduiding voor tekst 6">
            <a:extLst>
              <a:ext uri="{FF2B5EF4-FFF2-40B4-BE49-F238E27FC236}">
                <a16:creationId xmlns:a16="http://schemas.microsoft.com/office/drawing/2014/main" id="{65C5AF04-DC40-0847-A150-8AD1FF1355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8700" y="4686937"/>
            <a:ext cx="1533600" cy="233363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 algn="ctr">
              <a:buNone/>
              <a:defRPr sz="800"/>
            </a:lvl1pPr>
            <a:lvl2pPr marL="358775" indent="0">
              <a:buNone/>
              <a:defRPr sz="800"/>
            </a:lvl2pPr>
            <a:lvl3pPr marL="715962" indent="0">
              <a:buNone/>
              <a:defRPr sz="800"/>
            </a:lvl3pPr>
            <a:lvl4pPr marL="1074738" indent="0">
              <a:buNone/>
              <a:defRPr sz="800"/>
            </a:lvl4pPr>
            <a:lvl5pPr marL="1433512" indent="0">
              <a:buNone/>
              <a:defRPr sz="800"/>
            </a:lvl5pPr>
          </a:lstStyle>
          <a:p>
            <a:pPr lvl="0"/>
            <a:r>
              <a:rPr lang="nl-NL" dirty="0"/>
              <a:t> 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996" y="4749973"/>
            <a:ext cx="2916000" cy="142903"/>
          </a:xfrm>
          <a:prstGeom prst="rect">
            <a:avLst/>
          </a:prstGeom>
        </p:spPr>
      </p:pic>
      <p:sp>
        <p:nvSpPr>
          <p:cNvPr id="6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336205" y="4736102"/>
            <a:ext cx="914465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78255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AD4A-C94A-7B42-9E17-606C7F366C4B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ijdelijke aanduiding voor tabel 6"/>
          <p:cNvSpPr>
            <a:spLocks noGrp="1"/>
          </p:cNvSpPr>
          <p:nvPr>
            <p:ph type="tbl" sz="quarter" idx="13"/>
          </p:nvPr>
        </p:nvSpPr>
        <p:spPr>
          <a:xfrm>
            <a:off x="360364" y="972000"/>
            <a:ext cx="8326437" cy="3231923"/>
          </a:xfrm>
        </p:spPr>
        <p:txBody>
          <a:bodyPr/>
          <a:lstStyle/>
          <a:p>
            <a:endParaRPr lang="nl-NL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 rotWithShape="1">
          <a:blip r:embed="rId2"/>
          <a:srcRect r="19769"/>
          <a:stretch/>
        </p:blipFill>
        <p:spPr>
          <a:xfrm>
            <a:off x="360001" y="4630216"/>
            <a:ext cx="1602792" cy="3797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996" y="4749973"/>
            <a:ext cx="2916000" cy="142903"/>
          </a:xfrm>
          <a:prstGeom prst="rect">
            <a:avLst/>
          </a:prstGeom>
        </p:spPr>
      </p:pic>
      <p:sp>
        <p:nvSpPr>
          <p:cNvPr id="10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336205" y="4736102"/>
            <a:ext cx="914465" cy="273844"/>
          </a:xfrm>
        </p:spPr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21371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458200" cy="5715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304800" y="1428750"/>
            <a:ext cx="4152900" cy="30861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10100" y="1428750"/>
            <a:ext cx="4152900" cy="30861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6503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 + illustra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6" y="2272938"/>
            <a:ext cx="4548804" cy="30152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64588" y="189852"/>
            <a:ext cx="6598342" cy="1653944"/>
          </a:xfrm>
        </p:spPr>
        <p:txBody>
          <a:bodyPr>
            <a:noAutofit/>
          </a:bodyPr>
          <a:lstStyle>
            <a:lvl1pPr>
              <a:defRPr sz="5400"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564588" y="1829639"/>
            <a:ext cx="4196618" cy="1314450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titelstijl van het model te bewerken</a:t>
            </a:r>
          </a:p>
        </p:txBody>
      </p:sp>
      <p:pic>
        <p:nvPicPr>
          <p:cNvPr id="11" name="Afbeelding 10" descr="UM40_RGB_B_blauw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21"/>
          <a:stretch/>
        </p:blipFill>
        <p:spPr>
          <a:xfrm>
            <a:off x="360001" y="4630501"/>
            <a:ext cx="1590638" cy="3818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996" y="4749973"/>
            <a:ext cx="2916000" cy="14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255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+ illustra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64588" y="189852"/>
            <a:ext cx="6598342" cy="1653944"/>
          </a:xfrm>
        </p:spPr>
        <p:txBody>
          <a:bodyPr>
            <a:noAutofit/>
          </a:bodyPr>
          <a:lstStyle>
            <a:lvl1pPr>
              <a:defRPr sz="5400"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564588" y="1829639"/>
            <a:ext cx="4196618" cy="1314450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titelstijl van het model te bewerken</a:t>
            </a:r>
          </a:p>
        </p:txBody>
      </p:sp>
      <p:pic>
        <p:nvPicPr>
          <p:cNvPr id="11" name="Afbeelding 10" descr="UM40_RGB_B_blauw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21"/>
          <a:stretch/>
        </p:blipFill>
        <p:spPr>
          <a:xfrm>
            <a:off x="360001" y="4630501"/>
            <a:ext cx="1590638" cy="381853"/>
          </a:xfrm>
          <a:prstGeom prst="rect">
            <a:avLst/>
          </a:prstGeom>
        </p:spPr>
      </p:pic>
      <p:pic>
        <p:nvPicPr>
          <p:cNvPr id="5" name="Afbeelding 4" descr="Future loo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488" y="1884997"/>
            <a:ext cx="3532883" cy="32619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996" y="4749973"/>
            <a:ext cx="2916000" cy="14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369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 light blu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64588" y="189852"/>
            <a:ext cx="6598342" cy="1653944"/>
          </a:xfrm>
        </p:spPr>
        <p:txBody>
          <a:bodyPr>
            <a:noAutofit/>
          </a:bodyPr>
          <a:lstStyle>
            <a:lvl1pPr>
              <a:defRPr sz="5400"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564588" y="1829639"/>
            <a:ext cx="4196618" cy="1314450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titelstijl van het model te bewerken</a:t>
            </a:r>
          </a:p>
        </p:txBody>
      </p:sp>
      <p:pic>
        <p:nvPicPr>
          <p:cNvPr id="6" name="Afbeelding 6" descr="UM40_RGB_B_diap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21"/>
          <a:stretch/>
        </p:blipFill>
        <p:spPr>
          <a:xfrm>
            <a:off x="360001" y="4630499"/>
            <a:ext cx="1590638" cy="3818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996" y="4749973"/>
            <a:ext cx="2916000" cy="14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506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photo Randwij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64587" y="189852"/>
            <a:ext cx="7377145" cy="1653944"/>
          </a:xfrm>
        </p:spPr>
        <p:txBody>
          <a:bodyPr>
            <a:noAutofit/>
          </a:bodyPr>
          <a:lstStyle>
            <a:lvl1pPr>
              <a:defRPr sz="5400">
                <a:solidFill>
                  <a:srgbClr val="001A3B"/>
                </a:solidFill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564588" y="1829639"/>
            <a:ext cx="4196618" cy="1314450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001A3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titelstijl van het model te bewerken</a:t>
            </a:r>
          </a:p>
        </p:txBody>
      </p:sp>
      <p:pic>
        <p:nvPicPr>
          <p:cNvPr id="6" name="Afbeelding 10" descr="UM40_RGB_B_blauw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21"/>
          <a:stretch/>
        </p:blipFill>
        <p:spPr>
          <a:xfrm>
            <a:off x="360001" y="4630501"/>
            <a:ext cx="1590638" cy="3818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996" y="4749973"/>
            <a:ext cx="2916000" cy="14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7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 photo Randwij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64587" y="189852"/>
            <a:ext cx="7377145" cy="1653944"/>
          </a:xfrm>
        </p:spPr>
        <p:txBody>
          <a:bodyPr>
            <a:noAutofit/>
          </a:bodyPr>
          <a:lstStyle>
            <a:lvl1pPr>
              <a:defRPr sz="5400">
                <a:solidFill>
                  <a:srgbClr val="001A3B"/>
                </a:solidFill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564588" y="1829639"/>
            <a:ext cx="4196618" cy="1314450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001A3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titelstijl van het model te bewerken</a:t>
            </a:r>
          </a:p>
        </p:txBody>
      </p:sp>
      <p:pic>
        <p:nvPicPr>
          <p:cNvPr id="6" name="Afbeelding 10" descr="UM40_RGB_B_blauw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21"/>
          <a:stretch/>
        </p:blipFill>
        <p:spPr>
          <a:xfrm>
            <a:off x="360001" y="4630501"/>
            <a:ext cx="1590638" cy="3818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996" y="4749973"/>
            <a:ext cx="2916000" cy="14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014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ark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 descr="UM40_RGB_B_diap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21"/>
          <a:stretch/>
        </p:blipFill>
        <p:spPr>
          <a:xfrm>
            <a:off x="360001" y="4630499"/>
            <a:ext cx="1590638" cy="381853"/>
          </a:xfrm>
          <a:prstGeom prst="rect">
            <a:avLst/>
          </a:prstGeom>
        </p:spPr>
      </p:pic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564588" y="189852"/>
            <a:ext cx="6598342" cy="1653944"/>
          </a:xfrm>
        </p:spPr>
        <p:txBody>
          <a:bodyPr>
            <a:noAutofit/>
          </a:bodyPr>
          <a:lstStyle>
            <a:lvl1pPr>
              <a:defRPr sz="5400"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7" name="Subtitel 2"/>
          <p:cNvSpPr>
            <a:spLocks noGrp="1"/>
          </p:cNvSpPr>
          <p:nvPr>
            <p:ph type="subTitle" idx="1"/>
          </p:nvPr>
        </p:nvSpPr>
        <p:spPr>
          <a:xfrm>
            <a:off x="564588" y="1829639"/>
            <a:ext cx="4196618" cy="1314450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titelstijl van het model te bewerken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996" y="4749973"/>
            <a:ext cx="2916000" cy="14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691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dark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 descr="UM40_RGB_B_diap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21"/>
          <a:stretch/>
        </p:blipFill>
        <p:spPr>
          <a:xfrm>
            <a:off x="360001" y="4630499"/>
            <a:ext cx="1590638" cy="381853"/>
          </a:xfrm>
          <a:prstGeom prst="rect">
            <a:avLst/>
          </a:prstGeom>
        </p:spPr>
      </p:pic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564588" y="189852"/>
            <a:ext cx="6598342" cy="1653944"/>
          </a:xfrm>
        </p:spPr>
        <p:txBody>
          <a:bodyPr>
            <a:noAutofit/>
          </a:bodyPr>
          <a:lstStyle>
            <a:lvl1pPr>
              <a:defRPr sz="5400"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7" name="Subtitel 2"/>
          <p:cNvSpPr>
            <a:spLocks noGrp="1"/>
          </p:cNvSpPr>
          <p:nvPr>
            <p:ph type="subTitle" idx="1"/>
          </p:nvPr>
        </p:nvSpPr>
        <p:spPr>
          <a:xfrm>
            <a:off x="564588" y="1829639"/>
            <a:ext cx="4196618" cy="1314450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titelstijl van het model te bewerken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996" y="4749973"/>
            <a:ext cx="2916000" cy="1429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6" y="2272938"/>
            <a:ext cx="4548803" cy="301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902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 descr="UM40_RGB_B_diap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930"/>
          <a:stretch/>
        </p:blipFill>
        <p:spPr>
          <a:xfrm>
            <a:off x="360001" y="4630499"/>
            <a:ext cx="1578484" cy="381853"/>
          </a:xfrm>
          <a:prstGeom prst="rect">
            <a:avLst/>
          </a:prstGeom>
        </p:spPr>
      </p:pic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564588" y="189852"/>
            <a:ext cx="6598342" cy="1653944"/>
          </a:xfrm>
        </p:spPr>
        <p:txBody>
          <a:bodyPr>
            <a:noAutofit/>
          </a:bodyPr>
          <a:lstStyle>
            <a:lvl1pPr>
              <a:defRPr sz="5400"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8" name="Subtitel 2"/>
          <p:cNvSpPr>
            <a:spLocks noGrp="1"/>
          </p:cNvSpPr>
          <p:nvPr>
            <p:ph type="subTitle" idx="1"/>
          </p:nvPr>
        </p:nvSpPr>
        <p:spPr>
          <a:xfrm>
            <a:off x="564588" y="1829639"/>
            <a:ext cx="4196618" cy="1314450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titelstijl van het model te bewerken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996" y="4749973"/>
            <a:ext cx="2916000" cy="14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68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360000" y="310695"/>
            <a:ext cx="8326799" cy="567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60000" y="972000"/>
            <a:ext cx="8326799" cy="3333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3234468" y="4738971"/>
            <a:ext cx="914465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  <a:latin typeface="+mj-lt"/>
                <a:cs typeface="Verdana"/>
              </a:defRPr>
            </a:lvl1pPr>
          </a:lstStyle>
          <a:p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273246" y="4738971"/>
            <a:ext cx="3977658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  <a:latin typeface="+mn-lt"/>
                <a:cs typeface="Verdana"/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316142" y="4738800"/>
            <a:ext cx="370657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  <a:latin typeface="+mn-lt"/>
                <a:cs typeface="Verdana"/>
              </a:defRPr>
            </a:lvl1pPr>
          </a:lstStyle>
          <a:p>
            <a:fld id="{09B7AD4A-C94A-7B42-9E17-606C7F366C4B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25815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6" r:id="rId2"/>
    <p:sldLayoutId id="2147483671" r:id="rId3"/>
    <p:sldLayoutId id="2147483674" r:id="rId4"/>
    <p:sldLayoutId id="2147483672" r:id="rId5"/>
    <p:sldLayoutId id="2147483675" r:id="rId6"/>
    <p:sldLayoutId id="2147483660" r:id="rId7"/>
    <p:sldLayoutId id="2147483677" r:id="rId8"/>
    <p:sldLayoutId id="2147483661" r:id="rId9"/>
    <p:sldLayoutId id="2147483678" r:id="rId10"/>
    <p:sldLayoutId id="2147483650" r:id="rId11"/>
    <p:sldLayoutId id="2147483655" r:id="rId12"/>
    <p:sldLayoutId id="2147483656" r:id="rId13"/>
    <p:sldLayoutId id="2147483663" r:id="rId14"/>
    <p:sldLayoutId id="2147483659" r:id="rId15"/>
    <p:sldLayoutId id="2147483654" r:id="rId16"/>
    <p:sldLayoutId id="2147483681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spcBef>
          <a:spcPts val="0"/>
        </a:spcBef>
        <a:buFont typeface="Arial"/>
        <a:buChar char="•"/>
        <a:defRPr sz="3200" kern="1200">
          <a:solidFill>
            <a:schemeClr val="tx1"/>
          </a:solidFill>
          <a:latin typeface="+mj-lt"/>
          <a:ea typeface="+mn-ea"/>
          <a:cs typeface="Verdana"/>
        </a:defRPr>
      </a:lvl1pPr>
      <a:lvl2pPr marL="717550" indent="-358775" algn="l" defTabSz="457200" rtl="0" eaLnBrk="1" latinLnBrk="0" hangingPunct="1">
        <a:spcBef>
          <a:spcPts val="0"/>
        </a:spcBef>
        <a:buFont typeface="Lucida Grande"/>
        <a:buChar char="-"/>
        <a:defRPr sz="2800" kern="1200">
          <a:solidFill>
            <a:schemeClr val="tx1"/>
          </a:solidFill>
          <a:latin typeface="+mj-lt"/>
          <a:ea typeface="+mn-ea"/>
          <a:cs typeface="Verdana"/>
        </a:defRPr>
      </a:lvl2pPr>
      <a:lvl3pPr marL="1073150" indent="-357188" algn="l" defTabSz="457200" rtl="0" eaLnBrk="1" latinLnBrk="0" hangingPunct="1">
        <a:spcBef>
          <a:spcPts val="0"/>
        </a:spcBef>
        <a:buFont typeface="Lucida Grande"/>
        <a:buChar char="-"/>
        <a:defRPr sz="2400" kern="1200">
          <a:solidFill>
            <a:schemeClr val="tx1"/>
          </a:solidFill>
          <a:latin typeface="+mj-lt"/>
          <a:ea typeface="+mn-ea"/>
          <a:cs typeface="Verdana"/>
        </a:defRPr>
      </a:lvl3pPr>
      <a:lvl4pPr marL="1430338" indent="-355600" algn="l" defTabSz="457200" rtl="0" eaLnBrk="1" latinLnBrk="0" hangingPunct="1">
        <a:spcBef>
          <a:spcPts val="0"/>
        </a:spcBef>
        <a:buFont typeface="Lucida Grande"/>
        <a:buChar char="-"/>
        <a:defRPr sz="2000" kern="1200">
          <a:solidFill>
            <a:schemeClr val="tx1"/>
          </a:solidFill>
          <a:latin typeface="+mj-lt"/>
          <a:ea typeface="+mn-ea"/>
          <a:cs typeface="Verdana"/>
        </a:defRPr>
      </a:lvl4pPr>
      <a:lvl5pPr marL="1793875" indent="-360363" algn="l" defTabSz="457200" rtl="0" eaLnBrk="1" latinLnBrk="0" hangingPunct="1">
        <a:spcBef>
          <a:spcPts val="0"/>
        </a:spcBef>
        <a:buFont typeface="Lucida Grande"/>
        <a:buChar char="-"/>
        <a:defRPr sz="2000" kern="1200">
          <a:solidFill>
            <a:schemeClr val="tx1"/>
          </a:solidFill>
          <a:latin typeface="+mj-lt"/>
          <a:ea typeface="+mn-e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4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i.utah.edu/~beiwang/teaching/cs1060/Lecture15-PageRankQuizReview.pdf" TargetMode="External"/><Relationship Id="rId2" Type="http://schemas.openxmlformats.org/officeDocument/2006/relationships/hyperlink" Target="http://interestingwebs.blogspot.com/2009/05/simple-explain-of-google-pagerank.html" TargetMode="Externa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www-nlp.stanford.edu/IR-book/" TargetMode="Externa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IDA – </a:t>
            </a:r>
            <a:r>
              <a:rPr lang="en-US" dirty="0"/>
              <a:t>Information Retrieval</a:t>
            </a:r>
            <a:br>
              <a:rPr lang="en-US" dirty="0"/>
            </a:b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rof. Anna Wilbik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83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itchFamily="34" charset="-128"/>
              </a:rPr>
              <a:t>Unstructured data in 1620</a:t>
            </a:r>
          </a:p>
        </p:txBody>
      </p:sp>
      <p:sp>
        <p:nvSpPr>
          <p:cNvPr id="105475" name="Rectangle 1027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sz="2000" dirty="0">
                <a:ea typeface="ＭＳ Ｐゴシック" charset="0"/>
                <a:cs typeface="ＭＳ Ｐゴシック" charset="0"/>
              </a:rPr>
              <a:t>Which plays of Shakespeare contain the words </a:t>
            </a:r>
            <a:r>
              <a:rPr lang="en-US" sz="2000" b="1" i="1" dirty="0">
                <a:ea typeface="ＭＳ Ｐゴシック" charset="0"/>
                <a:cs typeface="ＭＳ Ｐゴシック" charset="0"/>
              </a:rPr>
              <a:t>Brutus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000" i="1" dirty="0">
                <a:ea typeface="ＭＳ Ｐゴシック" charset="0"/>
                <a:cs typeface="ＭＳ Ｐゴシック" charset="0"/>
              </a:rPr>
              <a:t>AND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000" b="1" i="1" dirty="0">
                <a:ea typeface="ＭＳ Ｐゴシック" charset="0"/>
                <a:cs typeface="ＭＳ Ｐゴシック" charset="0"/>
              </a:rPr>
              <a:t>Caesar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but </a:t>
            </a:r>
            <a:r>
              <a:rPr lang="en-US" sz="2000" i="1" dirty="0">
                <a:ea typeface="ＭＳ Ｐゴシック" charset="0"/>
                <a:cs typeface="ＭＳ Ｐゴシック" charset="0"/>
              </a:rPr>
              <a:t>NOT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000" b="1" i="1" dirty="0">
                <a:ea typeface="ＭＳ Ｐゴシック" charset="0"/>
                <a:cs typeface="ＭＳ Ｐゴシック" charset="0"/>
              </a:rPr>
              <a:t>Calpurnia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?</a:t>
            </a:r>
          </a:p>
          <a:p>
            <a:pPr>
              <a:defRPr/>
            </a:pPr>
            <a:r>
              <a:rPr lang="en-US" sz="2000" dirty="0">
                <a:ea typeface="ＭＳ Ｐゴシック" charset="0"/>
                <a:cs typeface="ＭＳ Ｐゴシック" charset="0"/>
              </a:rPr>
              <a:t>One could try </a:t>
            </a:r>
            <a:r>
              <a:rPr lang="en-US" sz="2000" dirty="0" err="1">
                <a:latin typeface="Lucida Sans Typewriter" charset="0"/>
                <a:ea typeface="ＭＳ Ｐゴシック" charset="0"/>
                <a:cs typeface="Lucida Sans Typewriter" charset="0"/>
              </a:rPr>
              <a:t>grepping</a:t>
            </a:r>
            <a:r>
              <a:rPr lang="en-US" sz="2000" dirty="0">
                <a:ea typeface="ＭＳ Ｐゴシック" charset="0"/>
                <a:cs typeface="Lucida Sans Typewriter" charset="0"/>
              </a:rPr>
              <a:t>(=linearly scanning)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all of Shakespeare’s plays for </a:t>
            </a:r>
            <a:r>
              <a:rPr lang="en-US" sz="2000" b="1" i="1" dirty="0">
                <a:ea typeface="ＭＳ Ｐゴシック" charset="0"/>
                <a:cs typeface="ＭＳ Ｐゴシック" charset="0"/>
              </a:rPr>
              <a:t>Brutus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and </a:t>
            </a:r>
            <a:r>
              <a:rPr lang="en-US" sz="2000" b="1" i="1" dirty="0">
                <a:ea typeface="ＭＳ Ｐゴシック" charset="0"/>
                <a:cs typeface="ＭＳ Ｐゴシック" charset="0"/>
              </a:rPr>
              <a:t>Caesar,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then strip out lines containing </a:t>
            </a:r>
            <a:r>
              <a:rPr lang="en-US" sz="2000" b="1" i="1" dirty="0">
                <a:ea typeface="ＭＳ Ｐゴシック" charset="0"/>
                <a:cs typeface="ＭＳ Ｐゴシック" charset="0"/>
              </a:rPr>
              <a:t>Calpurnia</a:t>
            </a: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sz="2000" dirty="0">
                <a:ea typeface="ＭＳ Ｐゴシック" charset="0"/>
                <a:cs typeface="ＭＳ Ｐゴシック" charset="0"/>
              </a:rPr>
              <a:t>Why is that not the answer?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ea typeface="ＭＳ Ｐゴシック" charset="0"/>
              </a:rPr>
              <a:t>Slow (for large corpora)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ea typeface="ＭＳ Ｐゴシック" charset="0"/>
              </a:rPr>
              <a:t>Other operations (e.g., find the word </a:t>
            </a:r>
            <a:r>
              <a:rPr lang="en-US" sz="2000" b="1" i="1" dirty="0">
                <a:ea typeface="ＭＳ Ｐゴシック" charset="0"/>
              </a:rPr>
              <a:t>Romans </a:t>
            </a:r>
            <a:r>
              <a:rPr lang="en-US" sz="2000" dirty="0">
                <a:ea typeface="ＭＳ Ｐゴシック" charset="0"/>
              </a:rPr>
              <a:t>near</a:t>
            </a:r>
            <a:r>
              <a:rPr lang="en-US" sz="2000" b="1" dirty="0">
                <a:ea typeface="ＭＳ Ｐゴシック" charset="0"/>
              </a:rPr>
              <a:t> </a:t>
            </a:r>
            <a:r>
              <a:rPr lang="en-US" sz="2000" b="1" i="1" dirty="0">
                <a:ea typeface="ＭＳ Ｐゴシック" charset="0"/>
              </a:rPr>
              <a:t>countrymen</a:t>
            </a:r>
            <a:r>
              <a:rPr lang="en-US" sz="2000" dirty="0">
                <a:ea typeface="ＭＳ Ｐゴシック" charset="0"/>
              </a:rPr>
              <a:t>) not feasible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ea typeface="ＭＳ Ｐゴシック" charset="0"/>
              </a:rPr>
              <a:t>Ranked retrieval (best documents to return)</a:t>
            </a:r>
          </a:p>
        </p:txBody>
      </p:sp>
      <p:sp>
        <p:nvSpPr>
          <p:cNvPr id="12293" name="TextBox 4"/>
          <p:cNvSpPr txBox="1">
            <a:spLocks noChangeArrowheads="1"/>
          </p:cNvSpPr>
          <p:nvPr/>
        </p:nvSpPr>
        <p:spPr bwMode="auto">
          <a:xfrm>
            <a:off x="6858000" y="-36701"/>
            <a:ext cx="7713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200">
                <a:solidFill>
                  <a:srgbClr val="FBFCFF"/>
                </a:solidFill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Sec. 1.1</a:t>
            </a:r>
          </a:p>
        </p:txBody>
      </p:sp>
    </p:spTree>
    <p:extLst>
      <p:ext uri="{BB962C8B-B14F-4D97-AF65-F5344CB8AC3E}">
        <p14:creationId xmlns:p14="http://schemas.microsoft.com/office/powerpoint/2010/main" val="95209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itchFamily="34" charset="-128"/>
              </a:rPr>
              <a:t>Term-document incidence matrices</a:t>
            </a:r>
          </a:p>
        </p:txBody>
      </p:sp>
      <p:graphicFrame>
        <p:nvGraphicFramePr>
          <p:cNvPr id="13315" name="Object 102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626981"/>
              </p:ext>
            </p:extLst>
          </p:nvPr>
        </p:nvGraphicFramePr>
        <p:xfrm>
          <a:off x="735980" y="930063"/>
          <a:ext cx="7449966" cy="2645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Worksheet" r:id="rId3" imgW="9975739" imgH="3543168" progId="Excel.Sheet.8">
                  <p:embed/>
                </p:oleObj>
              </mc:Choice>
              <mc:Fallback>
                <p:oleObj name="Worksheet" r:id="rId3" imgW="9975739" imgH="3543168" progId="Excel.Sheet.8">
                  <p:embed/>
                  <p:pic>
                    <p:nvPicPr>
                      <p:cNvPr id="13315" name="Object 102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980" y="930063"/>
                        <a:ext cx="7449966" cy="26459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5469731" y="3771901"/>
            <a:ext cx="2114550" cy="707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2000" dirty="0">
                <a:latin typeface="+mn-lt"/>
                <a:ea typeface="ＭＳ Ｐゴシック" pitchFamily="34" charset="-128"/>
                <a:cs typeface="Arial Unicode MS" pitchFamily="34" charset="-128"/>
              </a:rPr>
              <a:t>1 if </a:t>
            </a:r>
            <a:r>
              <a:rPr lang="en-US" altLang="en-US" sz="2000" dirty="0">
                <a:solidFill>
                  <a:schemeClr val="tx2"/>
                </a:solidFill>
                <a:latin typeface="+mn-lt"/>
                <a:ea typeface="ＭＳ Ｐゴシック" pitchFamily="34" charset="-128"/>
                <a:cs typeface="Arial Unicode MS" pitchFamily="34" charset="-128"/>
              </a:rPr>
              <a:t>play</a:t>
            </a:r>
            <a:r>
              <a:rPr lang="en-US" altLang="en-US" sz="2000" dirty="0">
                <a:latin typeface="+mn-lt"/>
                <a:ea typeface="ＭＳ Ｐゴシック" pitchFamily="34" charset="-128"/>
                <a:cs typeface="Arial Unicode MS" pitchFamily="34" charset="-128"/>
              </a:rPr>
              <a:t> contains </a:t>
            </a:r>
            <a:r>
              <a:rPr lang="en-US" altLang="en-US" sz="2000" dirty="0">
                <a:solidFill>
                  <a:srgbClr val="990033"/>
                </a:solidFill>
                <a:latin typeface="+mn-lt"/>
                <a:ea typeface="ＭＳ Ｐゴシック" pitchFamily="34" charset="-128"/>
                <a:cs typeface="Arial Unicode MS" pitchFamily="34" charset="-128"/>
              </a:rPr>
              <a:t>word</a:t>
            </a:r>
            <a:r>
              <a:rPr lang="en-US" altLang="en-US" sz="2000" dirty="0">
                <a:latin typeface="+mn-lt"/>
                <a:ea typeface="ＭＳ Ｐゴシック" pitchFamily="34" charset="-128"/>
                <a:cs typeface="Arial Unicode MS" pitchFamily="34" charset="-128"/>
              </a:rPr>
              <a:t>, 0 otherwise</a:t>
            </a:r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 flipH="1" flipV="1">
            <a:off x="4343400" y="2800350"/>
            <a:ext cx="1126331" cy="1283494"/>
          </a:xfrm>
          <a:prstGeom prst="line">
            <a:avLst/>
          </a:prstGeom>
          <a:noFill/>
          <a:ln w="19050">
            <a:solidFill>
              <a:srgbClr val="00008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sz="1350"/>
          </a:p>
        </p:txBody>
      </p:sp>
      <p:sp>
        <p:nvSpPr>
          <p:cNvPr id="13318" name="Text Box 8"/>
          <p:cNvSpPr txBox="1">
            <a:spLocks noChangeArrowheads="1"/>
          </p:cNvSpPr>
          <p:nvPr/>
        </p:nvSpPr>
        <p:spPr bwMode="auto">
          <a:xfrm>
            <a:off x="542976" y="3771901"/>
            <a:ext cx="3040856" cy="70788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2000" b="1" i="1" dirty="0">
                <a:latin typeface="+mn-lt"/>
                <a:ea typeface="ＭＳ Ｐゴシック" pitchFamily="34" charset="-128"/>
                <a:cs typeface="Arial Unicode MS" pitchFamily="34" charset="-128"/>
              </a:rPr>
              <a:t>Brutus</a:t>
            </a:r>
            <a:r>
              <a:rPr lang="en-US" altLang="en-US" sz="2000" dirty="0">
                <a:latin typeface="+mn-lt"/>
                <a:ea typeface="ＭＳ Ｐゴシック" pitchFamily="34" charset="-128"/>
                <a:cs typeface="Arial Unicode MS" pitchFamily="34" charset="-128"/>
              </a:rPr>
              <a:t> </a:t>
            </a:r>
            <a:r>
              <a:rPr lang="en-US" altLang="en-US" sz="2000" i="1" dirty="0">
                <a:latin typeface="+mn-lt"/>
                <a:ea typeface="ＭＳ Ｐゴシック" pitchFamily="34" charset="-128"/>
                <a:cs typeface="Arial Unicode MS" pitchFamily="34" charset="-128"/>
              </a:rPr>
              <a:t>AND</a:t>
            </a:r>
            <a:r>
              <a:rPr lang="en-US" altLang="en-US" sz="2000" dirty="0">
                <a:latin typeface="+mn-lt"/>
                <a:ea typeface="ＭＳ Ｐゴシック" pitchFamily="34" charset="-128"/>
                <a:cs typeface="Arial Unicode MS" pitchFamily="34" charset="-128"/>
              </a:rPr>
              <a:t> </a:t>
            </a:r>
            <a:r>
              <a:rPr lang="en-US" altLang="en-US" sz="2000" b="1" i="1" dirty="0">
                <a:latin typeface="+mn-lt"/>
                <a:ea typeface="ＭＳ Ｐゴシック" pitchFamily="34" charset="-128"/>
                <a:cs typeface="Arial Unicode MS" pitchFamily="34" charset="-128"/>
              </a:rPr>
              <a:t>Caesar</a:t>
            </a:r>
            <a:r>
              <a:rPr lang="en-US" altLang="en-US" sz="2000" dirty="0">
                <a:latin typeface="+mn-lt"/>
                <a:ea typeface="ＭＳ Ｐゴシック" pitchFamily="34" charset="-128"/>
                <a:cs typeface="Arial Unicode MS" pitchFamily="34" charset="-128"/>
              </a:rPr>
              <a:t> </a:t>
            </a:r>
            <a:r>
              <a:rPr lang="en-US" altLang="en-US" sz="2000" i="1" dirty="0">
                <a:latin typeface="+mn-lt"/>
                <a:ea typeface="ＭＳ Ｐゴシック" pitchFamily="34" charset="-128"/>
                <a:cs typeface="Arial Unicode MS" pitchFamily="34" charset="-128"/>
              </a:rPr>
              <a:t>BUT</a:t>
            </a:r>
            <a:r>
              <a:rPr lang="en-US" altLang="en-US" sz="2000" dirty="0">
                <a:latin typeface="+mn-lt"/>
                <a:ea typeface="ＭＳ Ｐゴシック" pitchFamily="34" charset="-128"/>
                <a:cs typeface="Arial Unicode MS" pitchFamily="34" charset="-128"/>
              </a:rPr>
              <a:t> </a:t>
            </a:r>
            <a:r>
              <a:rPr lang="en-US" altLang="en-US" sz="2000" i="1" dirty="0">
                <a:latin typeface="+mn-lt"/>
                <a:ea typeface="ＭＳ Ｐゴシック" pitchFamily="34" charset="-128"/>
                <a:cs typeface="Arial Unicode MS" pitchFamily="34" charset="-128"/>
              </a:rPr>
              <a:t>NOT</a:t>
            </a:r>
            <a:r>
              <a:rPr lang="en-US" altLang="en-US" sz="2000" dirty="0">
                <a:latin typeface="+mn-lt"/>
                <a:ea typeface="ＭＳ Ｐゴシック" pitchFamily="34" charset="-128"/>
                <a:cs typeface="Arial Unicode MS" pitchFamily="34" charset="-128"/>
              </a:rPr>
              <a:t> </a:t>
            </a:r>
            <a:r>
              <a:rPr lang="en-US" altLang="en-US" sz="2000" b="1" i="1" dirty="0">
                <a:latin typeface="+mn-lt"/>
                <a:ea typeface="ＭＳ Ｐゴシック" pitchFamily="34" charset="-128"/>
                <a:cs typeface="Arial Unicode MS" pitchFamily="34" charset="-128"/>
              </a:rPr>
              <a:t>Calpurnia</a:t>
            </a:r>
          </a:p>
        </p:txBody>
      </p:sp>
      <p:sp>
        <p:nvSpPr>
          <p:cNvPr id="13319" name="TextBox 6"/>
          <p:cNvSpPr txBox="1">
            <a:spLocks noChangeArrowheads="1"/>
          </p:cNvSpPr>
          <p:nvPr/>
        </p:nvSpPr>
        <p:spPr bwMode="auto">
          <a:xfrm>
            <a:off x="6858000" y="-36701"/>
            <a:ext cx="7713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200">
                <a:solidFill>
                  <a:srgbClr val="FBFCFF"/>
                </a:solidFill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Sec. 1.1</a:t>
            </a:r>
          </a:p>
        </p:txBody>
      </p:sp>
    </p:spTree>
    <p:extLst>
      <p:ext uri="{BB962C8B-B14F-4D97-AF65-F5344CB8AC3E}">
        <p14:creationId xmlns:p14="http://schemas.microsoft.com/office/powerpoint/2010/main" val="130126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itchFamily="34" charset="-128"/>
              </a:rPr>
              <a:t>Incidence vectors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>
                <a:ea typeface="ＭＳ Ｐゴシック" pitchFamily="34" charset="-128"/>
              </a:rPr>
              <a:t>0/1 vector for each term.</a:t>
            </a:r>
          </a:p>
          <a:p>
            <a:pPr marL="0" indent="0">
              <a:buNone/>
            </a:pPr>
            <a:endParaRPr lang="en-US" altLang="en-US" sz="2000" dirty="0">
              <a:ea typeface="ＭＳ Ｐゴシック" pitchFamily="34" charset="-128"/>
            </a:endParaRPr>
          </a:p>
          <a:p>
            <a:r>
              <a:rPr lang="en-US" altLang="en-US" sz="2000" dirty="0">
                <a:ea typeface="ＭＳ Ｐゴシック" pitchFamily="34" charset="-128"/>
              </a:rPr>
              <a:t>To answer query: take the vectors for </a:t>
            </a:r>
            <a:r>
              <a:rPr lang="en-US" altLang="en-US" sz="2000" b="1" i="1" dirty="0">
                <a:ea typeface="ＭＳ Ｐゴシック" pitchFamily="34" charset="-128"/>
              </a:rPr>
              <a:t>Brutus, Caesar</a:t>
            </a:r>
            <a:r>
              <a:rPr lang="en-US" altLang="en-US" sz="2000" dirty="0">
                <a:ea typeface="ＭＳ Ｐゴシック" pitchFamily="34" charset="-128"/>
              </a:rPr>
              <a:t> and </a:t>
            </a:r>
            <a:r>
              <a:rPr lang="en-US" altLang="en-US" sz="2000" b="1" i="1" dirty="0">
                <a:ea typeface="ＭＳ Ｐゴシック" pitchFamily="34" charset="-128"/>
              </a:rPr>
              <a:t>Calpurnia</a:t>
            </a:r>
            <a:r>
              <a:rPr lang="en-US" altLang="en-US" sz="2000" dirty="0">
                <a:ea typeface="ＭＳ Ｐゴシック" pitchFamily="34" charset="-128"/>
              </a:rPr>
              <a:t> (complemented) </a:t>
            </a:r>
            <a:r>
              <a:rPr lang="en-US" altLang="en-US" sz="2000" dirty="0">
                <a:ea typeface="ＭＳ Ｐゴシック" pitchFamily="34" charset="-128"/>
                <a:sym typeface="Wingdings" pitchFamily="2" charset="2"/>
              </a:rPr>
              <a:t>  b</a:t>
            </a:r>
            <a:r>
              <a:rPr lang="en-US" altLang="en-US" sz="2000" dirty="0">
                <a:ea typeface="ＭＳ Ｐゴシック" pitchFamily="34" charset="-128"/>
              </a:rPr>
              <a:t>itwise </a:t>
            </a:r>
            <a:r>
              <a:rPr lang="en-US" altLang="en-US" sz="2000" i="1" dirty="0">
                <a:ea typeface="ＭＳ Ｐゴシック" pitchFamily="34" charset="-128"/>
              </a:rPr>
              <a:t>AND</a:t>
            </a:r>
            <a:r>
              <a:rPr lang="en-US" altLang="en-US" sz="2000" dirty="0">
                <a:ea typeface="ＭＳ Ｐゴシック" pitchFamily="34" charset="-128"/>
              </a:rPr>
              <a:t>.</a:t>
            </a:r>
          </a:p>
          <a:p>
            <a:pPr marL="342900" lvl="1" indent="0">
              <a:buNone/>
            </a:pPr>
            <a:r>
              <a:rPr lang="en-US" altLang="en-US" sz="2000" dirty="0">
                <a:ea typeface="ＭＳ Ｐゴシック" pitchFamily="34" charset="-128"/>
              </a:rPr>
              <a:t>110100 </a:t>
            </a:r>
            <a:r>
              <a:rPr lang="en-US" altLang="en-US" sz="2000" i="1" dirty="0">
                <a:ea typeface="ＭＳ Ｐゴシック" pitchFamily="34" charset="-128"/>
              </a:rPr>
              <a:t>AND</a:t>
            </a:r>
          </a:p>
          <a:p>
            <a:pPr marL="342900" lvl="1" indent="0">
              <a:buNone/>
            </a:pPr>
            <a:r>
              <a:rPr lang="en-US" altLang="en-US" sz="2000" dirty="0">
                <a:ea typeface="ＭＳ Ｐゴシック" pitchFamily="34" charset="-128"/>
              </a:rPr>
              <a:t>110111 </a:t>
            </a:r>
            <a:r>
              <a:rPr lang="en-US" altLang="en-US" sz="2000" i="1" dirty="0">
                <a:ea typeface="ＭＳ Ｐゴシック" pitchFamily="34" charset="-128"/>
              </a:rPr>
              <a:t>AND</a:t>
            </a:r>
          </a:p>
          <a:p>
            <a:pPr marL="342900" lvl="1" indent="0">
              <a:buNone/>
            </a:pPr>
            <a:r>
              <a:rPr lang="en-US" altLang="en-US" sz="2000" dirty="0">
                <a:ea typeface="ＭＳ Ｐゴシック" pitchFamily="34" charset="-128"/>
              </a:rPr>
              <a:t>101111 = </a:t>
            </a:r>
          </a:p>
          <a:p>
            <a:pPr marL="342900" lvl="1" indent="0">
              <a:buNone/>
            </a:pPr>
            <a:r>
              <a:rPr lang="en-US" altLang="en-US" sz="2000" b="1" dirty="0">
                <a:ea typeface="ＭＳ Ｐゴシック" pitchFamily="34" charset="-128"/>
              </a:rPr>
              <a:t>100100</a:t>
            </a:r>
          </a:p>
        </p:txBody>
      </p:sp>
      <p:sp>
        <p:nvSpPr>
          <p:cNvPr id="14341" name="TextBox 4"/>
          <p:cNvSpPr txBox="1">
            <a:spLocks noChangeArrowheads="1"/>
          </p:cNvSpPr>
          <p:nvPr/>
        </p:nvSpPr>
        <p:spPr bwMode="auto">
          <a:xfrm>
            <a:off x="6858000" y="-36701"/>
            <a:ext cx="7713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200">
                <a:solidFill>
                  <a:srgbClr val="FBFCFF"/>
                </a:solidFill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Sec. 1.1</a:t>
            </a:r>
          </a:p>
        </p:txBody>
      </p:sp>
      <p:graphicFrame>
        <p:nvGraphicFramePr>
          <p:cNvPr id="14342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2592541"/>
              </p:ext>
            </p:extLst>
          </p:nvPr>
        </p:nvGraphicFramePr>
        <p:xfrm>
          <a:off x="2362939" y="2490438"/>
          <a:ext cx="6651173" cy="2054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Worksheet" r:id="rId3" imgW="10888920" imgH="3355200" progId="Excel.Sheet.8">
                  <p:embed/>
                </p:oleObj>
              </mc:Choice>
              <mc:Fallback>
                <p:oleObj name="Worksheet" r:id="rId3" imgW="10888920" imgH="3355200" progId="Excel.Sheet.8">
                  <p:embed/>
                  <p:pic>
                    <p:nvPicPr>
                      <p:cNvPr id="14342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939" y="2490438"/>
                        <a:ext cx="6651173" cy="20541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014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itchFamily="34" charset="-128"/>
              </a:rPr>
              <a:t>Answers to query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>
                <a:latin typeface="+mn-lt"/>
                <a:ea typeface="ＭＳ Ｐゴシック" pitchFamily="34" charset="-128"/>
              </a:rPr>
              <a:t>Antony and Cleopatra, Act III, Scene ii</a:t>
            </a:r>
          </a:p>
          <a:p>
            <a:pPr>
              <a:buFont typeface="Wingdings" pitchFamily="2" charset="2"/>
              <a:buNone/>
            </a:pPr>
            <a:r>
              <a:rPr lang="en-US" altLang="en-US" sz="2000" i="1" dirty="0">
                <a:latin typeface="+mn-lt"/>
                <a:ea typeface="ＭＳ Ｐゴシック" pitchFamily="34" charset="-128"/>
              </a:rPr>
              <a:t>Agrippa</a:t>
            </a:r>
            <a:r>
              <a:rPr lang="en-US" altLang="en-US" sz="2000" dirty="0">
                <a:latin typeface="+mn-lt"/>
                <a:ea typeface="ＭＳ Ｐゴシック" pitchFamily="34" charset="-128"/>
              </a:rPr>
              <a:t> [Aside to DOMITIUS ENOBARBUS]: Why, </a:t>
            </a:r>
            <a:r>
              <a:rPr lang="en-US" altLang="en-US" sz="2000" dirty="0" err="1">
                <a:latin typeface="+mn-lt"/>
                <a:ea typeface="ＭＳ Ｐゴシック" pitchFamily="34" charset="-128"/>
              </a:rPr>
              <a:t>Enobarbus</a:t>
            </a:r>
            <a:r>
              <a:rPr lang="en-US" altLang="en-US" sz="2000" dirty="0">
                <a:latin typeface="+mn-lt"/>
                <a:ea typeface="ＭＳ Ｐゴシック" pitchFamily="34" charset="-128"/>
              </a:rPr>
              <a:t>,</a:t>
            </a:r>
          </a:p>
          <a:p>
            <a:pPr>
              <a:buFont typeface="Wingdings" pitchFamily="2" charset="2"/>
              <a:buNone/>
            </a:pPr>
            <a:r>
              <a:rPr lang="en-US" altLang="en-US" sz="2000" dirty="0">
                <a:latin typeface="+mn-lt"/>
                <a:ea typeface="ＭＳ Ｐゴシック" pitchFamily="34" charset="-128"/>
              </a:rPr>
              <a:t>                           When Antony found Julius </a:t>
            </a:r>
            <a:r>
              <a:rPr lang="en-US" altLang="en-US" sz="2000" b="1" i="1" dirty="0">
                <a:latin typeface="+mn-lt"/>
                <a:ea typeface="ＭＳ Ｐゴシック" pitchFamily="34" charset="-128"/>
              </a:rPr>
              <a:t>Caesar</a:t>
            </a:r>
            <a:r>
              <a:rPr lang="en-US" altLang="en-US" sz="2000" dirty="0">
                <a:latin typeface="+mn-lt"/>
                <a:ea typeface="ＭＳ Ｐゴシック" pitchFamily="34" charset="-128"/>
              </a:rPr>
              <a:t> dead,</a:t>
            </a:r>
          </a:p>
          <a:p>
            <a:pPr>
              <a:buFont typeface="Wingdings" pitchFamily="2" charset="2"/>
              <a:buNone/>
            </a:pPr>
            <a:r>
              <a:rPr lang="en-US" altLang="en-US" sz="2000" dirty="0">
                <a:latin typeface="+mn-lt"/>
                <a:ea typeface="ＭＳ Ｐゴシック" pitchFamily="34" charset="-128"/>
              </a:rPr>
              <a:t>                           He cried almost to roaring; and he wept</a:t>
            </a:r>
          </a:p>
          <a:p>
            <a:pPr>
              <a:buFont typeface="Wingdings" pitchFamily="2" charset="2"/>
              <a:buNone/>
            </a:pPr>
            <a:r>
              <a:rPr lang="en-US" altLang="en-US" sz="2000" dirty="0">
                <a:latin typeface="+mn-lt"/>
                <a:ea typeface="ＭＳ Ｐゴシック" pitchFamily="34" charset="-128"/>
              </a:rPr>
              <a:t>                           When at Philippi he found </a:t>
            </a:r>
            <a:r>
              <a:rPr lang="en-US" altLang="en-US" sz="2000" b="1" i="1" dirty="0">
                <a:latin typeface="+mn-lt"/>
                <a:ea typeface="ＭＳ Ｐゴシック" pitchFamily="34" charset="-128"/>
              </a:rPr>
              <a:t>Brutus</a:t>
            </a:r>
            <a:r>
              <a:rPr lang="en-US" altLang="en-US" sz="2000" dirty="0">
                <a:latin typeface="+mn-lt"/>
                <a:ea typeface="ＭＳ Ｐゴシック" pitchFamily="34" charset="-128"/>
              </a:rPr>
              <a:t> slain.</a:t>
            </a:r>
          </a:p>
          <a:p>
            <a:endParaRPr lang="en-US" altLang="en-US" sz="2000" dirty="0">
              <a:latin typeface="+mn-lt"/>
              <a:ea typeface="ＭＳ Ｐゴシック" pitchFamily="34" charset="-128"/>
            </a:endParaRPr>
          </a:p>
          <a:p>
            <a:r>
              <a:rPr lang="en-US" altLang="en-US" sz="2000" dirty="0">
                <a:latin typeface="+mn-lt"/>
                <a:ea typeface="ＭＳ Ｐゴシック" pitchFamily="34" charset="-128"/>
              </a:rPr>
              <a:t>Hamlet, Act III, Scene ii</a:t>
            </a:r>
          </a:p>
          <a:p>
            <a:pPr>
              <a:buFont typeface="Wingdings" pitchFamily="2" charset="2"/>
              <a:buNone/>
            </a:pPr>
            <a:r>
              <a:rPr lang="en-US" altLang="en-US" sz="2000" i="1" dirty="0">
                <a:latin typeface="+mn-lt"/>
                <a:ea typeface="ＭＳ Ｐゴシック" pitchFamily="34" charset="-128"/>
              </a:rPr>
              <a:t>Lord Polonius:</a:t>
            </a:r>
            <a:r>
              <a:rPr lang="en-US" altLang="en-US" sz="2000" dirty="0">
                <a:latin typeface="+mn-lt"/>
                <a:ea typeface="ＭＳ Ｐゴシック" pitchFamily="34" charset="-128"/>
              </a:rPr>
              <a:t> I did enact Julius </a:t>
            </a:r>
            <a:r>
              <a:rPr lang="en-US" altLang="en-US" sz="2000" b="1" i="1" dirty="0">
                <a:latin typeface="+mn-lt"/>
                <a:ea typeface="ＭＳ Ｐゴシック" pitchFamily="34" charset="-128"/>
              </a:rPr>
              <a:t>Caesar</a:t>
            </a:r>
            <a:r>
              <a:rPr lang="en-US" altLang="en-US" sz="2000" dirty="0">
                <a:latin typeface="+mn-lt"/>
                <a:ea typeface="ＭＳ Ｐゴシック" pitchFamily="34" charset="-128"/>
              </a:rPr>
              <a:t> I was killed </a:t>
            </a:r>
            <a:r>
              <a:rPr lang="en-US" altLang="en-US" sz="2000" dirty="0" err="1">
                <a:latin typeface="+mn-lt"/>
                <a:ea typeface="ＭＳ Ｐゴシック" pitchFamily="34" charset="-128"/>
              </a:rPr>
              <a:t>i</a:t>
            </a:r>
            <a:r>
              <a:rPr lang="en-US" altLang="en-US" sz="2000" dirty="0">
                <a:latin typeface="+mn-lt"/>
                <a:ea typeface="ＭＳ Ｐゴシック" pitchFamily="34" charset="-128"/>
              </a:rPr>
              <a:t>’ the</a:t>
            </a:r>
          </a:p>
          <a:p>
            <a:pPr>
              <a:buFont typeface="Wingdings" pitchFamily="2" charset="2"/>
              <a:buNone/>
            </a:pPr>
            <a:r>
              <a:rPr lang="en-US" altLang="en-US" sz="2000" dirty="0">
                <a:latin typeface="+mn-lt"/>
                <a:ea typeface="ＭＳ Ｐゴシック" pitchFamily="34" charset="-128"/>
              </a:rPr>
              <a:t>                       Capitol; </a:t>
            </a:r>
            <a:r>
              <a:rPr lang="en-US" altLang="en-US" sz="2000" b="1" i="1" dirty="0">
                <a:latin typeface="+mn-lt"/>
                <a:ea typeface="ＭＳ Ｐゴシック" pitchFamily="34" charset="-128"/>
              </a:rPr>
              <a:t>Brutus</a:t>
            </a:r>
            <a:r>
              <a:rPr lang="en-US" altLang="en-US" sz="2000" dirty="0">
                <a:latin typeface="+mn-lt"/>
                <a:ea typeface="ＭＳ Ｐゴシック" pitchFamily="34" charset="-128"/>
              </a:rPr>
              <a:t> killed me.</a:t>
            </a:r>
          </a:p>
        </p:txBody>
      </p:sp>
      <p:sp>
        <p:nvSpPr>
          <p:cNvPr id="15365" name="TextBox 4"/>
          <p:cNvSpPr txBox="1">
            <a:spLocks noChangeArrowheads="1"/>
          </p:cNvSpPr>
          <p:nvPr/>
        </p:nvSpPr>
        <p:spPr bwMode="auto">
          <a:xfrm>
            <a:off x="6858000" y="-36701"/>
            <a:ext cx="7713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200">
                <a:solidFill>
                  <a:srgbClr val="FBFCFF"/>
                </a:solidFill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Sec. 1.1</a:t>
            </a:r>
          </a:p>
        </p:txBody>
      </p:sp>
      <p:pic>
        <p:nvPicPr>
          <p:cNvPr id="1536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330" y="438150"/>
            <a:ext cx="1481138" cy="189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754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itchFamily="34" charset="-128"/>
              </a:rPr>
              <a:t>Bigger collections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>
                <a:ea typeface="ＭＳ Ｐゴシック" pitchFamily="34" charset="-128"/>
              </a:rPr>
              <a:t>Consider </a:t>
            </a:r>
            <a:r>
              <a:rPr lang="en-US" altLang="en-US" sz="2000" i="1" dirty="0">
                <a:ea typeface="ＭＳ Ｐゴシック" pitchFamily="34" charset="-128"/>
              </a:rPr>
              <a:t>N </a:t>
            </a:r>
            <a:r>
              <a:rPr lang="en-US" altLang="en-US" sz="2000" dirty="0">
                <a:ea typeface="ＭＳ Ｐゴシック" pitchFamily="34" charset="-128"/>
              </a:rPr>
              <a:t>= 1 million documents, each with about 1000 words.</a:t>
            </a:r>
          </a:p>
          <a:p>
            <a:r>
              <a:rPr lang="en-US" altLang="en-US" sz="2000" dirty="0" err="1">
                <a:ea typeface="ＭＳ Ｐゴシック" pitchFamily="34" charset="-128"/>
              </a:rPr>
              <a:t>Avg</a:t>
            </a:r>
            <a:r>
              <a:rPr lang="en-US" altLang="en-US" sz="2000" dirty="0">
                <a:ea typeface="ＭＳ Ｐゴシック" pitchFamily="34" charset="-128"/>
              </a:rPr>
              <a:t> 6 bytes/word including spaces/punctuation </a:t>
            </a:r>
          </a:p>
          <a:p>
            <a:pPr lvl="1"/>
            <a:r>
              <a:rPr lang="en-US" altLang="en-US" sz="2000" dirty="0">
                <a:ea typeface="ＭＳ Ｐゴシック" pitchFamily="34" charset="-128"/>
              </a:rPr>
              <a:t>6GB of data in the documents.</a:t>
            </a:r>
          </a:p>
          <a:p>
            <a:r>
              <a:rPr lang="en-US" altLang="en-US" sz="2000" dirty="0">
                <a:ea typeface="ＭＳ Ｐゴシック" pitchFamily="34" charset="-128"/>
              </a:rPr>
              <a:t>Say there are </a:t>
            </a:r>
            <a:r>
              <a:rPr lang="en-US" altLang="en-US" sz="2000" i="1" dirty="0">
                <a:ea typeface="ＭＳ Ｐゴシック" pitchFamily="34" charset="-128"/>
              </a:rPr>
              <a:t>M </a:t>
            </a:r>
            <a:r>
              <a:rPr lang="en-US" altLang="en-US" sz="2000" dirty="0">
                <a:ea typeface="ＭＳ Ｐゴシック" pitchFamily="34" charset="-128"/>
              </a:rPr>
              <a:t>= 500K </a:t>
            </a:r>
            <a:r>
              <a:rPr lang="en-US" altLang="en-US" sz="2000" i="1" dirty="0">
                <a:solidFill>
                  <a:srgbClr val="139CB7"/>
                </a:solidFill>
                <a:ea typeface="ＭＳ Ｐゴシック" pitchFamily="34" charset="-128"/>
              </a:rPr>
              <a:t>distinct</a:t>
            </a:r>
            <a:r>
              <a:rPr lang="en-US" altLang="en-US" sz="2000" dirty="0">
                <a:ea typeface="ＭＳ Ｐゴシック" pitchFamily="34" charset="-128"/>
              </a:rPr>
              <a:t> terms among these.</a:t>
            </a:r>
          </a:p>
        </p:txBody>
      </p:sp>
      <p:sp>
        <p:nvSpPr>
          <p:cNvPr id="16389" name="TextBox 4"/>
          <p:cNvSpPr txBox="1">
            <a:spLocks noChangeArrowheads="1"/>
          </p:cNvSpPr>
          <p:nvPr/>
        </p:nvSpPr>
        <p:spPr bwMode="auto">
          <a:xfrm>
            <a:off x="6858000" y="-36701"/>
            <a:ext cx="7713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200">
                <a:solidFill>
                  <a:srgbClr val="FBFCFF"/>
                </a:solidFill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Sec. 1.1</a:t>
            </a:r>
          </a:p>
        </p:txBody>
      </p:sp>
    </p:spTree>
    <p:extLst>
      <p:ext uri="{BB962C8B-B14F-4D97-AF65-F5344CB8AC3E}">
        <p14:creationId xmlns:p14="http://schemas.microsoft.com/office/powerpoint/2010/main" val="153917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itchFamily="34" charset="-128"/>
              </a:rPr>
              <a:t>Inverted index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>
                <a:ea typeface="ＭＳ Ｐゴシック" pitchFamily="34" charset="-128"/>
              </a:rPr>
              <a:t>For each term </a:t>
            </a:r>
            <a:r>
              <a:rPr lang="en-US" altLang="en-US" sz="2000" i="1" dirty="0">
                <a:ea typeface="ＭＳ Ｐゴシック" pitchFamily="34" charset="-128"/>
              </a:rPr>
              <a:t>t</a:t>
            </a:r>
            <a:r>
              <a:rPr lang="en-US" altLang="en-US" sz="2000" dirty="0">
                <a:ea typeface="ＭＳ Ｐゴシック" pitchFamily="34" charset="-128"/>
              </a:rPr>
              <a:t>, we must store a list of all documents that contain </a:t>
            </a:r>
            <a:r>
              <a:rPr lang="en-US" altLang="en-US" sz="2000" i="1" dirty="0">
                <a:ea typeface="ＭＳ Ｐゴシック" pitchFamily="34" charset="-128"/>
              </a:rPr>
              <a:t>t</a:t>
            </a:r>
            <a:r>
              <a:rPr lang="en-US" altLang="en-US" sz="2000" dirty="0">
                <a:ea typeface="ＭＳ Ｐゴシック" pitchFamily="34" charset="-128"/>
              </a:rPr>
              <a:t>.</a:t>
            </a:r>
          </a:p>
          <a:p>
            <a:pPr lvl="1"/>
            <a:r>
              <a:rPr lang="en-US" altLang="en-US" sz="2000" dirty="0">
                <a:ea typeface="ＭＳ Ｐゴシック" pitchFamily="34" charset="-128"/>
              </a:rPr>
              <a:t>Identify each doc by a </a:t>
            </a:r>
            <a:r>
              <a:rPr lang="en-US" altLang="en-US" sz="2000" b="1" dirty="0" err="1">
                <a:ea typeface="ＭＳ Ｐゴシック" pitchFamily="34" charset="-128"/>
              </a:rPr>
              <a:t>docID</a:t>
            </a:r>
            <a:r>
              <a:rPr lang="en-US" altLang="en-US" sz="2000" dirty="0">
                <a:ea typeface="ＭＳ Ｐゴシック" pitchFamily="34" charset="-128"/>
              </a:rPr>
              <a:t>, a document serial number</a:t>
            </a:r>
          </a:p>
          <a:p>
            <a:r>
              <a:rPr lang="en-US" altLang="en-US" sz="2000" dirty="0">
                <a:ea typeface="ＭＳ Ｐゴシック" pitchFamily="34" charset="-128"/>
              </a:rPr>
              <a:t>Can we used fixed-size arrays for this?</a:t>
            </a:r>
          </a:p>
        </p:txBody>
      </p:sp>
      <p:sp>
        <p:nvSpPr>
          <p:cNvPr id="19462" name="TextBox 49"/>
          <p:cNvSpPr txBox="1">
            <a:spLocks noChangeArrowheads="1"/>
          </p:cNvSpPr>
          <p:nvPr/>
        </p:nvSpPr>
        <p:spPr bwMode="auto">
          <a:xfrm>
            <a:off x="6858000" y="-36701"/>
            <a:ext cx="7713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200">
                <a:solidFill>
                  <a:srgbClr val="FBFCFF"/>
                </a:solidFill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Sec. 1.2</a:t>
            </a:r>
          </a:p>
        </p:txBody>
      </p:sp>
      <p:sp>
        <p:nvSpPr>
          <p:cNvPr id="115" name="Text Box 54"/>
          <p:cNvSpPr txBox="1">
            <a:spLocks noChangeArrowheads="1"/>
          </p:cNvSpPr>
          <p:nvPr/>
        </p:nvSpPr>
        <p:spPr bwMode="auto">
          <a:xfrm>
            <a:off x="348456" y="4602256"/>
            <a:ext cx="831612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+mn-lt"/>
              </a:rPr>
              <a:t>What happens if the word </a:t>
            </a:r>
            <a:r>
              <a:rPr lang="en-US" sz="1800" b="1" i="1" dirty="0" smtClean="0">
                <a:latin typeface="+mn-lt"/>
              </a:rPr>
              <a:t>Caesar</a:t>
            </a:r>
            <a:r>
              <a:rPr lang="en-US" sz="1800" dirty="0" smtClean="0">
                <a:latin typeface="+mn-lt"/>
              </a:rPr>
              <a:t> is added to document 14? </a:t>
            </a:r>
            <a:endParaRPr lang="en-US" sz="1800" dirty="0">
              <a:latin typeface="+mn-lt"/>
            </a:endParaRPr>
          </a:p>
        </p:txBody>
      </p:sp>
      <p:grpSp>
        <p:nvGrpSpPr>
          <p:cNvPr id="116" name="Group 54"/>
          <p:cNvGrpSpPr>
            <a:grpSpLocks/>
          </p:cNvGrpSpPr>
          <p:nvPr/>
        </p:nvGrpSpPr>
        <p:grpSpPr bwMode="auto">
          <a:xfrm>
            <a:off x="304800" y="2078500"/>
            <a:ext cx="2209800" cy="2403475"/>
            <a:chOff x="192" y="2502"/>
            <a:chExt cx="1392" cy="1514"/>
          </a:xfrm>
        </p:grpSpPr>
        <p:sp>
          <p:nvSpPr>
            <p:cNvPr id="117" name="AutoShape 46"/>
            <p:cNvSpPr>
              <a:spLocks/>
            </p:cNvSpPr>
            <p:nvPr/>
          </p:nvSpPr>
          <p:spPr bwMode="auto">
            <a:xfrm>
              <a:off x="192" y="2502"/>
              <a:ext cx="144" cy="960"/>
            </a:xfrm>
            <a:prstGeom prst="leftBrace">
              <a:avLst>
                <a:gd name="adj1" fmla="val 55556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8" name="Text Box 47"/>
            <p:cNvSpPr txBox="1">
              <a:spLocks noChangeArrowheads="1"/>
            </p:cNvSpPr>
            <p:nvPr/>
          </p:nvSpPr>
          <p:spPr bwMode="auto">
            <a:xfrm>
              <a:off x="278" y="3725"/>
              <a:ext cx="1306" cy="29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i="1" dirty="0">
                  <a:latin typeface="Tahoma" charset="0"/>
                  <a:ea typeface="Arial Unicode MS" charset="0"/>
                  <a:cs typeface="+mn-cs"/>
                </a:rPr>
                <a:t>Dictionary</a:t>
              </a:r>
            </a:p>
          </p:txBody>
        </p:sp>
        <p:cxnSp>
          <p:nvCxnSpPr>
            <p:cNvPr id="119" name="AutoShape 48"/>
            <p:cNvCxnSpPr>
              <a:cxnSpLocks noChangeShapeType="1"/>
              <a:stCxn id="118" idx="1"/>
              <a:endCxn id="117" idx="1"/>
            </p:cNvCxnSpPr>
            <p:nvPr/>
          </p:nvCxnSpPr>
          <p:spPr bwMode="auto">
            <a:xfrm rot="10800000">
              <a:off x="192" y="2982"/>
              <a:ext cx="86" cy="889"/>
            </a:xfrm>
            <a:prstGeom prst="curvedConnector3">
              <a:avLst>
                <a:gd name="adj1" fmla="val 26744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0" name="Group 53"/>
          <p:cNvGrpSpPr>
            <a:grpSpLocks/>
          </p:cNvGrpSpPr>
          <p:nvPr/>
        </p:nvGrpSpPr>
        <p:grpSpPr bwMode="auto">
          <a:xfrm>
            <a:off x="3676650" y="3630150"/>
            <a:ext cx="5334000" cy="884238"/>
            <a:chOff x="2360" y="3549"/>
            <a:chExt cx="3360" cy="557"/>
          </a:xfrm>
        </p:grpSpPr>
        <p:sp>
          <p:nvSpPr>
            <p:cNvPr id="121" name="AutoShape 51"/>
            <p:cNvSpPr>
              <a:spLocks/>
            </p:cNvSpPr>
            <p:nvPr/>
          </p:nvSpPr>
          <p:spPr bwMode="auto">
            <a:xfrm rot="16200000">
              <a:off x="3932" y="1977"/>
              <a:ext cx="216" cy="3360"/>
            </a:xfrm>
            <a:prstGeom prst="leftBrace">
              <a:avLst>
                <a:gd name="adj1" fmla="val 129630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2" name="Text Box 52"/>
            <p:cNvSpPr txBox="1">
              <a:spLocks noChangeArrowheads="1"/>
            </p:cNvSpPr>
            <p:nvPr/>
          </p:nvSpPr>
          <p:spPr bwMode="auto">
            <a:xfrm>
              <a:off x="3600" y="3815"/>
              <a:ext cx="880" cy="291"/>
            </a:xfrm>
            <a:prstGeom prst="rect">
              <a:avLst/>
            </a:prstGeom>
            <a:solidFill>
              <a:srgbClr val="83A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i="1" dirty="0">
                  <a:latin typeface="Tahoma" pitchFamily="34" charset="0"/>
                  <a:ea typeface="ＭＳ Ｐゴシック" pitchFamily="34" charset="-128"/>
                  <a:cs typeface="Arial Unicode MS" pitchFamily="34" charset="-128"/>
                </a:rPr>
                <a:t>Postings</a:t>
              </a:r>
            </a:p>
          </p:txBody>
        </p:sp>
      </p:grpSp>
      <p:sp>
        <p:nvSpPr>
          <p:cNvPr id="123" name="Text Box 55"/>
          <p:cNvSpPr txBox="1">
            <a:spLocks noChangeArrowheads="1"/>
          </p:cNvSpPr>
          <p:nvPr/>
        </p:nvSpPr>
        <p:spPr bwMode="auto">
          <a:xfrm>
            <a:off x="6917639" y="3850884"/>
            <a:ext cx="2037737" cy="36933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800" dirty="0"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Sorted by </a:t>
            </a:r>
            <a:r>
              <a:rPr lang="en-US" altLang="en-US" sz="1800" dirty="0" err="1"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docID</a:t>
            </a:r>
            <a:r>
              <a:rPr lang="en-US" altLang="en-US" sz="1800" dirty="0"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 </a:t>
            </a:r>
          </a:p>
        </p:txBody>
      </p:sp>
      <p:grpSp>
        <p:nvGrpSpPr>
          <p:cNvPr id="124" name="Group 123"/>
          <p:cNvGrpSpPr>
            <a:grpSpLocks/>
          </p:cNvGrpSpPr>
          <p:nvPr/>
        </p:nvGrpSpPr>
        <p:grpSpPr bwMode="auto">
          <a:xfrm>
            <a:off x="7467600" y="1313988"/>
            <a:ext cx="1143000" cy="838200"/>
            <a:chOff x="7467600" y="3048000"/>
            <a:chExt cx="1143000" cy="838200"/>
          </a:xfrm>
        </p:grpSpPr>
        <p:sp>
          <p:nvSpPr>
            <p:cNvPr id="125" name="Rectangle 73"/>
            <p:cNvSpPr>
              <a:spLocks noChangeArrowheads="1"/>
            </p:cNvSpPr>
            <p:nvPr/>
          </p:nvSpPr>
          <p:spPr bwMode="auto">
            <a:xfrm>
              <a:off x="7467600" y="3048000"/>
              <a:ext cx="1143000" cy="4064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i="1" dirty="0">
                  <a:solidFill>
                    <a:srgbClr val="000000"/>
                  </a:solidFill>
                  <a:ea typeface="Arial Unicode MS" charset="0"/>
                  <a:cs typeface="Arial Unicode MS" charset="0"/>
                </a:rPr>
                <a:t>Posting</a:t>
              </a:r>
            </a:p>
          </p:txBody>
        </p:sp>
        <p:sp>
          <p:nvSpPr>
            <p:cNvPr id="126" name="Line 75"/>
            <p:cNvSpPr>
              <a:spLocks noChangeShapeType="1"/>
            </p:cNvSpPr>
            <p:nvPr/>
          </p:nvSpPr>
          <p:spPr bwMode="auto">
            <a:xfrm flipH="1">
              <a:off x="7620000" y="3505200"/>
              <a:ext cx="228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GB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762000" y="2141071"/>
            <a:ext cx="7854950" cy="1580495"/>
            <a:chOff x="762000" y="4034495"/>
            <a:chExt cx="7854950" cy="1580495"/>
          </a:xfrm>
        </p:grpSpPr>
        <p:sp>
          <p:nvSpPr>
            <p:cNvPr id="128" name="Text Box 4"/>
            <p:cNvSpPr txBox="1">
              <a:spLocks noChangeArrowheads="1"/>
            </p:cNvSpPr>
            <p:nvPr/>
          </p:nvSpPr>
          <p:spPr bwMode="auto">
            <a:xfrm>
              <a:off x="762000" y="4034495"/>
              <a:ext cx="1157689" cy="5232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800" b="1" i="1" dirty="0">
                  <a:ea typeface="Arial Unicode MS" pitchFamily="34" charset="-128"/>
                  <a:cs typeface="Arial Unicode MS" pitchFamily="34" charset="-128"/>
                </a:rPr>
                <a:t>Brutus</a:t>
              </a:r>
            </a:p>
          </p:txBody>
        </p:sp>
        <p:sp>
          <p:nvSpPr>
            <p:cNvPr id="129" name="Text Box 5"/>
            <p:cNvSpPr txBox="1">
              <a:spLocks noChangeArrowheads="1"/>
            </p:cNvSpPr>
            <p:nvPr/>
          </p:nvSpPr>
          <p:spPr bwMode="auto">
            <a:xfrm>
              <a:off x="762000" y="5091770"/>
              <a:ext cx="1619354" cy="5232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800" b="1" i="1" dirty="0">
                  <a:ea typeface="Arial Unicode MS" pitchFamily="34" charset="-128"/>
                  <a:cs typeface="Arial Unicode MS" pitchFamily="34" charset="-128"/>
                </a:rPr>
                <a:t>Calpurnia</a:t>
              </a:r>
            </a:p>
          </p:txBody>
        </p:sp>
        <p:sp>
          <p:nvSpPr>
            <p:cNvPr id="130" name="Text Box 6"/>
            <p:cNvSpPr txBox="1">
              <a:spLocks noChangeArrowheads="1"/>
            </p:cNvSpPr>
            <p:nvPr/>
          </p:nvSpPr>
          <p:spPr bwMode="auto">
            <a:xfrm>
              <a:off x="762000" y="4567895"/>
              <a:ext cx="1377950" cy="5232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800" b="1" i="1" dirty="0">
                  <a:ea typeface="Arial Unicode MS" pitchFamily="34" charset="-128"/>
                  <a:cs typeface="Arial Unicode MS" pitchFamily="34" charset="-128"/>
                </a:rPr>
                <a:t>Caesar</a:t>
              </a:r>
            </a:p>
          </p:txBody>
        </p:sp>
        <p:sp>
          <p:nvSpPr>
            <p:cNvPr id="131" name="AutoShape 7"/>
            <p:cNvSpPr>
              <a:spLocks noChangeArrowheads="1"/>
            </p:cNvSpPr>
            <p:nvPr/>
          </p:nvSpPr>
          <p:spPr bwMode="auto">
            <a:xfrm>
              <a:off x="2438400" y="4110695"/>
              <a:ext cx="1143000" cy="228600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132" name="AutoShape 8"/>
            <p:cNvSpPr>
              <a:spLocks noChangeArrowheads="1"/>
            </p:cNvSpPr>
            <p:nvPr/>
          </p:nvSpPr>
          <p:spPr bwMode="auto">
            <a:xfrm>
              <a:off x="2438400" y="4644095"/>
              <a:ext cx="1143000" cy="228600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133" name="Rectangle 27"/>
            <p:cNvSpPr>
              <a:spLocks noChangeArrowheads="1"/>
            </p:cNvSpPr>
            <p:nvPr/>
          </p:nvSpPr>
          <p:spPr bwMode="auto">
            <a:xfrm>
              <a:off x="3657600" y="5177495"/>
              <a:ext cx="2438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4" name="Rectangle 28"/>
            <p:cNvSpPr>
              <a:spLocks noChangeArrowheads="1"/>
            </p:cNvSpPr>
            <p:nvPr/>
          </p:nvSpPr>
          <p:spPr bwMode="auto">
            <a:xfrm>
              <a:off x="4267200" y="5177495"/>
              <a:ext cx="1828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5" name="Rectangle 29"/>
            <p:cNvSpPr>
              <a:spLocks noChangeArrowheads="1"/>
            </p:cNvSpPr>
            <p:nvPr/>
          </p:nvSpPr>
          <p:spPr bwMode="auto">
            <a:xfrm>
              <a:off x="4876800" y="5177495"/>
              <a:ext cx="12192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6" name="Rectangle 30"/>
            <p:cNvSpPr>
              <a:spLocks noChangeArrowheads="1"/>
            </p:cNvSpPr>
            <p:nvPr/>
          </p:nvSpPr>
          <p:spPr bwMode="auto">
            <a:xfrm>
              <a:off x="5486400" y="5177495"/>
              <a:ext cx="6096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7" name="Line 31"/>
            <p:cNvSpPr>
              <a:spLocks noChangeShapeType="1"/>
            </p:cNvSpPr>
            <p:nvPr/>
          </p:nvSpPr>
          <p:spPr bwMode="auto">
            <a:xfrm>
              <a:off x="6096000" y="5177495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GB"/>
            </a:p>
          </p:txBody>
        </p:sp>
        <p:grpSp>
          <p:nvGrpSpPr>
            <p:cNvPr id="138" name="Group 51"/>
            <p:cNvGrpSpPr>
              <a:grpSpLocks/>
            </p:cNvGrpSpPr>
            <p:nvPr/>
          </p:nvGrpSpPr>
          <p:grpSpPr bwMode="auto">
            <a:xfrm>
              <a:off x="3657600" y="4567895"/>
              <a:ext cx="4959350" cy="461963"/>
              <a:chOff x="2064" y="2688"/>
              <a:chExt cx="3124" cy="291"/>
            </a:xfrm>
          </p:grpSpPr>
          <p:grpSp>
            <p:nvGrpSpPr>
              <p:cNvPr id="160" name="Group 20"/>
              <p:cNvGrpSpPr>
                <a:grpSpLocks/>
              </p:cNvGrpSpPr>
              <p:nvPr/>
            </p:nvGrpSpPr>
            <p:grpSpPr bwMode="auto">
              <a:xfrm>
                <a:off x="2064" y="2736"/>
                <a:ext cx="3072" cy="192"/>
                <a:chOff x="2064" y="2448"/>
                <a:chExt cx="3072" cy="192"/>
              </a:xfrm>
            </p:grpSpPr>
            <p:sp>
              <p:nvSpPr>
                <p:cNvPr id="169" name="Rectangle 21"/>
                <p:cNvSpPr>
                  <a:spLocks noChangeArrowheads="1"/>
                </p:cNvSpPr>
                <p:nvPr/>
              </p:nvSpPr>
              <p:spPr bwMode="auto">
                <a:xfrm>
                  <a:off x="2064" y="2448"/>
                  <a:ext cx="3072" cy="192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70" name="Rectangle 22"/>
                <p:cNvSpPr>
                  <a:spLocks noChangeArrowheads="1"/>
                </p:cNvSpPr>
                <p:nvPr/>
              </p:nvSpPr>
              <p:spPr bwMode="auto">
                <a:xfrm>
                  <a:off x="2448" y="2448"/>
                  <a:ext cx="2304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71" name="Rectangle 23"/>
                <p:cNvSpPr>
                  <a:spLocks noChangeArrowheads="1"/>
                </p:cNvSpPr>
                <p:nvPr/>
              </p:nvSpPr>
              <p:spPr bwMode="auto">
                <a:xfrm>
                  <a:off x="2832" y="2448"/>
                  <a:ext cx="15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72" name="Rectangle 24"/>
                <p:cNvSpPr>
                  <a:spLocks noChangeArrowheads="1"/>
                </p:cNvSpPr>
                <p:nvPr/>
              </p:nvSpPr>
              <p:spPr bwMode="auto">
                <a:xfrm>
                  <a:off x="3216" y="2448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73" name="Line 25"/>
                <p:cNvSpPr>
                  <a:spLocks noChangeShapeType="1"/>
                </p:cNvSpPr>
                <p:nvPr/>
              </p:nvSpPr>
              <p:spPr bwMode="auto">
                <a:xfrm>
                  <a:off x="3600" y="24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en-GB"/>
                </a:p>
              </p:txBody>
            </p:sp>
          </p:grpSp>
          <p:sp>
            <p:nvSpPr>
              <p:cNvPr id="161" name="Text Box 32"/>
              <p:cNvSpPr txBox="1">
                <a:spLocks noChangeArrowheads="1"/>
              </p:cNvSpPr>
              <p:nvPr/>
            </p:nvSpPr>
            <p:spPr bwMode="auto">
              <a:xfrm>
                <a:off x="2150" y="268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Lucida Sans" pitchFamily="34" charset="0"/>
                    <a:ea typeface="ＭＳ Ｐゴシック" pitchFamily="34" charset="-128"/>
                    <a:cs typeface="Arial Unicode MS" pitchFamily="34" charset="-128"/>
                  </a:rPr>
                  <a:t>1</a:t>
                </a:r>
              </a:p>
            </p:txBody>
          </p:sp>
          <p:sp>
            <p:nvSpPr>
              <p:cNvPr id="162" name="Text Box 33"/>
              <p:cNvSpPr txBox="1">
                <a:spLocks noChangeArrowheads="1"/>
              </p:cNvSpPr>
              <p:nvPr/>
            </p:nvSpPr>
            <p:spPr bwMode="auto">
              <a:xfrm>
                <a:off x="2582" y="268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Lucida Sans" pitchFamily="34" charset="0"/>
                    <a:ea typeface="ＭＳ Ｐゴシック" pitchFamily="34" charset="-128"/>
                    <a:cs typeface="Arial Unicode MS" pitchFamily="34" charset="-128"/>
                  </a:rPr>
                  <a:t>2</a:t>
                </a:r>
              </a:p>
            </p:txBody>
          </p:sp>
          <p:sp>
            <p:nvSpPr>
              <p:cNvPr id="163" name="Text Box 34"/>
              <p:cNvSpPr txBox="1">
                <a:spLocks noChangeArrowheads="1"/>
              </p:cNvSpPr>
              <p:nvPr/>
            </p:nvSpPr>
            <p:spPr bwMode="auto">
              <a:xfrm>
                <a:off x="2945" y="2688"/>
                <a:ext cx="23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Lucida Sans" pitchFamily="34" charset="0"/>
                    <a:ea typeface="ＭＳ Ｐゴシック" pitchFamily="34" charset="-128"/>
                    <a:cs typeface="Arial Unicode MS" pitchFamily="34" charset="-128"/>
                  </a:rPr>
                  <a:t>4</a:t>
                </a:r>
              </a:p>
            </p:txBody>
          </p:sp>
          <p:sp>
            <p:nvSpPr>
              <p:cNvPr id="164" name="Text Box 35"/>
              <p:cNvSpPr txBox="1">
                <a:spLocks noChangeArrowheads="1"/>
              </p:cNvSpPr>
              <p:nvPr/>
            </p:nvSpPr>
            <p:spPr bwMode="auto">
              <a:xfrm>
                <a:off x="3312" y="268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Lucida Sans" pitchFamily="34" charset="0"/>
                    <a:ea typeface="ＭＳ Ｐゴシック" pitchFamily="34" charset="-128"/>
                    <a:cs typeface="Arial Unicode MS" pitchFamily="34" charset="-128"/>
                  </a:rPr>
                  <a:t>5</a:t>
                </a:r>
              </a:p>
            </p:txBody>
          </p:sp>
          <p:sp>
            <p:nvSpPr>
              <p:cNvPr id="165" name="Text Box 36"/>
              <p:cNvSpPr txBox="1">
                <a:spLocks noChangeArrowheads="1"/>
              </p:cNvSpPr>
              <p:nvPr/>
            </p:nvSpPr>
            <p:spPr bwMode="auto">
              <a:xfrm>
                <a:off x="3665" y="2688"/>
                <a:ext cx="23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Lucida Sans" pitchFamily="34" charset="0"/>
                    <a:ea typeface="ＭＳ Ｐゴシック" pitchFamily="34" charset="-128"/>
                    <a:cs typeface="Arial Unicode MS" pitchFamily="34" charset="-128"/>
                  </a:rPr>
                  <a:t>6</a:t>
                </a:r>
              </a:p>
            </p:txBody>
          </p:sp>
          <p:sp>
            <p:nvSpPr>
              <p:cNvPr id="166" name="Text Box 37"/>
              <p:cNvSpPr txBox="1">
                <a:spLocks noChangeArrowheads="1"/>
              </p:cNvSpPr>
              <p:nvPr/>
            </p:nvSpPr>
            <p:spPr bwMode="auto">
              <a:xfrm>
                <a:off x="4049" y="2688"/>
                <a:ext cx="36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Lucida Sans" pitchFamily="34" charset="0"/>
                    <a:ea typeface="ＭＳ Ｐゴシック" pitchFamily="34" charset="-128"/>
                    <a:cs typeface="Arial Unicode MS" pitchFamily="34" charset="-128"/>
                  </a:rPr>
                  <a:t>16</a:t>
                </a:r>
              </a:p>
            </p:txBody>
          </p:sp>
          <p:sp>
            <p:nvSpPr>
              <p:cNvPr id="167" name="Text Box 38"/>
              <p:cNvSpPr txBox="1">
                <a:spLocks noChangeArrowheads="1"/>
              </p:cNvSpPr>
              <p:nvPr/>
            </p:nvSpPr>
            <p:spPr bwMode="auto">
              <a:xfrm>
                <a:off x="4416" y="2688"/>
                <a:ext cx="36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Lucida Sans" pitchFamily="34" charset="0"/>
                    <a:ea typeface="ＭＳ Ｐゴシック" pitchFamily="34" charset="-128"/>
                    <a:cs typeface="Arial Unicode MS" pitchFamily="34" charset="-128"/>
                  </a:rPr>
                  <a:t>57</a:t>
                </a:r>
              </a:p>
            </p:txBody>
          </p:sp>
          <p:sp>
            <p:nvSpPr>
              <p:cNvPr id="168" name="Text Box 39"/>
              <p:cNvSpPr txBox="1">
                <a:spLocks noChangeArrowheads="1"/>
              </p:cNvSpPr>
              <p:nvPr/>
            </p:nvSpPr>
            <p:spPr bwMode="auto">
              <a:xfrm>
                <a:off x="4704" y="2688"/>
                <a:ext cx="48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Lucida Sans" pitchFamily="34" charset="0"/>
                    <a:ea typeface="ＭＳ Ｐゴシック" pitchFamily="34" charset="-128"/>
                    <a:cs typeface="Arial Unicode MS" pitchFamily="34" charset="-128"/>
                  </a:rPr>
                  <a:t>132</a:t>
                </a:r>
              </a:p>
            </p:txBody>
          </p:sp>
        </p:grpSp>
        <p:grpSp>
          <p:nvGrpSpPr>
            <p:cNvPr id="139" name="Group 52"/>
            <p:cNvGrpSpPr>
              <a:grpSpLocks/>
            </p:cNvGrpSpPr>
            <p:nvPr/>
          </p:nvGrpSpPr>
          <p:grpSpPr bwMode="auto">
            <a:xfrm>
              <a:off x="3657600" y="4034495"/>
              <a:ext cx="4876800" cy="461963"/>
              <a:chOff x="2064" y="2400"/>
              <a:chExt cx="3072" cy="291"/>
            </a:xfrm>
          </p:grpSpPr>
          <p:grpSp>
            <p:nvGrpSpPr>
              <p:cNvPr id="146" name="Group 19"/>
              <p:cNvGrpSpPr>
                <a:grpSpLocks/>
              </p:cNvGrpSpPr>
              <p:nvPr/>
            </p:nvGrpSpPr>
            <p:grpSpPr bwMode="auto">
              <a:xfrm>
                <a:off x="2064" y="2448"/>
                <a:ext cx="3072" cy="192"/>
                <a:chOff x="2064" y="2448"/>
                <a:chExt cx="3072" cy="192"/>
              </a:xfrm>
            </p:grpSpPr>
            <p:sp>
              <p:nvSpPr>
                <p:cNvPr id="155" name="Rectangle 11"/>
                <p:cNvSpPr>
                  <a:spLocks noChangeArrowheads="1"/>
                </p:cNvSpPr>
                <p:nvPr/>
              </p:nvSpPr>
              <p:spPr bwMode="auto">
                <a:xfrm>
                  <a:off x="2064" y="2448"/>
                  <a:ext cx="3072" cy="192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56" name="Rectangle 13"/>
                <p:cNvSpPr>
                  <a:spLocks noChangeArrowheads="1"/>
                </p:cNvSpPr>
                <p:nvPr/>
              </p:nvSpPr>
              <p:spPr bwMode="auto">
                <a:xfrm>
                  <a:off x="2448" y="2448"/>
                  <a:ext cx="2304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57" name="Rectangle 15"/>
                <p:cNvSpPr>
                  <a:spLocks noChangeArrowheads="1"/>
                </p:cNvSpPr>
                <p:nvPr/>
              </p:nvSpPr>
              <p:spPr bwMode="auto">
                <a:xfrm>
                  <a:off x="2832" y="2448"/>
                  <a:ext cx="15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58" name="Rectangle 16"/>
                <p:cNvSpPr>
                  <a:spLocks noChangeArrowheads="1"/>
                </p:cNvSpPr>
                <p:nvPr/>
              </p:nvSpPr>
              <p:spPr bwMode="auto">
                <a:xfrm>
                  <a:off x="3216" y="2448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59" name="Line 18"/>
                <p:cNvSpPr>
                  <a:spLocks noChangeShapeType="1"/>
                </p:cNvSpPr>
                <p:nvPr/>
              </p:nvSpPr>
              <p:spPr bwMode="auto">
                <a:xfrm>
                  <a:off x="3600" y="24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en-GB"/>
                </a:p>
              </p:txBody>
            </p:sp>
          </p:grpSp>
          <p:sp>
            <p:nvSpPr>
              <p:cNvPr id="147" name="Text Box 40"/>
              <p:cNvSpPr txBox="1">
                <a:spLocks noChangeArrowheads="1"/>
              </p:cNvSpPr>
              <p:nvPr/>
            </p:nvSpPr>
            <p:spPr bwMode="auto">
              <a:xfrm>
                <a:off x="2160" y="2400"/>
                <a:ext cx="23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Lucida Sans" pitchFamily="34" charset="0"/>
                    <a:ea typeface="ＭＳ Ｐゴシック" pitchFamily="34" charset="-128"/>
                    <a:cs typeface="Arial Unicode MS" pitchFamily="34" charset="-128"/>
                  </a:rPr>
                  <a:t>1</a:t>
                </a:r>
              </a:p>
            </p:txBody>
          </p:sp>
          <p:sp>
            <p:nvSpPr>
              <p:cNvPr id="148" name="Text Box 41"/>
              <p:cNvSpPr txBox="1">
                <a:spLocks noChangeArrowheads="1"/>
              </p:cNvSpPr>
              <p:nvPr/>
            </p:nvSpPr>
            <p:spPr bwMode="auto">
              <a:xfrm>
                <a:off x="2513" y="2400"/>
                <a:ext cx="23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Lucida Sans" pitchFamily="34" charset="0"/>
                    <a:ea typeface="ＭＳ Ｐゴシック" pitchFamily="34" charset="-128"/>
                    <a:cs typeface="Arial Unicode MS" pitchFamily="34" charset="-128"/>
                  </a:rPr>
                  <a:t>2</a:t>
                </a:r>
              </a:p>
            </p:txBody>
          </p:sp>
          <p:sp>
            <p:nvSpPr>
              <p:cNvPr id="149" name="Text Box 42"/>
              <p:cNvSpPr txBox="1">
                <a:spLocks noChangeArrowheads="1"/>
              </p:cNvSpPr>
              <p:nvPr/>
            </p:nvSpPr>
            <p:spPr bwMode="auto">
              <a:xfrm>
                <a:off x="2928" y="2400"/>
                <a:ext cx="23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Lucida Sans" pitchFamily="34" charset="0"/>
                    <a:ea typeface="ＭＳ Ｐゴシック" pitchFamily="34" charset="-128"/>
                    <a:cs typeface="Arial Unicode MS" pitchFamily="34" charset="-128"/>
                  </a:rPr>
                  <a:t>4</a:t>
                </a:r>
              </a:p>
            </p:txBody>
          </p:sp>
          <p:sp>
            <p:nvSpPr>
              <p:cNvPr id="150" name="Text Box 43"/>
              <p:cNvSpPr txBox="1">
                <a:spLocks noChangeArrowheads="1"/>
              </p:cNvSpPr>
              <p:nvPr/>
            </p:nvSpPr>
            <p:spPr bwMode="auto">
              <a:xfrm>
                <a:off x="3264" y="2400"/>
                <a:ext cx="36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Lucida Sans" pitchFamily="34" charset="0"/>
                    <a:ea typeface="ＭＳ Ｐゴシック" pitchFamily="34" charset="-128"/>
                    <a:cs typeface="Arial Unicode MS" pitchFamily="34" charset="-128"/>
                  </a:rPr>
                  <a:t>11</a:t>
                </a:r>
              </a:p>
            </p:txBody>
          </p:sp>
          <p:sp>
            <p:nvSpPr>
              <p:cNvPr id="151" name="Text Box 44"/>
              <p:cNvSpPr txBox="1">
                <a:spLocks noChangeArrowheads="1"/>
              </p:cNvSpPr>
              <p:nvPr/>
            </p:nvSpPr>
            <p:spPr bwMode="auto">
              <a:xfrm>
                <a:off x="3665" y="2400"/>
                <a:ext cx="36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Lucida Sans" pitchFamily="34" charset="0"/>
                    <a:ea typeface="ＭＳ Ｐゴシック" pitchFamily="34" charset="-128"/>
                    <a:cs typeface="Arial Unicode MS" pitchFamily="34" charset="-128"/>
                  </a:rPr>
                  <a:t>31</a:t>
                </a:r>
              </a:p>
            </p:txBody>
          </p:sp>
          <p:sp>
            <p:nvSpPr>
              <p:cNvPr id="152" name="Text Box 45"/>
              <p:cNvSpPr txBox="1">
                <a:spLocks noChangeArrowheads="1"/>
              </p:cNvSpPr>
              <p:nvPr/>
            </p:nvSpPr>
            <p:spPr bwMode="auto">
              <a:xfrm>
                <a:off x="4049" y="2400"/>
                <a:ext cx="36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Lucida Sans" pitchFamily="34" charset="0"/>
                    <a:ea typeface="ＭＳ Ｐゴシック" pitchFamily="34" charset="-128"/>
                    <a:cs typeface="Arial Unicode MS" pitchFamily="34" charset="-128"/>
                  </a:rPr>
                  <a:t>45</a:t>
                </a:r>
              </a:p>
            </p:txBody>
          </p:sp>
          <p:sp>
            <p:nvSpPr>
              <p:cNvPr id="153" name="Text Box 46"/>
              <p:cNvSpPr txBox="1">
                <a:spLocks noChangeArrowheads="1"/>
              </p:cNvSpPr>
              <p:nvPr/>
            </p:nvSpPr>
            <p:spPr bwMode="auto">
              <a:xfrm>
                <a:off x="4320" y="2400"/>
                <a:ext cx="48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Lucida Sans" pitchFamily="34" charset="0"/>
                    <a:ea typeface="ＭＳ Ｐゴシック" pitchFamily="34" charset="-128"/>
                    <a:cs typeface="Arial Unicode MS" pitchFamily="34" charset="-128"/>
                  </a:rPr>
                  <a:t>173</a:t>
                </a:r>
              </a:p>
            </p:txBody>
          </p:sp>
          <p:sp>
            <p:nvSpPr>
              <p:cNvPr id="154" name="Text Box 47"/>
              <p:cNvSpPr txBox="1">
                <a:spLocks noChangeArrowheads="1"/>
              </p:cNvSpPr>
              <p:nvPr/>
            </p:nvSpPr>
            <p:spPr bwMode="auto">
              <a:xfrm>
                <a:off x="4747" y="2400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endParaRPr lang="en-US" alt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endParaRPr>
              </a:p>
            </p:txBody>
          </p:sp>
        </p:grpSp>
        <p:sp>
          <p:nvSpPr>
            <p:cNvPr id="140" name="Text Box 48"/>
            <p:cNvSpPr txBox="1">
              <a:spLocks noChangeArrowheads="1"/>
            </p:cNvSpPr>
            <p:nvPr/>
          </p:nvSpPr>
          <p:spPr bwMode="auto">
            <a:xfrm>
              <a:off x="3657600" y="5101295"/>
              <a:ext cx="37941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2</a:t>
              </a:r>
            </a:p>
          </p:txBody>
        </p:sp>
        <p:sp>
          <p:nvSpPr>
            <p:cNvPr id="141" name="AutoShape 49"/>
            <p:cNvSpPr>
              <a:spLocks noChangeArrowheads="1"/>
            </p:cNvSpPr>
            <p:nvPr/>
          </p:nvSpPr>
          <p:spPr bwMode="auto">
            <a:xfrm>
              <a:off x="2438400" y="5177495"/>
              <a:ext cx="1143000" cy="228600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142" name="Text Box 50"/>
            <p:cNvSpPr txBox="1">
              <a:spLocks noChangeArrowheads="1"/>
            </p:cNvSpPr>
            <p:nvPr/>
          </p:nvSpPr>
          <p:spPr bwMode="auto">
            <a:xfrm>
              <a:off x="4276725" y="5101295"/>
              <a:ext cx="573088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31</a:t>
              </a:r>
            </a:p>
          </p:txBody>
        </p:sp>
        <p:sp>
          <p:nvSpPr>
            <p:cNvPr id="143" name="Text Box 46"/>
            <p:cNvSpPr txBox="1">
              <a:spLocks noChangeArrowheads="1"/>
            </p:cNvSpPr>
            <p:nvPr/>
          </p:nvSpPr>
          <p:spPr bwMode="auto">
            <a:xfrm>
              <a:off x="7848600" y="4034495"/>
              <a:ext cx="7683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174</a:t>
              </a:r>
            </a:p>
          </p:txBody>
        </p:sp>
        <p:sp>
          <p:nvSpPr>
            <p:cNvPr id="144" name="Text Box 50"/>
            <p:cNvSpPr txBox="1">
              <a:spLocks noChangeArrowheads="1"/>
            </p:cNvSpPr>
            <p:nvPr/>
          </p:nvSpPr>
          <p:spPr bwMode="auto">
            <a:xfrm>
              <a:off x="4987925" y="5101295"/>
              <a:ext cx="57467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54</a:t>
              </a:r>
            </a:p>
          </p:txBody>
        </p:sp>
        <p:sp>
          <p:nvSpPr>
            <p:cNvPr id="145" name="Text Box 50"/>
            <p:cNvSpPr txBox="1">
              <a:spLocks noChangeArrowheads="1"/>
            </p:cNvSpPr>
            <p:nvPr/>
          </p:nvSpPr>
          <p:spPr bwMode="auto">
            <a:xfrm>
              <a:off x="5410200" y="5101295"/>
              <a:ext cx="7683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dirty="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101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802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itchFamily="34" charset="-128"/>
              </a:rPr>
              <a:t>Inverted index construction</a:t>
            </a:r>
          </a:p>
        </p:txBody>
      </p:sp>
      <p:sp>
        <p:nvSpPr>
          <p:cNvPr id="21516" name="TextBox 56"/>
          <p:cNvSpPr txBox="1">
            <a:spLocks noChangeArrowheads="1"/>
          </p:cNvSpPr>
          <p:nvPr/>
        </p:nvSpPr>
        <p:spPr bwMode="auto">
          <a:xfrm>
            <a:off x="6858000" y="-36701"/>
            <a:ext cx="7713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200">
                <a:solidFill>
                  <a:srgbClr val="FBFCFF"/>
                </a:solidFill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Sec. 1.2</a:t>
            </a:r>
          </a:p>
        </p:txBody>
      </p:sp>
      <p:sp>
        <p:nvSpPr>
          <p:cNvPr id="100" name="AutoShape 13"/>
          <p:cNvSpPr>
            <a:spLocks noChangeArrowheads="1"/>
          </p:cNvSpPr>
          <p:nvPr/>
        </p:nvSpPr>
        <p:spPr bwMode="auto">
          <a:xfrm>
            <a:off x="2939813" y="2116453"/>
            <a:ext cx="1200150" cy="442913"/>
          </a:xfrm>
          <a:prstGeom prst="flowChartAlternateProcess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en-US" sz="2000" dirty="0"/>
              <a:t>Tokenizer</a:t>
            </a:r>
          </a:p>
        </p:txBody>
      </p:sp>
      <p:sp>
        <p:nvSpPr>
          <p:cNvPr id="101" name="Text Box 20"/>
          <p:cNvSpPr txBox="1">
            <a:spLocks noChangeArrowheads="1"/>
          </p:cNvSpPr>
          <p:nvPr/>
        </p:nvSpPr>
        <p:spPr bwMode="auto">
          <a:xfrm>
            <a:off x="260350" y="2152965"/>
            <a:ext cx="1720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800" dirty="0"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Token stream</a:t>
            </a:r>
          </a:p>
        </p:txBody>
      </p:sp>
      <p:sp>
        <p:nvSpPr>
          <p:cNvPr id="102" name="Rectangle 26"/>
          <p:cNvSpPr>
            <a:spLocks noChangeArrowheads="1"/>
          </p:cNvSpPr>
          <p:nvPr/>
        </p:nvSpPr>
        <p:spPr bwMode="auto">
          <a:xfrm>
            <a:off x="5067300" y="2126598"/>
            <a:ext cx="9525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en-US" sz="2000" dirty="0">
                <a:latin typeface="Times New Roman" pitchFamily="18" charset="0"/>
              </a:rPr>
              <a:t>Friends</a:t>
            </a:r>
          </a:p>
        </p:txBody>
      </p:sp>
      <p:sp>
        <p:nvSpPr>
          <p:cNvPr id="103" name="Rectangle 27"/>
          <p:cNvSpPr>
            <a:spLocks noChangeArrowheads="1"/>
          </p:cNvSpPr>
          <p:nvPr/>
        </p:nvSpPr>
        <p:spPr bwMode="auto">
          <a:xfrm>
            <a:off x="6265862" y="2126598"/>
            <a:ext cx="1023938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en-US" sz="2000" dirty="0">
                <a:latin typeface="Times New Roman" pitchFamily="18" charset="0"/>
              </a:rPr>
              <a:t>Romans</a:t>
            </a:r>
          </a:p>
        </p:txBody>
      </p:sp>
      <p:sp>
        <p:nvSpPr>
          <p:cNvPr id="104" name="Rectangle 28"/>
          <p:cNvSpPr>
            <a:spLocks noChangeArrowheads="1"/>
          </p:cNvSpPr>
          <p:nvPr/>
        </p:nvSpPr>
        <p:spPr bwMode="auto">
          <a:xfrm>
            <a:off x="7533801" y="2136123"/>
            <a:ext cx="1465263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en-US" sz="2000" dirty="0">
                <a:latin typeface="Times New Roman" pitchFamily="18" charset="0"/>
              </a:rPr>
              <a:t>Countrymen</a:t>
            </a:r>
          </a:p>
        </p:txBody>
      </p:sp>
      <p:sp>
        <p:nvSpPr>
          <p:cNvPr id="105" name="AutoShape 14"/>
          <p:cNvSpPr>
            <a:spLocks noChangeArrowheads="1"/>
          </p:cNvSpPr>
          <p:nvPr/>
        </p:nvSpPr>
        <p:spPr bwMode="auto">
          <a:xfrm>
            <a:off x="2286000" y="3112359"/>
            <a:ext cx="2509133" cy="442913"/>
          </a:xfrm>
          <a:prstGeom prst="flowChartAlternateProcess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en-US" sz="2000" dirty="0"/>
              <a:t>Linguistic modules</a:t>
            </a:r>
          </a:p>
        </p:txBody>
      </p:sp>
      <p:sp>
        <p:nvSpPr>
          <p:cNvPr id="106" name="Text Box 21"/>
          <p:cNvSpPr txBox="1">
            <a:spLocks noChangeArrowheads="1"/>
          </p:cNvSpPr>
          <p:nvPr/>
        </p:nvSpPr>
        <p:spPr bwMode="auto">
          <a:xfrm>
            <a:off x="230400" y="3148871"/>
            <a:ext cx="1987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800" dirty="0"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Modified tokens</a:t>
            </a:r>
          </a:p>
        </p:txBody>
      </p:sp>
      <p:sp>
        <p:nvSpPr>
          <p:cNvPr id="107" name="Rectangle 29"/>
          <p:cNvSpPr>
            <a:spLocks noChangeArrowheads="1"/>
          </p:cNvSpPr>
          <p:nvPr/>
        </p:nvSpPr>
        <p:spPr bwMode="auto">
          <a:xfrm>
            <a:off x="5088731" y="3111753"/>
            <a:ext cx="795338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en-US" sz="2000" dirty="0">
                <a:latin typeface="Times New Roman" pitchFamily="18" charset="0"/>
              </a:rPr>
              <a:t>friend</a:t>
            </a:r>
          </a:p>
        </p:txBody>
      </p:sp>
      <p:sp>
        <p:nvSpPr>
          <p:cNvPr id="108" name="Rectangle 30"/>
          <p:cNvSpPr>
            <a:spLocks noChangeArrowheads="1"/>
          </p:cNvSpPr>
          <p:nvPr/>
        </p:nvSpPr>
        <p:spPr bwMode="auto">
          <a:xfrm>
            <a:off x="6279975" y="3121278"/>
            <a:ext cx="8382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en-US" sz="2000" dirty="0">
                <a:latin typeface="Times New Roman" pitchFamily="18" charset="0"/>
              </a:rPr>
              <a:t>roman</a:t>
            </a:r>
          </a:p>
        </p:txBody>
      </p:sp>
      <p:sp>
        <p:nvSpPr>
          <p:cNvPr id="109" name="Rectangle 31"/>
          <p:cNvSpPr>
            <a:spLocks noChangeArrowheads="1"/>
          </p:cNvSpPr>
          <p:nvPr/>
        </p:nvSpPr>
        <p:spPr bwMode="auto">
          <a:xfrm>
            <a:off x="7527477" y="3111753"/>
            <a:ext cx="1408113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en-US" sz="2000" dirty="0">
                <a:latin typeface="Times New Roman" pitchFamily="18" charset="0"/>
              </a:rPr>
              <a:t>countryman</a:t>
            </a:r>
          </a:p>
        </p:txBody>
      </p:sp>
      <p:sp>
        <p:nvSpPr>
          <p:cNvPr id="110" name="AutoShape 15"/>
          <p:cNvSpPr>
            <a:spLocks noChangeArrowheads="1"/>
          </p:cNvSpPr>
          <p:nvPr/>
        </p:nvSpPr>
        <p:spPr bwMode="auto">
          <a:xfrm>
            <a:off x="3037815" y="4073297"/>
            <a:ext cx="1001606" cy="442674"/>
          </a:xfrm>
          <a:prstGeom prst="flowChartAlternateProcess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en-US" sz="2000" dirty="0"/>
              <a:t>Indexer</a:t>
            </a:r>
          </a:p>
        </p:txBody>
      </p:sp>
      <p:sp>
        <p:nvSpPr>
          <p:cNvPr id="112" name="Text Box 23"/>
          <p:cNvSpPr txBox="1">
            <a:spLocks noChangeArrowheads="1"/>
          </p:cNvSpPr>
          <p:nvPr/>
        </p:nvSpPr>
        <p:spPr bwMode="auto">
          <a:xfrm>
            <a:off x="337916" y="5376862"/>
            <a:ext cx="17956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800" dirty="0"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Inverted index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5067300" y="3571789"/>
            <a:ext cx="4039187" cy="1543110"/>
            <a:chOff x="4554271" y="4605337"/>
            <a:chExt cx="4039187" cy="1543110"/>
          </a:xfrm>
        </p:grpSpPr>
        <p:sp>
          <p:nvSpPr>
            <p:cNvPr id="114" name="Text Box 33"/>
            <p:cNvSpPr txBox="1">
              <a:spLocks noChangeArrowheads="1"/>
            </p:cNvSpPr>
            <p:nvPr/>
          </p:nvSpPr>
          <p:spPr bwMode="auto">
            <a:xfrm>
              <a:off x="4572000" y="5214937"/>
              <a:ext cx="814647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000" b="1" i="1" dirty="0">
                  <a:ea typeface="Arial Unicode MS" pitchFamily="34" charset="-128"/>
                  <a:cs typeface="Arial Unicode MS" pitchFamily="34" charset="-128"/>
                </a:rPr>
                <a:t>friend</a:t>
              </a:r>
            </a:p>
          </p:txBody>
        </p:sp>
        <p:sp>
          <p:nvSpPr>
            <p:cNvPr id="115" name="Text Box 34"/>
            <p:cNvSpPr txBox="1">
              <a:spLocks noChangeArrowheads="1"/>
            </p:cNvSpPr>
            <p:nvPr/>
          </p:nvSpPr>
          <p:spPr bwMode="auto">
            <a:xfrm>
              <a:off x="4601221" y="5748337"/>
              <a:ext cx="885179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000" b="1" i="1" dirty="0" smtClean="0">
                  <a:ea typeface="Arial Unicode MS" pitchFamily="34" charset="-128"/>
                  <a:cs typeface="Arial Unicode MS" pitchFamily="34" charset="-128"/>
                </a:rPr>
                <a:t>roman</a:t>
              </a:r>
              <a:endParaRPr lang="en-US" altLang="en-US" sz="2000" b="1" i="1" dirty="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16" name="Text Box 35"/>
            <p:cNvSpPr txBox="1">
              <a:spLocks noChangeArrowheads="1"/>
            </p:cNvSpPr>
            <p:nvPr/>
          </p:nvSpPr>
          <p:spPr bwMode="auto">
            <a:xfrm>
              <a:off x="4554271" y="4681537"/>
              <a:ext cx="1465529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000" b="1" i="1" dirty="0">
                  <a:ea typeface="Arial Unicode MS" pitchFamily="34" charset="-128"/>
                  <a:cs typeface="Arial Unicode MS" pitchFamily="34" charset="-128"/>
                </a:rPr>
                <a:t>countryman</a:t>
              </a:r>
            </a:p>
          </p:txBody>
        </p:sp>
        <p:sp>
          <p:nvSpPr>
            <p:cNvPr id="117" name="AutoShape 36"/>
            <p:cNvSpPr>
              <a:spLocks noChangeArrowheads="1"/>
            </p:cNvSpPr>
            <p:nvPr/>
          </p:nvSpPr>
          <p:spPr bwMode="auto">
            <a:xfrm>
              <a:off x="5958208" y="5291137"/>
              <a:ext cx="1143000" cy="2286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360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118" name="AutoShape 37"/>
            <p:cNvSpPr>
              <a:spLocks noChangeArrowheads="1"/>
            </p:cNvSpPr>
            <p:nvPr/>
          </p:nvSpPr>
          <p:spPr bwMode="auto">
            <a:xfrm>
              <a:off x="5958208" y="5824537"/>
              <a:ext cx="1143000" cy="2286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360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119" name="AutoShape 38"/>
            <p:cNvSpPr>
              <a:spLocks noChangeArrowheads="1"/>
            </p:cNvSpPr>
            <p:nvPr/>
          </p:nvSpPr>
          <p:spPr bwMode="auto">
            <a:xfrm>
              <a:off x="6283088" y="4757737"/>
              <a:ext cx="818120" cy="2286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360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20" name="Text Box 39"/>
            <p:cNvSpPr txBox="1">
              <a:spLocks noChangeArrowheads="1"/>
            </p:cNvSpPr>
            <p:nvPr/>
          </p:nvSpPr>
          <p:spPr bwMode="auto">
            <a:xfrm>
              <a:off x="7209217" y="5107285"/>
              <a:ext cx="385763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2</a:t>
              </a:r>
            </a:p>
          </p:txBody>
        </p:sp>
        <p:sp>
          <p:nvSpPr>
            <p:cNvPr id="121" name="Text Box 40"/>
            <p:cNvSpPr txBox="1">
              <a:spLocks noChangeArrowheads="1"/>
            </p:cNvSpPr>
            <p:nvPr/>
          </p:nvSpPr>
          <p:spPr bwMode="auto">
            <a:xfrm>
              <a:off x="7880671" y="5107284"/>
              <a:ext cx="385763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dirty="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4</a:t>
              </a:r>
            </a:p>
          </p:txBody>
        </p:sp>
        <p:sp>
          <p:nvSpPr>
            <p:cNvPr id="122" name="Text Box 41"/>
            <p:cNvSpPr txBox="1">
              <a:spLocks noChangeArrowheads="1"/>
            </p:cNvSpPr>
            <p:nvPr/>
          </p:nvSpPr>
          <p:spPr bwMode="auto">
            <a:xfrm>
              <a:off x="7901308" y="5672137"/>
              <a:ext cx="385763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2</a:t>
              </a:r>
            </a:p>
          </p:txBody>
        </p:sp>
        <p:sp>
          <p:nvSpPr>
            <p:cNvPr id="123" name="Text Box 42"/>
            <p:cNvSpPr txBox="1">
              <a:spLocks noChangeArrowheads="1"/>
            </p:cNvSpPr>
            <p:nvPr/>
          </p:nvSpPr>
          <p:spPr bwMode="auto">
            <a:xfrm>
              <a:off x="7177408" y="4614862"/>
              <a:ext cx="6096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13</a:t>
              </a:r>
            </a:p>
          </p:txBody>
        </p:sp>
        <p:sp>
          <p:nvSpPr>
            <p:cNvPr id="124" name="Text Box 43"/>
            <p:cNvSpPr txBox="1">
              <a:spLocks noChangeArrowheads="1"/>
            </p:cNvSpPr>
            <p:nvPr/>
          </p:nvSpPr>
          <p:spPr bwMode="auto">
            <a:xfrm>
              <a:off x="8015608" y="4605337"/>
              <a:ext cx="57785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16</a:t>
              </a:r>
            </a:p>
          </p:txBody>
        </p:sp>
        <p:cxnSp>
          <p:nvCxnSpPr>
            <p:cNvPr id="125" name="AutoShape 44"/>
            <p:cNvCxnSpPr>
              <a:cxnSpLocks noChangeShapeType="1"/>
            </p:cNvCxnSpPr>
            <p:nvPr/>
          </p:nvCxnSpPr>
          <p:spPr bwMode="auto">
            <a:xfrm>
              <a:off x="7596508" y="5372100"/>
              <a:ext cx="28416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" name="AutoShape 45"/>
            <p:cNvCxnSpPr>
              <a:cxnSpLocks noChangeShapeType="1"/>
            </p:cNvCxnSpPr>
            <p:nvPr/>
          </p:nvCxnSpPr>
          <p:spPr bwMode="auto">
            <a:xfrm>
              <a:off x="8266433" y="5372100"/>
              <a:ext cx="3048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7" name="Text Box 46"/>
            <p:cNvSpPr txBox="1">
              <a:spLocks noChangeArrowheads="1"/>
            </p:cNvSpPr>
            <p:nvPr/>
          </p:nvSpPr>
          <p:spPr bwMode="auto">
            <a:xfrm>
              <a:off x="7253608" y="5672137"/>
              <a:ext cx="385763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1</a:t>
              </a:r>
            </a:p>
          </p:txBody>
        </p:sp>
        <p:cxnSp>
          <p:nvCxnSpPr>
            <p:cNvPr id="128" name="AutoShape 47"/>
            <p:cNvCxnSpPr>
              <a:cxnSpLocks noChangeShapeType="1"/>
              <a:stCxn id="127" idx="3"/>
              <a:endCxn id="122" idx="1"/>
            </p:cNvCxnSpPr>
            <p:nvPr/>
          </p:nvCxnSpPr>
          <p:spPr bwMode="auto">
            <a:xfrm>
              <a:off x="7617146" y="5905500"/>
              <a:ext cx="28416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" name="AutoShape 48"/>
            <p:cNvCxnSpPr>
              <a:cxnSpLocks noChangeShapeType="1"/>
              <a:stCxn id="122" idx="3"/>
            </p:cNvCxnSpPr>
            <p:nvPr/>
          </p:nvCxnSpPr>
          <p:spPr bwMode="auto">
            <a:xfrm>
              <a:off x="8287071" y="5905500"/>
              <a:ext cx="28416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" name="AutoShape 49"/>
            <p:cNvCxnSpPr>
              <a:cxnSpLocks noChangeShapeType="1"/>
              <a:stCxn id="123" idx="3"/>
              <a:endCxn id="124" idx="1"/>
            </p:cNvCxnSpPr>
            <p:nvPr/>
          </p:nvCxnSpPr>
          <p:spPr bwMode="auto">
            <a:xfrm flipV="1">
              <a:off x="7787008" y="4838699"/>
              <a:ext cx="228600" cy="9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1" name="Text Box 19"/>
          <p:cNvSpPr txBox="1">
            <a:spLocks noChangeArrowheads="1"/>
          </p:cNvSpPr>
          <p:nvPr/>
        </p:nvSpPr>
        <p:spPr bwMode="auto">
          <a:xfrm>
            <a:off x="230400" y="912628"/>
            <a:ext cx="1750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800" dirty="0"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Documents to</a:t>
            </a:r>
          </a:p>
          <a:p>
            <a:r>
              <a:rPr lang="en-US" altLang="en-US" sz="1800" dirty="0"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be indexed</a:t>
            </a:r>
          </a:p>
        </p:txBody>
      </p:sp>
      <p:sp>
        <p:nvSpPr>
          <p:cNvPr id="132" name="Rectangle 24"/>
          <p:cNvSpPr>
            <a:spLocks noChangeArrowheads="1"/>
          </p:cNvSpPr>
          <p:nvPr/>
        </p:nvSpPr>
        <p:spPr bwMode="auto">
          <a:xfrm>
            <a:off x="5067300" y="904472"/>
            <a:ext cx="3455373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en-US" sz="2000" dirty="0">
                <a:latin typeface="Times New Roman" pitchFamily="18" charset="0"/>
              </a:rPr>
              <a:t>Friends, Romans, countrymen.</a:t>
            </a:r>
          </a:p>
        </p:txBody>
      </p:sp>
      <p:sp>
        <p:nvSpPr>
          <p:cNvPr id="133" name="Oval 62"/>
          <p:cNvSpPr>
            <a:spLocks noChangeArrowheads="1"/>
          </p:cNvSpPr>
          <p:nvPr/>
        </p:nvSpPr>
        <p:spPr bwMode="auto">
          <a:xfrm>
            <a:off x="6283088" y="144602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4" name="Oval 63"/>
          <p:cNvSpPr>
            <a:spLocks noChangeArrowheads="1"/>
          </p:cNvSpPr>
          <p:nvPr/>
        </p:nvSpPr>
        <p:spPr bwMode="auto">
          <a:xfrm>
            <a:off x="6283088" y="159842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5" name="Oval 64"/>
          <p:cNvSpPr>
            <a:spLocks noChangeArrowheads="1"/>
          </p:cNvSpPr>
          <p:nvPr/>
        </p:nvSpPr>
        <p:spPr bwMode="auto">
          <a:xfrm>
            <a:off x="6283088" y="175082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/>
          </a:p>
        </p:txBody>
      </p:sp>
      <p:grpSp>
        <p:nvGrpSpPr>
          <p:cNvPr id="136" name="Group 6"/>
          <p:cNvGrpSpPr>
            <a:grpSpLocks/>
          </p:cNvGrpSpPr>
          <p:nvPr/>
        </p:nvGrpSpPr>
        <p:grpSpPr bwMode="auto">
          <a:xfrm>
            <a:off x="2625488" y="912628"/>
            <a:ext cx="1524000" cy="685800"/>
            <a:chOff x="3200400" y="1600200"/>
            <a:chExt cx="1524000" cy="685800"/>
          </a:xfrm>
        </p:grpSpPr>
        <p:pic>
          <p:nvPicPr>
            <p:cNvPr id="137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400" y="1674446"/>
              <a:ext cx="381000" cy="459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8" name="Picture 5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2800" y="1826846"/>
              <a:ext cx="381000" cy="459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9" name="Picture 6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0" y="1752600"/>
              <a:ext cx="381000" cy="459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0" name="Picture 6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1600200"/>
              <a:ext cx="381000" cy="459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1" name="Picture 6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400" y="1752600"/>
              <a:ext cx="381000" cy="459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2" name="Picture 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7600" y="1600200"/>
              <a:ext cx="381000" cy="459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5" name="AutoShape 22"/>
          <p:cNvSpPr>
            <a:spLocks noChangeArrowheads="1"/>
          </p:cNvSpPr>
          <p:nvPr/>
        </p:nvSpPr>
        <p:spPr bwMode="auto">
          <a:xfrm>
            <a:off x="3386733" y="1677672"/>
            <a:ext cx="307337" cy="316828"/>
          </a:xfrm>
          <a:prstGeom prst="down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6" name="AutoShape 22"/>
          <p:cNvSpPr>
            <a:spLocks noChangeArrowheads="1"/>
          </p:cNvSpPr>
          <p:nvPr/>
        </p:nvSpPr>
        <p:spPr bwMode="auto">
          <a:xfrm>
            <a:off x="3384951" y="2703926"/>
            <a:ext cx="307337" cy="316828"/>
          </a:xfrm>
          <a:prstGeom prst="down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7" name="AutoShape 22"/>
          <p:cNvSpPr>
            <a:spLocks noChangeArrowheads="1"/>
          </p:cNvSpPr>
          <p:nvPr/>
        </p:nvSpPr>
        <p:spPr bwMode="auto">
          <a:xfrm>
            <a:off x="3384950" y="3646877"/>
            <a:ext cx="307337" cy="316828"/>
          </a:xfrm>
          <a:prstGeom prst="down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625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05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Initial stages of text processing</a:t>
            </a:r>
          </a:p>
        </p:txBody>
      </p:sp>
      <p:sp>
        <p:nvSpPr>
          <p:cNvPr id="37891" name="Rectangle 2051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>
              <a:defRPr/>
            </a:pPr>
            <a:r>
              <a:rPr lang="en-US" sz="2000" dirty="0">
                <a:sym typeface="Symbol" charset="2"/>
              </a:rPr>
              <a:t>Tokenization</a:t>
            </a:r>
          </a:p>
          <a:p>
            <a:pPr lvl="1">
              <a:defRPr/>
            </a:pPr>
            <a:r>
              <a:rPr lang="en-US" sz="2000" dirty="0">
                <a:sym typeface="Symbol" charset="2"/>
              </a:rPr>
              <a:t>Cut character sequence into word tokens</a:t>
            </a:r>
          </a:p>
          <a:p>
            <a:pPr lvl="2">
              <a:defRPr/>
            </a:pPr>
            <a:r>
              <a:rPr lang="en-US" sz="2000" dirty="0">
                <a:sym typeface="Symbol" charset="2"/>
              </a:rPr>
              <a:t>Deal with </a:t>
            </a:r>
            <a:r>
              <a:rPr lang="en-US" sz="2000" b="1" i="1" dirty="0">
                <a:sym typeface="Symbol" charset="2"/>
              </a:rPr>
              <a:t>“John’s”</a:t>
            </a:r>
            <a:r>
              <a:rPr lang="en-US" sz="2000" dirty="0">
                <a:sym typeface="Symbol" charset="2"/>
              </a:rPr>
              <a:t>, </a:t>
            </a:r>
            <a:r>
              <a:rPr lang="en-US" sz="2000" b="1" i="1" dirty="0">
                <a:sym typeface="Symbol" charset="2"/>
              </a:rPr>
              <a:t>a state-of-the-art solution</a:t>
            </a:r>
          </a:p>
          <a:p>
            <a:pPr>
              <a:defRPr/>
            </a:pPr>
            <a:r>
              <a:rPr lang="en-US" sz="2000" dirty="0">
                <a:sym typeface="Symbol" charset="2"/>
              </a:rPr>
              <a:t>Normalization</a:t>
            </a:r>
          </a:p>
          <a:p>
            <a:pPr lvl="1">
              <a:defRPr/>
            </a:pPr>
            <a:r>
              <a:rPr lang="en-US" sz="2000" dirty="0">
                <a:sym typeface="Symbol" charset="2"/>
              </a:rPr>
              <a:t>Map text and query term to same form</a:t>
            </a:r>
          </a:p>
          <a:p>
            <a:pPr lvl="2">
              <a:defRPr/>
            </a:pPr>
            <a:r>
              <a:rPr lang="en-US" sz="2000" dirty="0">
                <a:sym typeface="Symbol" charset="2"/>
              </a:rPr>
              <a:t>You want </a:t>
            </a:r>
            <a:r>
              <a:rPr lang="en-US" sz="2000" b="1" i="1" dirty="0">
                <a:sym typeface="Symbol" charset="2"/>
              </a:rPr>
              <a:t>U.S.A.</a:t>
            </a:r>
            <a:r>
              <a:rPr lang="en-US" sz="2000" dirty="0">
                <a:sym typeface="Symbol" charset="2"/>
              </a:rPr>
              <a:t> and </a:t>
            </a:r>
            <a:r>
              <a:rPr lang="en-US" sz="2000" b="1" i="1" dirty="0">
                <a:sym typeface="Symbol" charset="2"/>
              </a:rPr>
              <a:t>USA </a:t>
            </a:r>
            <a:r>
              <a:rPr lang="en-US" sz="2000" dirty="0">
                <a:sym typeface="Symbol" charset="2"/>
              </a:rPr>
              <a:t>to match</a:t>
            </a:r>
          </a:p>
          <a:p>
            <a:pPr>
              <a:defRPr/>
            </a:pPr>
            <a:r>
              <a:rPr lang="en-US" sz="2000" dirty="0">
                <a:sym typeface="Symbol" charset="2"/>
              </a:rPr>
              <a:t>Stemming</a:t>
            </a:r>
          </a:p>
          <a:p>
            <a:pPr lvl="1">
              <a:defRPr/>
            </a:pPr>
            <a:r>
              <a:rPr lang="en-US" sz="2000" dirty="0">
                <a:sym typeface="Symbol" charset="2"/>
              </a:rPr>
              <a:t>We may wish different forms of a root to match</a:t>
            </a:r>
          </a:p>
          <a:p>
            <a:pPr lvl="2">
              <a:defRPr/>
            </a:pPr>
            <a:r>
              <a:rPr lang="en-US" sz="2000" b="1" i="1" dirty="0">
                <a:sym typeface="Symbol" charset="2"/>
              </a:rPr>
              <a:t>authorize</a:t>
            </a:r>
            <a:r>
              <a:rPr lang="en-US" sz="2000" dirty="0">
                <a:sym typeface="Symbol" charset="2"/>
              </a:rPr>
              <a:t>,</a:t>
            </a:r>
            <a:r>
              <a:rPr lang="en-US" sz="2000" b="1" i="1" dirty="0">
                <a:sym typeface="Symbol" charset="2"/>
              </a:rPr>
              <a:t> authorization</a:t>
            </a:r>
          </a:p>
          <a:p>
            <a:pPr>
              <a:defRPr/>
            </a:pPr>
            <a:r>
              <a:rPr lang="en-US" sz="2000" dirty="0">
                <a:sym typeface="Symbol" charset="2"/>
              </a:rPr>
              <a:t>Stop words</a:t>
            </a:r>
          </a:p>
          <a:p>
            <a:pPr lvl="1">
              <a:defRPr/>
            </a:pPr>
            <a:r>
              <a:rPr lang="en-US" sz="2000" dirty="0">
                <a:sym typeface="Symbol" charset="2"/>
              </a:rPr>
              <a:t>We may omit very common words (or not)</a:t>
            </a:r>
          </a:p>
          <a:p>
            <a:pPr lvl="2">
              <a:defRPr/>
            </a:pPr>
            <a:r>
              <a:rPr lang="en-US" sz="2000" b="1" i="1" dirty="0">
                <a:sym typeface="Symbol" charset="2"/>
              </a:rPr>
              <a:t>the, a, to, of</a:t>
            </a:r>
          </a:p>
        </p:txBody>
      </p:sp>
    </p:spTree>
    <p:extLst>
      <p:ext uri="{BB962C8B-B14F-4D97-AF65-F5344CB8AC3E}">
        <p14:creationId xmlns:p14="http://schemas.microsoft.com/office/powerpoint/2010/main" val="324752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itchFamily="34" charset="-128"/>
              </a:rPr>
              <a:t>Indexer steps: Token sequence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>
                <a:ea typeface="ＭＳ Ｐゴシック" pitchFamily="34" charset="-128"/>
              </a:rPr>
              <a:t>Sequence of (Modified token, Document ID) pairs.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1457998" y="2602250"/>
            <a:ext cx="1854995" cy="1015663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en-US" sz="1500" dirty="0">
                <a:latin typeface="Arial" charset="0"/>
              </a:rPr>
              <a:t>I did enact Julius</a:t>
            </a:r>
          </a:p>
          <a:p>
            <a:pPr algn="ctr"/>
            <a:r>
              <a:rPr lang="en-US" altLang="en-US" sz="1500" dirty="0">
                <a:latin typeface="Arial" charset="0"/>
              </a:rPr>
              <a:t>Caesar I was killed </a:t>
            </a:r>
          </a:p>
          <a:p>
            <a:pPr algn="ctr"/>
            <a:r>
              <a:rPr lang="en-US" altLang="en-US" sz="1500" dirty="0">
                <a:latin typeface="Arial" charset="0"/>
              </a:rPr>
              <a:t>i’ the Capitol; </a:t>
            </a:r>
          </a:p>
          <a:p>
            <a:pPr algn="ctr"/>
            <a:r>
              <a:rPr lang="en-US" altLang="en-US" sz="1500" dirty="0">
                <a:latin typeface="Arial" charset="0"/>
              </a:rPr>
              <a:t>Brutus killed me.</a:t>
            </a: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114550" y="2286000"/>
            <a:ext cx="68800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500" dirty="0">
                <a:latin typeface="Arial" charset="0"/>
                <a:ea typeface="ＭＳ Ｐゴシック" pitchFamily="34" charset="-128"/>
                <a:cs typeface="Arial Unicode MS" pitchFamily="34" charset="-128"/>
              </a:rPr>
              <a:t>Doc 1</a:t>
            </a:r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3656749" y="2602249"/>
            <a:ext cx="2081019" cy="1015663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en-US" sz="1500" dirty="0">
                <a:latin typeface="Arial" charset="0"/>
              </a:rPr>
              <a:t>So let it be with</a:t>
            </a:r>
          </a:p>
          <a:p>
            <a:pPr algn="ctr"/>
            <a:r>
              <a:rPr lang="en-US" altLang="en-US" sz="1500" dirty="0">
                <a:latin typeface="Arial" charset="0"/>
              </a:rPr>
              <a:t>Caesar. The noble</a:t>
            </a:r>
          </a:p>
          <a:p>
            <a:pPr algn="ctr"/>
            <a:r>
              <a:rPr lang="en-US" altLang="en-US" sz="1500" dirty="0">
                <a:latin typeface="Arial" charset="0"/>
              </a:rPr>
              <a:t>Brutus hath told you</a:t>
            </a:r>
          </a:p>
          <a:p>
            <a:pPr algn="ctr"/>
            <a:r>
              <a:rPr lang="en-US" altLang="en-US" sz="1500" dirty="0">
                <a:latin typeface="Arial" charset="0"/>
              </a:rPr>
              <a:t>Caesar was ambitious</a:t>
            </a:r>
          </a:p>
        </p:txBody>
      </p:sp>
      <p:sp>
        <p:nvSpPr>
          <p:cNvPr id="23559" name="Text Box 6"/>
          <p:cNvSpPr txBox="1">
            <a:spLocks noChangeArrowheads="1"/>
          </p:cNvSpPr>
          <p:nvPr/>
        </p:nvSpPr>
        <p:spPr bwMode="auto">
          <a:xfrm>
            <a:off x="4395545" y="2292927"/>
            <a:ext cx="68800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500" dirty="0">
                <a:latin typeface="Arial" charset="0"/>
                <a:ea typeface="ＭＳ Ｐゴシック" pitchFamily="34" charset="-128"/>
                <a:cs typeface="Arial Unicode MS" pitchFamily="34" charset="-128"/>
              </a:rPr>
              <a:t>Doc 2</a:t>
            </a:r>
          </a:p>
        </p:txBody>
      </p:sp>
      <p:graphicFrame>
        <p:nvGraphicFramePr>
          <p:cNvPr id="235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9214255"/>
              </p:ext>
            </p:extLst>
          </p:nvPr>
        </p:nvGraphicFramePr>
        <p:xfrm>
          <a:off x="6781446" y="106310"/>
          <a:ext cx="1343401" cy="501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Worksheet" r:id="rId3" imgW="2717460" imgH="10158730" progId="Excel.Sheet.8">
                  <p:embed/>
                </p:oleObj>
              </mc:Choice>
              <mc:Fallback>
                <p:oleObj name="Worksheet" r:id="rId3" imgW="2717460" imgH="10158730" progId="Excel.Sheet.8">
                  <p:embed/>
                  <p:pic>
                    <p:nvPicPr>
                      <p:cNvPr id="235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446" y="106310"/>
                        <a:ext cx="1343401" cy="501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1" name="Line 8"/>
          <p:cNvSpPr>
            <a:spLocks noChangeShapeType="1"/>
          </p:cNvSpPr>
          <p:nvPr/>
        </p:nvSpPr>
        <p:spPr bwMode="auto">
          <a:xfrm>
            <a:off x="5817339" y="2202269"/>
            <a:ext cx="74295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sz="1350"/>
          </a:p>
        </p:txBody>
      </p:sp>
      <p:sp>
        <p:nvSpPr>
          <p:cNvPr id="23562" name="TextBox 9"/>
          <p:cNvSpPr txBox="1">
            <a:spLocks noChangeArrowheads="1"/>
          </p:cNvSpPr>
          <p:nvPr/>
        </p:nvSpPr>
        <p:spPr bwMode="auto">
          <a:xfrm>
            <a:off x="6858000" y="-36701"/>
            <a:ext cx="7713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200">
                <a:solidFill>
                  <a:srgbClr val="FBFCFF"/>
                </a:solidFill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Sec. 1.2</a:t>
            </a:r>
          </a:p>
        </p:txBody>
      </p:sp>
    </p:spTree>
    <p:extLst>
      <p:ext uri="{BB962C8B-B14F-4D97-AF65-F5344CB8AC3E}">
        <p14:creationId xmlns:p14="http://schemas.microsoft.com/office/powerpoint/2010/main" val="390037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itchFamily="34" charset="-128"/>
              </a:rPr>
              <a:t>Indexer steps: Sort</a:t>
            </a:r>
          </a:p>
        </p:txBody>
      </p:sp>
      <p:sp>
        <p:nvSpPr>
          <p:cNvPr id="38917" name="Rectangle 2"/>
          <p:cNvSpPr>
            <a:spLocks noGrp="1" noChangeArrowheads="1"/>
          </p:cNvSpPr>
          <p:nvPr>
            <p:ph idx="1"/>
          </p:nvPr>
        </p:nvSpPr>
        <p:spPr>
          <a:xfrm>
            <a:off x="360000" y="972000"/>
            <a:ext cx="8326799" cy="3333862"/>
          </a:xfrm>
        </p:spPr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n-US" sz="2000" dirty="0">
                <a:ea typeface="ＭＳ Ｐゴシック" charset="0"/>
                <a:cs typeface="ＭＳ Ｐゴシック" charset="0"/>
              </a:rPr>
              <a:t>Sort by terms and then by 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docID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graphicFrame>
        <p:nvGraphicFramePr>
          <p:cNvPr id="2458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1762520"/>
              </p:ext>
            </p:extLst>
          </p:nvPr>
        </p:nvGraphicFramePr>
        <p:xfrm>
          <a:off x="7278489" y="302916"/>
          <a:ext cx="1078701" cy="436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Worksheet" r:id="rId3" imgW="2717460" imgH="10844444" progId="Excel.Sheet.8">
                  <p:embed/>
                </p:oleObj>
              </mc:Choice>
              <mc:Fallback>
                <p:oleObj name="Worksheet" r:id="rId3" imgW="2717460" imgH="10844444" progId="Excel.Sheet.8">
                  <p:embed/>
                  <p:pic>
                    <p:nvPicPr>
                      <p:cNvPr id="2458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8489" y="302916"/>
                        <a:ext cx="1078701" cy="436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Line 4"/>
          <p:cNvSpPr>
            <a:spLocks noChangeShapeType="1"/>
          </p:cNvSpPr>
          <p:nvPr/>
        </p:nvSpPr>
        <p:spPr bwMode="auto">
          <a:xfrm>
            <a:off x="6419255" y="2492182"/>
            <a:ext cx="75772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sz="1350"/>
          </a:p>
        </p:txBody>
      </p:sp>
      <p:graphicFrame>
        <p:nvGraphicFramePr>
          <p:cNvPr id="2458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0642335"/>
              </p:ext>
            </p:extLst>
          </p:nvPr>
        </p:nvGraphicFramePr>
        <p:xfrm>
          <a:off x="5156791" y="289974"/>
          <a:ext cx="1171977" cy="4371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Worksheet" r:id="rId5" imgW="2717460" imgH="10082540" progId="Excel.Sheet.8">
                  <p:embed/>
                </p:oleObj>
              </mc:Choice>
              <mc:Fallback>
                <p:oleObj name="Worksheet" r:id="rId5" imgW="2717460" imgH="10082540" progId="Excel.Sheet.8">
                  <p:embed/>
                  <p:pic>
                    <p:nvPicPr>
                      <p:cNvPr id="2458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6791" y="289974"/>
                        <a:ext cx="1171977" cy="43715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AutoShape 7"/>
          <p:cNvSpPr>
            <a:spLocks noChangeArrowheads="1"/>
          </p:cNvSpPr>
          <p:nvPr/>
        </p:nvSpPr>
        <p:spPr bwMode="auto">
          <a:xfrm>
            <a:off x="1739133" y="2007512"/>
            <a:ext cx="2149819" cy="597456"/>
          </a:xfrm>
          <a:prstGeom prst="upArrowCallout">
            <a:avLst>
              <a:gd name="adj1" fmla="val 105218"/>
              <a:gd name="adj2" fmla="val 105235"/>
              <a:gd name="adj3" fmla="val 16667"/>
              <a:gd name="adj4" fmla="val 66667"/>
            </a:avLst>
          </a:prstGeom>
          <a:solidFill>
            <a:srgbClr val="83ADC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en-US" sz="2000" b="1" dirty="0"/>
              <a:t>Core indexing step</a:t>
            </a:r>
          </a:p>
        </p:txBody>
      </p:sp>
      <p:sp>
        <p:nvSpPr>
          <p:cNvPr id="24584" name="TextBox 7"/>
          <p:cNvSpPr txBox="1">
            <a:spLocks noChangeArrowheads="1"/>
          </p:cNvSpPr>
          <p:nvPr/>
        </p:nvSpPr>
        <p:spPr bwMode="auto">
          <a:xfrm>
            <a:off x="6858000" y="-36701"/>
            <a:ext cx="7713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200">
                <a:solidFill>
                  <a:srgbClr val="FBFCFF"/>
                </a:solidFill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Sec. 1.2</a:t>
            </a:r>
          </a:p>
        </p:txBody>
      </p:sp>
    </p:spTree>
    <p:extLst>
      <p:ext uri="{BB962C8B-B14F-4D97-AF65-F5344CB8AC3E}">
        <p14:creationId xmlns:p14="http://schemas.microsoft.com/office/powerpoint/2010/main" val="37791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>
                <a:ea typeface="ＭＳ Ｐゴシック" pitchFamily="-102" charset="-128"/>
              </a:rPr>
              <a:t>Course</a:t>
            </a:r>
            <a:r>
              <a:rPr lang="nl-NL" dirty="0" smtClean="0">
                <a:ea typeface="ＭＳ Ｐゴシック" pitchFamily="-102" charset="-128"/>
              </a:rPr>
              <a:t> </a:t>
            </a:r>
            <a:r>
              <a:rPr lang="en-US" dirty="0" smtClean="0">
                <a:ea typeface="ＭＳ Ｐゴシック" pitchFamily="-102" charset="-128"/>
              </a:rPr>
              <a:t>overview</a:t>
            </a:r>
            <a:endParaRPr lang="en-US" dirty="0">
              <a:ea typeface="ＭＳ Ｐゴシック" pitchFamily="-102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14878" y="981286"/>
            <a:ext cx="2588654" cy="38153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TextBox 3"/>
          <p:cNvSpPr txBox="1"/>
          <p:nvPr/>
        </p:nvSpPr>
        <p:spPr>
          <a:xfrm>
            <a:off x="1514881" y="1017251"/>
            <a:ext cx="25886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accent6">
                    <a:lumMod val="50000"/>
                  </a:schemeClr>
                </a:solidFill>
              </a:rPr>
              <a:t>Introduction to DS &amp; AI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739425" y="981286"/>
            <a:ext cx="2588654" cy="3815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TextBox 26"/>
          <p:cNvSpPr txBox="1"/>
          <p:nvPr/>
        </p:nvSpPr>
        <p:spPr>
          <a:xfrm>
            <a:off x="4739426" y="1017251"/>
            <a:ext cx="25886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accent6">
                    <a:lumMod val="50000"/>
                  </a:schemeClr>
                </a:solidFill>
              </a:rPr>
              <a:t>What is AI?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514877" y="1447739"/>
            <a:ext cx="2588654" cy="38153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TextBox 28"/>
          <p:cNvSpPr txBox="1"/>
          <p:nvPr/>
        </p:nvSpPr>
        <p:spPr>
          <a:xfrm>
            <a:off x="1514880" y="1483705"/>
            <a:ext cx="25886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accent6">
                    <a:lumMod val="50000"/>
                  </a:schemeClr>
                </a:solidFill>
              </a:rPr>
              <a:t>Exploratory Data Analysis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739425" y="1447739"/>
            <a:ext cx="2588654" cy="3815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TextBox 30"/>
          <p:cNvSpPr txBox="1"/>
          <p:nvPr/>
        </p:nvSpPr>
        <p:spPr>
          <a:xfrm>
            <a:off x="4739425" y="1483705"/>
            <a:ext cx="25886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accent6">
                    <a:lumMod val="50000"/>
                  </a:schemeClr>
                </a:solidFill>
              </a:rPr>
              <a:t>Agents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514876" y="1910053"/>
            <a:ext cx="2588654" cy="38153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TextBox 32"/>
          <p:cNvSpPr txBox="1"/>
          <p:nvPr/>
        </p:nvSpPr>
        <p:spPr>
          <a:xfrm>
            <a:off x="1514877" y="1946018"/>
            <a:ext cx="25886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accent6">
                    <a:lumMod val="50000"/>
                  </a:schemeClr>
                </a:solidFill>
              </a:rPr>
              <a:t>Data Mining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739424" y="1910053"/>
            <a:ext cx="2588654" cy="3815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TextBox 34"/>
          <p:cNvSpPr txBox="1"/>
          <p:nvPr/>
        </p:nvSpPr>
        <p:spPr>
          <a:xfrm>
            <a:off x="4739425" y="1946018"/>
            <a:ext cx="25886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accent6">
                    <a:lumMod val="50000"/>
                  </a:schemeClr>
                </a:solidFill>
              </a:rPr>
              <a:t>Search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514875" y="2376506"/>
            <a:ext cx="2588654" cy="38153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TextBox 36"/>
          <p:cNvSpPr txBox="1"/>
          <p:nvPr/>
        </p:nvSpPr>
        <p:spPr>
          <a:xfrm>
            <a:off x="1514876" y="2412472"/>
            <a:ext cx="25886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accent6">
                    <a:lumMod val="50000"/>
                  </a:schemeClr>
                </a:solidFill>
              </a:rPr>
              <a:t>Mathematical Modeling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739423" y="2376506"/>
            <a:ext cx="2588654" cy="3815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TextBox 38"/>
          <p:cNvSpPr txBox="1"/>
          <p:nvPr/>
        </p:nvSpPr>
        <p:spPr>
          <a:xfrm>
            <a:off x="4739424" y="2412472"/>
            <a:ext cx="25886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accent6">
                    <a:lumMod val="50000"/>
                  </a:schemeClr>
                </a:solidFill>
              </a:rPr>
              <a:t>Logic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514879" y="2838820"/>
            <a:ext cx="2588654" cy="38153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1" name="TextBox 40"/>
          <p:cNvSpPr txBox="1"/>
          <p:nvPr/>
        </p:nvSpPr>
        <p:spPr>
          <a:xfrm>
            <a:off x="1514880" y="2874785"/>
            <a:ext cx="25886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accent6">
                    <a:lumMod val="50000"/>
                  </a:schemeClr>
                </a:solidFill>
              </a:rPr>
              <a:t>Mathematical Simulations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739427" y="2838820"/>
            <a:ext cx="2588654" cy="3815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3" name="TextBox 42"/>
          <p:cNvSpPr txBox="1"/>
          <p:nvPr/>
        </p:nvSpPr>
        <p:spPr>
          <a:xfrm>
            <a:off x="4739428" y="2874785"/>
            <a:ext cx="25886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accent6">
                    <a:lumMod val="50000"/>
                  </a:schemeClr>
                </a:solidFill>
              </a:rPr>
              <a:t>Learning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514878" y="3305273"/>
            <a:ext cx="2588654" cy="38153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5" name="TextBox 44"/>
          <p:cNvSpPr txBox="1"/>
          <p:nvPr/>
        </p:nvSpPr>
        <p:spPr>
          <a:xfrm>
            <a:off x="1514879" y="3341239"/>
            <a:ext cx="25886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accent6">
                    <a:lumMod val="50000"/>
                  </a:schemeClr>
                </a:solidFill>
              </a:rPr>
              <a:t>Game Theory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739426" y="3305273"/>
            <a:ext cx="2588654" cy="3815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7" name="TextBox 46"/>
          <p:cNvSpPr txBox="1"/>
          <p:nvPr/>
        </p:nvSpPr>
        <p:spPr>
          <a:xfrm>
            <a:off x="4739427" y="3341239"/>
            <a:ext cx="25886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accent6">
                    <a:lumMod val="50000"/>
                  </a:schemeClr>
                </a:solidFill>
              </a:rPr>
              <a:t>Information Retrieval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145666" y="3783587"/>
            <a:ext cx="2588654" cy="3815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9" name="TextBox 48"/>
          <p:cNvSpPr txBox="1"/>
          <p:nvPr/>
        </p:nvSpPr>
        <p:spPr>
          <a:xfrm>
            <a:off x="3145667" y="3819553"/>
            <a:ext cx="25886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accent6">
                    <a:lumMod val="50000"/>
                  </a:schemeClr>
                </a:solidFill>
              </a:rPr>
              <a:t>Computer Class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145666" y="4245254"/>
            <a:ext cx="2588654" cy="3815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1" name="TextBox 50"/>
          <p:cNvSpPr txBox="1"/>
          <p:nvPr/>
        </p:nvSpPr>
        <p:spPr>
          <a:xfrm>
            <a:off x="3145666" y="4281220"/>
            <a:ext cx="25886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accent6">
                    <a:lumMod val="50000"/>
                  </a:schemeClr>
                </a:solidFill>
              </a:rPr>
              <a:t>Ethics in AI</a:t>
            </a:r>
          </a:p>
        </p:txBody>
      </p:sp>
      <p:sp>
        <p:nvSpPr>
          <p:cNvPr id="5" name="Oval 4"/>
          <p:cNvSpPr/>
          <p:nvPr/>
        </p:nvSpPr>
        <p:spPr>
          <a:xfrm>
            <a:off x="4739423" y="3250286"/>
            <a:ext cx="2588654" cy="48781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87238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5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Indexer steps: Dictionary &amp; Postings</a:t>
            </a:r>
          </a:p>
        </p:txBody>
      </p:sp>
      <p:sp>
        <p:nvSpPr>
          <p:cNvPr id="39940" name="Rectangle 2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000" dirty="0">
                <a:ea typeface="ＭＳ Ｐゴシック" charset="0"/>
                <a:cs typeface="ＭＳ Ｐゴシック" charset="0"/>
              </a:rPr>
              <a:t>Multiple term entries in 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/>
            </a:r>
            <a:br>
              <a:rPr lang="en-US" sz="2000" dirty="0" smtClean="0">
                <a:ea typeface="ＭＳ Ｐゴシック" charset="0"/>
                <a:cs typeface="ＭＳ Ｐゴシック" charset="0"/>
              </a:rPr>
            </a:br>
            <a:r>
              <a:rPr lang="en-US" sz="2000" dirty="0" smtClean="0">
                <a:ea typeface="ＭＳ Ｐゴシック" charset="0"/>
                <a:cs typeface="ＭＳ Ｐゴシック" charset="0"/>
              </a:rPr>
              <a:t>a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single document are merged.</a:t>
            </a:r>
          </a:p>
          <a:p>
            <a:pPr>
              <a:lnSpc>
                <a:spcPct val="90000"/>
              </a:lnSpc>
              <a:defRPr/>
            </a:pPr>
            <a:r>
              <a:rPr lang="en-US" sz="2000" dirty="0">
                <a:ea typeface="ＭＳ Ｐゴシック" charset="0"/>
                <a:cs typeface="ＭＳ Ｐゴシック" charset="0"/>
              </a:rPr>
              <a:t>Split into Dictionary and Postings</a:t>
            </a:r>
          </a:p>
          <a:p>
            <a:pPr>
              <a:lnSpc>
                <a:spcPct val="90000"/>
              </a:lnSpc>
              <a:defRPr/>
            </a:pPr>
            <a:r>
              <a:rPr lang="en-US" sz="2000" dirty="0">
                <a:ea typeface="ＭＳ Ｐゴシック" charset="0"/>
                <a:cs typeface="ＭＳ Ｐゴシック" charset="0"/>
              </a:rPr>
              <a:t>Doc. frequency information </a:t>
            </a:r>
            <a:br>
              <a:rPr lang="en-US" sz="2000" dirty="0">
                <a:ea typeface="ＭＳ Ｐゴシック" charset="0"/>
                <a:cs typeface="ＭＳ Ｐゴシック" charset="0"/>
              </a:rPr>
            </a:br>
            <a:r>
              <a:rPr lang="en-US" sz="2000" dirty="0" smtClean="0">
                <a:ea typeface="ＭＳ Ｐゴシック" charset="0"/>
                <a:cs typeface="ＭＳ Ｐゴシック" charset="0"/>
              </a:rPr>
              <a:t>is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added.</a:t>
            </a:r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5430581" y="2743200"/>
            <a:ext cx="51435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sz="1350"/>
          </a:p>
        </p:txBody>
      </p:sp>
      <p:graphicFrame>
        <p:nvGraphicFramePr>
          <p:cNvPr id="25605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2641889"/>
              </p:ext>
            </p:extLst>
          </p:nvPr>
        </p:nvGraphicFramePr>
        <p:xfrm>
          <a:off x="4401881" y="1081040"/>
          <a:ext cx="914400" cy="3695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Worksheet" r:id="rId3" imgW="2717460" imgH="10844444" progId="Excel.Sheet.8">
                  <p:embed/>
                </p:oleObj>
              </mc:Choice>
              <mc:Fallback>
                <p:oleObj name="Worksheet" r:id="rId3" imgW="2717460" imgH="10844444" progId="Excel.Sheet.8">
                  <p:embed/>
                  <p:pic>
                    <p:nvPicPr>
                      <p:cNvPr id="25605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1881" y="1081040"/>
                        <a:ext cx="914400" cy="36957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1" name="AutoShape 7"/>
          <p:cNvSpPr>
            <a:spLocks noChangeArrowheads="1"/>
          </p:cNvSpPr>
          <p:nvPr/>
        </p:nvSpPr>
        <p:spPr bwMode="auto">
          <a:xfrm>
            <a:off x="998962" y="2888237"/>
            <a:ext cx="2309813" cy="597456"/>
          </a:xfrm>
          <a:prstGeom prst="upArrowCallout">
            <a:avLst>
              <a:gd name="adj1" fmla="val 57860"/>
              <a:gd name="adj2" fmla="val 57860"/>
              <a:gd name="adj3" fmla="val 16667"/>
              <a:gd name="adj4" fmla="val 66667"/>
            </a:avLst>
          </a:prstGeom>
          <a:solidFill>
            <a:srgbClr val="83ADC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en-US" sz="2000" b="1" dirty="0">
                <a:ea typeface="Arial Unicode MS" pitchFamily="34" charset="-128"/>
                <a:cs typeface="Arial Unicode MS" pitchFamily="34" charset="-128"/>
              </a:rPr>
              <a:t>Why frequency?</a:t>
            </a:r>
          </a:p>
        </p:txBody>
      </p:sp>
      <p:sp>
        <p:nvSpPr>
          <p:cNvPr id="25607" name="TextBox 7"/>
          <p:cNvSpPr txBox="1">
            <a:spLocks noChangeArrowheads="1"/>
          </p:cNvSpPr>
          <p:nvPr/>
        </p:nvSpPr>
        <p:spPr bwMode="auto">
          <a:xfrm>
            <a:off x="6858000" y="-36701"/>
            <a:ext cx="7713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200">
                <a:solidFill>
                  <a:srgbClr val="FBFCFF"/>
                </a:solidFill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Sec. 1.2</a:t>
            </a:r>
          </a:p>
        </p:txBody>
      </p:sp>
      <p:pic>
        <p:nvPicPr>
          <p:cNvPr id="25608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931" y="971550"/>
            <a:ext cx="2101454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528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1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742950"/>
            <a:ext cx="2101454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3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dirty="0">
                <a:ea typeface="ＭＳ Ｐゴシック" pitchFamily="34" charset="-128"/>
              </a:rPr>
              <a:t>Where do we pay in storage?</a:t>
            </a:r>
          </a:p>
        </p:txBody>
      </p:sp>
      <p:sp>
        <p:nvSpPr>
          <p:cNvPr id="40965" name="AutoShape 32"/>
          <p:cNvSpPr>
            <a:spLocks noChangeArrowheads="1"/>
          </p:cNvSpPr>
          <p:nvPr/>
        </p:nvSpPr>
        <p:spPr bwMode="auto">
          <a:xfrm>
            <a:off x="3771901" y="4457701"/>
            <a:ext cx="1085849" cy="600812"/>
          </a:xfrm>
          <a:prstGeom prst="upArrowCallout">
            <a:avLst>
              <a:gd name="adj1" fmla="val 32509"/>
              <a:gd name="adj2" fmla="val 32509"/>
              <a:gd name="adj3" fmla="val 16667"/>
              <a:gd name="adj4" fmla="val 66667"/>
            </a:avLst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en-US" sz="2000" dirty="0">
                <a:latin typeface="+mn-lt"/>
              </a:rPr>
              <a:t>Pointers</a:t>
            </a:r>
          </a:p>
        </p:txBody>
      </p:sp>
      <p:sp>
        <p:nvSpPr>
          <p:cNvPr id="39945" name="AutoShape 33"/>
          <p:cNvSpPr>
            <a:spLocks noChangeArrowheads="1"/>
          </p:cNvSpPr>
          <p:nvPr/>
        </p:nvSpPr>
        <p:spPr bwMode="auto">
          <a:xfrm>
            <a:off x="701749" y="1834880"/>
            <a:ext cx="2384351" cy="707886"/>
          </a:xfrm>
          <a:prstGeom prst="rightArrowCallout">
            <a:avLst>
              <a:gd name="adj1" fmla="val 25000"/>
              <a:gd name="adj2" fmla="val 25000"/>
              <a:gd name="adj3" fmla="val 37500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en-US" sz="2000" dirty="0"/>
              <a:t>Terms and counts</a:t>
            </a:r>
          </a:p>
        </p:txBody>
      </p:sp>
      <p:sp>
        <p:nvSpPr>
          <p:cNvPr id="115746" name="Text Box 34"/>
          <p:cNvSpPr txBox="1">
            <a:spLocks noChangeArrowheads="1"/>
          </p:cNvSpPr>
          <p:nvPr/>
        </p:nvSpPr>
        <p:spPr bwMode="auto">
          <a:xfrm>
            <a:off x="5931693" y="2317850"/>
            <a:ext cx="2195513" cy="260584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2000" dirty="0">
                <a:latin typeface="+mn-lt"/>
              </a:rPr>
              <a:t>IR system implementation</a:t>
            </a:r>
          </a:p>
          <a:p>
            <a:pPr marL="325755" indent="-257175" eaLnBrk="1" hangingPunct="1">
              <a:spcBef>
                <a:spcPts val="179"/>
              </a:spcBef>
              <a:buFont typeface="Arial"/>
              <a:buChar char="•"/>
              <a:defRPr/>
            </a:pPr>
            <a:r>
              <a:rPr lang="en-US" sz="2000" dirty="0">
                <a:latin typeface="+mn-lt"/>
              </a:rPr>
              <a:t>How do we index efficiently?</a:t>
            </a:r>
          </a:p>
          <a:p>
            <a:pPr marL="325755" indent="-257175" eaLnBrk="1" hangingPunct="1">
              <a:spcBef>
                <a:spcPts val="179"/>
              </a:spcBef>
              <a:buFont typeface="Arial"/>
              <a:buChar char="•"/>
              <a:defRPr/>
            </a:pPr>
            <a:r>
              <a:rPr lang="en-US" sz="2000" dirty="0">
                <a:latin typeface="+mn-lt"/>
              </a:rPr>
              <a:t>How much storage do we need?</a:t>
            </a:r>
          </a:p>
        </p:txBody>
      </p:sp>
      <p:sp>
        <p:nvSpPr>
          <p:cNvPr id="26632" name="TextBox 36"/>
          <p:cNvSpPr txBox="1">
            <a:spLocks noChangeArrowheads="1"/>
          </p:cNvSpPr>
          <p:nvPr/>
        </p:nvSpPr>
        <p:spPr bwMode="auto">
          <a:xfrm>
            <a:off x="6858000" y="-36701"/>
            <a:ext cx="7713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200">
                <a:solidFill>
                  <a:srgbClr val="FBFCFF"/>
                </a:solidFill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Sec. 1.2</a:t>
            </a:r>
          </a:p>
        </p:txBody>
      </p:sp>
      <p:sp>
        <p:nvSpPr>
          <p:cNvPr id="40" name="AutoShape 5"/>
          <p:cNvSpPr>
            <a:spLocks noChangeArrowheads="1"/>
          </p:cNvSpPr>
          <p:nvPr/>
        </p:nvSpPr>
        <p:spPr bwMode="auto">
          <a:xfrm>
            <a:off x="5086350" y="1158152"/>
            <a:ext cx="1943100" cy="707886"/>
          </a:xfrm>
          <a:prstGeom prst="leftArrowCallout">
            <a:avLst>
              <a:gd name="adj1" fmla="val 25000"/>
              <a:gd name="adj2" fmla="val 25000"/>
              <a:gd name="adj3" fmla="val 41190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en-US" sz="2000" dirty="0">
                <a:latin typeface="+mn-lt"/>
              </a:rPr>
              <a:t>Lists of </a:t>
            </a:r>
            <a:r>
              <a:rPr lang="en-US" altLang="en-US" sz="2000" dirty="0" err="1">
                <a:latin typeface="+mn-lt"/>
              </a:rPr>
              <a:t>docIDs</a:t>
            </a:r>
            <a:endParaRPr lang="en-US" alt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953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animBg="1"/>
      <p:bldP spid="39945" grpId="0" animBg="1"/>
      <p:bldP spid="115746" grpId="0" animBg="1" autoUpdateAnimBg="0"/>
      <p:bldP spid="40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itchFamily="34" charset="-128"/>
              </a:rPr>
              <a:t>The index we just built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>
                <a:ea typeface="ＭＳ Ｐゴシック" pitchFamily="34" charset="-128"/>
              </a:rPr>
              <a:t>How do we process a query?</a:t>
            </a:r>
          </a:p>
          <a:p>
            <a:pPr lvl="1"/>
            <a:r>
              <a:rPr lang="en-US" altLang="en-US" sz="2000" dirty="0">
                <a:ea typeface="ＭＳ Ｐゴシック" pitchFamily="34" charset="-128"/>
              </a:rPr>
              <a:t>Later - what kinds of queries can we process?</a:t>
            </a:r>
          </a:p>
        </p:txBody>
      </p:sp>
      <p:sp>
        <p:nvSpPr>
          <p:cNvPr id="28678" name="TextBox 5"/>
          <p:cNvSpPr txBox="1">
            <a:spLocks noChangeArrowheads="1"/>
          </p:cNvSpPr>
          <p:nvPr/>
        </p:nvSpPr>
        <p:spPr bwMode="auto">
          <a:xfrm>
            <a:off x="6858000" y="-36701"/>
            <a:ext cx="7713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200">
                <a:solidFill>
                  <a:srgbClr val="FBFCFF"/>
                </a:solidFill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Sec. 1.3</a:t>
            </a:r>
          </a:p>
        </p:txBody>
      </p:sp>
    </p:spTree>
    <p:extLst>
      <p:ext uri="{BB962C8B-B14F-4D97-AF65-F5344CB8AC3E}">
        <p14:creationId xmlns:p14="http://schemas.microsoft.com/office/powerpoint/2010/main" val="424245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05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itchFamily="34" charset="-128"/>
              </a:rPr>
              <a:t>Query processing: AND</a:t>
            </a:r>
          </a:p>
        </p:txBody>
      </p:sp>
      <p:sp>
        <p:nvSpPr>
          <p:cNvPr id="29699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>
                <a:ea typeface="ＭＳ Ｐゴシック" pitchFamily="34" charset="-128"/>
              </a:rPr>
              <a:t>Consider processing the query: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000" b="1" i="1" dirty="0">
                <a:ea typeface="ＭＳ Ｐゴシック" pitchFamily="34" charset="-128"/>
              </a:rPr>
              <a:t>Brutus</a:t>
            </a:r>
            <a:r>
              <a:rPr lang="en-US" altLang="en-US" sz="2000" dirty="0">
                <a:ea typeface="ＭＳ Ｐゴシック" pitchFamily="34" charset="-128"/>
              </a:rPr>
              <a:t> </a:t>
            </a:r>
            <a:r>
              <a:rPr lang="en-US" altLang="en-US" sz="2000" i="1" dirty="0">
                <a:ea typeface="ＭＳ Ｐゴシック" pitchFamily="34" charset="-128"/>
              </a:rPr>
              <a:t>AND</a:t>
            </a:r>
            <a:r>
              <a:rPr lang="en-US" altLang="en-US" sz="2000" dirty="0">
                <a:ea typeface="ＭＳ Ｐゴシック" pitchFamily="34" charset="-128"/>
              </a:rPr>
              <a:t> </a:t>
            </a:r>
            <a:r>
              <a:rPr lang="en-US" altLang="en-US" sz="2000" b="1" i="1" dirty="0">
                <a:ea typeface="ＭＳ Ｐゴシック" pitchFamily="34" charset="-128"/>
              </a:rPr>
              <a:t>Caesar</a:t>
            </a:r>
            <a:endParaRPr lang="en-US" altLang="en-US" sz="2000" dirty="0">
              <a:ea typeface="ＭＳ Ｐゴシック" pitchFamily="34" charset="-128"/>
            </a:endParaRPr>
          </a:p>
          <a:p>
            <a:pPr lvl="1"/>
            <a:r>
              <a:rPr lang="en-US" altLang="en-US" sz="2000" dirty="0">
                <a:ea typeface="ＭＳ Ｐゴシック" pitchFamily="34" charset="-128"/>
              </a:rPr>
              <a:t>Locate </a:t>
            </a:r>
            <a:r>
              <a:rPr lang="en-US" altLang="en-US" sz="2000" b="1" i="1" dirty="0">
                <a:ea typeface="ＭＳ Ｐゴシック" pitchFamily="34" charset="-128"/>
              </a:rPr>
              <a:t>Brutus</a:t>
            </a:r>
            <a:r>
              <a:rPr lang="en-US" altLang="en-US" sz="2000" dirty="0">
                <a:ea typeface="ＭＳ Ｐゴシック" pitchFamily="34" charset="-128"/>
              </a:rPr>
              <a:t> in the Dictionary;</a:t>
            </a:r>
          </a:p>
          <a:p>
            <a:pPr lvl="2"/>
            <a:r>
              <a:rPr lang="en-US" altLang="en-US" sz="2000" dirty="0">
                <a:ea typeface="ＭＳ Ｐゴシック" pitchFamily="34" charset="-128"/>
              </a:rPr>
              <a:t>Retrieve its postings.</a:t>
            </a:r>
          </a:p>
          <a:p>
            <a:pPr lvl="1"/>
            <a:r>
              <a:rPr lang="en-US" altLang="en-US" sz="2000" dirty="0">
                <a:ea typeface="ＭＳ Ｐゴシック" pitchFamily="34" charset="-128"/>
              </a:rPr>
              <a:t>Locate </a:t>
            </a:r>
            <a:r>
              <a:rPr lang="en-US" altLang="en-US" sz="2000" b="1" i="1" dirty="0">
                <a:ea typeface="ＭＳ Ｐゴシック" pitchFamily="34" charset="-128"/>
              </a:rPr>
              <a:t>Caesar</a:t>
            </a:r>
            <a:r>
              <a:rPr lang="en-US" altLang="en-US" sz="2000" dirty="0">
                <a:ea typeface="ＭＳ Ｐゴシック" pitchFamily="34" charset="-128"/>
              </a:rPr>
              <a:t> in the Dictionary;</a:t>
            </a:r>
          </a:p>
          <a:p>
            <a:pPr lvl="2"/>
            <a:r>
              <a:rPr lang="en-US" altLang="en-US" sz="2000" dirty="0">
                <a:ea typeface="ＭＳ Ｐゴシック" pitchFamily="34" charset="-128"/>
              </a:rPr>
              <a:t>Retrieve its postings.</a:t>
            </a:r>
          </a:p>
          <a:p>
            <a:pPr lvl="1"/>
            <a:r>
              <a:rPr lang="en-US" altLang="en-US" sz="2000" dirty="0">
                <a:ea typeface="ＭＳ Ｐゴシック" pitchFamily="34" charset="-128"/>
              </a:rPr>
              <a:t>“Merge” the two postings (intersect the document sets):</a:t>
            </a:r>
          </a:p>
        </p:txBody>
      </p:sp>
      <p:sp>
        <p:nvSpPr>
          <p:cNvPr id="29719" name="TextBox 48"/>
          <p:cNvSpPr txBox="1">
            <a:spLocks noChangeArrowheads="1"/>
          </p:cNvSpPr>
          <p:nvPr/>
        </p:nvSpPr>
        <p:spPr bwMode="auto">
          <a:xfrm>
            <a:off x="6858000" y="-36701"/>
            <a:ext cx="7713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200">
                <a:solidFill>
                  <a:srgbClr val="FBFCFF"/>
                </a:solidFill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Sec. 1.3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762000" y="3313818"/>
            <a:ext cx="7478712" cy="1000125"/>
            <a:chOff x="762000" y="5019675"/>
            <a:chExt cx="7478712" cy="1000125"/>
          </a:xfrm>
        </p:grpSpPr>
        <p:sp>
          <p:nvSpPr>
            <p:cNvPr id="52" name="Text Box 2058"/>
            <p:cNvSpPr txBox="1">
              <a:spLocks noChangeArrowheads="1"/>
            </p:cNvSpPr>
            <p:nvPr/>
          </p:nvSpPr>
          <p:spPr bwMode="auto">
            <a:xfrm>
              <a:off x="6178550" y="5019675"/>
              <a:ext cx="703262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128</a:t>
              </a:r>
            </a:p>
          </p:txBody>
        </p:sp>
        <p:sp>
          <p:nvSpPr>
            <p:cNvPr id="53" name="Text Box 2065"/>
            <p:cNvSpPr txBox="1">
              <a:spLocks noChangeArrowheads="1"/>
            </p:cNvSpPr>
            <p:nvPr/>
          </p:nvSpPr>
          <p:spPr bwMode="auto">
            <a:xfrm>
              <a:off x="6483350" y="5553075"/>
              <a:ext cx="5334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34</a:t>
              </a:r>
            </a:p>
          </p:txBody>
        </p:sp>
        <p:grpSp>
          <p:nvGrpSpPr>
            <p:cNvPr id="55" name="Group 2083"/>
            <p:cNvGrpSpPr>
              <a:grpSpLocks/>
            </p:cNvGrpSpPr>
            <p:nvPr/>
          </p:nvGrpSpPr>
          <p:grpSpPr bwMode="auto">
            <a:xfrm>
              <a:off x="1814512" y="5019675"/>
              <a:ext cx="647700" cy="466725"/>
              <a:chOff x="1584" y="3162"/>
              <a:chExt cx="408" cy="294"/>
            </a:xfrm>
          </p:grpSpPr>
          <p:sp>
            <p:nvSpPr>
              <p:cNvPr id="96" name="Text Box 2052"/>
              <p:cNvSpPr txBox="1">
                <a:spLocks noChangeArrowheads="1"/>
              </p:cNvSpPr>
              <p:nvPr/>
            </p:nvSpPr>
            <p:spPr bwMode="auto">
              <a:xfrm>
                <a:off x="1584" y="3162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2</a:t>
                </a:r>
              </a:p>
            </p:txBody>
          </p:sp>
          <p:cxnSp>
            <p:nvCxnSpPr>
              <p:cNvPr id="97" name="AutoShape 2066"/>
              <p:cNvCxnSpPr>
                <a:cxnSpLocks noChangeShapeType="1"/>
                <a:stCxn id="96" idx="3"/>
                <a:endCxn id="94" idx="1"/>
              </p:cNvCxnSpPr>
              <p:nvPr/>
            </p:nvCxnSpPr>
            <p:spPr bwMode="auto">
              <a:xfrm>
                <a:off x="1813" y="3309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6" name="Group 2084"/>
            <p:cNvGrpSpPr>
              <a:grpSpLocks/>
            </p:cNvGrpSpPr>
            <p:nvPr/>
          </p:nvGrpSpPr>
          <p:grpSpPr bwMode="auto">
            <a:xfrm>
              <a:off x="2462212" y="5019675"/>
              <a:ext cx="668338" cy="466725"/>
              <a:chOff x="1992" y="3162"/>
              <a:chExt cx="421" cy="294"/>
            </a:xfrm>
          </p:grpSpPr>
          <p:sp>
            <p:nvSpPr>
              <p:cNvPr id="94" name="Text Box 2053"/>
              <p:cNvSpPr txBox="1">
                <a:spLocks noChangeArrowheads="1"/>
              </p:cNvSpPr>
              <p:nvPr/>
            </p:nvSpPr>
            <p:spPr bwMode="auto">
              <a:xfrm>
                <a:off x="1992" y="3162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4</a:t>
                </a:r>
              </a:p>
            </p:txBody>
          </p:sp>
          <p:cxnSp>
            <p:nvCxnSpPr>
              <p:cNvPr id="95" name="AutoShape 2067"/>
              <p:cNvCxnSpPr>
                <a:cxnSpLocks noChangeShapeType="1"/>
                <a:stCxn id="94" idx="3"/>
                <a:endCxn id="92" idx="1"/>
              </p:cNvCxnSpPr>
              <p:nvPr/>
            </p:nvCxnSpPr>
            <p:spPr bwMode="auto">
              <a:xfrm>
                <a:off x="2221" y="3309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7" name="Group 2085"/>
            <p:cNvGrpSpPr>
              <a:grpSpLocks/>
            </p:cNvGrpSpPr>
            <p:nvPr/>
          </p:nvGrpSpPr>
          <p:grpSpPr bwMode="auto">
            <a:xfrm>
              <a:off x="3130550" y="5019675"/>
              <a:ext cx="609600" cy="466725"/>
              <a:chOff x="2413" y="3162"/>
              <a:chExt cx="384" cy="294"/>
            </a:xfrm>
          </p:grpSpPr>
          <p:sp>
            <p:nvSpPr>
              <p:cNvPr id="92" name="Text Box 2054"/>
              <p:cNvSpPr txBox="1">
                <a:spLocks noChangeArrowheads="1"/>
              </p:cNvSpPr>
              <p:nvPr/>
            </p:nvSpPr>
            <p:spPr bwMode="auto">
              <a:xfrm>
                <a:off x="2413" y="3162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8</a:t>
                </a:r>
              </a:p>
            </p:txBody>
          </p:sp>
          <p:cxnSp>
            <p:nvCxnSpPr>
              <p:cNvPr id="93" name="AutoShape 2068"/>
              <p:cNvCxnSpPr>
                <a:cxnSpLocks noChangeShapeType="1"/>
                <a:stCxn id="92" idx="3"/>
                <a:endCxn id="90" idx="1"/>
              </p:cNvCxnSpPr>
              <p:nvPr/>
            </p:nvCxnSpPr>
            <p:spPr bwMode="auto">
              <a:xfrm>
                <a:off x="2642" y="3309"/>
                <a:ext cx="155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8" name="Group 2086"/>
            <p:cNvGrpSpPr>
              <a:grpSpLocks/>
            </p:cNvGrpSpPr>
            <p:nvPr/>
          </p:nvGrpSpPr>
          <p:grpSpPr bwMode="auto">
            <a:xfrm>
              <a:off x="3740150" y="5019675"/>
              <a:ext cx="762000" cy="466725"/>
              <a:chOff x="2797" y="3162"/>
              <a:chExt cx="480" cy="294"/>
            </a:xfrm>
          </p:grpSpPr>
          <p:sp>
            <p:nvSpPr>
              <p:cNvPr id="90" name="Text Box 2055"/>
              <p:cNvSpPr txBox="1">
                <a:spLocks noChangeArrowheads="1"/>
              </p:cNvSpPr>
              <p:nvPr/>
            </p:nvSpPr>
            <p:spPr bwMode="auto">
              <a:xfrm>
                <a:off x="2797" y="3162"/>
                <a:ext cx="336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16</a:t>
                </a:r>
              </a:p>
            </p:txBody>
          </p:sp>
          <p:cxnSp>
            <p:nvCxnSpPr>
              <p:cNvPr id="91" name="AutoShape 2069"/>
              <p:cNvCxnSpPr>
                <a:cxnSpLocks noChangeShapeType="1"/>
                <a:stCxn id="90" idx="3"/>
                <a:endCxn id="88" idx="1"/>
              </p:cNvCxnSpPr>
              <p:nvPr/>
            </p:nvCxnSpPr>
            <p:spPr bwMode="auto">
              <a:xfrm>
                <a:off x="3133" y="3309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9" name="Group 2087"/>
            <p:cNvGrpSpPr>
              <a:grpSpLocks/>
            </p:cNvGrpSpPr>
            <p:nvPr/>
          </p:nvGrpSpPr>
          <p:grpSpPr bwMode="auto">
            <a:xfrm>
              <a:off x="4502156" y="5019675"/>
              <a:ext cx="838201" cy="466725"/>
              <a:chOff x="3277" y="3162"/>
              <a:chExt cx="528" cy="294"/>
            </a:xfrm>
          </p:grpSpPr>
          <p:sp>
            <p:nvSpPr>
              <p:cNvPr id="88" name="Text Box 2056"/>
              <p:cNvSpPr txBox="1">
                <a:spLocks noChangeArrowheads="1"/>
              </p:cNvSpPr>
              <p:nvPr/>
            </p:nvSpPr>
            <p:spPr bwMode="auto">
              <a:xfrm>
                <a:off x="3277" y="3162"/>
                <a:ext cx="336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32</a:t>
                </a:r>
              </a:p>
            </p:txBody>
          </p:sp>
          <p:cxnSp>
            <p:nvCxnSpPr>
              <p:cNvPr id="89" name="AutoShape 2070"/>
              <p:cNvCxnSpPr>
                <a:cxnSpLocks noChangeShapeType="1"/>
                <a:stCxn id="88" idx="3"/>
                <a:endCxn id="86" idx="1"/>
              </p:cNvCxnSpPr>
              <p:nvPr/>
            </p:nvCxnSpPr>
            <p:spPr bwMode="auto">
              <a:xfrm>
                <a:off x="3613" y="3309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0" name="Group 2088"/>
            <p:cNvGrpSpPr>
              <a:grpSpLocks/>
            </p:cNvGrpSpPr>
            <p:nvPr/>
          </p:nvGrpSpPr>
          <p:grpSpPr bwMode="auto">
            <a:xfrm>
              <a:off x="5340350" y="5019675"/>
              <a:ext cx="838200" cy="466725"/>
              <a:chOff x="3805" y="3162"/>
              <a:chExt cx="528" cy="294"/>
            </a:xfrm>
          </p:grpSpPr>
          <p:sp>
            <p:nvSpPr>
              <p:cNvPr id="86" name="Text Box 2057"/>
              <p:cNvSpPr txBox="1">
                <a:spLocks noChangeArrowheads="1"/>
              </p:cNvSpPr>
              <p:nvPr/>
            </p:nvSpPr>
            <p:spPr bwMode="auto">
              <a:xfrm>
                <a:off x="3805" y="3162"/>
                <a:ext cx="336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64</a:t>
                </a:r>
              </a:p>
            </p:txBody>
          </p:sp>
          <p:cxnSp>
            <p:nvCxnSpPr>
              <p:cNvPr id="87" name="AutoShape 2071"/>
              <p:cNvCxnSpPr>
                <a:cxnSpLocks noChangeShapeType="1"/>
                <a:stCxn id="86" idx="3"/>
                <a:endCxn id="52" idx="1"/>
              </p:cNvCxnSpPr>
              <p:nvPr/>
            </p:nvCxnSpPr>
            <p:spPr bwMode="auto">
              <a:xfrm>
                <a:off x="4141" y="3309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1" name="Group 2089"/>
            <p:cNvGrpSpPr>
              <a:grpSpLocks/>
            </p:cNvGrpSpPr>
            <p:nvPr/>
          </p:nvGrpSpPr>
          <p:grpSpPr bwMode="auto">
            <a:xfrm>
              <a:off x="1835150" y="5553075"/>
              <a:ext cx="647700" cy="466725"/>
              <a:chOff x="1597" y="3498"/>
              <a:chExt cx="408" cy="294"/>
            </a:xfrm>
          </p:grpSpPr>
          <p:sp>
            <p:nvSpPr>
              <p:cNvPr id="84" name="Text Box 2072"/>
              <p:cNvSpPr txBox="1">
                <a:spLocks noChangeArrowheads="1"/>
              </p:cNvSpPr>
              <p:nvPr/>
            </p:nvSpPr>
            <p:spPr bwMode="auto">
              <a:xfrm>
                <a:off x="1597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1</a:t>
                </a:r>
              </a:p>
            </p:txBody>
          </p:sp>
          <p:cxnSp>
            <p:nvCxnSpPr>
              <p:cNvPr id="85" name="AutoShape 2073"/>
              <p:cNvCxnSpPr>
                <a:cxnSpLocks noChangeShapeType="1"/>
                <a:stCxn id="84" idx="3"/>
                <a:endCxn id="82" idx="1"/>
              </p:cNvCxnSpPr>
              <p:nvPr/>
            </p:nvCxnSpPr>
            <p:spPr bwMode="auto">
              <a:xfrm>
                <a:off x="1826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2" name="Group 2090"/>
            <p:cNvGrpSpPr>
              <a:grpSpLocks/>
            </p:cNvGrpSpPr>
            <p:nvPr/>
          </p:nvGrpSpPr>
          <p:grpSpPr bwMode="auto">
            <a:xfrm>
              <a:off x="2482850" y="5553075"/>
              <a:ext cx="647700" cy="466725"/>
              <a:chOff x="2005" y="3498"/>
              <a:chExt cx="408" cy="294"/>
            </a:xfrm>
          </p:grpSpPr>
          <p:sp>
            <p:nvSpPr>
              <p:cNvPr id="82" name="Text Box 2059"/>
              <p:cNvSpPr txBox="1">
                <a:spLocks noChangeArrowheads="1"/>
              </p:cNvSpPr>
              <p:nvPr/>
            </p:nvSpPr>
            <p:spPr bwMode="auto">
              <a:xfrm>
                <a:off x="2005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2</a:t>
                </a:r>
              </a:p>
            </p:txBody>
          </p:sp>
          <p:cxnSp>
            <p:nvCxnSpPr>
              <p:cNvPr id="83" name="AutoShape 2074"/>
              <p:cNvCxnSpPr>
                <a:cxnSpLocks noChangeShapeType="1"/>
                <a:stCxn id="82" idx="3"/>
                <a:endCxn id="80" idx="1"/>
              </p:cNvCxnSpPr>
              <p:nvPr/>
            </p:nvCxnSpPr>
            <p:spPr bwMode="auto">
              <a:xfrm>
                <a:off x="2234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3" name="Group 2091"/>
            <p:cNvGrpSpPr>
              <a:grpSpLocks/>
            </p:cNvGrpSpPr>
            <p:nvPr/>
          </p:nvGrpSpPr>
          <p:grpSpPr bwMode="auto">
            <a:xfrm>
              <a:off x="3130550" y="5553075"/>
              <a:ext cx="630237" cy="466725"/>
              <a:chOff x="2413" y="3498"/>
              <a:chExt cx="397" cy="294"/>
            </a:xfrm>
          </p:grpSpPr>
          <p:sp>
            <p:nvSpPr>
              <p:cNvPr id="80" name="Text Box 2060"/>
              <p:cNvSpPr txBox="1">
                <a:spLocks noChangeArrowheads="1"/>
              </p:cNvSpPr>
              <p:nvPr/>
            </p:nvSpPr>
            <p:spPr bwMode="auto">
              <a:xfrm>
                <a:off x="2413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3</a:t>
                </a:r>
              </a:p>
            </p:txBody>
          </p:sp>
          <p:cxnSp>
            <p:nvCxnSpPr>
              <p:cNvPr id="81" name="AutoShape 2075"/>
              <p:cNvCxnSpPr>
                <a:cxnSpLocks noChangeShapeType="1"/>
                <a:stCxn id="80" idx="3"/>
                <a:endCxn id="78" idx="1"/>
              </p:cNvCxnSpPr>
              <p:nvPr/>
            </p:nvCxnSpPr>
            <p:spPr bwMode="auto">
              <a:xfrm>
                <a:off x="2642" y="3645"/>
                <a:ext cx="168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4" name="Group 2092"/>
            <p:cNvGrpSpPr>
              <a:grpSpLocks/>
            </p:cNvGrpSpPr>
            <p:nvPr/>
          </p:nvGrpSpPr>
          <p:grpSpPr bwMode="auto">
            <a:xfrm>
              <a:off x="3760787" y="5553075"/>
              <a:ext cx="606425" cy="466725"/>
              <a:chOff x="2810" y="3498"/>
              <a:chExt cx="382" cy="294"/>
            </a:xfrm>
          </p:grpSpPr>
          <p:sp>
            <p:nvSpPr>
              <p:cNvPr id="78" name="Text Box 2061"/>
              <p:cNvSpPr txBox="1">
                <a:spLocks noChangeArrowheads="1"/>
              </p:cNvSpPr>
              <p:nvPr/>
            </p:nvSpPr>
            <p:spPr bwMode="auto">
              <a:xfrm>
                <a:off x="2810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5</a:t>
                </a:r>
              </a:p>
            </p:txBody>
          </p:sp>
          <p:cxnSp>
            <p:nvCxnSpPr>
              <p:cNvPr id="79" name="AutoShape 2076"/>
              <p:cNvCxnSpPr>
                <a:cxnSpLocks noChangeShapeType="1"/>
                <a:stCxn id="78" idx="3"/>
                <a:endCxn id="76" idx="1"/>
              </p:cNvCxnSpPr>
              <p:nvPr/>
            </p:nvCxnSpPr>
            <p:spPr bwMode="auto">
              <a:xfrm>
                <a:off x="3039" y="3645"/>
                <a:ext cx="153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5" name="Group 2093"/>
            <p:cNvGrpSpPr>
              <a:grpSpLocks/>
            </p:cNvGrpSpPr>
            <p:nvPr/>
          </p:nvGrpSpPr>
          <p:grpSpPr bwMode="auto">
            <a:xfrm>
              <a:off x="4367212" y="5553075"/>
              <a:ext cx="592138" cy="466725"/>
              <a:chOff x="3192" y="3498"/>
              <a:chExt cx="373" cy="294"/>
            </a:xfrm>
          </p:grpSpPr>
          <p:sp>
            <p:nvSpPr>
              <p:cNvPr id="76" name="Text Box 2062"/>
              <p:cNvSpPr txBox="1">
                <a:spLocks noChangeArrowheads="1"/>
              </p:cNvSpPr>
              <p:nvPr/>
            </p:nvSpPr>
            <p:spPr bwMode="auto">
              <a:xfrm>
                <a:off x="3192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8</a:t>
                </a:r>
              </a:p>
            </p:txBody>
          </p:sp>
          <p:cxnSp>
            <p:nvCxnSpPr>
              <p:cNvPr id="77" name="AutoShape 2077"/>
              <p:cNvCxnSpPr>
                <a:cxnSpLocks noChangeShapeType="1"/>
                <a:stCxn id="76" idx="3"/>
                <a:endCxn id="74" idx="1"/>
              </p:cNvCxnSpPr>
              <p:nvPr/>
            </p:nvCxnSpPr>
            <p:spPr bwMode="auto">
              <a:xfrm>
                <a:off x="342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6" name="Group 2094"/>
            <p:cNvGrpSpPr>
              <a:grpSpLocks/>
            </p:cNvGrpSpPr>
            <p:nvPr/>
          </p:nvGrpSpPr>
          <p:grpSpPr bwMode="auto">
            <a:xfrm>
              <a:off x="4959353" y="5553075"/>
              <a:ext cx="823913" cy="466725"/>
              <a:chOff x="3565" y="3498"/>
              <a:chExt cx="519" cy="294"/>
            </a:xfrm>
          </p:grpSpPr>
          <p:sp>
            <p:nvSpPr>
              <p:cNvPr id="74" name="Text Box 2063"/>
              <p:cNvSpPr txBox="1">
                <a:spLocks noChangeArrowheads="1"/>
              </p:cNvSpPr>
              <p:nvPr/>
            </p:nvSpPr>
            <p:spPr bwMode="auto">
              <a:xfrm>
                <a:off x="3565" y="3498"/>
                <a:ext cx="336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13</a:t>
                </a:r>
              </a:p>
            </p:txBody>
          </p:sp>
          <p:cxnSp>
            <p:nvCxnSpPr>
              <p:cNvPr id="75" name="AutoShape 2078"/>
              <p:cNvCxnSpPr>
                <a:cxnSpLocks noChangeShapeType="1"/>
                <a:stCxn id="74" idx="3"/>
                <a:endCxn id="72" idx="1"/>
              </p:cNvCxnSpPr>
              <p:nvPr/>
            </p:nvCxnSpPr>
            <p:spPr bwMode="auto">
              <a:xfrm>
                <a:off x="3901" y="3645"/>
                <a:ext cx="183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7" name="Group 2095"/>
            <p:cNvGrpSpPr>
              <a:grpSpLocks/>
            </p:cNvGrpSpPr>
            <p:nvPr/>
          </p:nvGrpSpPr>
          <p:grpSpPr bwMode="auto">
            <a:xfrm>
              <a:off x="5783268" y="5553075"/>
              <a:ext cx="700088" cy="466725"/>
              <a:chOff x="4045" y="3498"/>
              <a:chExt cx="441" cy="294"/>
            </a:xfrm>
          </p:grpSpPr>
          <p:sp>
            <p:nvSpPr>
              <p:cNvPr id="72" name="Text Box 2064"/>
              <p:cNvSpPr txBox="1">
                <a:spLocks noChangeArrowheads="1"/>
              </p:cNvSpPr>
              <p:nvPr/>
            </p:nvSpPr>
            <p:spPr bwMode="auto">
              <a:xfrm>
                <a:off x="4045" y="3498"/>
                <a:ext cx="336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21</a:t>
                </a:r>
              </a:p>
            </p:txBody>
          </p:sp>
          <p:cxnSp>
            <p:nvCxnSpPr>
              <p:cNvPr id="73" name="AutoShape 2079"/>
              <p:cNvCxnSpPr>
                <a:cxnSpLocks noChangeShapeType="1"/>
                <a:stCxn id="53" idx="1"/>
                <a:endCxn id="53" idx="1"/>
              </p:cNvCxnSpPr>
              <p:nvPr/>
            </p:nvCxnSpPr>
            <p:spPr bwMode="auto">
              <a:xfrm>
                <a:off x="4486" y="3645"/>
                <a:ext cx="0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68" name="Text Box 2080"/>
            <p:cNvSpPr txBox="1">
              <a:spLocks noChangeArrowheads="1"/>
            </p:cNvSpPr>
            <p:nvPr/>
          </p:nvSpPr>
          <p:spPr bwMode="auto">
            <a:xfrm>
              <a:off x="7072312" y="5038725"/>
              <a:ext cx="10652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b="1" i="1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Brutus</a:t>
              </a:r>
            </a:p>
          </p:txBody>
        </p:sp>
        <p:sp>
          <p:nvSpPr>
            <p:cNvPr id="69" name="Text Box 2081"/>
            <p:cNvSpPr txBox="1">
              <a:spLocks noChangeArrowheads="1"/>
            </p:cNvSpPr>
            <p:nvPr/>
          </p:nvSpPr>
          <p:spPr bwMode="auto">
            <a:xfrm>
              <a:off x="7072312" y="5495925"/>
              <a:ext cx="1168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b="1" i="1" dirty="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Caesar</a:t>
              </a:r>
            </a:p>
          </p:txBody>
        </p:sp>
        <p:sp>
          <p:nvSpPr>
            <p:cNvPr id="70" name="AutoShape 2082"/>
            <p:cNvSpPr>
              <a:spLocks noChangeArrowheads="1"/>
            </p:cNvSpPr>
            <p:nvPr/>
          </p:nvSpPr>
          <p:spPr bwMode="auto">
            <a:xfrm rot="10800000">
              <a:off x="762000" y="5305425"/>
              <a:ext cx="976312" cy="485775"/>
            </a:xfrm>
            <a:prstGeom prst="notchedRightArrow">
              <a:avLst>
                <a:gd name="adj1" fmla="val 50000"/>
                <a:gd name="adj2" fmla="val 50245"/>
              </a:avLst>
            </a:prstGeom>
            <a:solidFill>
              <a:srgbClr val="C0504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71" name="AutoShape 2078"/>
            <p:cNvCxnSpPr>
              <a:cxnSpLocks noChangeShapeType="1"/>
              <a:endCxn id="53" idx="1"/>
            </p:cNvCxnSpPr>
            <p:nvPr/>
          </p:nvCxnSpPr>
          <p:spPr bwMode="auto">
            <a:xfrm flipV="1">
              <a:off x="6316668" y="5786438"/>
              <a:ext cx="166682" cy="4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6477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50875" y="310695"/>
            <a:ext cx="8335924" cy="567000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itchFamily="34" charset="-128"/>
              </a:rPr>
              <a:t>The merge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350875" y="972000"/>
            <a:ext cx="8335924" cy="3333862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000" dirty="0">
                <a:latin typeface="+mn-lt"/>
                <a:ea typeface="ＭＳ Ｐゴシック" pitchFamily="34" charset="-128"/>
              </a:rPr>
              <a:t>Walk through the two postings simultaneously, in time linear in the total number of postings entries</a:t>
            </a:r>
          </a:p>
        </p:txBody>
      </p:sp>
      <p:sp>
        <p:nvSpPr>
          <p:cNvPr id="1211490" name="Text Box 98"/>
          <p:cNvSpPr txBox="1">
            <a:spLocks noChangeArrowheads="1"/>
          </p:cNvSpPr>
          <p:nvPr/>
        </p:nvSpPr>
        <p:spPr bwMode="auto">
          <a:xfrm>
            <a:off x="350875" y="3371851"/>
            <a:ext cx="71929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2000" dirty="0">
                <a:latin typeface="+mn-lt"/>
                <a:ea typeface="ＭＳ Ｐゴシック" pitchFamily="34" charset="-128"/>
                <a:cs typeface="Arial Unicode MS" pitchFamily="34" charset="-128"/>
              </a:rPr>
              <a:t>If the list lengths are </a:t>
            </a:r>
            <a:r>
              <a:rPr lang="en-US" altLang="en-US" sz="2000" i="1" dirty="0">
                <a:latin typeface="+mn-lt"/>
                <a:ea typeface="ＭＳ Ｐゴシック" pitchFamily="34" charset="-128"/>
                <a:cs typeface="Arial Unicode MS" pitchFamily="34" charset="-128"/>
              </a:rPr>
              <a:t>x</a:t>
            </a:r>
            <a:r>
              <a:rPr lang="en-US" altLang="en-US" sz="2000" dirty="0">
                <a:latin typeface="+mn-lt"/>
                <a:ea typeface="ＭＳ Ｐゴシック" pitchFamily="34" charset="-128"/>
                <a:cs typeface="Arial Unicode MS" pitchFamily="34" charset="-128"/>
              </a:rPr>
              <a:t> and </a:t>
            </a:r>
            <a:r>
              <a:rPr lang="en-US" altLang="en-US" sz="2000" i="1" dirty="0">
                <a:latin typeface="+mn-lt"/>
                <a:ea typeface="ＭＳ Ｐゴシック" pitchFamily="34" charset="-128"/>
                <a:cs typeface="Arial Unicode MS" pitchFamily="34" charset="-128"/>
              </a:rPr>
              <a:t>y</a:t>
            </a:r>
            <a:r>
              <a:rPr lang="en-US" altLang="en-US" sz="2000" dirty="0">
                <a:latin typeface="+mn-lt"/>
                <a:ea typeface="ＭＳ Ｐゴシック" pitchFamily="34" charset="-128"/>
                <a:cs typeface="Arial Unicode MS" pitchFamily="34" charset="-128"/>
              </a:rPr>
              <a:t>, the merge takes O(</a:t>
            </a:r>
            <a:r>
              <a:rPr lang="en-US" altLang="en-US" sz="2000" i="1" dirty="0" err="1">
                <a:latin typeface="+mn-lt"/>
                <a:ea typeface="ＭＳ Ｐゴシック" pitchFamily="34" charset="-128"/>
                <a:cs typeface="Arial Unicode MS" pitchFamily="34" charset="-128"/>
              </a:rPr>
              <a:t>x+y</a:t>
            </a:r>
            <a:r>
              <a:rPr lang="en-US" altLang="en-US" sz="2000" dirty="0">
                <a:latin typeface="+mn-lt"/>
                <a:ea typeface="ＭＳ Ｐゴシック" pitchFamily="34" charset="-128"/>
                <a:cs typeface="Arial Unicode MS" pitchFamily="34" charset="-128"/>
              </a:rPr>
              <a:t>) operations.</a:t>
            </a:r>
          </a:p>
          <a:p>
            <a:r>
              <a:rPr lang="en-US" altLang="en-US" sz="2000" u="sng" dirty="0">
                <a:latin typeface="+mn-lt"/>
                <a:ea typeface="ＭＳ Ｐゴシック" pitchFamily="34" charset="-128"/>
                <a:cs typeface="Arial Unicode MS" pitchFamily="34" charset="-128"/>
              </a:rPr>
              <a:t>Crucial</a:t>
            </a:r>
            <a:r>
              <a:rPr lang="en-US" altLang="en-US" sz="2000" dirty="0">
                <a:latin typeface="+mn-lt"/>
                <a:ea typeface="ＭＳ Ｐゴシック" pitchFamily="34" charset="-128"/>
                <a:cs typeface="Arial Unicode MS" pitchFamily="34" charset="-128"/>
              </a:rPr>
              <a:t>: postings sorted by </a:t>
            </a:r>
            <a:r>
              <a:rPr lang="en-US" altLang="en-US" sz="2000" dirty="0" err="1">
                <a:latin typeface="+mn-lt"/>
                <a:ea typeface="ＭＳ Ｐゴシック" pitchFamily="34" charset="-128"/>
                <a:cs typeface="Arial Unicode MS" pitchFamily="34" charset="-128"/>
              </a:rPr>
              <a:t>docID</a:t>
            </a:r>
            <a:r>
              <a:rPr lang="en-US" altLang="en-US" sz="2000" dirty="0">
                <a:latin typeface="+mn-lt"/>
                <a:ea typeface="ＭＳ Ｐゴシック" pitchFamily="34" charset="-128"/>
                <a:cs typeface="Arial Unicode MS" pitchFamily="34" charset="-128"/>
              </a:rPr>
              <a:t>.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762000" y="2080438"/>
            <a:ext cx="7478712" cy="1000125"/>
            <a:chOff x="762000" y="5019675"/>
            <a:chExt cx="7478712" cy="1000125"/>
          </a:xfrm>
        </p:grpSpPr>
        <p:sp>
          <p:nvSpPr>
            <p:cNvPr id="53" name="Text Box 2058"/>
            <p:cNvSpPr txBox="1">
              <a:spLocks noChangeArrowheads="1"/>
            </p:cNvSpPr>
            <p:nvPr/>
          </p:nvSpPr>
          <p:spPr bwMode="auto">
            <a:xfrm>
              <a:off x="6178550" y="5019675"/>
              <a:ext cx="703262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128</a:t>
              </a:r>
            </a:p>
          </p:txBody>
        </p:sp>
        <p:sp>
          <p:nvSpPr>
            <p:cNvPr id="54" name="Text Box 2065"/>
            <p:cNvSpPr txBox="1">
              <a:spLocks noChangeArrowheads="1"/>
            </p:cNvSpPr>
            <p:nvPr/>
          </p:nvSpPr>
          <p:spPr bwMode="auto">
            <a:xfrm>
              <a:off x="6483350" y="5553075"/>
              <a:ext cx="5334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34</a:t>
              </a:r>
            </a:p>
          </p:txBody>
        </p:sp>
        <p:grpSp>
          <p:nvGrpSpPr>
            <p:cNvPr id="55" name="Group 2083"/>
            <p:cNvGrpSpPr>
              <a:grpSpLocks/>
            </p:cNvGrpSpPr>
            <p:nvPr/>
          </p:nvGrpSpPr>
          <p:grpSpPr bwMode="auto">
            <a:xfrm>
              <a:off x="1814512" y="5019675"/>
              <a:ext cx="647700" cy="466725"/>
              <a:chOff x="1584" y="3162"/>
              <a:chExt cx="408" cy="294"/>
            </a:xfrm>
          </p:grpSpPr>
          <p:sp>
            <p:nvSpPr>
              <p:cNvPr id="96" name="Text Box 2052"/>
              <p:cNvSpPr txBox="1">
                <a:spLocks noChangeArrowheads="1"/>
              </p:cNvSpPr>
              <p:nvPr/>
            </p:nvSpPr>
            <p:spPr bwMode="auto">
              <a:xfrm>
                <a:off x="1584" y="3162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2</a:t>
                </a:r>
              </a:p>
            </p:txBody>
          </p:sp>
          <p:cxnSp>
            <p:nvCxnSpPr>
              <p:cNvPr id="97" name="AutoShape 2066"/>
              <p:cNvCxnSpPr>
                <a:cxnSpLocks noChangeShapeType="1"/>
                <a:stCxn id="96" idx="3"/>
                <a:endCxn id="94" idx="1"/>
              </p:cNvCxnSpPr>
              <p:nvPr/>
            </p:nvCxnSpPr>
            <p:spPr bwMode="auto">
              <a:xfrm>
                <a:off x="1813" y="3309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6" name="Group 2084"/>
            <p:cNvGrpSpPr>
              <a:grpSpLocks/>
            </p:cNvGrpSpPr>
            <p:nvPr/>
          </p:nvGrpSpPr>
          <p:grpSpPr bwMode="auto">
            <a:xfrm>
              <a:off x="2462212" y="5019675"/>
              <a:ext cx="668338" cy="466725"/>
              <a:chOff x="1992" y="3162"/>
              <a:chExt cx="421" cy="294"/>
            </a:xfrm>
          </p:grpSpPr>
          <p:sp>
            <p:nvSpPr>
              <p:cNvPr id="94" name="Text Box 2053"/>
              <p:cNvSpPr txBox="1">
                <a:spLocks noChangeArrowheads="1"/>
              </p:cNvSpPr>
              <p:nvPr/>
            </p:nvSpPr>
            <p:spPr bwMode="auto">
              <a:xfrm>
                <a:off x="1992" y="3162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4</a:t>
                </a:r>
              </a:p>
            </p:txBody>
          </p:sp>
          <p:cxnSp>
            <p:nvCxnSpPr>
              <p:cNvPr id="95" name="AutoShape 2067"/>
              <p:cNvCxnSpPr>
                <a:cxnSpLocks noChangeShapeType="1"/>
                <a:stCxn id="94" idx="3"/>
                <a:endCxn id="92" idx="1"/>
              </p:cNvCxnSpPr>
              <p:nvPr/>
            </p:nvCxnSpPr>
            <p:spPr bwMode="auto">
              <a:xfrm>
                <a:off x="2221" y="3309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7" name="Group 2085"/>
            <p:cNvGrpSpPr>
              <a:grpSpLocks/>
            </p:cNvGrpSpPr>
            <p:nvPr/>
          </p:nvGrpSpPr>
          <p:grpSpPr bwMode="auto">
            <a:xfrm>
              <a:off x="3130550" y="5019675"/>
              <a:ext cx="609600" cy="466725"/>
              <a:chOff x="2413" y="3162"/>
              <a:chExt cx="384" cy="294"/>
            </a:xfrm>
          </p:grpSpPr>
          <p:sp>
            <p:nvSpPr>
              <p:cNvPr id="92" name="Text Box 2054"/>
              <p:cNvSpPr txBox="1">
                <a:spLocks noChangeArrowheads="1"/>
              </p:cNvSpPr>
              <p:nvPr/>
            </p:nvSpPr>
            <p:spPr bwMode="auto">
              <a:xfrm>
                <a:off x="2413" y="3162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8</a:t>
                </a:r>
              </a:p>
            </p:txBody>
          </p:sp>
          <p:cxnSp>
            <p:nvCxnSpPr>
              <p:cNvPr id="93" name="AutoShape 2068"/>
              <p:cNvCxnSpPr>
                <a:cxnSpLocks noChangeShapeType="1"/>
                <a:stCxn id="92" idx="3"/>
                <a:endCxn id="90" idx="1"/>
              </p:cNvCxnSpPr>
              <p:nvPr/>
            </p:nvCxnSpPr>
            <p:spPr bwMode="auto">
              <a:xfrm>
                <a:off x="2642" y="3309"/>
                <a:ext cx="155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8" name="Group 2086"/>
            <p:cNvGrpSpPr>
              <a:grpSpLocks/>
            </p:cNvGrpSpPr>
            <p:nvPr/>
          </p:nvGrpSpPr>
          <p:grpSpPr bwMode="auto">
            <a:xfrm>
              <a:off x="3740150" y="5019675"/>
              <a:ext cx="762000" cy="466725"/>
              <a:chOff x="2797" y="3162"/>
              <a:chExt cx="480" cy="294"/>
            </a:xfrm>
          </p:grpSpPr>
          <p:sp>
            <p:nvSpPr>
              <p:cNvPr id="90" name="Text Box 2055"/>
              <p:cNvSpPr txBox="1">
                <a:spLocks noChangeArrowheads="1"/>
              </p:cNvSpPr>
              <p:nvPr/>
            </p:nvSpPr>
            <p:spPr bwMode="auto">
              <a:xfrm>
                <a:off x="2797" y="3162"/>
                <a:ext cx="336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16</a:t>
                </a:r>
              </a:p>
            </p:txBody>
          </p:sp>
          <p:cxnSp>
            <p:nvCxnSpPr>
              <p:cNvPr id="91" name="AutoShape 2069"/>
              <p:cNvCxnSpPr>
                <a:cxnSpLocks noChangeShapeType="1"/>
                <a:stCxn id="90" idx="3"/>
                <a:endCxn id="88" idx="1"/>
              </p:cNvCxnSpPr>
              <p:nvPr/>
            </p:nvCxnSpPr>
            <p:spPr bwMode="auto">
              <a:xfrm>
                <a:off x="3133" y="3309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9" name="Group 2087"/>
            <p:cNvGrpSpPr>
              <a:grpSpLocks/>
            </p:cNvGrpSpPr>
            <p:nvPr/>
          </p:nvGrpSpPr>
          <p:grpSpPr bwMode="auto">
            <a:xfrm>
              <a:off x="4502156" y="5019675"/>
              <a:ext cx="838201" cy="466725"/>
              <a:chOff x="3277" y="3162"/>
              <a:chExt cx="528" cy="294"/>
            </a:xfrm>
          </p:grpSpPr>
          <p:sp>
            <p:nvSpPr>
              <p:cNvPr id="88" name="Text Box 2056"/>
              <p:cNvSpPr txBox="1">
                <a:spLocks noChangeArrowheads="1"/>
              </p:cNvSpPr>
              <p:nvPr/>
            </p:nvSpPr>
            <p:spPr bwMode="auto">
              <a:xfrm>
                <a:off x="3277" y="3162"/>
                <a:ext cx="336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32</a:t>
                </a:r>
              </a:p>
            </p:txBody>
          </p:sp>
          <p:cxnSp>
            <p:nvCxnSpPr>
              <p:cNvPr id="89" name="AutoShape 2070"/>
              <p:cNvCxnSpPr>
                <a:cxnSpLocks noChangeShapeType="1"/>
                <a:stCxn id="88" idx="3"/>
                <a:endCxn id="86" idx="1"/>
              </p:cNvCxnSpPr>
              <p:nvPr/>
            </p:nvCxnSpPr>
            <p:spPr bwMode="auto">
              <a:xfrm>
                <a:off x="3613" y="3309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0" name="Group 2088"/>
            <p:cNvGrpSpPr>
              <a:grpSpLocks/>
            </p:cNvGrpSpPr>
            <p:nvPr/>
          </p:nvGrpSpPr>
          <p:grpSpPr bwMode="auto">
            <a:xfrm>
              <a:off x="5340350" y="5019675"/>
              <a:ext cx="838200" cy="466725"/>
              <a:chOff x="3805" y="3162"/>
              <a:chExt cx="528" cy="294"/>
            </a:xfrm>
          </p:grpSpPr>
          <p:sp>
            <p:nvSpPr>
              <p:cNvPr id="86" name="Text Box 2057"/>
              <p:cNvSpPr txBox="1">
                <a:spLocks noChangeArrowheads="1"/>
              </p:cNvSpPr>
              <p:nvPr/>
            </p:nvSpPr>
            <p:spPr bwMode="auto">
              <a:xfrm>
                <a:off x="3805" y="3162"/>
                <a:ext cx="336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64</a:t>
                </a:r>
              </a:p>
            </p:txBody>
          </p:sp>
          <p:cxnSp>
            <p:nvCxnSpPr>
              <p:cNvPr id="87" name="AutoShape 2071"/>
              <p:cNvCxnSpPr>
                <a:cxnSpLocks noChangeShapeType="1"/>
                <a:stCxn id="86" idx="3"/>
                <a:endCxn id="53" idx="1"/>
              </p:cNvCxnSpPr>
              <p:nvPr/>
            </p:nvCxnSpPr>
            <p:spPr bwMode="auto">
              <a:xfrm>
                <a:off x="4141" y="3309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1" name="Group 2089"/>
            <p:cNvGrpSpPr>
              <a:grpSpLocks/>
            </p:cNvGrpSpPr>
            <p:nvPr/>
          </p:nvGrpSpPr>
          <p:grpSpPr bwMode="auto">
            <a:xfrm>
              <a:off x="1835150" y="5553075"/>
              <a:ext cx="647700" cy="466725"/>
              <a:chOff x="1597" y="3498"/>
              <a:chExt cx="408" cy="294"/>
            </a:xfrm>
          </p:grpSpPr>
          <p:sp>
            <p:nvSpPr>
              <p:cNvPr id="84" name="Text Box 2072"/>
              <p:cNvSpPr txBox="1">
                <a:spLocks noChangeArrowheads="1"/>
              </p:cNvSpPr>
              <p:nvPr/>
            </p:nvSpPr>
            <p:spPr bwMode="auto">
              <a:xfrm>
                <a:off x="1597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1</a:t>
                </a:r>
              </a:p>
            </p:txBody>
          </p:sp>
          <p:cxnSp>
            <p:nvCxnSpPr>
              <p:cNvPr id="85" name="AutoShape 2073"/>
              <p:cNvCxnSpPr>
                <a:cxnSpLocks noChangeShapeType="1"/>
                <a:stCxn id="84" idx="3"/>
                <a:endCxn id="82" idx="1"/>
              </p:cNvCxnSpPr>
              <p:nvPr/>
            </p:nvCxnSpPr>
            <p:spPr bwMode="auto">
              <a:xfrm>
                <a:off x="1826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2" name="Group 2090"/>
            <p:cNvGrpSpPr>
              <a:grpSpLocks/>
            </p:cNvGrpSpPr>
            <p:nvPr/>
          </p:nvGrpSpPr>
          <p:grpSpPr bwMode="auto">
            <a:xfrm>
              <a:off x="2482850" y="5553075"/>
              <a:ext cx="647700" cy="466725"/>
              <a:chOff x="2005" y="3498"/>
              <a:chExt cx="408" cy="294"/>
            </a:xfrm>
          </p:grpSpPr>
          <p:sp>
            <p:nvSpPr>
              <p:cNvPr id="82" name="Text Box 2059"/>
              <p:cNvSpPr txBox="1">
                <a:spLocks noChangeArrowheads="1"/>
              </p:cNvSpPr>
              <p:nvPr/>
            </p:nvSpPr>
            <p:spPr bwMode="auto">
              <a:xfrm>
                <a:off x="2005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2</a:t>
                </a:r>
              </a:p>
            </p:txBody>
          </p:sp>
          <p:cxnSp>
            <p:nvCxnSpPr>
              <p:cNvPr id="83" name="AutoShape 2074"/>
              <p:cNvCxnSpPr>
                <a:cxnSpLocks noChangeShapeType="1"/>
                <a:stCxn id="82" idx="3"/>
                <a:endCxn id="80" idx="1"/>
              </p:cNvCxnSpPr>
              <p:nvPr/>
            </p:nvCxnSpPr>
            <p:spPr bwMode="auto">
              <a:xfrm>
                <a:off x="2234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3" name="Group 2091"/>
            <p:cNvGrpSpPr>
              <a:grpSpLocks/>
            </p:cNvGrpSpPr>
            <p:nvPr/>
          </p:nvGrpSpPr>
          <p:grpSpPr bwMode="auto">
            <a:xfrm>
              <a:off x="3130550" y="5553075"/>
              <a:ext cx="630237" cy="466725"/>
              <a:chOff x="2413" y="3498"/>
              <a:chExt cx="397" cy="294"/>
            </a:xfrm>
          </p:grpSpPr>
          <p:sp>
            <p:nvSpPr>
              <p:cNvPr id="80" name="Text Box 2060"/>
              <p:cNvSpPr txBox="1">
                <a:spLocks noChangeArrowheads="1"/>
              </p:cNvSpPr>
              <p:nvPr/>
            </p:nvSpPr>
            <p:spPr bwMode="auto">
              <a:xfrm>
                <a:off x="2413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3</a:t>
                </a:r>
              </a:p>
            </p:txBody>
          </p:sp>
          <p:cxnSp>
            <p:nvCxnSpPr>
              <p:cNvPr id="81" name="AutoShape 2075"/>
              <p:cNvCxnSpPr>
                <a:cxnSpLocks noChangeShapeType="1"/>
                <a:stCxn id="80" idx="3"/>
                <a:endCxn id="78" idx="1"/>
              </p:cNvCxnSpPr>
              <p:nvPr/>
            </p:nvCxnSpPr>
            <p:spPr bwMode="auto">
              <a:xfrm>
                <a:off x="2642" y="3645"/>
                <a:ext cx="168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4" name="Group 2092"/>
            <p:cNvGrpSpPr>
              <a:grpSpLocks/>
            </p:cNvGrpSpPr>
            <p:nvPr/>
          </p:nvGrpSpPr>
          <p:grpSpPr bwMode="auto">
            <a:xfrm>
              <a:off x="3760787" y="5553075"/>
              <a:ext cx="606425" cy="466725"/>
              <a:chOff x="2810" y="3498"/>
              <a:chExt cx="382" cy="294"/>
            </a:xfrm>
          </p:grpSpPr>
          <p:sp>
            <p:nvSpPr>
              <p:cNvPr id="78" name="Text Box 2061"/>
              <p:cNvSpPr txBox="1">
                <a:spLocks noChangeArrowheads="1"/>
              </p:cNvSpPr>
              <p:nvPr/>
            </p:nvSpPr>
            <p:spPr bwMode="auto">
              <a:xfrm>
                <a:off x="2810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5</a:t>
                </a:r>
              </a:p>
            </p:txBody>
          </p:sp>
          <p:cxnSp>
            <p:nvCxnSpPr>
              <p:cNvPr id="79" name="AutoShape 2076"/>
              <p:cNvCxnSpPr>
                <a:cxnSpLocks noChangeShapeType="1"/>
                <a:stCxn id="78" idx="3"/>
                <a:endCxn id="76" idx="1"/>
              </p:cNvCxnSpPr>
              <p:nvPr/>
            </p:nvCxnSpPr>
            <p:spPr bwMode="auto">
              <a:xfrm>
                <a:off x="3039" y="3645"/>
                <a:ext cx="153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5" name="Group 2093"/>
            <p:cNvGrpSpPr>
              <a:grpSpLocks/>
            </p:cNvGrpSpPr>
            <p:nvPr/>
          </p:nvGrpSpPr>
          <p:grpSpPr bwMode="auto">
            <a:xfrm>
              <a:off x="4367212" y="5553075"/>
              <a:ext cx="592138" cy="466725"/>
              <a:chOff x="3192" y="3498"/>
              <a:chExt cx="373" cy="294"/>
            </a:xfrm>
          </p:grpSpPr>
          <p:sp>
            <p:nvSpPr>
              <p:cNvPr id="76" name="Text Box 2062"/>
              <p:cNvSpPr txBox="1">
                <a:spLocks noChangeArrowheads="1"/>
              </p:cNvSpPr>
              <p:nvPr/>
            </p:nvSpPr>
            <p:spPr bwMode="auto">
              <a:xfrm>
                <a:off x="3192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8</a:t>
                </a:r>
              </a:p>
            </p:txBody>
          </p:sp>
          <p:cxnSp>
            <p:nvCxnSpPr>
              <p:cNvPr id="77" name="AutoShape 2077"/>
              <p:cNvCxnSpPr>
                <a:cxnSpLocks noChangeShapeType="1"/>
                <a:stCxn id="76" idx="3"/>
                <a:endCxn id="74" idx="1"/>
              </p:cNvCxnSpPr>
              <p:nvPr/>
            </p:nvCxnSpPr>
            <p:spPr bwMode="auto">
              <a:xfrm>
                <a:off x="342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6" name="Group 2094"/>
            <p:cNvGrpSpPr>
              <a:grpSpLocks/>
            </p:cNvGrpSpPr>
            <p:nvPr/>
          </p:nvGrpSpPr>
          <p:grpSpPr bwMode="auto">
            <a:xfrm>
              <a:off x="4959353" y="5553075"/>
              <a:ext cx="823913" cy="466725"/>
              <a:chOff x="3565" y="3498"/>
              <a:chExt cx="519" cy="294"/>
            </a:xfrm>
          </p:grpSpPr>
          <p:sp>
            <p:nvSpPr>
              <p:cNvPr id="74" name="Text Box 2063"/>
              <p:cNvSpPr txBox="1">
                <a:spLocks noChangeArrowheads="1"/>
              </p:cNvSpPr>
              <p:nvPr/>
            </p:nvSpPr>
            <p:spPr bwMode="auto">
              <a:xfrm>
                <a:off x="3565" y="3498"/>
                <a:ext cx="336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13</a:t>
                </a:r>
              </a:p>
            </p:txBody>
          </p:sp>
          <p:cxnSp>
            <p:nvCxnSpPr>
              <p:cNvPr id="75" name="AutoShape 2078"/>
              <p:cNvCxnSpPr>
                <a:cxnSpLocks noChangeShapeType="1"/>
                <a:stCxn id="74" idx="3"/>
                <a:endCxn id="72" idx="1"/>
              </p:cNvCxnSpPr>
              <p:nvPr/>
            </p:nvCxnSpPr>
            <p:spPr bwMode="auto">
              <a:xfrm>
                <a:off x="3901" y="3645"/>
                <a:ext cx="183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7" name="Group 2095"/>
            <p:cNvGrpSpPr>
              <a:grpSpLocks/>
            </p:cNvGrpSpPr>
            <p:nvPr/>
          </p:nvGrpSpPr>
          <p:grpSpPr bwMode="auto">
            <a:xfrm>
              <a:off x="5783268" y="5553075"/>
              <a:ext cx="700088" cy="466725"/>
              <a:chOff x="4045" y="3498"/>
              <a:chExt cx="441" cy="294"/>
            </a:xfrm>
          </p:grpSpPr>
          <p:sp>
            <p:nvSpPr>
              <p:cNvPr id="72" name="Text Box 2064"/>
              <p:cNvSpPr txBox="1">
                <a:spLocks noChangeArrowheads="1"/>
              </p:cNvSpPr>
              <p:nvPr/>
            </p:nvSpPr>
            <p:spPr bwMode="auto">
              <a:xfrm>
                <a:off x="4045" y="3498"/>
                <a:ext cx="336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21</a:t>
                </a:r>
              </a:p>
            </p:txBody>
          </p:sp>
          <p:cxnSp>
            <p:nvCxnSpPr>
              <p:cNvPr id="73" name="AutoShape 2079"/>
              <p:cNvCxnSpPr>
                <a:cxnSpLocks noChangeShapeType="1"/>
                <a:stCxn id="54" idx="1"/>
                <a:endCxn id="54" idx="1"/>
              </p:cNvCxnSpPr>
              <p:nvPr/>
            </p:nvCxnSpPr>
            <p:spPr bwMode="auto">
              <a:xfrm>
                <a:off x="4486" y="3645"/>
                <a:ext cx="0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68" name="Text Box 2080"/>
            <p:cNvSpPr txBox="1">
              <a:spLocks noChangeArrowheads="1"/>
            </p:cNvSpPr>
            <p:nvPr/>
          </p:nvSpPr>
          <p:spPr bwMode="auto">
            <a:xfrm>
              <a:off x="7072312" y="5038725"/>
              <a:ext cx="10652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b="1" i="1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Brutus</a:t>
              </a:r>
            </a:p>
          </p:txBody>
        </p:sp>
        <p:sp>
          <p:nvSpPr>
            <p:cNvPr id="69" name="Text Box 2081"/>
            <p:cNvSpPr txBox="1">
              <a:spLocks noChangeArrowheads="1"/>
            </p:cNvSpPr>
            <p:nvPr/>
          </p:nvSpPr>
          <p:spPr bwMode="auto">
            <a:xfrm>
              <a:off x="7072312" y="5495925"/>
              <a:ext cx="1168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b="1" i="1" dirty="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Caesar</a:t>
              </a:r>
            </a:p>
          </p:txBody>
        </p:sp>
        <p:sp>
          <p:nvSpPr>
            <p:cNvPr id="70" name="AutoShape 2082"/>
            <p:cNvSpPr>
              <a:spLocks noChangeArrowheads="1"/>
            </p:cNvSpPr>
            <p:nvPr/>
          </p:nvSpPr>
          <p:spPr bwMode="auto">
            <a:xfrm rot="10800000">
              <a:off x="762000" y="5305425"/>
              <a:ext cx="976312" cy="485775"/>
            </a:xfrm>
            <a:prstGeom prst="notchedRightArrow">
              <a:avLst>
                <a:gd name="adj1" fmla="val 50000"/>
                <a:gd name="adj2" fmla="val 50245"/>
              </a:avLst>
            </a:prstGeom>
            <a:solidFill>
              <a:srgbClr val="C0504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71" name="AutoShape 2078"/>
            <p:cNvCxnSpPr>
              <a:cxnSpLocks noChangeShapeType="1"/>
              <a:endCxn id="54" idx="1"/>
            </p:cNvCxnSpPr>
            <p:nvPr/>
          </p:nvCxnSpPr>
          <p:spPr bwMode="auto">
            <a:xfrm flipV="1">
              <a:off x="6316668" y="5786438"/>
              <a:ext cx="166682" cy="4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51835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1490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itchFamily="34" charset="-128"/>
              </a:rPr>
              <a:t>The merge: Intersect</a:t>
            </a:r>
          </a:p>
        </p:txBody>
      </p:sp>
      <p:grpSp>
        <p:nvGrpSpPr>
          <p:cNvPr id="30725" name="Group 99"/>
          <p:cNvGrpSpPr>
            <a:grpSpLocks/>
          </p:cNvGrpSpPr>
          <p:nvPr/>
        </p:nvGrpSpPr>
        <p:grpSpPr bwMode="auto">
          <a:xfrm>
            <a:off x="2604494" y="1428752"/>
            <a:ext cx="3917156" cy="776288"/>
            <a:chOff x="1584" y="3264"/>
            <a:chExt cx="3290" cy="652"/>
          </a:xfrm>
        </p:grpSpPr>
        <p:sp>
          <p:nvSpPr>
            <p:cNvPr id="30732" name="Text Box 54"/>
            <p:cNvSpPr txBox="1">
              <a:spLocks noChangeArrowheads="1"/>
            </p:cNvSpPr>
            <p:nvPr/>
          </p:nvSpPr>
          <p:spPr bwMode="auto">
            <a:xfrm>
              <a:off x="4525" y="3600"/>
              <a:ext cx="349" cy="310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34</a:t>
              </a:r>
            </a:p>
          </p:txBody>
        </p:sp>
        <p:grpSp>
          <p:nvGrpSpPr>
            <p:cNvPr id="30733" name="Group 96"/>
            <p:cNvGrpSpPr>
              <a:grpSpLocks/>
            </p:cNvGrpSpPr>
            <p:nvPr/>
          </p:nvGrpSpPr>
          <p:grpSpPr bwMode="auto">
            <a:xfrm>
              <a:off x="1584" y="3264"/>
              <a:ext cx="3182" cy="316"/>
              <a:chOff x="1584" y="3060"/>
              <a:chExt cx="3182" cy="316"/>
            </a:xfrm>
          </p:grpSpPr>
          <p:sp>
            <p:nvSpPr>
              <p:cNvPr id="30754" name="Text Box 53"/>
              <p:cNvSpPr txBox="1">
                <a:spLocks noChangeArrowheads="1"/>
              </p:cNvSpPr>
              <p:nvPr/>
            </p:nvSpPr>
            <p:spPr bwMode="auto">
              <a:xfrm>
                <a:off x="4320" y="3060"/>
                <a:ext cx="446" cy="310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128</a:t>
                </a:r>
              </a:p>
            </p:txBody>
          </p:sp>
          <p:grpSp>
            <p:nvGrpSpPr>
              <p:cNvPr id="30755" name="Group 55"/>
              <p:cNvGrpSpPr>
                <a:grpSpLocks/>
              </p:cNvGrpSpPr>
              <p:nvPr/>
            </p:nvGrpSpPr>
            <p:grpSpPr bwMode="auto">
              <a:xfrm>
                <a:off x="1584" y="3060"/>
                <a:ext cx="408" cy="310"/>
                <a:chOff x="1584" y="3162"/>
                <a:chExt cx="408" cy="310"/>
              </a:xfrm>
            </p:grpSpPr>
            <p:sp>
              <p:nvSpPr>
                <p:cNvPr id="30771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1584" y="3162"/>
                  <a:ext cx="252" cy="310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r>
                    <a:rPr lang="en-US" altLang="en-US">
                      <a:latin typeface="Arial Unicode MS" pitchFamily="34" charset="-128"/>
                      <a:ea typeface="ＭＳ Ｐゴシック" pitchFamily="34" charset="-128"/>
                      <a:cs typeface="Arial Unicode MS" pitchFamily="34" charset="-128"/>
                    </a:rPr>
                    <a:t>2</a:t>
                  </a:r>
                </a:p>
              </p:txBody>
            </p:sp>
            <p:cxnSp>
              <p:nvCxnSpPr>
                <p:cNvPr id="30772" name="AutoShape 57"/>
                <p:cNvCxnSpPr>
                  <a:cxnSpLocks noChangeShapeType="1"/>
                  <a:stCxn id="30771" idx="3"/>
                  <a:endCxn id="30769" idx="1"/>
                </p:cNvCxnSpPr>
                <p:nvPr/>
              </p:nvCxnSpPr>
              <p:spPr bwMode="auto">
                <a:xfrm>
                  <a:off x="1813" y="3309"/>
                  <a:ext cx="179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30756" name="Group 58"/>
              <p:cNvGrpSpPr>
                <a:grpSpLocks/>
              </p:cNvGrpSpPr>
              <p:nvPr/>
            </p:nvGrpSpPr>
            <p:grpSpPr bwMode="auto">
              <a:xfrm>
                <a:off x="1992" y="3060"/>
                <a:ext cx="421" cy="310"/>
                <a:chOff x="1992" y="3162"/>
                <a:chExt cx="421" cy="310"/>
              </a:xfrm>
            </p:grpSpPr>
            <p:sp>
              <p:nvSpPr>
                <p:cNvPr id="30769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1992" y="3162"/>
                  <a:ext cx="252" cy="310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r>
                    <a:rPr lang="en-US" altLang="en-US">
                      <a:latin typeface="Arial Unicode MS" pitchFamily="34" charset="-128"/>
                      <a:ea typeface="ＭＳ Ｐゴシック" pitchFamily="34" charset="-128"/>
                      <a:cs typeface="Arial Unicode MS" pitchFamily="34" charset="-128"/>
                    </a:rPr>
                    <a:t>4</a:t>
                  </a:r>
                </a:p>
              </p:txBody>
            </p:sp>
            <p:cxnSp>
              <p:nvCxnSpPr>
                <p:cNvPr id="30770" name="AutoShape 60"/>
                <p:cNvCxnSpPr>
                  <a:cxnSpLocks noChangeShapeType="1"/>
                  <a:stCxn id="30769" idx="3"/>
                  <a:endCxn id="30767" idx="1"/>
                </p:cNvCxnSpPr>
                <p:nvPr/>
              </p:nvCxnSpPr>
              <p:spPr bwMode="auto">
                <a:xfrm>
                  <a:off x="2221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30757" name="Group 61"/>
              <p:cNvGrpSpPr>
                <a:grpSpLocks/>
              </p:cNvGrpSpPr>
              <p:nvPr/>
            </p:nvGrpSpPr>
            <p:grpSpPr bwMode="auto">
              <a:xfrm>
                <a:off x="2413" y="3060"/>
                <a:ext cx="384" cy="310"/>
                <a:chOff x="2413" y="3162"/>
                <a:chExt cx="384" cy="310"/>
              </a:xfrm>
            </p:grpSpPr>
            <p:sp>
              <p:nvSpPr>
                <p:cNvPr id="30767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2413" y="3162"/>
                  <a:ext cx="252" cy="310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r>
                    <a:rPr lang="en-US" altLang="en-US">
                      <a:latin typeface="Arial Unicode MS" pitchFamily="34" charset="-128"/>
                      <a:ea typeface="ＭＳ Ｐゴシック" pitchFamily="34" charset="-128"/>
                      <a:cs typeface="Arial Unicode MS" pitchFamily="34" charset="-128"/>
                    </a:rPr>
                    <a:t>8</a:t>
                  </a:r>
                </a:p>
              </p:txBody>
            </p:sp>
            <p:cxnSp>
              <p:nvCxnSpPr>
                <p:cNvPr id="30768" name="AutoShape 63"/>
                <p:cNvCxnSpPr>
                  <a:cxnSpLocks noChangeShapeType="1"/>
                  <a:stCxn id="30767" idx="3"/>
                  <a:endCxn id="30765" idx="1"/>
                </p:cNvCxnSpPr>
                <p:nvPr/>
              </p:nvCxnSpPr>
              <p:spPr bwMode="auto">
                <a:xfrm>
                  <a:off x="2642" y="3309"/>
                  <a:ext cx="155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30758" name="Group 64"/>
              <p:cNvGrpSpPr>
                <a:grpSpLocks/>
              </p:cNvGrpSpPr>
              <p:nvPr/>
            </p:nvGrpSpPr>
            <p:grpSpPr bwMode="auto">
              <a:xfrm>
                <a:off x="2797" y="3060"/>
                <a:ext cx="480" cy="310"/>
                <a:chOff x="2797" y="3162"/>
                <a:chExt cx="480" cy="310"/>
              </a:xfrm>
            </p:grpSpPr>
            <p:sp>
              <p:nvSpPr>
                <p:cNvPr id="30765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2797" y="3162"/>
                  <a:ext cx="349" cy="310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r>
                    <a:rPr lang="en-US" altLang="en-US">
                      <a:latin typeface="Arial Unicode MS" pitchFamily="34" charset="-128"/>
                      <a:ea typeface="ＭＳ Ｐゴシック" pitchFamily="34" charset="-128"/>
                      <a:cs typeface="Arial Unicode MS" pitchFamily="34" charset="-128"/>
                    </a:rPr>
                    <a:t>16</a:t>
                  </a:r>
                </a:p>
              </p:txBody>
            </p:sp>
            <p:cxnSp>
              <p:nvCxnSpPr>
                <p:cNvPr id="30766" name="AutoShape 66"/>
                <p:cNvCxnSpPr>
                  <a:cxnSpLocks noChangeShapeType="1"/>
                  <a:stCxn id="30765" idx="3"/>
                  <a:endCxn id="30763" idx="1"/>
                </p:cNvCxnSpPr>
                <p:nvPr/>
              </p:nvCxnSpPr>
              <p:spPr bwMode="auto">
                <a:xfrm>
                  <a:off x="3133" y="3309"/>
                  <a:ext cx="144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30759" name="Group 67"/>
              <p:cNvGrpSpPr>
                <a:grpSpLocks/>
              </p:cNvGrpSpPr>
              <p:nvPr/>
            </p:nvGrpSpPr>
            <p:grpSpPr bwMode="auto">
              <a:xfrm>
                <a:off x="3277" y="3066"/>
                <a:ext cx="528" cy="310"/>
                <a:chOff x="3277" y="3162"/>
                <a:chExt cx="528" cy="310"/>
              </a:xfrm>
            </p:grpSpPr>
            <p:sp>
              <p:nvSpPr>
                <p:cNvPr id="30763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3277" y="3162"/>
                  <a:ext cx="349" cy="310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r>
                    <a:rPr lang="en-US" altLang="en-US">
                      <a:latin typeface="Arial Unicode MS" pitchFamily="34" charset="-128"/>
                      <a:ea typeface="ＭＳ Ｐゴシック" pitchFamily="34" charset="-128"/>
                      <a:cs typeface="Arial Unicode MS" pitchFamily="34" charset="-128"/>
                    </a:rPr>
                    <a:t>32</a:t>
                  </a:r>
                </a:p>
              </p:txBody>
            </p:sp>
            <p:cxnSp>
              <p:nvCxnSpPr>
                <p:cNvPr id="30764" name="AutoShape 69"/>
                <p:cNvCxnSpPr>
                  <a:cxnSpLocks noChangeShapeType="1"/>
                  <a:stCxn id="30763" idx="3"/>
                  <a:endCxn id="30761" idx="1"/>
                </p:cNvCxnSpPr>
                <p:nvPr/>
              </p:nvCxnSpPr>
              <p:spPr bwMode="auto">
                <a:xfrm>
                  <a:off x="3613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30760" name="Group 70"/>
              <p:cNvGrpSpPr>
                <a:grpSpLocks/>
              </p:cNvGrpSpPr>
              <p:nvPr/>
            </p:nvGrpSpPr>
            <p:grpSpPr bwMode="auto">
              <a:xfrm>
                <a:off x="3805" y="3066"/>
                <a:ext cx="528" cy="310"/>
                <a:chOff x="3805" y="3162"/>
                <a:chExt cx="528" cy="310"/>
              </a:xfrm>
            </p:grpSpPr>
            <p:sp>
              <p:nvSpPr>
                <p:cNvPr id="30761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3805" y="3162"/>
                  <a:ext cx="349" cy="310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r>
                    <a:rPr lang="en-US" altLang="en-US">
                      <a:latin typeface="Arial Unicode MS" pitchFamily="34" charset="-128"/>
                      <a:ea typeface="ＭＳ Ｐゴシック" pitchFamily="34" charset="-128"/>
                      <a:cs typeface="Arial Unicode MS" pitchFamily="34" charset="-128"/>
                    </a:rPr>
                    <a:t>64</a:t>
                  </a:r>
                </a:p>
              </p:txBody>
            </p:sp>
            <p:cxnSp>
              <p:nvCxnSpPr>
                <p:cNvPr id="30762" name="AutoShape 72"/>
                <p:cNvCxnSpPr>
                  <a:cxnSpLocks noChangeShapeType="1"/>
                  <a:stCxn id="30761" idx="3"/>
                  <a:endCxn id="30754" idx="1"/>
                </p:cNvCxnSpPr>
                <p:nvPr/>
              </p:nvCxnSpPr>
              <p:spPr bwMode="auto">
                <a:xfrm>
                  <a:off x="4141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30734" name="Group 73"/>
            <p:cNvGrpSpPr>
              <a:grpSpLocks/>
            </p:cNvGrpSpPr>
            <p:nvPr/>
          </p:nvGrpSpPr>
          <p:grpSpPr bwMode="auto">
            <a:xfrm>
              <a:off x="1597" y="3600"/>
              <a:ext cx="408" cy="310"/>
              <a:chOff x="1597" y="3498"/>
              <a:chExt cx="408" cy="310"/>
            </a:xfrm>
          </p:grpSpPr>
          <p:sp>
            <p:nvSpPr>
              <p:cNvPr id="30752" name="Text Box 74"/>
              <p:cNvSpPr txBox="1">
                <a:spLocks noChangeArrowheads="1"/>
              </p:cNvSpPr>
              <p:nvPr/>
            </p:nvSpPr>
            <p:spPr bwMode="auto">
              <a:xfrm>
                <a:off x="1597" y="3498"/>
                <a:ext cx="252" cy="310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1</a:t>
                </a:r>
              </a:p>
            </p:txBody>
          </p:sp>
          <p:cxnSp>
            <p:nvCxnSpPr>
              <p:cNvPr id="30753" name="AutoShape 75"/>
              <p:cNvCxnSpPr>
                <a:cxnSpLocks noChangeShapeType="1"/>
                <a:stCxn id="30752" idx="3"/>
                <a:endCxn id="30750" idx="1"/>
              </p:cNvCxnSpPr>
              <p:nvPr/>
            </p:nvCxnSpPr>
            <p:spPr bwMode="auto">
              <a:xfrm>
                <a:off x="1826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0735" name="Group 76"/>
            <p:cNvGrpSpPr>
              <a:grpSpLocks/>
            </p:cNvGrpSpPr>
            <p:nvPr/>
          </p:nvGrpSpPr>
          <p:grpSpPr bwMode="auto">
            <a:xfrm>
              <a:off x="2005" y="3600"/>
              <a:ext cx="408" cy="310"/>
              <a:chOff x="2005" y="3498"/>
              <a:chExt cx="408" cy="310"/>
            </a:xfrm>
          </p:grpSpPr>
          <p:sp>
            <p:nvSpPr>
              <p:cNvPr id="30750" name="Text Box 77"/>
              <p:cNvSpPr txBox="1">
                <a:spLocks noChangeArrowheads="1"/>
              </p:cNvSpPr>
              <p:nvPr/>
            </p:nvSpPr>
            <p:spPr bwMode="auto">
              <a:xfrm>
                <a:off x="2005" y="3498"/>
                <a:ext cx="252" cy="310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2</a:t>
                </a:r>
              </a:p>
            </p:txBody>
          </p:sp>
          <p:cxnSp>
            <p:nvCxnSpPr>
              <p:cNvPr id="30751" name="AutoShape 78"/>
              <p:cNvCxnSpPr>
                <a:cxnSpLocks noChangeShapeType="1"/>
                <a:stCxn id="30750" idx="3"/>
                <a:endCxn id="30748" idx="1"/>
              </p:cNvCxnSpPr>
              <p:nvPr/>
            </p:nvCxnSpPr>
            <p:spPr bwMode="auto">
              <a:xfrm>
                <a:off x="2234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0736" name="Group 79"/>
            <p:cNvGrpSpPr>
              <a:grpSpLocks/>
            </p:cNvGrpSpPr>
            <p:nvPr/>
          </p:nvGrpSpPr>
          <p:grpSpPr bwMode="auto">
            <a:xfrm>
              <a:off x="2413" y="3606"/>
              <a:ext cx="397" cy="310"/>
              <a:chOff x="2413" y="3498"/>
              <a:chExt cx="397" cy="310"/>
            </a:xfrm>
          </p:grpSpPr>
          <p:sp>
            <p:nvSpPr>
              <p:cNvPr id="30748" name="Text Box 80"/>
              <p:cNvSpPr txBox="1">
                <a:spLocks noChangeArrowheads="1"/>
              </p:cNvSpPr>
              <p:nvPr/>
            </p:nvSpPr>
            <p:spPr bwMode="auto">
              <a:xfrm>
                <a:off x="2413" y="3498"/>
                <a:ext cx="252" cy="310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3</a:t>
                </a:r>
              </a:p>
            </p:txBody>
          </p:sp>
          <p:cxnSp>
            <p:nvCxnSpPr>
              <p:cNvPr id="30749" name="AutoShape 81"/>
              <p:cNvCxnSpPr>
                <a:cxnSpLocks noChangeShapeType="1"/>
                <a:stCxn id="30748" idx="3"/>
                <a:endCxn id="30746" idx="1"/>
              </p:cNvCxnSpPr>
              <p:nvPr/>
            </p:nvCxnSpPr>
            <p:spPr bwMode="auto">
              <a:xfrm>
                <a:off x="2642" y="3645"/>
                <a:ext cx="168" cy="0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0737" name="Group 82"/>
            <p:cNvGrpSpPr>
              <a:grpSpLocks/>
            </p:cNvGrpSpPr>
            <p:nvPr/>
          </p:nvGrpSpPr>
          <p:grpSpPr bwMode="auto">
            <a:xfrm>
              <a:off x="2810" y="3600"/>
              <a:ext cx="382" cy="310"/>
              <a:chOff x="2810" y="3498"/>
              <a:chExt cx="382" cy="310"/>
            </a:xfrm>
          </p:grpSpPr>
          <p:sp>
            <p:nvSpPr>
              <p:cNvPr id="30746" name="Text Box 83"/>
              <p:cNvSpPr txBox="1">
                <a:spLocks noChangeArrowheads="1"/>
              </p:cNvSpPr>
              <p:nvPr/>
            </p:nvSpPr>
            <p:spPr bwMode="auto">
              <a:xfrm>
                <a:off x="2810" y="3498"/>
                <a:ext cx="252" cy="310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5</a:t>
                </a:r>
              </a:p>
            </p:txBody>
          </p:sp>
          <p:cxnSp>
            <p:nvCxnSpPr>
              <p:cNvPr id="30747" name="AutoShape 84"/>
              <p:cNvCxnSpPr>
                <a:cxnSpLocks noChangeShapeType="1"/>
                <a:stCxn id="30746" idx="3"/>
                <a:endCxn id="30744" idx="1"/>
              </p:cNvCxnSpPr>
              <p:nvPr/>
            </p:nvCxnSpPr>
            <p:spPr bwMode="auto">
              <a:xfrm>
                <a:off x="3039" y="3645"/>
                <a:ext cx="153" cy="0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0738" name="Group 85"/>
            <p:cNvGrpSpPr>
              <a:grpSpLocks/>
            </p:cNvGrpSpPr>
            <p:nvPr/>
          </p:nvGrpSpPr>
          <p:grpSpPr bwMode="auto">
            <a:xfrm>
              <a:off x="3192" y="3600"/>
              <a:ext cx="373" cy="310"/>
              <a:chOff x="3192" y="3498"/>
              <a:chExt cx="373" cy="310"/>
            </a:xfrm>
          </p:grpSpPr>
          <p:sp>
            <p:nvSpPr>
              <p:cNvPr id="30744" name="Text Box 86"/>
              <p:cNvSpPr txBox="1">
                <a:spLocks noChangeArrowheads="1"/>
              </p:cNvSpPr>
              <p:nvPr/>
            </p:nvSpPr>
            <p:spPr bwMode="auto">
              <a:xfrm>
                <a:off x="3192" y="3498"/>
                <a:ext cx="252" cy="310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8</a:t>
                </a:r>
              </a:p>
            </p:txBody>
          </p:sp>
          <p:cxnSp>
            <p:nvCxnSpPr>
              <p:cNvPr id="30745" name="AutoShape 87"/>
              <p:cNvCxnSpPr>
                <a:cxnSpLocks noChangeShapeType="1"/>
                <a:stCxn id="30744" idx="3"/>
                <a:endCxn id="30739" idx="1"/>
              </p:cNvCxnSpPr>
              <p:nvPr/>
            </p:nvCxnSpPr>
            <p:spPr bwMode="auto">
              <a:xfrm>
                <a:off x="342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0739" name="Text Box 89"/>
            <p:cNvSpPr txBox="1">
              <a:spLocks noChangeArrowheads="1"/>
            </p:cNvSpPr>
            <p:nvPr/>
          </p:nvSpPr>
          <p:spPr bwMode="auto">
            <a:xfrm>
              <a:off x="3565" y="3600"/>
              <a:ext cx="371" cy="310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13</a:t>
              </a:r>
            </a:p>
          </p:txBody>
        </p:sp>
        <p:cxnSp>
          <p:nvCxnSpPr>
            <p:cNvPr id="30740" name="AutoShape 90"/>
            <p:cNvCxnSpPr>
              <a:cxnSpLocks noChangeShapeType="1"/>
              <a:stCxn id="30739" idx="3"/>
              <a:endCxn id="30742" idx="1"/>
            </p:cNvCxnSpPr>
            <p:nvPr/>
          </p:nvCxnSpPr>
          <p:spPr bwMode="auto">
            <a:xfrm>
              <a:off x="3936" y="3747"/>
              <a:ext cx="109" cy="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0741" name="Group 91"/>
            <p:cNvGrpSpPr>
              <a:grpSpLocks/>
            </p:cNvGrpSpPr>
            <p:nvPr/>
          </p:nvGrpSpPr>
          <p:grpSpPr bwMode="auto">
            <a:xfrm>
              <a:off x="4045" y="3600"/>
              <a:ext cx="480" cy="310"/>
              <a:chOff x="4045" y="3498"/>
              <a:chExt cx="480" cy="310"/>
            </a:xfrm>
          </p:grpSpPr>
          <p:sp>
            <p:nvSpPr>
              <p:cNvPr id="30742" name="Text Box 92"/>
              <p:cNvSpPr txBox="1">
                <a:spLocks noChangeArrowheads="1"/>
              </p:cNvSpPr>
              <p:nvPr/>
            </p:nvSpPr>
            <p:spPr bwMode="auto">
              <a:xfrm>
                <a:off x="4045" y="3498"/>
                <a:ext cx="349" cy="310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21</a:t>
                </a:r>
              </a:p>
            </p:txBody>
          </p:sp>
          <p:cxnSp>
            <p:nvCxnSpPr>
              <p:cNvPr id="30743" name="AutoShape 93"/>
              <p:cNvCxnSpPr>
                <a:cxnSpLocks noChangeShapeType="1"/>
                <a:stCxn id="30742" idx="3"/>
                <a:endCxn id="30732" idx="1"/>
              </p:cNvCxnSpPr>
              <p:nvPr/>
            </p:nvCxnSpPr>
            <p:spPr bwMode="auto">
              <a:xfrm>
                <a:off x="438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30726" name="Group 52"/>
          <p:cNvGrpSpPr>
            <a:grpSpLocks/>
          </p:cNvGrpSpPr>
          <p:nvPr/>
        </p:nvGrpSpPr>
        <p:grpSpPr bwMode="auto">
          <a:xfrm>
            <a:off x="1313860" y="1478757"/>
            <a:ext cx="865585" cy="711994"/>
            <a:chOff x="4896" y="2172"/>
            <a:chExt cx="727" cy="598"/>
          </a:xfrm>
        </p:grpSpPr>
        <p:sp>
          <p:nvSpPr>
            <p:cNvPr id="30730" name="Text Box 45"/>
            <p:cNvSpPr txBox="1">
              <a:spLocks noChangeArrowheads="1"/>
            </p:cNvSpPr>
            <p:nvPr/>
          </p:nvSpPr>
          <p:spPr bwMode="auto">
            <a:xfrm>
              <a:off x="4896" y="2172"/>
              <a:ext cx="703" cy="31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b="1" i="1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Brutus</a:t>
              </a:r>
            </a:p>
          </p:txBody>
        </p:sp>
        <p:sp>
          <p:nvSpPr>
            <p:cNvPr id="30731" name="Text Box 46"/>
            <p:cNvSpPr txBox="1">
              <a:spLocks noChangeArrowheads="1"/>
            </p:cNvSpPr>
            <p:nvPr/>
          </p:nvSpPr>
          <p:spPr bwMode="auto">
            <a:xfrm>
              <a:off x="4896" y="2460"/>
              <a:ext cx="727" cy="31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b="1" i="1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Caesar</a:t>
              </a:r>
            </a:p>
          </p:txBody>
        </p:sp>
      </p:grpSp>
      <p:sp>
        <p:nvSpPr>
          <p:cNvPr id="30729" name="TextBox 96"/>
          <p:cNvSpPr txBox="1">
            <a:spLocks noChangeArrowheads="1"/>
          </p:cNvSpPr>
          <p:nvPr/>
        </p:nvSpPr>
        <p:spPr bwMode="auto">
          <a:xfrm>
            <a:off x="6858000" y="-36701"/>
            <a:ext cx="7713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200">
                <a:solidFill>
                  <a:srgbClr val="FBFCFF"/>
                </a:solidFill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Sec. 1.3</a:t>
            </a:r>
          </a:p>
        </p:txBody>
      </p:sp>
      <p:sp>
        <p:nvSpPr>
          <p:cNvPr id="53" name="Text Box 45"/>
          <p:cNvSpPr txBox="1">
            <a:spLocks noChangeArrowheads="1"/>
          </p:cNvSpPr>
          <p:nvPr/>
        </p:nvSpPr>
        <p:spPr bwMode="auto">
          <a:xfrm>
            <a:off x="1404343" y="3660948"/>
            <a:ext cx="2472929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b="1" i="1" dirty="0">
                <a:latin typeface="Arial Unicode MS" pitchFamily="34" charset="-128"/>
                <a:ea typeface="ＭＳ Ｐゴシック" pitchFamily="34" charset="-128"/>
                <a:cs typeface="Arial Unicode MS" pitchFamily="34" charset="-128"/>
              </a:rPr>
              <a:t>Brutus  AND Caesar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2732488" y="971550"/>
            <a:ext cx="0" cy="3429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/>
          <p:nvPr/>
        </p:nvCxnSpPr>
        <p:spPr bwMode="auto">
          <a:xfrm flipV="1">
            <a:off x="2756299" y="2336007"/>
            <a:ext cx="0" cy="4071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flipV="1">
            <a:off x="3219454" y="2336007"/>
            <a:ext cx="0" cy="4071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Rectangle 4"/>
          <p:cNvSpPr/>
          <p:nvPr/>
        </p:nvSpPr>
        <p:spPr bwMode="auto">
          <a:xfrm>
            <a:off x="2619972" y="2307431"/>
            <a:ext cx="181868" cy="4357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1C3D"/>
              </a:solidFill>
              <a:latin typeface="Verdana" pitchFamily="34" charset="0"/>
            </a:endParaRPr>
          </a:p>
        </p:txBody>
      </p:sp>
      <p:sp>
        <p:nvSpPr>
          <p:cNvPr id="101" name="Text Box 56"/>
          <p:cNvSpPr txBox="1">
            <a:spLocks noChangeArrowheads="1"/>
          </p:cNvSpPr>
          <p:nvPr/>
        </p:nvSpPr>
        <p:spPr bwMode="auto">
          <a:xfrm>
            <a:off x="4155283" y="3657153"/>
            <a:ext cx="300082" cy="369332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>
                <a:latin typeface="Arial Unicode MS" pitchFamily="34" charset="-128"/>
                <a:ea typeface="ＭＳ Ｐゴシック" pitchFamily="34" charset="-128"/>
                <a:cs typeface="Arial Unicode MS" pitchFamily="34" charset="-128"/>
              </a:rPr>
              <a:t>2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427935" y="3660946"/>
            <a:ext cx="510228" cy="369332"/>
            <a:chOff x="4598196" y="4881264"/>
            <a:chExt cx="680304" cy="492443"/>
          </a:xfrm>
        </p:grpSpPr>
        <p:cxnSp>
          <p:nvCxnSpPr>
            <p:cNvPr id="79" name="AutoShape 81"/>
            <p:cNvCxnSpPr>
              <a:cxnSpLocks noChangeShapeType="1"/>
            </p:cNvCxnSpPr>
            <p:nvPr/>
          </p:nvCxnSpPr>
          <p:spPr bwMode="auto">
            <a:xfrm>
              <a:off x="4598196" y="5112096"/>
              <a:ext cx="266700" cy="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9" name="Text Box 56"/>
            <p:cNvSpPr txBox="1">
              <a:spLocks noChangeArrowheads="1"/>
            </p:cNvSpPr>
            <p:nvPr/>
          </p:nvSpPr>
          <p:spPr bwMode="auto">
            <a:xfrm>
              <a:off x="4878391" y="4881264"/>
              <a:ext cx="400109" cy="492443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dirty="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8</a:t>
              </a:r>
            </a:p>
          </p:txBody>
        </p:sp>
      </p:grpSp>
      <p:cxnSp>
        <p:nvCxnSpPr>
          <p:cNvPr id="110" name="Straight Arrow Connector 109"/>
          <p:cNvCxnSpPr/>
          <p:nvPr/>
        </p:nvCxnSpPr>
        <p:spPr bwMode="auto">
          <a:xfrm>
            <a:off x="3226595" y="971550"/>
            <a:ext cx="0" cy="3429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1" name="Straight Arrow Connector 110"/>
          <p:cNvCxnSpPr/>
          <p:nvPr/>
        </p:nvCxnSpPr>
        <p:spPr bwMode="auto">
          <a:xfrm flipV="1">
            <a:off x="3727849" y="2336007"/>
            <a:ext cx="0" cy="4071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2" name="Rectangle 111"/>
          <p:cNvSpPr/>
          <p:nvPr/>
        </p:nvSpPr>
        <p:spPr bwMode="auto">
          <a:xfrm>
            <a:off x="3098008" y="2307429"/>
            <a:ext cx="257175" cy="4357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1C3D"/>
              </a:solidFill>
              <a:latin typeface="Verdana" pitchFamily="34" charset="0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2604493" y="910828"/>
            <a:ext cx="195857" cy="4643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1C3D"/>
              </a:solidFill>
              <a:latin typeface="Verdana" pitchFamily="34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3591522" y="2321717"/>
            <a:ext cx="257175" cy="4357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1C3D"/>
              </a:solidFill>
              <a:latin typeface="Verdana" pitchFamily="34" charset="0"/>
            </a:endParaRPr>
          </a:p>
        </p:txBody>
      </p:sp>
      <p:cxnSp>
        <p:nvCxnSpPr>
          <p:cNvPr id="115" name="Straight Arrow Connector 114"/>
          <p:cNvCxnSpPr/>
          <p:nvPr/>
        </p:nvCxnSpPr>
        <p:spPr bwMode="auto">
          <a:xfrm flipV="1">
            <a:off x="4200527" y="2336007"/>
            <a:ext cx="0" cy="4071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6" name="Rectangle 115"/>
          <p:cNvSpPr/>
          <p:nvPr/>
        </p:nvSpPr>
        <p:spPr bwMode="auto">
          <a:xfrm>
            <a:off x="3090269" y="939401"/>
            <a:ext cx="257175" cy="4357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1C3D"/>
              </a:solidFill>
              <a:latin typeface="Verdana" pitchFamily="34" charset="0"/>
            </a:endParaRPr>
          </a:p>
        </p:txBody>
      </p:sp>
      <p:cxnSp>
        <p:nvCxnSpPr>
          <p:cNvPr id="117" name="Straight Arrow Connector 116"/>
          <p:cNvCxnSpPr/>
          <p:nvPr/>
        </p:nvCxnSpPr>
        <p:spPr bwMode="auto">
          <a:xfrm>
            <a:off x="3710586" y="971550"/>
            <a:ext cx="0" cy="3429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8" name="Rectangle 117"/>
          <p:cNvSpPr/>
          <p:nvPr/>
        </p:nvSpPr>
        <p:spPr bwMode="auto">
          <a:xfrm>
            <a:off x="4026695" y="2307429"/>
            <a:ext cx="257175" cy="4357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1C3D"/>
              </a:solidFill>
              <a:latin typeface="Verdana" pitchFamily="34" charset="0"/>
            </a:endParaRPr>
          </a:p>
        </p:txBody>
      </p:sp>
      <p:cxnSp>
        <p:nvCxnSpPr>
          <p:cNvPr id="119" name="Straight Arrow Connector 118"/>
          <p:cNvCxnSpPr/>
          <p:nvPr/>
        </p:nvCxnSpPr>
        <p:spPr bwMode="auto">
          <a:xfrm flipV="1">
            <a:off x="4655347" y="2350295"/>
            <a:ext cx="0" cy="4071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1" name="Rectangle 120"/>
          <p:cNvSpPr/>
          <p:nvPr/>
        </p:nvSpPr>
        <p:spPr bwMode="auto">
          <a:xfrm>
            <a:off x="4499374" y="2307429"/>
            <a:ext cx="257175" cy="4500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1C3D"/>
              </a:solidFill>
              <a:latin typeface="Verdana" pitchFamily="34" charset="0"/>
            </a:endParaRPr>
          </a:p>
        </p:txBody>
      </p:sp>
      <p:cxnSp>
        <p:nvCxnSpPr>
          <p:cNvPr id="122" name="Straight Arrow Connector 121"/>
          <p:cNvCxnSpPr/>
          <p:nvPr/>
        </p:nvCxnSpPr>
        <p:spPr bwMode="auto">
          <a:xfrm flipV="1">
            <a:off x="5239350" y="2336007"/>
            <a:ext cx="0" cy="4071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3" name="Straight Arrow Connector 122"/>
          <p:cNvCxnSpPr/>
          <p:nvPr/>
        </p:nvCxnSpPr>
        <p:spPr bwMode="auto">
          <a:xfrm>
            <a:off x="4248747" y="971550"/>
            <a:ext cx="0" cy="3429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5" name="Rectangle 124"/>
          <p:cNvSpPr/>
          <p:nvPr/>
        </p:nvSpPr>
        <p:spPr bwMode="auto">
          <a:xfrm>
            <a:off x="3575451" y="925114"/>
            <a:ext cx="257175" cy="4357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1C3D"/>
              </a:solidFill>
              <a:latin typeface="Verdana" pitchFamily="34" charset="0"/>
            </a:endParaRPr>
          </a:p>
        </p:txBody>
      </p:sp>
      <p:cxnSp>
        <p:nvCxnSpPr>
          <p:cNvPr id="126" name="Straight Arrow Connector 125"/>
          <p:cNvCxnSpPr/>
          <p:nvPr/>
        </p:nvCxnSpPr>
        <p:spPr bwMode="auto">
          <a:xfrm flipV="1">
            <a:off x="5715000" y="2350295"/>
            <a:ext cx="0" cy="4071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7" name="Rectangle 126"/>
          <p:cNvSpPr/>
          <p:nvPr/>
        </p:nvSpPr>
        <p:spPr bwMode="auto">
          <a:xfrm>
            <a:off x="5055395" y="2322530"/>
            <a:ext cx="257175" cy="4357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1C3D"/>
              </a:solidFill>
              <a:latin typeface="Verdana" pitchFamily="34" charset="0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4141344" y="941736"/>
            <a:ext cx="257175" cy="4357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1C3D"/>
              </a:solidFill>
              <a:latin typeface="Verdana" pitchFamily="34" charset="0"/>
            </a:endParaRPr>
          </a:p>
        </p:txBody>
      </p:sp>
      <p:cxnSp>
        <p:nvCxnSpPr>
          <p:cNvPr id="129" name="Straight Arrow Connector 128"/>
          <p:cNvCxnSpPr/>
          <p:nvPr/>
        </p:nvCxnSpPr>
        <p:spPr bwMode="auto">
          <a:xfrm>
            <a:off x="4780984" y="971550"/>
            <a:ext cx="0" cy="3429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0" name="Straight Arrow Connector 129"/>
          <p:cNvCxnSpPr/>
          <p:nvPr/>
        </p:nvCxnSpPr>
        <p:spPr bwMode="auto">
          <a:xfrm flipV="1">
            <a:off x="6306147" y="2360468"/>
            <a:ext cx="0" cy="4071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1" name="Rectangle 130"/>
          <p:cNvSpPr/>
          <p:nvPr/>
        </p:nvSpPr>
        <p:spPr bwMode="auto">
          <a:xfrm>
            <a:off x="5586413" y="2322530"/>
            <a:ext cx="257175" cy="4357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1C3D"/>
              </a:solidFill>
              <a:latin typeface="Verdana" pitchFamily="34" charset="0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4633223" y="941736"/>
            <a:ext cx="257175" cy="4357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1C3D"/>
              </a:solidFill>
              <a:latin typeface="Verdana" pitchFamily="34" charset="0"/>
            </a:endParaRPr>
          </a:p>
        </p:txBody>
      </p:sp>
      <p:cxnSp>
        <p:nvCxnSpPr>
          <p:cNvPr id="133" name="Straight Arrow Connector 132"/>
          <p:cNvCxnSpPr/>
          <p:nvPr/>
        </p:nvCxnSpPr>
        <p:spPr bwMode="auto">
          <a:xfrm>
            <a:off x="5440657" y="988172"/>
            <a:ext cx="0" cy="3429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4" name="Rectangle 133"/>
          <p:cNvSpPr/>
          <p:nvPr/>
        </p:nvSpPr>
        <p:spPr bwMode="auto">
          <a:xfrm>
            <a:off x="6132316" y="2346179"/>
            <a:ext cx="257175" cy="4357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1C3D"/>
              </a:solidFill>
              <a:latin typeface="Verdana" pitchFamily="34" charset="0"/>
            </a:endParaRPr>
          </a:p>
        </p:txBody>
      </p:sp>
      <p:cxnSp>
        <p:nvCxnSpPr>
          <p:cNvPr id="135" name="Straight Arrow Connector 134"/>
          <p:cNvCxnSpPr/>
          <p:nvPr/>
        </p:nvCxnSpPr>
        <p:spPr bwMode="auto">
          <a:xfrm flipV="1">
            <a:off x="7086600" y="2400421"/>
            <a:ext cx="0" cy="4071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Rectangle 135"/>
              <p:cNvSpPr/>
              <p:nvPr/>
            </p:nvSpPr>
            <p:spPr bwMode="auto">
              <a:xfrm>
                <a:off x="6972300" y="1811955"/>
                <a:ext cx="257175" cy="43577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dash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1C3D"/>
                          </a:solidFill>
                          <a:latin typeface="Cambria Math"/>
                          <a:ea typeface="Cambria Math"/>
                        </a:rPr>
                        <m:t>∅</m:t>
                      </m:r>
                    </m:oMath>
                  </m:oMathPara>
                </a14:m>
                <a:endParaRPr lang="en-US" sz="2400" dirty="0">
                  <a:solidFill>
                    <a:srgbClr val="001C3D"/>
                  </a:solidFill>
                  <a:latin typeface="Verdana" pitchFamily="34" charset="0"/>
                </a:endParaRPr>
              </a:p>
            </p:txBody>
          </p:sp>
        </mc:Choice>
        <mc:Fallback xmlns="">
          <p:sp>
            <p:nvSpPr>
              <p:cNvPr id="136" name="Rectangle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72300" y="1811955"/>
                <a:ext cx="257175" cy="435771"/>
              </a:xfrm>
              <a:prstGeom prst="rect">
                <a:avLst/>
              </a:prstGeom>
              <a:blipFill>
                <a:blip r:embed="rId2"/>
                <a:stretch>
                  <a:fillRect l="-18182" r="-43182" b="-8108"/>
                </a:stretch>
              </a:blipFill>
              <a:ln w="9525" cap="flat" cmpd="sng" algn="ctr">
                <a:solidFill>
                  <a:schemeClr val="tx1"/>
                </a:solidFill>
                <a:prstDash val="dashDot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5959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1" grpId="0" animBg="1"/>
      <p:bldP spid="112" grpId="0" animBg="1"/>
      <p:bldP spid="113" grpId="0" animBg="1"/>
      <p:bldP spid="114" grpId="0" animBg="1"/>
      <p:bldP spid="116" grpId="0" animBg="1"/>
      <p:bldP spid="118" grpId="0" animBg="1"/>
      <p:bldP spid="121" grpId="0" animBg="1"/>
      <p:bldP spid="125" grpId="0" animBg="1"/>
      <p:bldP spid="127" grpId="0" animBg="1"/>
      <p:bldP spid="128" grpId="0" animBg="1"/>
      <p:bldP spid="131" grpId="0" animBg="1"/>
      <p:bldP spid="132" grpId="0" animBg="1"/>
      <p:bldP spid="134" grpId="0" animBg="1"/>
      <p:bldP spid="13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4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Intersecting two postings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lists (</a:t>
            </a:r>
            <a:r>
              <a:rPr lang="en-US" dirty="0">
                <a:ea typeface="ＭＳ Ｐゴシック" charset="0"/>
                <a:cs typeface="ＭＳ Ｐゴシック" charset="0"/>
              </a:rPr>
              <a:t>a “merge” algorithm)</a:t>
            </a:r>
          </a:p>
        </p:txBody>
      </p:sp>
      <p:pic>
        <p:nvPicPr>
          <p:cNvPr id="31748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248" y="1007424"/>
            <a:ext cx="4621176" cy="3447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680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itchFamily="34" charset="-128"/>
              </a:rPr>
              <a:t>Exercise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nl-NL" sz="2000" dirty="0">
                <a:ea typeface="ＭＳ Ｐゴシック" charset="0"/>
                <a:cs typeface="ＭＳ Ｐゴシック" charset="0"/>
              </a:rPr>
              <a:t>Write out a </a:t>
            </a:r>
            <a:r>
              <a:rPr lang="nl-NL" sz="2000" dirty="0" err="1">
                <a:ea typeface="ＭＳ Ｐゴシック" charset="0"/>
                <a:cs typeface="ＭＳ Ｐゴシック" charset="0"/>
              </a:rPr>
              <a:t>postings</a:t>
            </a:r>
            <a:r>
              <a:rPr lang="nl-NL" sz="2000" dirty="0">
                <a:ea typeface="ＭＳ Ｐゴシック" charset="0"/>
                <a:cs typeface="ＭＳ Ｐゴシック" charset="0"/>
              </a:rPr>
              <a:t> </a:t>
            </a:r>
            <a:r>
              <a:rPr lang="nl-NL" sz="2000" dirty="0" err="1">
                <a:ea typeface="ＭＳ Ｐゴシック" charset="0"/>
                <a:cs typeface="ＭＳ Ｐゴシック" charset="0"/>
              </a:rPr>
              <a:t>merge</a:t>
            </a:r>
            <a:r>
              <a:rPr lang="nl-NL" sz="2000" dirty="0">
                <a:ea typeface="ＭＳ Ｐゴシック" charset="0"/>
                <a:cs typeface="ＭＳ Ｐゴシック" charset="0"/>
              </a:rPr>
              <a:t> </a:t>
            </a:r>
            <a:r>
              <a:rPr lang="nl-NL" sz="2000" dirty="0" err="1">
                <a:ea typeface="ＭＳ Ｐゴシック" charset="0"/>
                <a:cs typeface="ＭＳ Ｐゴシック" charset="0"/>
              </a:rPr>
              <a:t>algorithm</a:t>
            </a:r>
            <a:r>
              <a:rPr lang="nl-NL" sz="2000" dirty="0">
                <a:ea typeface="ＭＳ Ｐゴシック" charset="0"/>
                <a:cs typeface="ＭＳ Ｐゴシック" charset="0"/>
              </a:rPr>
              <a:t> </a:t>
            </a:r>
            <a:r>
              <a:rPr lang="nl-NL" sz="2000" dirty="0" err="1">
                <a:ea typeface="ＭＳ Ｐゴシック" charset="0"/>
                <a:cs typeface="ＭＳ Ｐゴシック" charset="0"/>
              </a:rPr>
              <a:t>for</a:t>
            </a:r>
            <a:r>
              <a:rPr lang="nl-NL" sz="2000" dirty="0">
                <a:ea typeface="ＭＳ Ｐゴシック" charset="0"/>
                <a:cs typeface="ＭＳ Ｐゴシック" charset="0"/>
              </a:rPr>
              <a:t> </a:t>
            </a:r>
            <a:r>
              <a:rPr lang="nl-NL" sz="2000" dirty="0" err="1">
                <a:ea typeface="ＭＳ Ｐゴシック" charset="0"/>
                <a:cs typeface="ＭＳ Ｐゴシック" charset="0"/>
              </a:rPr>
              <a:t>an</a:t>
            </a:r>
            <a:r>
              <a:rPr lang="nl-NL" sz="2000" dirty="0">
                <a:ea typeface="ＭＳ Ｐゴシック" charset="0"/>
                <a:cs typeface="ＭＳ Ｐゴシック" charset="0"/>
              </a:rPr>
              <a:t> </a:t>
            </a:r>
            <a:r>
              <a:rPr lang="nl-NL" sz="2000" i="1" dirty="0">
                <a:ea typeface="ＭＳ Ｐゴシック" charset="0"/>
                <a:cs typeface="ＭＳ Ｐゴシック" charset="0"/>
              </a:rPr>
              <a:t>x</a:t>
            </a:r>
            <a:r>
              <a:rPr lang="nl-NL" sz="2000" dirty="0">
                <a:ea typeface="ＭＳ Ｐゴシック" charset="0"/>
                <a:cs typeface="ＭＳ Ｐゴシック" charset="0"/>
              </a:rPr>
              <a:t> OR</a:t>
            </a:r>
            <a:r>
              <a:rPr lang="nl-NL" sz="2000" i="1" dirty="0">
                <a:ea typeface="ＭＳ Ｐゴシック" charset="0"/>
                <a:cs typeface="ＭＳ Ｐゴシック" charset="0"/>
              </a:rPr>
              <a:t> y </a:t>
            </a:r>
            <a:r>
              <a:rPr lang="nl-NL" sz="2000" dirty="0">
                <a:ea typeface="ＭＳ Ｐゴシック" charset="0"/>
                <a:cs typeface="ＭＳ Ｐゴシック" charset="0"/>
              </a:rPr>
              <a:t>query</a:t>
            </a:r>
          </a:p>
          <a:p>
            <a:pPr marL="0" indent="0">
              <a:buNone/>
              <a:defRPr/>
            </a:pPr>
            <a:r>
              <a:rPr lang="nl-NL" sz="2000" dirty="0" err="1">
                <a:ea typeface="ＭＳ Ｐゴシック" charset="0"/>
                <a:cs typeface="ＭＳ Ｐゴシック" charset="0"/>
              </a:rPr>
              <a:t>Use</a:t>
            </a:r>
            <a:r>
              <a:rPr lang="nl-NL" sz="2000" dirty="0">
                <a:ea typeface="ＭＳ Ｐゴシック" charset="0"/>
                <a:cs typeface="ＭＳ Ｐゴシック" charset="0"/>
              </a:rPr>
              <a:t> </a:t>
            </a:r>
            <a:r>
              <a:rPr lang="nl-NL" sz="2000" dirty="0" err="1">
                <a:ea typeface="ＭＳ Ｐゴシック" charset="0"/>
                <a:cs typeface="ＭＳ Ｐゴシック" charset="0"/>
              </a:rPr>
              <a:t>the</a:t>
            </a:r>
            <a:r>
              <a:rPr lang="nl-NL" sz="2000" dirty="0">
                <a:ea typeface="ＭＳ Ｐゴシック" charset="0"/>
                <a:cs typeface="ＭＳ Ｐゴシック" charset="0"/>
              </a:rPr>
              <a:t> </a:t>
            </a:r>
            <a:r>
              <a:rPr lang="nl-NL" sz="2000" dirty="0" err="1">
                <a:ea typeface="ＭＳ Ｐゴシック" charset="0"/>
                <a:cs typeface="ＭＳ Ｐゴシック" charset="0"/>
              </a:rPr>
              <a:t>previous</a:t>
            </a:r>
            <a:r>
              <a:rPr lang="nl-NL" sz="2000" dirty="0">
                <a:ea typeface="ＭＳ Ｐゴシック" charset="0"/>
                <a:cs typeface="ＭＳ Ｐゴシック" charset="0"/>
              </a:rPr>
              <a:t> </a:t>
            </a:r>
            <a:r>
              <a:rPr lang="nl-NL" sz="2000" dirty="0" err="1">
                <a:ea typeface="ＭＳ Ｐゴシック" charset="0"/>
                <a:cs typeface="ＭＳ Ｐゴシック" charset="0"/>
              </a:rPr>
              <a:t>algorithm</a:t>
            </a:r>
            <a:r>
              <a:rPr lang="nl-NL" sz="2000" dirty="0">
                <a:ea typeface="ＭＳ Ｐゴシック" charset="0"/>
                <a:cs typeface="ＭＳ Ｐゴシック" charset="0"/>
              </a:rPr>
              <a:t> as </a:t>
            </a:r>
            <a:r>
              <a:rPr lang="nl-NL" sz="2000" dirty="0" err="1">
                <a:ea typeface="ＭＳ Ｐゴシック" charset="0"/>
                <a:cs typeface="ＭＳ Ｐゴシック" charset="0"/>
              </a:rPr>
              <a:t>the</a:t>
            </a:r>
            <a:r>
              <a:rPr lang="nl-NL" sz="2000" dirty="0">
                <a:ea typeface="ＭＳ Ｐゴシック" charset="0"/>
                <a:cs typeface="ＭＳ Ｐゴシック" charset="0"/>
              </a:rPr>
              <a:t> basis, but take </a:t>
            </a:r>
            <a:r>
              <a:rPr lang="nl-NL" sz="2000" dirty="0" err="1">
                <a:ea typeface="ＭＳ Ｐゴシック" charset="0"/>
                <a:cs typeface="ＭＳ Ｐゴシック" charset="0"/>
              </a:rPr>
              <a:t>now</a:t>
            </a:r>
            <a:r>
              <a:rPr lang="nl-NL" sz="2000" dirty="0">
                <a:ea typeface="ＭＳ Ｐゴシック" charset="0"/>
                <a:cs typeface="ＭＳ Ｐゴシック" charset="0"/>
              </a:rPr>
              <a:t> </a:t>
            </a:r>
            <a:r>
              <a:rPr lang="nl-NL" sz="2000" dirty="0" err="1">
                <a:ea typeface="ＭＳ Ｐゴシック" charset="0"/>
                <a:cs typeface="ＭＳ Ｐゴシック" charset="0"/>
              </a:rPr>
              <a:t>the</a:t>
            </a:r>
            <a:r>
              <a:rPr lang="nl-NL" sz="2000" dirty="0">
                <a:ea typeface="ＭＳ Ｐゴシック" charset="0"/>
                <a:cs typeface="ＭＳ Ｐゴシック" charset="0"/>
              </a:rPr>
              <a:t> </a:t>
            </a:r>
            <a:r>
              <a:rPr lang="nl-NL" sz="2000" dirty="0" err="1">
                <a:ea typeface="ＭＳ Ｐゴシック" charset="0"/>
                <a:cs typeface="ＭＳ Ｐゴシック" charset="0"/>
              </a:rPr>
              <a:t>union</a:t>
            </a:r>
            <a:endParaRPr lang="en-US" sz="20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3797" name="TextBox 4"/>
          <p:cNvSpPr txBox="1">
            <a:spLocks noChangeArrowheads="1"/>
          </p:cNvSpPr>
          <p:nvPr/>
        </p:nvSpPr>
        <p:spPr bwMode="auto">
          <a:xfrm>
            <a:off x="6858000" y="-36701"/>
            <a:ext cx="7713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200">
                <a:solidFill>
                  <a:srgbClr val="FBFCFF"/>
                </a:solidFill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Sec. 1.3</a:t>
            </a:r>
          </a:p>
        </p:txBody>
      </p:sp>
    </p:spTree>
    <p:extLst>
      <p:ext uri="{BB962C8B-B14F-4D97-AF65-F5344CB8AC3E}">
        <p14:creationId xmlns:p14="http://schemas.microsoft.com/office/powerpoint/2010/main" val="411638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8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594" y="1257301"/>
            <a:ext cx="4457700" cy="3325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TASK: Write out a postings merge algorithm for an x OR y query</a:t>
            </a:r>
          </a:p>
        </p:txBody>
      </p:sp>
    </p:spTree>
    <p:extLst>
      <p:ext uri="{BB962C8B-B14F-4D97-AF65-F5344CB8AC3E}">
        <p14:creationId xmlns:p14="http://schemas.microsoft.com/office/powerpoint/2010/main" val="325584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Solution: </a:t>
            </a:r>
            <a:r>
              <a:rPr lang="en-US" dirty="0"/>
              <a:t>Union(</a:t>
            </a:r>
            <a:r>
              <a:rPr lang="en-US" i="1" dirty="0"/>
              <a:t>p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p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2258938"/>
              </p:ext>
            </p:extLst>
          </p:nvPr>
        </p:nvGraphicFramePr>
        <p:xfrm>
          <a:off x="394735" y="857250"/>
          <a:ext cx="6346308" cy="3917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Document" r:id="rId3" imgW="5746730" imgH="3510911" progId="Word.Document.12">
                  <p:embed/>
                </p:oleObj>
              </mc:Choice>
              <mc:Fallback>
                <p:oleObj name="Document" r:id="rId3" imgW="5746730" imgH="3510911" progId="Word.Documen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4735" y="857250"/>
                        <a:ext cx="6346308" cy="39174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045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Computer Class – next Monday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Bring your laptop</a:t>
            </a:r>
            <a:r>
              <a:rPr lang="en-US" sz="1800" dirty="0" smtClean="0"/>
              <a:t>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Ethics </a:t>
            </a:r>
            <a:r>
              <a:rPr lang="en-US" sz="1800" dirty="0"/>
              <a:t>in AI – please prepare for the Oxford </a:t>
            </a:r>
            <a:r>
              <a:rPr lang="en-US" sz="1800" dirty="0" smtClean="0"/>
              <a:t>debate – next </a:t>
            </a:r>
            <a:r>
              <a:rPr lang="en-US" sz="1800" dirty="0" smtClean="0"/>
              <a:t>Tuesday</a:t>
            </a:r>
            <a:endParaRPr lang="en-US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See which team you are in.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Sign up for your team on canvas.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Amongst your teammates decide on 3 people who will take the following roles;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Principal speaker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Secondary speaker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Question collector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Research the topic - find arguments for/against the statement, depending on which side you have been assigned to argue.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Share your research with your team using Canvas</a:t>
            </a:r>
            <a:r>
              <a:rPr lang="en-US" sz="18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Tutorial – next Thursday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409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itchFamily="34" charset="-128"/>
              </a:rPr>
              <a:t>Merging</a:t>
            </a:r>
          </a:p>
        </p:txBody>
      </p:sp>
      <p:sp>
        <p:nvSpPr>
          <p:cNvPr id="3789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000" dirty="0">
                <a:ea typeface="ＭＳ Ｐゴシック" pitchFamily="34" charset="-128"/>
              </a:rPr>
              <a:t>What about an arbitrary Boolean formula?</a:t>
            </a:r>
          </a:p>
          <a:p>
            <a:pPr>
              <a:buFont typeface="Wingdings" pitchFamily="2" charset="2"/>
              <a:buNone/>
            </a:pPr>
            <a:r>
              <a:rPr lang="en-US" altLang="en-US" sz="2000" b="1" i="1" dirty="0">
                <a:ea typeface="ＭＳ Ｐゴシック" pitchFamily="34" charset="-128"/>
              </a:rPr>
              <a:t>(Brutus</a:t>
            </a:r>
            <a:r>
              <a:rPr lang="en-US" altLang="en-US" sz="2000" dirty="0">
                <a:ea typeface="ＭＳ Ｐゴシック" pitchFamily="34" charset="-128"/>
              </a:rPr>
              <a:t> </a:t>
            </a:r>
            <a:r>
              <a:rPr lang="en-US" altLang="en-US" sz="2000" i="1" dirty="0">
                <a:ea typeface="ＭＳ Ｐゴシック" pitchFamily="34" charset="-128"/>
              </a:rPr>
              <a:t>OR </a:t>
            </a:r>
            <a:r>
              <a:rPr lang="en-US" altLang="en-US" sz="2000" b="1" i="1" dirty="0">
                <a:ea typeface="ＭＳ Ｐゴシック" pitchFamily="34" charset="-128"/>
              </a:rPr>
              <a:t>Caesar) </a:t>
            </a:r>
            <a:r>
              <a:rPr lang="en-US" altLang="en-US" sz="2000" i="1" dirty="0">
                <a:ea typeface="ＭＳ Ｐゴシック" pitchFamily="34" charset="-128"/>
              </a:rPr>
              <a:t>AND NOT </a:t>
            </a:r>
            <a:r>
              <a:rPr lang="en-US" altLang="en-US" sz="2000" b="1" i="1" dirty="0">
                <a:ea typeface="ＭＳ Ｐゴシック" pitchFamily="34" charset="-128"/>
              </a:rPr>
              <a:t>(Antony </a:t>
            </a:r>
            <a:r>
              <a:rPr lang="en-US" altLang="en-US" sz="2000" i="1" dirty="0">
                <a:ea typeface="ＭＳ Ｐゴシック" pitchFamily="34" charset="-128"/>
              </a:rPr>
              <a:t>OR </a:t>
            </a:r>
            <a:r>
              <a:rPr lang="en-US" altLang="en-US" sz="2000" b="1" i="1" dirty="0">
                <a:ea typeface="ＭＳ Ｐゴシック" pitchFamily="34" charset="-128"/>
              </a:rPr>
              <a:t>Cleopatra)</a:t>
            </a:r>
            <a:endParaRPr lang="en-US" altLang="en-US" sz="2000" b="1" dirty="0">
              <a:ea typeface="ＭＳ Ｐゴシック" pitchFamily="34" charset="-128"/>
            </a:endParaRPr>
          </a:p>
          <a:p>
            <a:endParaRPr lang="en-US" altLang="en-US" sz="2000" b="1" dirty="0">
              <a:ea typeface="ＭＳ Ｐゴシック" pitchFamily="34" charset="-128"/>
            </a:endParaRPr>
          </a:p>
          <a:p>
            <a:r>
              <a:rPr lang="en-US" altLang="en-US" sz="2000" dirty="0">
                <a:ea typeface="ＭＳ Ｐゴシック" pitchFamily="34" charset="-128"/>
              </a:rPr>
              <a:t>Can we always merge in “linear” time?</a:t>
            </a:r>
          </a:p>
          <a:p>
            <a:pPr lvl="1"/>
            <a:r>
              <a:rPr lang="en-US" altLang="en-US" sz="2000" dirty="0">
                <a:ea typeface="ＭＳ Ｐゴシック" pitchFamily="34" charset="-128"/>
              </a:rPr>
              <a:t>Linear in what?</a:t>
            </a:r>
          </a:p>
          <a:p>
            <a:r>
              <a:rPr lang="en-US" altLang="en-US" sz="2000" dirty="0">
                <a:ea typeface="ＭＳ Ｐゴシック" pitchFamily="34" charset="-128"/>
              </a:rPr>
              <a:t>Can we do better?</a:t>
            </a:r>
          </a:p>
        </p:txBody>
      </p:sp>
      <p:sp>
        <p:nvSpPr>
          <p:cNvPr id="37893" name="TextBox 4"/>
          <p:cNvSpPr txBox="1">
            <a:spLocks noChangeArrowheads="1"/>
          </p:cNvSpPr>
          <p:nvPr/>
        </p:nvSpPr>
        <p:spPr bwMode="auto">
          <a:xfrm>
            <a:off x="6858000" y="-36701"/>
            <a:ext cx="7713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200">
                <a:solidFill>
                  <a:srgbClr val="FBFCFF"/>
                </a:solidFill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Sec. 1.3</a:t>
            </a:r>
          </a:p>
        </p:txBody>
      </p:sp>
    </p:spTree>
    <p:extLst>
      <p:ext uri="{BB962C8B-B14F-4D97-AF65-F5344CB8AC3E}">
        <p14:creationId xmlns:p14="http://schemas.microsoft.com/office/powerpoint/2010/main" val="65231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itchFamily="34" charset="-128"/>
              </a:rPr>
              <a:t>Query optimization</a:t>
            </a:r>
          </a:p>
        </p:txBody>
      </p:sp>
      <p:sp>
        <p:nvSpPr>
          <p:cNvPr id="38915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>
                <a:ea typeface="ＭＳ Ｐゴシック" pitchFamily="34" charset="-128"/>
              </a:rPr>
              <a:t>What is the best order for query processing?</a:t>
            </a:r>
          </a:p>
          <a:p>
            <a:r>
              <a:rPr lang="en-US" altLang="en-US" sz="2000" dirty="0">
                <a:ea typeface="ＭＳ Ｐゴシック" pitchFamily="34" charset="-128"/>
              </a:rPr>
              <a:t>Consider a query that is an </a:t>
            </a:r>
            <a:r>
              <a:rPr lang="en-US" altLang="en-US" sz="2000" i="1" dirty="0">
                <a:ea typeface="ＭＳ Ｐゴシック" pitchFamily="34" charset="-128"/>
              </a:rPr>
              <a:t>AND</a:t>
            </a:r>
            <a:r>
              <a:rPr lang="en-US" altLang="en-US" sz="2000" dirty="0">
                <a:ea typeface="ＭＳ Ｐゴシック" pitchFamily="34" charset="-128"/>
              </a:rPr>
              <a:t> of </a:t>
            </a:r>
            <a:r>
              <a:rPr lang="en-US" altLang="en-US" sz="2000" i="1" dirty="0">
                <a:ea typeface="ＭＳ Ｐゴシック" pitchFamily="34" charset="-128"/>
              </a:rPr>
              <a:t>n</a:t>
            </a:r>
            <a:r>
              <a:rPr lang="en-US" altLang="en-US" sz="2000" dirty="0">
                <a:ea typeface="ＭＳ Ｐゴシック" pitchFamily="34" charset="-128"/>
              </a:rPr>
              <a:t> terms.</a:t>
            </a:r>
          </a:p>
          <a:p>
            <a:r>
              <a:rPr lang="en-US" altLang="en-US" sz="2000" dirty="0">
                <a:ea typeface="ＭＳ Ｐゴシック" pitchFamily="34" charset="-128"/>
              </a:rPr>
              <a:t>For each of the </a:t>
            </a:r>
            <a:r>
              <a:rPr lang="en-US" altLang="en-US" sz="2000" i="1" dirty="0">
                <a:ea typeface="ＭＳ Ｐゴシック" pitchFamily="34" charset="-128"/>
              </a:rPr>
              <a:t>n</a:t>
            </a:r>
            <a:r>
              <a:rPr lang="en-US" altLang="en-US" sz="2000" dirty="0">
                <a:ea typeface="ＭＳ Ｐゴシック" pitchFamily="34" charset="-128"/>
              </a:rPr>
              <a:t> terms, get its postings, then </a:t>
            </a:r>
            <a:r>
              <a:rPr lang="en-US" altLang="en-US" sz="2000" i="1" dirty="0">
                <a:ea typeface="ＭＳ Ｐゴシック" pitchFamily="34" charset="-128"/>
              </a:rPr>
              <a:t>AND (=intersect)</a:t>
            </a:r>
            <a:r>
              <a:rPr lang="en-US" altLang="en-US" sz="2000" dirty="0">
                <a:ea typeface="ＭＳ Ｐゴシック" pitchFamily="34" charset="-128"/>
              </a:rPr>
              <a:t> them together.</a:t>
            </a:r>
          </a:p>
        </p:txBody>
      </p:sp>
      <p:sp>
        <p:nvSpPr>
          <p:cNvPr id="38927" name="Text Box 1073"/>
          <p:cNvSpPr txBox="1">
            <a:spLocks noChangeArrowheads="1"/>
          </p:cNvSpPr>
          <p:nvPr/>
        </p:nvSpPr>
        <p:spPr bwMode="auto">
          <a:xfrm>
            <a:off x="1423392" y="4007066"/>
            <a:ext cx="478983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2100" dirty="0">
                <a:solidFill>
                  <a:srgbClr val="A50021"/>
                </a:solidFill>
                <a:ea typeface="Arial Unicode MS" pitchFamily="34" charset="-128"/>
                <a:cs typeface="Arial Unicode MS" pitchFamily="34" charset="-128"/>
              </a:rPr>
              <a:t>Query:</a:t>
            </a:r>
            <a:r>
              <a:rPr lang="en-US" altLang="en-US" sz="2100" b="1" i="1" dirty="0">
                <a:ea typeface="Arial Unicode MS" pitchFamily="34" charset="-128"/>
                <a:cs typeface="Arial Unicode MS" pitchFamily="34" charset="-128"/>
              </a:rPr>
              <a:t> Brutus</a:t>
            </a:r>
            <a:r>
              <a:rPr lang="en-US" altLang="en-US" sz="210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en-US" sz="2100" i="1" dirty="0">
                <a:ea typeface="Arial Unicode MS" pitchFamily="34" charset="-128"/>
                <a:cs typeface="Arial Unicode MS" pitchFamily="34" charset="-128"/>
              </a:rPr>
              <a:t>AND</a:t>
            </a:r>
            <a:r>
              <a:rPr lang="en-US" altLang="en-US" sz="210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en-US" sz="2100" b="1" i="1" dirty="0">
                <a:ea typeface="Arial Unicode MS" pitchFamily="34" charset="-128"/>
                <a:cs typeface="Arial Unicode MS" pitchFamily="34" charset="-128"/>
              </a:rPr>
              <a:t>Calpurnia</a:t>
            </a:r>
            <a:r>
              <a:rPr lang="en-US" altLang="en-US" sz="210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en-US" sz="2100" i="1" dirty="0">
                <a:ea typeface="Arial Unicode MS" pitchFamily="34" charset="-128"/>
                <a:cs typeface="Arial Unicode MS" pitchFamily="34" charset="-128"/>
              </a:rPr>
              <a:t>AND</a:t>
            </a:r>
            <a:r>
              <a:rPr lang="en-US" altLang="en-US" sz="210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en-US" sz="2100" b="1" i="1" dirty="0">
                <a:ea typeface="Arial Unicode MS" pitchFamily="34" charset="-128"/>
                <a:cs typeface="Arial Unicode MS" pitchFamily="34" charset="-128"/>
              </a:rPr>
              <a:t>Caesar</a:t>
            </a:r>
          </a:p>
        </p:txBody>
      </p:sp>
      <p:sp>
        <p:nvSpPr>
          <p:cNvPr id="38929" name="TextBox 49"/>
          <p:cNvSpPr txBox="1">
            <a:spLocks noChangeArrowheads="1"/>
          </p:cNvSpPr>
          <p:nvPr/>
        </p:nvSpPr>
        <p:spPr bwMode="auto">
          <a:xfrm>
            <a:off x="6858000" y="-36701"/>
            <a:ext cx="7713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200">
                <a:solidFill>
                  <a:srgbClr val="FBFCFF"/>
                </a:solidFill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Sec. 1.3</a:t>
            </a:r>
          </a:p>
        </p:txBody>
      </p:sp>
      <p:sp>
        <p:nvSpPr>
          <p:cNvPr id="51" name="Text Box 1029"/>
          <p:cNvSpPr txBox="1">
            <a:spLocks noChangeArrowheads="1"/>
          </p:cNvSpPr>
          <p:nvPr/>
        </p:nvSpPr>
        <p:spPr bwMode="auto">
          <a:xfrm>
            <a:off x="390525" y="2421996"/>
            <a:ext cx="1019831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2400" b="1" i="1" dirty="0">
                <a:ea typeface="Arial Unicode MS" pitchFamily="34" charset="-128"/>
                <a:cs typeface="Arial Unicode MS" pitchFamily="34" charset="-128"/>
              </a:rPr>
              <a:t>Brutus</a:t>
            </a:r>
            <a:endParaRPr lang="en-US" altLang="en-US" sz="2800" b="1" i="1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2" name="Text Box 1030"/>
          <p:cNvSpPr txBox="1">
            <a:spLocks noChangeArrowheads="1"/>
          </p:cNvSpPr>
          <p:nvPr/>
        </p:nvSpPr>
        <p:spPr bwMode="auto">
          <a:xfrm>
            <a:off x="390525" y="2955396"/>
            <a:ext cx="112395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2400" b="1" i="1" dirty="0">
                <a:ea typeface="ＭＳ Ｐゴシック" pitchFamily="34" charset="-128"/>
                <a:cs typeface="Arial Unicode MS" pitchFamily="34" charset="-128"/>
              </a:rPr>
              <a:t>Caesar</a:t>
            </a:r>
          </a:p>
        </p:txBody>
      </p:sp>
      <p:sp>
        <p:nvSpPr>
          <p:cNvPr id="53" name="Text Box 1031"/>
          <p:cNvSpPr txBox="1">
            <a:spLocks noChangeArrowheads="1"/>
          </p:cNvSpPr>
          <p:nvPr/>
        </p:nvSpPr>
        <p:spPr bwMode="auto">
          <a:xfrm>
            <a:off x="390525" y="3488796"/>
            <a:ext cx="141417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2400" b="1" i="1" dirty="0">
                <a:ea typeface="Arial Unicode MS" pitchFamily="34" charset="-128"/>
                <a:cs typeface="Arial Unicode MS" pitchFamily="34" charset="-128"/>
              </a:rPr>
              <a:t>Calpurnia</a:t>
            </a:r>
            <a:endParaRPr lang="en-US" altLang="en-US" sz="2800" b="1" i="1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4" name="AutoShape 1032"/>
          <p:cNvSpPr>
            <a:spLocks noChangeArrowheads="1"/>
          </p:cNvSpPr>
          <p:nvPr/>
        </p:nvSpPr>
        <p:spPr bwMode="auto">
          <a:xfrm>
            <a:off x="2066925" y="2498196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55" name="AutoShape 1033"/>
          <p:cNvSpPr>
            <a:spLocks noChangeArrowheads="1"/>
          </p:cNvSpPr>
          <p:nvPr/>
        </p:nvSpPr>
        <p:spPr bwMode="auto">
          <a:xfrm>
            <a:off x="2066925" y="3031596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grpSp>
        <p:nvGrpSpPr>
          <p:cNvPr id="56" name="Group 1034"/>
          <p:cNvGrpSpPr>
            <a:grpSpLocks/>
          </p:cNvGrpSpPr>
          <p:nvPr/>
        </p:nvGrpSpPr>
        <p:grpSpPr bwMode="auto">
          <a:xfrm>
            <a:off x="3286125" y="3564996"/>
            <a:ext cx="4876800" cy="304800"/>
            <a:chOff x="2064" y="2448"/>
            <a:chExt cx="3072" cy="192"/>
          </a:xfrm>
        </p:grpSpPr>
        <p:sp>
          <p:nvSpPr>
            <p:cNvPr id="57" name="Rectangle 1035"/>
            <p:cNvSpPr>
              <a:spLocks noChangeArrowheads="1"/>
            </p:cNvSpPr>
            <p:nvPr/>
          </p:nvSpPr>
          <p:spPr bwMode="auto">
            <a:xfrm>
              <a:off x="2064" y="2448"/>
              <a:ext cx="307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8" name="Rectangle 1036"/>
            <p:cNvSpPr>
              <a:spLocks noChangeArrowheads="1"/>
            </p:cNvSpPr>
            <p:nvPr/>
          </p:nvSpPr>
          <p:spPr bwMode="auto">
            <a:xfrm>
              <a:off x="2448" y="2448"/>
              <a:ext cx="230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9" name="Rectangle 1037"/>
            <p:cNvSpPr>
              <a:spLocks noChangeArrowheads="1"/>
            </p:cNvSpPr>
            <p:nvPr/>
          </p:nvSpPr>
          <p:spPr bwMode="auto">
            <a:xfrm>
              <a:off x="2832" y="2448"/>
              <a:ext cx="15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" name="Rectangle 1038"/>
            <p:cNvSpPr>
              <a:spLocks noChangeArrowheads="1"/>
            </p:cNvSpPr>
            <p:nvPr/>
          </p:nvSpPr>
          <p:spPr bwMode="auto">
            <a:xfrm>
              <a:off x="3216" y="2448"/>
              <a:ext cx="76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" name="Line 1039"/>
            <p:cNvSpPr>
              <a:spLocks noChangeShapeType="1"/>
            </p:cNvSpPr>
            <p:nvPr/>
          </p:nvSpPr>
          <p:spPr bwMode="auto">
            <a:xfrm>
              <a:off x="3600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GB"/>
            </a:p>
          </p:txBody>
        </p:sp>
      </p:grpSp>
      <p:grpSp>
        <p:nvGrpSpPr>
          <p:cNvPr id="62" name="Group 1040"/>
          <p:cNvGrpSpPr>
            <a:grpSpLocks/>
          </p:cNvGrpSpPr>
          <p:nvPr/>
        </p:nvGrpSpPr>
        <p:grpSpPr bwMode="auto">
          <a:xfrm>
            <a:off x="3286125" y="2955396"/>
            <a:ext cx="4987925" cy="457200"/>
            <a:chOff x="2064" y="2688"/>
            <a:chExt cx="3142" cy="288"/>
          </a:xfrm>
        </p:grpSpPr>
        <p:grpSp>
          <p:nvGrpSpPr>
            <p:cNvPr id="63" name="Group 1041"/>
            <p:cNvGrpSpPr>
              <a:grpSpLocks/>
            </p:cNvGrpSpPr>
            <p:nvPr/>
          </p:nvGrpSpPr>
          <p:grpSpPr bwMode="auto">
            <a:xfrm>
              <a:off x="2064" y="2736"/>
              <a:ext cx="3072" cy="192"/>
              <a:chOff x="2064" y="2448"/>
              <a:chExt cx="3072" cy="192"/>
            </a:xfrm>
          </p:grpSpPr>
          <p:sp>
            <p:nvSpPr>
              <p:cNvPr id="72" name="Rectangle 1042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3" name="Rectangle 1043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4" name="Rectangle 1044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5" name="Rectangle 1045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6" name="Line 1046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GB"/>
              </a:p>
            </p:txBody>
          </p:sp>
        </p:grpSp>
        <p:sp>
          <p:nvSpPr>
            <p:cNvPr id="64" name="Text Box 1047"/>
            <p:cNvSpPr txBox="1">
              <a:spLocks noChangeArrowheads="1"/>
            </p:cNvSpPr>
            <p:nvPr/>
          </p:nvSpPr>
          <p:spPr bwMode="auto">
            <a:xfrm>
              <a:off x="2150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1</a:t>
              </a:r>
            </a:p>
          </p:txBody>
        </p:sp>
        <p:sp>
          <p:nvSpPr>
            <p:cNvPr id="65" name="Text Box 1048"/>
            <p:cNvSpPr txBox="1">
              <a:spLocks noChangeArrowheads="1"/>
            </p:cNvSpPr>
            <p:nvPr/>
          </p:nvSpPr>
          <p:spPr bwMode="auto">
            <a:xfrm>
              <a:off x="2582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2</a:t>
              </a:r>
            </a:p>
          </p:txBody>
        </p:sp>
        <p:sp>
          <p:nvSpPr>
            <p:cNvPr id="66" name="Text Box 1049"/>
            <p:cNvSpPr txBox="1">
              <a:spLocks noChangeArrowheads="1"/>
            </p:cNvSpPr>
            <p:nvPr/>
          </p:nvSpPr>
          <p:spPr bwMode="auto">
            <a:xfrm>
              <a:off x="2945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3</a:t>
              </a:r>
            </a:p>
          </p:txBody>
        </p:sp>
        <p:sp>
          <p:nvSpPr>
            <p:cNvPr id="67" name="Text Box 1050"/>
            <p:cNvSpPr txBox="1">
              <a:spLocks noChangeArrowheads="1"/>
            </p:cNvSpPr>
            <p:nvPr/>
          </p:nvSpPr>
          <p:spPr bwMode="auto">
            <a:xfrm>
              <a:off x="3312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5</a:t>
              </a:r>
            </a:p>
          </p:txBody>
        </p:sp>
        <p:sp>
          <p:nvSpPr>
            <p:cNvPr id="68" name="Text Box 1051"/>
            <p:cNvSpPr txBox="1">
              <a:spLocks noChangeArrowheads="1"/>
            </p:cNvSpPr>
            <p:nvPr/>
          </p:nvSpPr>
          <p:spPr bwMode="auto">
            <a:xfrm>
              <a:off x="3665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8</a:t>
              </a:r>
            </a:p>
          </p:txBody>
        </p:sp>
        <p:sp>
          <p:nvSpPr>
            <p:cNvPr id="69" name="Text Box 1052"/>
            <p:cNvSpPr txBox="1">
              <a:spLocks noChangeArrowheads="1"/>
            </p:cNvSpPr>
            <p:nvPr/>
          </p:nvSpPr>
          <p:spPr bwMode="auto">
            <a:xfrm>
              <a:off x="4049" y="2688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16</a:t>
              </a:r>
            </a:p>
          </p:txBody>
        </p:sp>
        <p:sp>
          <p:nvSpPr>
            <p:cNvPr id="70" name="Text Box 1053"/>
            <p:cNvSpPr txBox="1">
              <a:spLocks noChangeArrowheads="1"/>
            </p:cNvSpPr>
            <p:nvPr/>
          </p:nvSpPr>
          <p:spPr bwMode="auto">
            <a:xfrm>
              <a:off x="4464" y="2688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21</a:t>
              </a:r>
            </a:p>
          </p:txBody>
        </p:sp>
        <p:sp>
          <p:nvSpPr>
            <p:cNvPr id="71" name="Text Box 1054"/>
            <p:cNvSpPr txBox="1">
              <a:spLocks noChangeArrowheads="1"/>
            </p:cNvSpPr>
            <p:nvPr/>
          </p:nvSpPr>
          <p:spPr bwMode="auto">
            <a:xfrm>
              <a:off x="4848" y="2688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34</a:t>
              </a:r>
            </a:p>
          </p:txBody>
        </p:sp>
      </p:grpSp>
      <p:grpSp>
        <p:nvGrpSpPr>
          <p:cNvPr id="77" name="Group 1055"/>
          <p:cNvGrpSpPr>
            <a:grpSpLocks/>
          </p:cNvGrpSpPr>
          <p:nvPr/>
        </p:nvGrpSpPr>
        <p:grpSpPr bwMode="auto">
          <a:xfrm>
            <a:off x="3286125" y="2421996"/>
            <a:ext cx="4876800" cy="457200"/>
            <a:chOff x="2064" y="2400"/>
            <a:chExt cx="3072" cy="288"/>
          </a:xfrm>
        </p:grpSpPr>
        <p:grpSp>
          <p:nvGrpSpPr>
            <p:cNvPr id="78" name="Group 1056"/>
            <p:cNvGrpSpPr>
              <a:grpSpLocks/>
            </p:cNvGrpSpPr>
            <p:nvPr/>
          </p:nvGrpSpPr>
          <p:grpSpPr bwMode="auto">
            <a:xfrm>
              <a:off x="2064" y="2448"/>
              <a:ext cx="3072" cy="192"/>
              <a:chOff x="2064" y="2448"/>
              <a:chExt cx="3072" cy="192"/>
            </a:xfrm>
          </p:grpSpPr>
          <p:sp>
            <p:nvSpPr>
              <p:cNvPr id="87" name="Rectangle 1057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88" name="Rectangle 1058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89" name="Rectangle 1059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0" name="Rectangle 1060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1" name="Line 1061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GB"/>
              </a:p>
            </p:txBody>
          </p:sp>
        </p:grpSp>
        <p:sp>
          <p:nvSpPr>
            <p:cNvPr id="79" name="Text Box 1062"/>
            <p:cNvSpPr txBox="1">
              <a:spLocks noChangeArrowheads="1"/>
            </p:cNvSpPr>
            <p:nvPr/>
          </p:nvSpPr>
          <p:spPr bwMode="auto">
            <a:xfrm>
              <a:off x="2160" y="2400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2</a:t>
              </a:r>
            </a:p>
          </p:txBody>
        </p:sp>
        <p:sp>
          <p:nvSpPr>
            <p:cNvPr id="80" name="Text Box 1063"/>
            <p:cNvSpPr txBox="1">
              <a:spLocks noChangeArrowheads="1"/>
            </p:cNvSpPr>
            <p:nvPr/>
          </p:nvSpPr>
          <p:spPr bwMode="auto">
            <a:xfrm>
              <a:off x="2513" y="2400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4</a:t>
              </a:r>
            </a:p>
          </p:txBody>
        </p:sp>
        <p:sp>
          <p:nvSpPr>
            <p:cNvPr id="81" name="Text Box 1064"/>
            <p:cNvSpPr txBox="1">
              <a:spLocks noChangeArrowheads="1"/>
            </p:cNvSpPr>
            <p:nvPr/>
          </p:nvSpPr>
          <p:spPr bwMode="auto">
            <a:xfrm>
              <a:off x="2928" y="2400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8</a:t>
              </a:r>
            </a:p>
          </p:txBody>
        </p:sp>
        <p:sp>
          <p:nvSpPr>
            <p:cNvPr id="82" name="Text Box 1065"/>
            <p:cNvSpPr txBox="1">
              <a:spLocks noChangeArrowheads="1"/>
            </p:cNvSpPr>
            <p:nvPr/>
          </p:nvSpPr>
          <p:spPr bwMode="auto">
            <a:xfrm>
              <a:off x="3264" y="2400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16</a:t>
              </a:r>
            </a:p>
          </p:txBody>
        </p:sp>
        <p:sp>
          <p:nvSpPr>
            <p:cNvPr id="83" name="Text Box 1066"/>
            <p:cNvSpPr txBox="1">
              <a:spLocks noChangeArrowheads="1"/>
            </p:cNvSpPr>
            <p:nvPr/>
          </p:nvSpPr>
          <p:spPr bwMode="auto">
            <a:xfrm>
              <a:off x="3665" y="2400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32</a:t>
              </a:r>
            </a:p>
          </p:txBody>
        </p:sp>
        <p:sp>
          <p:nvSpPr>
            <p:cNvPr id="84" name="Text Box 1067"/>
            <p:cNvSpPr txBox="1">
              <a:spLocks noChangeArrowheads="1"/>
            </p:cNvSpPr>
            <p:nvPr/>
          </p:nvSpPr>
          <p:spPr bwMode="auto">
            <a:xfrm>
              <a:off x="4049" y="2400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64</a:t>
              </a:r>
            </a:p>
          </p:txBody>
        </p:sp>
        <p:sp>
          <p:nvSpPr>
            <p:cNvPr id="85" name="Text Box 1068"/>
            <p:cNvSpPr txBox="1">
              <a:spLocks noChangeArrowheads="1"/>
            </p:cNvSpPr>
            <p:nvPr/>
          </p:nvSpPr>
          <p:spPr bwMode="auto">
            <a:xfrm>
              <a:off x="4320" y="2400"/>
              <a:ext cx="47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128</a:t>
              </a:r>
            </a:p>
          </p:txBody>
        </p:sp>
        <p:sp>
          <p:nvSpPr>
            <p:cNvPr id="86" name="Text Box 1069"/>
            <p:cNvSpPr txBox="1">
              <a:spLocks noChangeArrowheads="1"/>
            </p:cNvSpPr>
            <p:nvPr/>
          </p:nvSpPr>
          <p:spPr bwMode="auto">
            <a:xfrm>
              <a:off x="4747" y="2400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lang="en-US" altLang="en-US" sz="2400">
                <a:latin typeface="Lucida Sans" pitchFamily="34" charset="0"/>
                <a:ea typeface="ＭＳ Ｐゴシック" pitchFamily="34" charset="-128"/>
                <a:cs typeface="Arial Unicode MS" pitchFamily="34" charset="-128"/>
              </a:endParaRPr>
            </a:p>
          </p:txBody>
        </p:sp>
      </p:grpSp>
      <p:sp>
        <p:nvSpPr>
          <p:cNvPr id="92" name="Text Box 1070"/>
          <p:cNvSpPr txBox="1">
            <a:spLocks noChangeArrowheads="1"/>
          </p:cNvSpPr>
          <p:nvPr/>
        </p:nvSpPr>
        <p:spPr bwMode="auto">
          <a:xfrm>
            <a:off x="3286125" y="3488796"/>
            <a:ext cx="568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2400"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13</a:t>
            </a:r>
          </a:p>
        </p:txBody>
      </p:sp>
      <p:sp>
        <p:nvSpPr>
          <p:cNvPr id="93" name="AutoShape 1071"/>
          <p:cNvSpPr>
            <a:spLocks noChangeArrowheads="1"/>
          </p:cNvSpPr>
          <p:nvPr/>
        </p:nvSpPr>
        <p:spPr bwMode="auto">
          <a:xfrm>
            <a:off x="2066925" y="3564996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94" name="Text Box 1072"/>
          <p:cNvSpPr txBox="1">
            <a:spLocks noChangeArrowheads="1"/>
          </p:cNvSpPr>
          <p:nvPr/>
        </p:nvSpPr>
        <p:spPr bwMode="auto">
          <a:xfrm>
            <a:off x="3905250" y="3488796"/>
            <a:ext cx="568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2400"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65945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05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itchFamily="34" charset="-128"/>
              </a:rPr>
              <a:t>Query optimization example</a:t>
            </a:r>
          </a:p>
        </p:txBody>
      </p:sp>
      <p:sp>
        <p:nvSpPr>
          <p:cNvPr id="39939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000" u="sng" dirty="0">
                <a:ea typeface="ＭＳ Ｐゴシック" pitchFamily="34" charset="-128"/>
              </a:rPr>
              <a:t>Process in order of increasing frequencies</a:t>
            </a:r>
            <a:r>
              <a:rPr lang="en-US" altLang="en-US" sz="2000" dirty="0">
                <a:ea typeface="ＭＳ Ｐゴシック" pitchFamily="34" charset="-128"/>
              </a:rPr>
              <a:t>:</a:t>
            </a:r>
          </a:p>
          <a:p>
            <a:pPr lvl="1"/>
            <a:r>
              <a:rPr lang="en-US" altLang="en-US" sz="2000" i="1" dirty="0">
                <a:ea typeface="ＭＳ Ｐゴシック" pitchFamily="34" charset="-128"/>
              </a:rPr>
              <a:t>start with smallest set, then keep</a:t>
            </a:r>
            <a:r>
              <a:rPr lang="en-US" altLang="en-US" sz="2000" i="1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altLang="en-US" sz="2000" i="1" dirty="0">
                <a:ea typeface="ＭＳ Ｐゴシック" pitchFamily="34" charset="-128"/>
              </a:rPr>
              <a:t>cutting further</a:t>
            </a:r>
            <a:r>
              <a:rPr lang="en-US" altLang="en-US" sz="2000" dirty="0">
                <a:ea typeface="ＭＳ Ｐゴシック" pitchFamily="34" charset="-128"/>
              </a:rPr>
              <a:t>.</a:t>
            </a:r>
          </a:p>
        </p:txBody>
      </p:sp>
      <p:sp>
        <p:nvSpPr>
          <p:cNvPr id="1214513" name="AutoShape 2097"/>
          <p:cNvSpPr>
            <a:spLocks noChangeArrowheads="1"/>
          </p:cNvSpPr>
          <p:nvPr/>
        </p:nvSpPr>
        <p:spPr bwMode="auto">
          <a:xfrm>
            <a:off x="1389540" y="1677218"/>
            <a:ext cx="4805202" cy="1057037"/>
          </a:xfrm>
          <a:prstGeom prst="upArrowCallout">
            <a:avLst>
              <a:gd name="adj1" fmla="val 80725"/>
              <a:gd name="adj2" fmla="val 80725"/>
              <a:gd name="adj3" fmla="val 16667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/>
            <a:r>
              <a:rPr lang="en-US" altLang="en-US" sz="2000" dirty="0"/>
              <a:t>This is why we kept</a:t>
            </a:r>
          </a:p>
          <a:p>
            <a:pPr algn="ctr" eaLnBrk="0" hangingPunct="0"/>
            <a:r>
              <a:rPr lang="en-US" altLang="en-US" sz="2000" dirty="0"/>
              <a:t>document frequencies in dictionary</a:t>
            </a:r>
          </a:p>
        </p:txBody>
      </p:sp>
      <p:sp>
        <p:nvSpPr>
          <p:cNvPr id="1214514" name="Text Box 2098"/>
          <p:cNvSpPr txBox="1">
            <a:spLocks noChangeArrowheads="1"/>
          </p:cNvSpPr>
          <p:nvPr/>
        </p:nvSpPr>
        <p:spPr bwMode="auto">
          <a:xfrm>
            <a:off x="1610916" y="4343070"/>
            <a:ext cx="56482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dirty="0">
                <a:ea typeface="ＭＳ Ｐゴシック" pitchFamily="34" charset="-128"/>
                <a:cs typeface="Arial Unicode MS" pitchFamily="34" charset="-128"/>
              </a:rPr>
              <a:t>Execute the query as (</a:t>
            </a:r>
            <a:r>
              <a:rPr lang="en-US" altLang="en-US" b="1" i="1" dirty="0">
                <a:ea typeface="ＭＳ Ｐゴシック" pitchFamily="34" charset="-128"/>
                <a:cs typeface="Arial Unicode MS" pitchFamily="34" charset="-128"/>
              </a:rPr>
              <a:t>Calpurnia</a:t>
            </a:r>
            <a:r>
              <a:rPr lang="en-US" altLang="en-US" dirty="0">
                <a:ea typeface="ＭＳ Ｐゴシック" pitchFamily="34" charset="-128"/>
                <a:cs typeface="Arial Unicode MS" pitchFamily="34" charset="-128"/>
              </a:rPr>
              <a:t> </a:t>
            </a:r>
            <a:r>
              <a:rPr lang="en-US" altLang="en-US" i="1" dirty="0">
                <a:ea typeface="ＭＳ Ｐゴシック" pitchFamily="34" charset="-128"/>
                <a:cs typeface="Arial Unicode MS" pitchFamily="34" charset="-128"/>
              </a:rPr>
              <a:t>AND</a:t>
            </a:r>
            <a:r>
              <a:rPr lang="en-US" altLang="en-US" dirty="0">
                <a:ea typeface="ＭＳ Ｐゴシック" pitchFamily="34" charset="-128"/>
                <a:cs typeface="Arial Unicode MS" pitchFamily="34" charset="-128"/>
              </a:rPr>
              <a:t> </a:t>
            </a:r>
            <a:r>
              <a:rPr lang="en-US" altLang="en-US" b="1" i="1" dirty="0">
                <a:ea typeface="ＭＳ Ｐゴシック" pitchFamily="34" charset="-128"/>
                <a:cs typeface="Arial Unicode MS" pitchFamily="34" charset="-128"/>
              </a:rPr>
              <a:t>Brutus)</a:t>
            </a:r>
            <a:r>
              <a:rPr lang="en-US" altLang="en-US" dirty="0">
                <a:ea typeface="ＭＳ Ｐゴシック" pitchFamily="34" charset="-128"/>
                <a:cs typeface="Arial Unicode MS" pitchFamily="34" charset="-128"/>
              </a:rPr>
              <a:t> </a:t>
            </a:r>
            <a:r>
              <a:rPr lang="en-US" altLang="en-US" i="1" dirty="0">
                <a:ea typeface="ＭＳ Ｐゴシック" pitchFamily="34" charset="-128"/>
                <a:cs typeface="Arial Unicode MS" pitchFamily="34" charset="-128"/>
              </a:rPr>
              <a:t>AND </a:t>
            </a:r>
            <a:r>
              <a:rPr lang="en-US" altLang="en-US" b="1" i="1" dirty="0">
                <a:ea typeface="ＭＳ Ｐゴシック" pitchFamily="34" charset="-128"/>
                <a:cs typeface="Arial Unicode MS" pitchFamily="34" charset="-128"/>
              </a:rPr>
              <a:t>Caesar</a:t>
            </a:r>
            <a:r>
              <a:rPr lang="en-US" altLang="en-US" dirty="0">
                <a:ea typeface="ＭＳ Ｐゴシック" pitchFamily="34" charset="-128"/>
                <a:cs typeface="Arial Unicode MS" pitchFamily="34" charset="-128"/>
              </a:rPr>
              <a:t>.</a:t>
            </a:r>
          </a:p>
        </p:txBody>
      </p:sp>
      <p:sp>
        <p:nvSpPr>
          <p:cNvPr id="39943" name="TextBox 51"/>
          <p:cNvSpPr txBox="1">
            <a:spLocks noChangeArrowheads="1"/>
          </p:cNvSpPr>
          <p:nvPr/>
        </p:nvSpPr>
        <p:spPr bwMode="auto">
          <a:xfrm>
            <a:off x="6858000" y="-36701"/>
            <a:ext cx="7713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200">
                <a:solidFill>
                  <a:srgbClr val="FBFCFF"/>
                </a:solidFill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Sec. 1.3</a:t>
            </a:r>
          </a:p>
        </p:txBody>
      </p:sp>
      <p:sp>
        <p:nvSpPr>
          <p:cNvPr id="51" name="Text Box 1029"/>
          <p:cNvSpPr txBox="1">
            <a:spLocks noChangeArrowheads="1"/>
          </p:cNvSpPr>
          <p:nvPr/>
        </p:nvSpPr>
        <p:spPr bwMode="auto">
          <a:xfrm>
            <a:off x="390525" y="2793375"/>
            <a:ext cx="1019831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2400" b="1" i="1" dirty="0">
                <a:ea typeface="Arial Unicode MS" pitchFamily="34" charset="-128"/>
                <a:cs typeface="Arial Unicode MS" pitchFamily="34" charset="-128"/>
              </a:rPr>
              <a:t>Brutus</a:t>
            </a:r>
            <a:endParaRPr lang="en-US" altLang="en-US" sz="2800" b="1" i="1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2" name="Text Box 1030"/>
          <p:cNvSpPr txBox="1">
            <a:spLocks noChangeArrowheads="1"/>
          </p:cNvSpPr>
          <p:nvPr/>
        </p:nvSpPr>
        <p:spPr bwMode="auto">
          <a:xfrm>
            <a:off x="390525" y="3326775"/>
            <a:ext cx="112395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2400" b="1" i="1">
                <a:ea typeface="ＭＳ Ｐゴシック" pitchFamily="34" charset="-128"/>
                <a:cs typeface="Arial Unicode MS" pitchFamily="34" charset="-128"/>
              </a:rPr>
              <a:t>Caesar</a:t>
            </a:r>
          </a:p>
        </p:txBody>
      </p:sp>
      <p:sp>
        <p:nvSpPr>
          <p:cNvPr id="53" name="Text Box 1031"/>
          <p:cNvSpPr txBox="1">
            <a:spLocks noChangeArrowheads="1"/>
          </p:cNvSpPr>
          <p:nvPr/>
        </p:nvSpPr>
        <p:spPr bwMode="auto">
          <a:xfrm>
            <a:off x="390525" y="3860175"/>
            <a:ext cx="141417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2400" b="1" i="1" dirty="0" smtClean="0">
                <a:ea typeface="Arial Unicode MS" pitchFamily="34" charset="-128"/>
                <a:cs typeface="Arial Unicode MS" pitchFamily="34" charset="-128"/>
              </a:rPr>
              <a:t>Calpurnia</a:t>
            </a:r>
            <a:endParaRPr lang="en-US" altLang="en-US" sz="2900" b="1" i="1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4" name="AutoShape 1032"/>
          <p:cNvSpPr>
            <a:spLocks noChangeArrowheads="1"/>
          </p:cNvSpPr>
          <p:nvPr/>
        </p:nvSpPr>
        <p:spPr bwMode="auto">
          <a:xfrm>
            <a:off x="2066925" y="2869575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55" name="AutoShape 1033"/>
          <p:cNvSpPr>
            <a:spLocks noChangeArrowheads="1"/>
          </p:cNvSpPr>
          <p:nvPr/>
        </p:nvSpPr>
        <p:spPr bwMode="auto">
          <a:xfrm>
            <a:off x="2066925" y="3402975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grpSp>
        <p:nvGrpSpPr>
          <p:cNvPr id="56" name="Group 1034"/>
          <p:cNvGrpSpPr>
            <a:grpSpLocks/>
          </p:cNvGrpSpPr>
          <p:nvPr/>
        </p:nvGrpSpPr>
        <p:grpSpPr bwMode="auto">
          <a:xfrm>
            <a:off x="3286125" y="3936375"/>
            <a:ext cx="4876800" cy="304800"/>
            <a:chOff x="2064" y="2448"/>
            <a:chExt cx="3072" cy="192"/>
          </a:xfrm>
        </p:grpSpPr>
        <p:sp>
          <p:nvSpPr>
            <p:cNvPr id="57" name="Rectangle 1035"/>
            <p:cNvSpPr>
              <a:spLocks noChangeArrowheads="1"/>
            </p:cNvSpPr>
            <p:nvPr/>
          </p:nvSpPr>
          <p:spPr bwMode="auto">
            <a:xfrm>
              <a:off x="2064" y="2448"/>
              <a:ext cx="307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8" name="Rectangle 1036"/>
            <p:cNvSpPr>
              <a:spLocks noChangeArrowheads="1"/>
            </p:cNvSpPr>
            <p:nvPr/>
          </p:nvSpPr>
          <p:spPr bwMode="auto">
            <a:xfrm>
              <a:off x="2448" y="2448"/>
              <a:ext cx="230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9" name="Rectangle 1037"/>
            <p:cNvSpPr>
              <a:spLocks noChangeArrowheads="1"/>
            </p:cNvSpPr>
            <p:nvPr/>
          </p:nvSpPr>
          <p:spPr bwMode="auto">
            <a:xfrm>
              <a:off x="2832" y="2448"/>
              <a:ext cx="15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" name="Rectangle 1038"/>
            <p:cNvSpPr>
              <a:spLocks noChangeArrowheads="1"/>
            </p:cNvSpPr>
            <p:nvPr/>
          </p:nvSpPr>
          <p:spPr bwMode="auto">
            <a:xfrm>
              <a:off x="3216" y="2448"/>
              <a:ext cx="76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" name="Line 1039"/>
            <p:cNvSpPr>
              <a:spLocks noChangeShapeType="1"/>
            </p:cNvSpPr>
            <p:nvPr/>
          </p:nvSpPr>
          <p:spPr bwMode="auto">
            <a:xfrm>
              <a:off x="3600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GB"/>
            </a:p>
          </p:txBody>
        </p:sp>
      </p:grpSp>
      <p:grpSp>
        <p:nvGrpSpPr>
          <p:cNvPr id="62" name="Group 1040"/>
          <p:cNvGrpSpPr>
            <a:grpSpLocks/>
          </p:cNvGrpSpPr>
          <p:nvPr/>
        </p:nvGrpSpPr>
        <p:grpSpPr bwMode="auto">
          <a:xfrm>
            <a:off x="3286125" y="3326775"/>
            <a:ext cx="4987925" cy="457200"/>
            <a:chOff x="2064" y="2688"/>
            <a:chExt cx="3142" cy="288"/>
          </a:xfrm>
        </p:grpSpPr>
        <p:grpSp>
          <p:nvGrpSpPr>
            <p:cNvPr id="63" name="Group 1041"/>
            <p:cNvGrpSpPr>
              <a:grpSpLocks/>
            </p:cNvGrpSpPr>
            <p:nvPr/>
          </p:nvGrpSpPr>
          <p:grpSpPr bwMode="auto">
            <a:xfrm>
              <a:off x="2064" y="2736"/>
              <a:ext cx="3072" cy="192"/>
              <a:chOff x="2064" y="2448"/>
              <a:chExt cx="3072" cy="192"/>
            </a:xfrm>
          </p:grpSpPr>
          <p:sp>
            <p:nvSpPr>
              <p:cNvPr id="72" name="Rectangle 1042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3" name="Rectangle 1043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4" name="Rectangle 1044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5" name="Rectangle 1045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6" name="Line 1046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GB"/>
              </a:p>
            </p:txBody>
          </p:sp>
        </p:grpSp>
        <p:sp>
          <p:nvSpPr>
            <p:cNvPr id="64" name="Text Box 1047"/>
            <p:cNvSpPr txBox="1">
              <a:spLocks noChangeArrowheads="1"/>
            </p:cNvSpPr>
            <p:nvPr/>
          </p:nvSpPr>
          <p:spPr bwMode="auto">
            <a:xfrm>
              <a:off x="2150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1</a:t>
              </a:r>
            </a:p>
          </p:txBody>
        </p:sp>
        <p:sp>
          <p:nvSpPr>
            <p:cNvPr id="65" name="Text Box 1048"/>
            <p:cNvSpPr txBox="1">
              <a:spLocks noChangeArrowheads="1"/>
            </p:cNvSpPr>
            <p:nvPr/>
          </p:nvSpPr>
          <p:spPr bwMode="auto">
            <a:xfrm>
              <a:off x="2582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2</a:t>
              </a:r>
            </a:p>
          </p:txBody>
        </p:sp>
        <p:sp>
          <p:nvSpPr>
            <p:cNvPr id="66" name="Text Box 1049"/>
            <p:cNvSpPr txBox="1">
              <a:spLocks noChangeArrowheads="1"/>
            </p:cNvSpPr>
            <p:nvPr/>
          </p:nvSpPr>
          <p:spPr bwMode="auto">
            <a:xfrm>
              <a:off x="2945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3</a:t>
              </a:r>
            </a:p>
          </p:txBody>
        </p:sp>
        <p:sp>
          <p:nvSpPr>
            <p:cNvPr id="67" name="Text Box 1050"/>
            <p:cNvSpPr txBox="1">
              <a:spLocks noChangeArrowheads="1"/>
            </p:cNvSpPr>
            <p:nvPr/>
          </p:nvSpPr>
          <p:spPr bwMode="auto">
            <a:xfrm>
              <a:off x="3312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5</a:t>
              </a:r>
            </a:p>
          </p:txBody>
        </p:sp>
        <p:sp>
          <p:nvSpPr>
            <p:cNvPr id="68" name="Text Box 1051"/>
            <p:cNvSpPr txBox="1">
              <a:spLocks noChangeArrowheads="1"/>
            </p:cNvSpPr>
            <p:nvPr/>
          </p:nvSpPr>
          <p:spPr bwMode="auto">
            <a:xfrm>
              <a:off x="3665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8</a:t>
              </a:r>
            </a:p>
          </p:txBody>
        </p:sp>
        <p:sp>
          <p:nvSpPr>
            <p:cNvPr id="69" name="Text Box 1052"/>
            <p:cNvSpPr txBox="1">
              <a:spLocks noChangeArrowheads="1"/>
            </p:cNvSpPr>
            <p:nvPr/>
          </p:nvSpPr>
          <p:spPr bwMode="auto">
            <a:xfrm>
              <a:off x="4049" y="2688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16</a:t>
              </a:r>
            </a:p>
          </p:txBody>
        </p:sp>
        <p:sp>
          <p:nvSpPr>
            <p:cNvPr id="70" name="Text Box 1053"/>
            <p:cNvSpPr txBox="1">
              <a:spLocks noChangeArrowheads="1"/>
            </p:cNvSpPr>
            <p:nvPr/>
          </p:nvSpPr>
          <p:spPr bwMode="auto">
            <a:xfrm>
              <a:off x="4464" y="2688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21</a:t>
              </a:r>
            </a:p>
          </p:txBody>
        </p:sp>
        <p:sp>
          <p:nvSpPr>
            <p:cNvPr id="71" name="Text Box 1054"/>
            <p:cNvSpPr txBox="1">
              <a:spLocks noChangeArrowheads="1"/>
            </p:cNvSpPr>
            <p:nvPr/>
          </p:nvSpPr>
          <p:spPr bwMode="auto">
            <a:xfrm>
              <a:off x="4848" y="2688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34</a:t>
              </a:r>
            </a:p>
          </p:txBody>
        </p:sp>
      </p:grpSp>
      <p:grpSp>
        <p:nvGrpSpPr>
          <p:cNvPr id="77" name="Group 1055"/>
          <p:cNvGrpSpPr>
            <a:grpSpLocks/>
          </p:cNvGrpSpPr>
          <p:nvPr/>
        </p:nvGrpSpPr>
        <p:grpSpPr bwMode="auto">
          <a:xfrm>
            <a:off x="3286125" y="2793375"/>
            <a:ext cx="4876800" cy="457200"/>
            <a:chOff x="2064" y="2400"/>
            <a:chExt cx="3072" cy="288"/>
          </a:xfrm>
        </p:grpSpPr>
        <p:grpSp>
          <p:nvGrpSpPr>
            <p:cNvPr id="78" name="Group 1056"/>
            <p:cNvGrpSpPr>
              <a:grpSpLocks/>
            </p:cNvGrpSpPr>
            <p:nvPr/>
          </p:nvGrpSpPr>
          <p:grpSpPr bwMode="auto">
            <a:xfrm>
              <a:off x="2064" y="2448"/>
              <a:ext cx="3072" cy="192"/>
              <a:chOff x="2064" y="2448"/>
              <a:chExt cx="3072" cy="192"/>
            </a:xfrm>
          </p:grpSpPr>
          <p:sp>
            <p:nvSpPr>
              <p:cNvPr id="87" name="Rectangle 1057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88" name="Rectangle 1058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89" name="Rectangle 1059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0" name="Rectangle 1060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1" name="Line 1061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GB"/>
              </a:p>
            </p:txBody>
          </p:sp>
        </p:grpSp>
        <p:sp>
          <p:nvSpPr>
            <p:cNvPr id="79" name="Text Box 1062"/>
            <p:cNvSpPr txBox="1">
              <a:spLocks noChangeArrowheads="1"/>
            </p:cNvSpPr>
            <p:nvPr/>
          </p:nvSpPr>
          <p:spPr bwMode="auto">
            <a:xfrm>
              <a:off x="2160" y="2400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2</a:t>
              </a:r>
            </a:p>
          </p:txBody>
        </p:sp>
        <p:sp>
          <p:nvSpPr>
            <p:cNvPr id="80" name="Text Box 1063"/>
            <p:cNvSpPr txBox="1">
              <a:spLocks noChangeArrowheads="1"/>
            </p:cNvSpPr>
            <p:nvPr/>
          </p:nvSpPr>
          <p:spPr bwMode="auto">
            <a:xfrm>
              <a:off x="2513" y="2400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4</a:t>
              </a:r>
            </a:p>
          </p:txBody>
        </p:sp>
        <p:sp>
          <p:nvSpPr>
            <p:cNvPr id="81" name="Text Box 1064"/>
            <p:cNvSpPr txBox="1">
              <a:spLocks noChangeArrowheads="1"/>
            </p:cNvSpPr>
            <p:nvPr/>
          </p:nvSpPr>
          <p:spPr bwMode="auto">
            <a:xfrm>
              <a:off x="2928" y="2400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8</a:t>
              </a:r>
            </a:p>
          </p:txBody>
        </p:sp>
        <p:sp>
          <p:nvSpPr>
            <p:cNvPr id="82" name="Text Box 1065"/>
            <p:cNvSpPr txBox="1">
              <a:spLocks noChangeArrowheads="1"/>
            </p:cNvSpPr>
            <p:nvPr/>
          </p:nvSpPr>
          <p:spPr bwMode="auto">
            <a:xfrm>
              <a:off x="3264" y="2400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16</a:t>
              </a:r>
            </a:p>
          </p:txBody>
        </p:sp>
        <p:sp>
          <p:nvSpPr>
            <p:cNvPr id="83" name="Text Box 1066"/>
            <p:cNvSpPr txBox="1">
              <a:spLocks noChangeArrowheads="1"/>
            </p:cNvSpPr>
            <p:nvPr/>
          </p:nvSpPr>
          <p:spPr bwMode="auto">
            <a:xfrm>
              <a:off x="3665" y="2400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32</a:t>
              </a:r>
            </a:p>
          </p:txBody>
        </p:sp>
        <p:sp>
          <p:nvSpPr>
            <p:cNvPr id="84" name="Text Box 1067"/>
            <p:cNvSpPr txBox="1">
              <a:spLocks noChangeArrowheads="1"/>
            </p:cNvSpPr>
            <p:nvPr/>
          </p:nvSpPr>
          <p:spPr bwMode="auto">
            <a:xfrm>
              <a:off x="4049" y="2400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64</a:t>
              </a:r>
            </a:p>
          </p:txBody>
        </p:sp>
        <p:sp>
          <p:nvSpPr>
            <p:cNvPr id="85" name="Text Box 1068"/>
            <p:cNvSpPr txBox="1">
              <a:spLocks noChangeArrowheads="1"/>
            </p:cNvSpPr>
            <p:nvPr/>
          </p:nvSpPr>
          <p:spPr bwMode="auto">
            <a:xfrm>
              <a:off x="4320" y="2400"/>
              <a:ext cx="47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128</a:t>
              </a:r>
            </a:p>
          </p:txBody>
        </p:sp>
        <p:sp>
          <p:nvSpPr>
            <p:cNvPr id="86" name="Text Box 1069"/>
            <p:cNvSpPr txBox="1">
              <a:spLocks noChangeArrowheads="1"/>
            </p:cNvSpPr>
            <p:nvPr/>
          </p:nvSpPr>
          <p:spPr bwMode="auto">
            <a:xfrm>
              <a:off x="4747" y="2400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lang="en-US" altLang="en-US" sz="2400">
                <a:latin typeface="Lucida Sans" pitchFamily="34" charset="0"/>
                <a:ea typeface="ＭＳ Ｐゴシック" pitchFamily="34" charset="-128"/>
                <a:cs typeface="Arial Unicode MS" pitchFamily="34" charset="-128"/>
              </a:endParaRPr>
            </a:p>
          </p:txBody>
        </p:sp>
      </p:grpSp>
      <p:sp>
        <p:nvSpPr>
          <p:cNvPr id="92" name="Text Box 1070"/>
          <p:cNvSpPr txBox="1">
            <a:spLocks noChangeArrowheads="1"/>
          </p:cNvSpPr>
          <p:nvPr/>
        </p:nvSpPr>
        <p:spPr bwMode="auto">
          <a:xfrm>
            <a:off x="3286125" y="3860175"/>
            <a:ext cx="568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2400"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13</a:t>
            </a:r>
          </a:p>
        </p:txBody>
      </p:sp>
      <p:sp>
        <p:nvSpPr>
          <p:cNvPr id="93" name="AutoShape 1071"/>
          <p:cNvSpPr>
            <a:spLocks noChangeArrowheads="1"/>
          </p:cNvSpPr>
          <p:nvPr/>
        </p:nvSpPr>
        <p:spPr bwMode="auto">
          <a:xfrm>
            <a:off x="2066925" y="3936375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94" name="Text Box 1072"/>
          <p:cNvSpPr txBox="1">
            <a:spLocks noChangeArrowheads="1"/>
          </p:cNvSpPr>
          <p:nvPr/>
        </p:nvSpPr>
        <p:spPr bwMode="auto">
          <a:xfrm>
            <a:off x="3905250" y="3860175"/>
            <a:ext cx="568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2400"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86218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4513" grpId="0" animBg="1" autoUpdateAnimBg="0"/>
      <p:bldP spid="1214514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itchFamily="34" charset="-128"/>
              </a:rPr>
              <a:t>More general optimization</a:t>
            </a:r>
          </a:p>
        </p:txBody>
      </p:sp>
      <p:sp>
        <p:nvSpPr>
          <p:cNvPr id="4096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000" dirty="0">
                <a:ea typeface="ＭＳ Ｐゴシック" pitchFamily="34" charset="-128"/>
              </a:rPr>
              <a:t>e.g., </a:t>
            </a:r>
            <a:r>
              <a:rPr lang="en-US" altLang="en-US" sz="2000" i="1" dirty="0">
                <a:ea typeface="ＭＳ Ｐゴシック" pitchFamily="34" charset="-128"/>
              </a:rPr>
              <a:t>(</a:t>
            </a:r>
            <a:r>
              <a:rPr lang="en-US" altLang="en-US" sz="2000" b="1" i="1" dirty="0">
                <a:ea typeface="ＭＳ Ｐゴシック" pitchFamily="34" charset="-128"/>
              </a:rPr>
              <a:t>madding</a:t>
            </a:r>
            <a:r>
              <a:rPr lang="en-US" altLang="en-US" sz="2000" i="1" dirty="0">
                <a:ea typeface="ＭＳ Ｐゴシック" pitchFamily="34" charset="-128"/>
              </a:rPr>
              <a:t> OR </a:t>
            </a:r>
            <a:r>
              <a:rPr lang="en-US" altLang="en-US" sz="2000" b="1" i="1" dirty="0">
                <a:ea typeface="ＭＳ Ｐゴシック" pitchFamily="34" charset="-128"/>
              </a:rPr>
              <a:t>crowd</a:t>
            </a:r>
            <a:r>
              <a:rPr lang="en-US" altLang="en-US" sz="2000" i="1" dirty="0">
                <a:ea typeface="ＭＳ Ｐゴシック" pitchFamily="34" charset="-128"/>
              </a:rPr>
              <a:t>) AND (</a:t>
            </a:r>
            <a:r>
              <a:rPr lang="en-US" altLang="en-US" sz="2000" b="1" i="1" dirty="0">
                <a:ea typeface="ＭＳ Ｐゴシック" pitchFamily="34" charset="-128"/>
              </a:rPr>
              <a:t>ignoble</a:t>
            </a:r>
            <a:r>
              <a:rPr lang="en-US" altLang="en-US" sz="2000" i="1" dirty="0">
                <a:ea typeface="ＭＳ Ｐゴシック" pitchFamily="34" charset="-128"/>
              </a:rPr>
              <a:t> OR </a:t>
            </a:r>
            <a:r>
              <a:rPr lang="en-US" altLang="en-US" sz="2000" b="1" i="1" dirty="0">
                <a:ea typeface="ＭＳ Ｐゴシック" pitchFamily="34" charset="-128"/>
              </a:rPr>
              <a:t>strife</a:t>
            </a:r>
            <a:r>
              <a:rPr lang="en-US" altLang="en-US" sz="2000" i="1" dirty="0">
                <a:ea typeface="ＭＳ Ｐゴシック" pitchFamily="34" charset="-128"/>
              </a:rPr>
              <a:t>)</a:t>
            </a:r>
            <a:endParaRPr lang="en-US" altLang="en-US" sz="2000" dirty="0">
              <a:ea typeface="ＭＳ Ｐゴシック" pitchFamily="34" charset="-128"/>
            </a:endParaRPr>
          </a:p>
          <a:p>
            <a:r>
              <a:rPr lang="en-US" altLang="en-US" sz="2000" dirty="0">
                <a:ea typeface="ＭＳ Ｐゴシック" pitchFamily="34" charset="-128"/>
              </a:rPr>
              <a:t>Get document frequencies for all terms</a:t>
            </a:r>
          </a:p>
          <a:p>
            <a:r>
              <a:rPr lang="en-US" altLang="en-US" sz="2000" dirty="0">
                <a:ea typeface="ＭＳ Ｐゴシック" pitchFamily="34" charset="-128"/>
              </a:rPr>
              <a:t>Estimate the size of each </a:t>
            </a:r>
            <a:r>
              <a:rPr lang="en-US" altLang="en-US" sz="2000" i="1" dirty="0">
                <a:ea typeface="ＭＳ Ｐゴシック" pitchFamily="34" charset="-128"/>
              </a:rPr>
              <a:t>OR</a:t>
            </a:r>
            <a:r>
              <a:rPr lang="en-US" altLang="en-US" sz="2000" dirty="0">
                <a:ea typeface="ＭＳ Ｐゴシック" pitchFamily="34" charset="-128"/>
              </a:rPr>
              <a:t> by the sum of its document frequencies (conservative)</a:t>
            </a:r>
          </a:p>
          <a:p>
            <a:r>
              <a:rPr lang="en-US" altLang="en-US" sz="2000" dirty="0">
                <a:ea typeface="ＭＳ Ｐゴシック" pitchFamily="34" charset="-128"/>
              </a:rPr>
              <a:t>Process in increasing order of </a:t>
            </a:r>
            <a:r>
              <a:rPr lang="en-US" altLang="en-US" sz="2000" i="1" dirty="0">
                <a:ea typeface="ＭＳ Ｐゴシック" pitchFamily="34" charset="-128"/>
              </a:rPr>
              <a:t>OR</a:t>
            </a:r>
            <a:r>
              <a:rPr lang="en-US" altLang="en-US" sz="2000" dirty="0">
                <a:ea typeface="ＭＳ Ｐゴシック" pitchFamily="34" charset="-128"/>
              </a:rPr>
              <a:t> sizes</a:t>
            </a:r>
          </a:p>
        </p:txBody>
      </p:sp>
      <p:sp>
        <p:nvSpPr>
          <p:cNvPr id="40965" name="TextBox 4"/>
          <p:cNvSpPr txBox="1">
            <a:spLocks noChangeArrowheads="1"/>
          </p:cNvSpPr>
          <p:nvPr/>
        </p:nvSpPr>
        <p:spPr bwMode="auto">
          <a:xfrm>
            <a:off x="6858000" y="-36701"/>
            <a:ext cx="7713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200">
                <a:solidFill>
                  <a:srgbClr val="FBFCFF"/>
                </a:solidFill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Sec. 1.3</a:t>
            </a:r>
          </a:p>
        </p:txBody>
      </p:sp>
    </p:spTree>
    <p:extLst>
      <p:ext uri="{BB962C8B-B14F-4D97-AF65-F5344CB8AC3E}">
        <p14:creationId xmlns:p14="http://schemas.microsoft.com/office/powerpoint/2010/main" val="427890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Exercise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>
                <a:ea typeface="ＭＳ Ｐゴシック" pitchFamily="34" charset="-128"/>
              </a:rPr>
              <a:t>Recommend a query processing order for</a:t>
            </a:r>
          </a:p>
          <a:p>
            <a:endParaRPr lang="en-US" altLang="en-US" sz="2000" dirty="0">
              <a:ea typeface="ＭＳ Ｐゴシック" pitchFamily="34" charset="-128"/>
            </a:endParaRPr>
          </a:p>
          <a:p>
            <a:endParaRPr lang="en-US" altLang="en-US" sz="2000" dirty="0">
              <a:ea typeface="ＭＳ Ｐゴシック" pitchFamily="34" charset="-128"/>
            </a:endParaRPr>
          </a:p>
          <a:p>
            <a:endParaRPr lang="en-US" altLang="en-US" sz="2000" dirty="0">
              <a:ea typeface="ＭＳ Ｐゴシック" pitchFamily="34" charset="-128"/>
            </a:endParaRPr>
          </a:p>
          <a:p>
            <a:endParaRPr lang="en-US" altLang="en-US" sz="2000" dirty="0">
              <a:ea typeface="ＭＳ Ｐゴシック" pitchFamily="34" charset="-128"/>
            </a:endParaRPr>
          </a:p>
          <a:p>
            <a:r>
              <a:rPr lang="en-US" altLang="en-US" sz="2000" dirty="0">
                <a:ea typeface="ＭＳ Ｐゴシック" pitchFamily="34" charset="-128"/>
              </a:rPr>
              <a:t>Which two terms should we process first?</a:t>
            </a:r>
          </a:p>
          <a:p>
            <a:endParaRPr lang="en-US" altLang="en-US" sz="2000" dirty="0">
              <a:ea typeface="ＭＳ Ｐゴシック" pitchFamily="34" charset="-128"/>
            </a:endParaRPr>
          </a:p>
        </p:txBody>
      </p:sp>
      <p:graphicFrame>
        <p:nvGraphicFramePr>
          <p:cNvPr id="41988" name="Object 2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928626099"/>
              </p:ext>
            </p:extLst>
          </p:nvPr>
        </p:nvGraphicFramePr>
        <p:xfrm>
          <a:off x="6136347" y="1005496"/>
          <a:ext cx="2929080" cy="2237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Worksheet" r:id="rId3" imgW="1533547" imgH="1171498" progId="Excel.Sheet.8">
                  <p:embed/>
                </p:oleObj>
              </mc:Choice>
              <mc:Fallback>
                <p:oleObj name="Worksheet" r:id="rId3" imgW="1533547" imgH="1171498" progId="Excel.Sheet.8">
                  <p:embed/>
                  <p:pic>
                    <p:nvPicPr>
                      <p:cNvPr id="41988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6347" y="1005496"/>
                        <a:ext cx="2929080" cy="22374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0" name="Text Box 4"/>
          <p:cNvSpPr txBox="1">
            <a:spLocks noChangeArrowheads="1"/>
          </p:cNvSpPr>
          <p:nvPr/>
        </p:nvSpPr>
        <p:spPr bwMode="auto">
          <a:xfrm>
            <a:off x="2655482" y="1283206"/>
            <a:ext cx="311014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000" b="1" i="1" dirty="0">
                <a:latin typeface="Times New Roman" pitchFamily="18" charset="0"/>
                <a:ea typeface="ＭＳ Ｐゴシック" pitchFamily="34" charset="-128"/>
                <a:cs typeface="Arial Unicode MS" pitchFamily="34" charset="-128"/>
              </a:rPr>
              <a:t>(tangerine </a:t>
            </a:r>
            <a:r>
              <a:rPr lang="en-US" altLang="en-US" sz="2000" i="1" dirty="0">
                <a:latin typeface="Times New Roman" pitchFamily="18" charset="0"/>
                <a:ea typeface="ＭＳ Ｐゴシック" pitchFamily="34" charset="-128"/>
                <a:cs typeface="Arial Unicode MS" pitchFamily="34" charset="-128"/>
              </a:rPr>
              <a:t>OR</a:t>
            </a:r>
            <a:r>
              <a:rPr lang="en-US" altLang="en-US" sz="2000" b="1" i="1" dirty="0">
                <a:latin typeface="Times New Roman" pitchFamily="18" charset="0"/>
                <a:ea typeface="ＭＳ Ｐゴシック" pitchFamily="34" charset="-128"/>
                <a:cs typeface="Arial Unicode MS" pitchFamily="34" charset="-128"/>
              </a:rPr>
              <a:t> trees) </a:t>
            </a:r>
            <a:r>
              <a:rPr lang="en-US" altLang="en-US" sz="2000" i="1" dirty="0">
                <a:latin typeface="Times New Roman" pitchFamily="18" charset="0"/>
                <a:ea typeface="ＭＳ Ｐゴシック" pitchFamily="34" charset="-128"/>
                <a:cs typeface="Arial Unicode MS" pitchFamily="34" charset="-128"/>
              </a:rPr>
              <a:t>AND</a:t>
            </a:r>
            <a:endParaRPr lang="en-US" altLang="en-US" sz="2000" b="1" i="1" dirty="0">
              <a:latin typeface="Times New Roman" pitchFamily="18" charset="0"/>
              <a:ea typeface="ＭＳ Ｐゴシック" pitchFamily="34" charset="-128"/>
              <a:cs typeface="Arial Unicode MS" pitchFamily="34" charset="-128"/>
            </a:endParaRPr>
          </a:p>
          <a:p>
            <a:pPr eaLnBrk="0" hangingPunct="0"/>
            <a:r>
              <a:rPr lang="en-US" altLang="en-US" sz="2000" b="1" i="1" dirty="0">
                <a:latin typeface="Times New Roman" pitchFamily="18" charset="0"/>
                <a:ea typeface="ＭＳ Ｐゴシック" pitchFamily="34" charset="-128"/>
                <a:cs typeface="Arial Unicode MS" pitchFamily="34" charset="-128"/>
              </a:rPr>
              <a:t>(marmalade </a:t>
            </a:r>
            <a:r>
              <a:rPr lang="en-US" altLang="en-US" sz="2000" i="1" dirty="0">
                <a:latin typeface="Times New Roman" pitchFamily="18" charset="0"/>
                <a:ea typeface="ＭＳ Ｐゴシック" pitchFamily="34" charset="-128"/>
                <a:cs typeface="Arial Unicode MS" pitchFamily="34" charset="-128"/>
              </a:rPr>
              <a:t>OR</a:t>
            </a:r>
            <a:r>
              <a:rPr lang="en-US" altLang="en-US" sz="2000" b="1" i="1" dirty="0">
                <a:latin typeface="Times New Roman" pitchFamily="18" charset="0"/>
                <a:ea typeface="ＭＳ Ｐゴシック" pitchFamily="34" charset="-128"/>
                <a:cs typeface="Arial Unicode MS" pitchFamily="34" charset="-128"/>
              </a:rPr>
              <a:t> skies) </a:t>
            </a:r>
            <a:r>
              <a:rPr lang="en-US" altLang="en-US" sz="2000" i="1" dirty="0">
                <a:latin typeface="Times New Roman" pitchFamily="18" charset="0"/>
                <a:ea typeface="ＭＳ Ｐゴシック" pitchFamily="34" charset="-128"/>
                <a:cs typeface="Arial Unicode MS" pitchFamily="34" charset="-128"/>
              </a:rPr>
              <a:t>AND</a:t>
            </a:r>
            <a:endParaRPr lang="en-US" altLang="en-US" sz="2000" b="1" i="1" dirty="0">
              <a:latin typeface="Times New Roman" pitchFamily="18" charset="0"/>
              <a:ea typeface="ＭＳ Ｐゴシック" pitchFamily="34" charset="-128"/>
              <a:cs typeface="Arial Unicode MS" pitchFamily="34" charset="-128"/>
            </a:endParaRPr>
          </a:p>
          <a:p>
            <a:pPr eaLnBrk="0" hangingPunct="0"/>
            <a:r>
              <a:rPr lang="en-US" altLang="en-US" sz="2000" b="1" i="1" dirty="0">
                <a:latin typeface="Times New Roman" pitchFamily="18" charset="0"/>
                <a:ea typeface="ＭＳ Ｐゴシック" pitchFamily="34" charset="-128"/>
                <a:cs typeface="Arial Unicode MS" pitchFamily="34" charset="-128"/>
              </a:rPr>
              <a:t>(kaleidoscope </a:t>
            </a:r>
            <a:r>
              <a:rPr lang="en-US" altLang="en-US" sz="2000" i="1" dirty="0">
                <a:latin typeface="Times New Roman" pitchFamily="18" charset="0"/>
                <a:ea typeface="ＭＳ Ｐゴシック" pitchFamily="34" charset="-128"/>
                <a:cs typeface="Arial Unicode MS" pitchFamily="34" charset="-128"/>
              </a:rPr>
              <a:t>OR</a:t>
            </a:r>
            <a:r>
              <a:rPr lang="en-US" altLang="en-US" sz="2000" b="1" i="1" dirty="0">
                <a:latin typeface="Times New Roman" pitchFamily="18" charset="0"/>
                <a:ea typeface="ＭＳ Ｐゴシック" pitchFamily="34" charset="-128"/>
                <a:cs typeface="Arial Unicode MS" pitchFamily="34" charset="-128"/>
              </a:rPr>
              <a:t> eyes)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0000" y="3253562"/>
            <a:ext cx="5257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tangerine + trees = 46653+316812 =	363465</a:t>
            </a:r>
          </a:p>
          <a:p>
            <a:r>
              <a:rPr lang="en-GB" sz="2000" dirty="0"/>
              <a:t>marmalade +  skies = 107913 + 271658 = 379571</a:t>
            </a:r>
          </a:p>
          <a:p>
            <a:r>
              <a:rPr lang="en-GB" sz="2000" b="1" dirty="0">
                <a:solidFill>
                  <a:srgbClr val="FF0000"/>
                </a:solidFill>
              </a:rPr>
              <a:t>k</a:t>
            </a:r>
            <a:r>
              <a:rPr lang="nl-NL" sz="2000" b="1" dirty="0" err="1">
                <a:solidFill>
                  <a:srgbClr val="FF0000"/>
                </a:solidFill>
              </a:rPr>
              <a:t>aleidoscope</a:t>
            </a:r>
            <a:r>
              <a:rPr lang="nl-NL" sz="2000" b="1" dirty="0">
                <a:solidFill>
                  <a:srgbClr val="FF0000"/>
                </a:solidFill>
              </a:rPr>
              <a:t> + </a:t>
            </a:r>
            <a:r>
              <a:rPr lang="nl-NL" sz="2000" b="1" dirty="0" err="1">
                <a:solidFill>
                  <a:srgbClr val="FF0000"/>
                </a:solidFill>
              </a:rPr>
              <a:t>eyes</a:t>
            </a:r>
            <a:r>
              <a:rPr lang="nl-NL" sz="2000" b="1" dirty="0">
                <a:solidFill>
                  <a:srgbClr val="FF0000"/>
                </a:solidFill>
              </a:rPr>
              <a:t> = 213312 + 87009 = 300321</a:t>
            </a:r>
            <a:endParaRPr lang="en-GB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05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itchFamily="34" charset="-128"/>
              </a:rPr>
              <a:t>Query processing exercises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n-US" sz="2000" dirty="0">
                <a:ea typeface="ＭＳ Ｐゴシック" charset="0"/>
                <a:cs typeface="ＭＳ Ｐゴシック" charset="0"/>
              </a:rPr>
              <a:t>If the query is </a:t>
            </a:r>
          </a:p>
          <a:p>
            <a:pPr marL="0" indent="0">
              <a:buNone/>
              <a:defRPr/>
            </a:pPr>
            <a:r>
              <a:rPr lang="en-US" sz="2000" b="1" i="1" dirty="0">
                <a:ea typeface="ＭＳ Ｐゴシック" charset="0"/>
                <a:cs typeface="ＭＳ Ｐゴシック" charset="0"/>
              </a:rPr>
              <a:t>friends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000" i="1" dirty="0">
                <a:ea typeface="ＭＳ Ｐゴシック" charset="0"/>
                <a:cs typeface="ＭＳ Ｐゴシック" charset="0"/>
              </a:rPr>
              <a:t>AND </a:t>
            </a:r>
            <a:r>
              <a:rPr lang="en-US" sz="2000" b="1" i="1" dirty="0">
                <a:ea typeface="ＭＳ Ｐゴシック" charset="0"/>
                <a:cs typeface="ＭＳ Ｐゴシック" charset="0"/>
              </a:rPr>
              <a:t>romans</a:t>
            </a:r>
            <a:r>
              <a:rPr lang="en-US" sz="2000" i="1" dirty="0">
                <a:ea typeface="ＭＳ Ｐゴシック" charset="0"/>
                <a:cs typeface="ＭＳ Ｐゴシック" charset="0"/>
              </a:rPr>
              <a:t> AND (NOT </a:t>
            </a:r>
            <a:r>
              <a:rPr lang="en-US" sz="2000" b="1" i="1" dirty="0">
                <a:ea typeface="ＭＳ Ｐゴシック" charset="0"/>
                <a:cs typeface="ＭＳ Ｐゴシック" charset="0"/>
              </a:rPr>
              <a:t>countrymen</a:t>
            </a:r>
            <a:r>
              <a:rPr lang="en-US" sz="2000" i="1" dirty="0">
                <a:ea typeface="ＭＳ Ｐゴシック" charset="0"/>
                <a:cs typeface="ＭＳ Ｐゴシック" charset="0"/>
              </a:rPr>
              <a:t>),</a:t>
            </a:r>
          </a:p>
          <a:p>
            <a:pPr marL="0" indent="0">
              <a:buNone/>
              <a:defRPr/>
            </a:pPr>
            <a:r>
              <a:rPr lang="en-US" sz="2000" dirty="0">
                <a:ea typeface="ＭＳ Ｐゴシック" charset="0"/>
                <a:cs typeface="ＭＳ Ｐゴシック" charset="0"/>
              </a:rPr>
              <a:t>how could we use the frequency of </a:t>
            </a:r>
            <a:r>
              <a:rPr lang="en-US" sz="2000" b="1" i="1" dirty="0">
                <a:ea typeface="ＭＳ Ｐゴシック" charset="0"/>
                <a:cs typeface="ＭＳ Ｐゴシック" charset="0"/>
              </a:rPr>
              <a:t>countrymen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?</a:t>
            </a:r>
          </a:p>
          <a:p>
            <a:pPr>
              <a:defRPr/>
            </a:pPr>
            <a:endParaRPr lang="en-US" sz="2000" i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91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Page 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2743200"/>
            <a:ext cx="8326799" cy="1562662"/>
          </a:xfrm>
        </p:spPr>
        <p:txBody>
          <a:bodyPr/>
          <a:lstStyle/>
          <a:p>
            <a:r>
              <a:rPr lang="en-GB" sz="2000" dirty="0"/>
              <a:t>Google became </a:t>
            </a:r>
            <a:r>
              <a:rPr lang="en-GB" sz="2000" b="1" dirty="0"/>
              <a:t>the</a:t>
            </a:r>
            <a:r>
              <a:rPr lang="en-GB" sz="2000" dirty="0"/>
              <a:t> search engine to use, when they started returning pages not only on their relevance, but also using page rank.</a:t>
            </a:r>
          </a:p>
          <a:p>
            <a:endParaRPr lang="en-GB" sz="2000" dirty="0"/>
          </a:p>
          <a:p>
            <a:r>
              <a:rPr lang="en-GB" sz="2000" dirty="0"/>
              <a:t>Page rank gives each page a score – you can see these scores if you install the google toolbar. (toolbar.google.com)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399" y="340462"/>
            <a:ext cx="3200400" cy="229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80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How page rank works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714500" y="1771650"/>
            <a:ext cx="1257300" cy="5143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solidFill>
                  <a:srgbClr val="001C3D"/>
                </a:solidFill>
                <a:latin typeface="Verdana" pitchFamily="34" charset="0"/>
              </a:rPr>
              <a:t>Page A</a:t>
            </a:r>
            <a:endParaRPr lang="en-US" sz="2400" dirty="0">
              <a:solidFill>
                <a:srgbClr val="001C3D"/>
              </a:solidFill>
              <a:latin typeface="Verdana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606165" y="2328863"/>
            <a:ext cx="1257300" cy="5143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solidFill>
                  <a:srgbClr val="001C3D"/>
                </a:solidFill>
                <a:latin typeface="Verdana" pitchFamily="34" charset="0"/>
              </a:rPr>
              <a:t>Page B</a:t>
            </a:r>
            <a:endParaRPr lang="en-US" sz="2400" dirty="0">
              <a:solidFill>
                <a:srgbClr val="001C3D"/>
              </a:solidFill>
              <a:latin typeface="Verdana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743200" y="3400425"/>
            <a:ext cx="1257300" cy="5143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solidFill>
                  <a:srgbClr val="001C3D"/>
                </a:solidFill>
                <a:latin typeface="Verdana" pitchFamily="34" charset="0"/>
              </a:rPr>
              <a:t>Page D</a:t>
            </a:r>
            <a:endParaRPr lang="en-US" sz="2400" dirty="0">
              <a:solidFill>
                <a:srgbClr val="001C3D"/>
              </a:solidFill>
              <a:latin typeface="Verdana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798930" y="2253094"/>
            <a:ext cx="1257300" cy="5143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solidFill>
                  <a:srgbClr val="001C3D"/>
                </a:solidFill>
                <a:latin typeface="Verdana" pitchFamily="34" charset="0"/>
              </a:rPr>
              <a:t>Page C</a:t>
            </a:r>
            <a:endParaRPr lang="en-US" sz="2400" dirty="0">
              <a:solidFill>
                <a:srgbClr val="001C3D"/>
              </a:solidFill>
              <a:latin typeface="Verdana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543550" y="3657600"/>
            <a:ext cx="1257300" cy="5143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solidFill>
                  <a:srgbClr val="001C3D"/>
                </a:solidFill>
                <a:latin typeface="Verdana" pitchFamily="34" charset="0"/>
              </a:rPr>
              <a:t>Page E</a:t>
            </a:r>
            <a:endParaRPr lang="en-US" sz="2400" dirty="0">
              <a:solidFill>
                <a:srgbClr val="001C3D"/>
              </a:solidFill>
              <a:latin typeface="Verdana" pitchFamily="34" charset="0"/>
            </a:endParaRPr>
          </a:p>
        </p:txBody>
      </p:sp>
      <p:cxnSp>
        <p:nvCxnSpPr>
          <p:cNvPr id="10" name="Straight Arrow Connector 9"/>
          <p:cNvCxnSpPr>
            <a:stCxn id="4" idx="2"/>
          </p:cNvCxnSpPr>
          <p:nvPr/>
        </p:nvCxnSpPr>
        <p:spPr bwMode="auto">
          <a:xfrm>
            <a:off x="2343150" y="2286000"/>
            <a:ext cx="1028700" cy="11144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>
            <a:stCxn id="4" idx="3"/>
            <a:endCxn id="5" idx="0"/>
          </p:cNvCxnSpPr>
          <p:nvPr/>
        </p:nvCxnSpPr>
        <p:spPr bwMode="auto">
          <a:xfrm>
            <a:off x="2971800" y="2028825"/>
            <a:ext cx="1263015" cy="300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>
            <a:stCxn id="7" idx="1"/>
            <a:endCxn id="5" idx="3"/>
          </p:cNvCxnSpPr>
          <p:nvPr/>
        </p:nvCxnSpPr>
        <p:spPr bwMode="auto">
          <a:xfrm flipH="1">
            <a:off x="4863465" y="2510269"/>
            <a:ext cx="935465" cy="757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>
            <a:stCxn id="5" idx="0"/>
            <a:endCxn id="7" idx="1"/>
          </p:cNvCxnSpPr>
          <p:nvPr/>
        </p:nvCxnSpPr>
        <p:spPr bwMode="auto">
          <a:xfrm>
            <a:off x="4234815" y="2328863"/>
            <a:ext cx="1564115" cy="1814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 bwMode="auto">
          <a:xfrm flipH="1">
            <a:off x="6172200" y="2767444"/>
            <a:ext cx="255380" cy="8901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>
            <a:stCxn id="6" idx="3"/>
            <a:endCxn id="8" idx="1"/>
          </p:cNvCxnSpPr>
          <p:nvPr/>
        </p:nvCxnSpPr>
        <p:spPr bwMode="auto">
          <a:xfrm>
            <a:off x="4000500" y="3657600"/>
            <a:ext cx="1543050" cy="2571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1514475" y="1281919"/>
            <a:ext cx="1657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Rank 100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 flipH="1">
            <a:off x="3371850" y="1761529"/>
            <a:ext cx="682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50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 flipH="1">
            <a:off x="2401729" y="2715768"/>
            <a:ext cx="682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50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43175" y="3911962"/>
            <a:ext cx="1657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Rank 50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 flipH="1">
            <a:off x="4403407" y="3694672"/>
            <a:ext cx="682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50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57897" y="2623921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?</a:t>
            </a:r>
            <a:endParaRPr lang="en-US" sz="2000" dirty="0">
              <a:solidFill>
                <a:srgbClr val="FF0000"/>
              </a:solidFill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/>
          </p:nvPr>
        </p:nvGraphicFramePr>
        <p:xfrm>
          <a:off x="5829300" y="285750"/>
          <a:ext cx="1885950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325">
                  <a:extLst>
                    <a:ext uri="{9D8B030D-6E8A-4147-A177-3AD203B41FA5}">
                      <a16:colId xmlns:a16="http://schemas.microsoft.com/office/drawing/2014/main" val="2356457179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3595143281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3666608013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1106423564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1035997753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934250865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B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2839006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292864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B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2059534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9068634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338084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613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674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Simplified Page rank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+mj-lt"/>
                  <a:buAutoNum type="arabicPeriod"/>
                </a:pPr>
                <a:r>
                  <a:rPr lang="en-GB" sz="2000" dirty="0">
                    <a:latin typeface="+mn-lt"/>
                  </a:rPr>
                  <a:t>Assign some value to each page as their starting rank e.g. Last month’s page rank for this page.</a:t>
                </a:r>
              </a:p>
              <a:p>
                <a:pPr>
                  <a:buFont typeface="+mj-lt"/>
                  <a:buAutoNum type="arabicPeriod"/>
                </a:pPr>
                <a:r>
                  <a:rPr lang="en-GB" sz="2000" dirty="0" smtClean="0">
                    <a:latin typeface="+mn-lt"/>
                  </a:rPr>
                  <a:t>Calculate </a:t>
                </a:r>
                <a:r>
                  <a:rPr lang="en-GB" sz="2000" dirty="0">
                    <a:latin typeface="+mn-lt"/>
                  </a:rPr>
                  <a:t>how much each page will ‘donate’ through each link. For page </a:t>
                </a:r>
                <a:r>
                  <a:rPr lang="en-GB" sz="2000" i="1" dirty="0">
                    <a:latin typeface="+mn-lt"/>
                  </a:rPr>
                  <a:t>i</a:t>
                </a:r>
                <a:r>
                  <a:rPr lang="en-GB" sz="2000" dirty="0">
                    <a:latin typeface="+mn-lt"/>
                  </a:rPr>
                  <a:t>: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00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200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GB" sz="200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𝑅𝑎𝑛</m:t>
                          </m:r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𝑁𝑢𝑚𝑏𝑒𝑟𝑂𝑓𝑂𝑢𝑡𝑤𝑎𝑟𝑑𝐿𝑖𝑛𝑘</m:t>
                          </m:r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000" dirty="0">
                  <a:latin typeface="+mn-lt"/>
                </a:endParaRPr>
              </a:p>
              <a:p>
                <a:pPr>
                  <a:buFont typeface="+mj-lt"/>
                  <a:buAutoNum type="arabicPeriod"/>
                </a:pPr>
                <a:r>
                  <a:rPr lang="en-GB" sz="2000" dirty="0" smtClean="0">
                    <a:latin typeface="+mn-lt"/>
                  </a:rPr>
                  <a:t>Iterate </a:t>
                </a:r>
                <a:r>
                  <a:rPr lang="en-GB" sz="2000" dirty="0">
                    <a:latin typeface="+mn-lt"/>
                  </a:rPr>
                  <a:t>through all pages updating their page ranks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>
                          <a:latin typeface="Cambria Math" panose="02040503050406030204" pitchFamily="18" charset="0"/>
                        </a:rPr>
                        <m:t>𝑁𝑒𝑤𝑅𝑎𝑛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𝐼𝑛𝑤𝑎𝑟𝑑𝐿𝑖𝑛𝑘</m:t>
                          </m:r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sz="2000" dirty="0" smtClean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GB" sz="2000" dirty="0" smtClean="0">
                    <a:latin typeface="+mn-lt"/>
                  </a:rPr>
                  <a:t>Where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𝐼𝑛𝑤𝑎𝑟𝑑𝐿𝑖𝑛𝑘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GB" sz="2000" dirty="0" smtClean="0">
                    <a:latin typeface="+mn-lt"/>
                  </a:rPr>
                  <a:t> = 1 if link from page </a:t>
                </a:r>
                <a:r>
                  <a:rPr lang="en-GB" sz="2000" dirty="0" err="1" smtClean="0">
                    <a:latin typeface="+mn-lt"/>
                  </a:rPr>
                  <a:t>i</a:t>
                </a:r>
                <a:r>
                  <a:rPr lang="en-GB" sz="2000" dirty="0" smtClean="0">
                    <a:latin typeface="+mn-lt"/>
                  </a:rPr>
                  <a:t> to page j, otherwise 0</a:t>
                </a:r>
                <a:endParaRPr lang="en-GB" sz="2000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GB" sz="2000" dirty="0" smtClean="0">
                    <a:latin typeface="+mn-lt"/>
                  </a:rPr>
                  <a:t>4</a:t>
                </a:r>
                <a:r>
                  <a:rPr lang="en-GB" sz="2000" dirty="0">
                    <a:latin typeface="+mn-lt"/>
                  </a:rPr>
                  <a:t>. Repeat steps 2 and 3 until the results converge</a:t>
                </a:r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03" t="-2559" r="-439" b="-1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629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714500" y="1771650"/>
            <a:ext cx="1257300" cy="5143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solidFill>
                  <a:srgbClr val="001C3D"/>
                </a:solidFill>
                <a:latin typeface="Verdana" pitchFamily="34" charset="0"/>
              </a:rPr>
              <a:t>Page A</a:t>
            </a:r>
            <a:endParaRPr lang="en-US" sz="2400" dirty="0">
              <a:solidFill>
                <a:srgbClr val="001C3D"/>
              </a:solidFill>
              <a:latin typeface="Verdana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671888" y="1193578"/>
            <a:ext cx="1257300" cy="5143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solidFill>
                  <a:srgbClr val="001C3D"/>
                </a:solidFill>
                <a:latin typeface="Verdana" pitchFamily="34" charset="0"/>
              </a:rPr>
              <a:t>Page B</a:t>
            </a:r>
            <a:endParaRPr lang="en-US" sz="2400" dirty="0">
              <a:solidFill>
                <a:srgbClr val="001C3D"/>
              </a:solidFill>
              <a:latin typeface="Verdana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743200" y="3400425"/>
            <a:ext cx="1257300" cy="5143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solidFill>
                  <a:srgbClr val="001C3D"/>
                </a:solidFill>
                <a:latin typeface="Verdana" pitchFamily="34" charset="0"/>
              </a:rPr>
              <a:t>Page D</a:t>
            </a:r>
            <a:endParaRPr lang="en-US" sz="2400" dirty="0">
              <a:solidFill>
                <a:srgbClr val="001C3D"/>
              </a:solidFill>
              <a:latin typeface="Verdana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543550" y="1885950"/>
            <a:ext cx="1257300" cy="5143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solidFill>
                  <a:srgbClr val="001C3D"/>
                </a:solidFill>
                <a:latin typeface="Verdana" pitchFamily="34" charset="0"/>
              </a:rPr>
              <a:t>Page C</a:t>
            </a:r>
            <a:endParaRPr lang="en-US" sz="2400" dirty="0">
              <a:solidFill>
                <a:srgbClr val="001C3D"/>
              </a:solidFill>
              <a:latin typeface="Verdana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543550" y="3657600"/>
            <a:ext cx="1257300" cy="5143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solidFill>
                  <a:srgbClr val="001C3D"/>
                </a:solidFill>
                <a:latin typeface="Verdana" pitchFamily="34" charset="0"/>
              </a:rPr>
              <a:t>Page E</a:t>
            </a:r>
            <a:endParaRPr lang="en-US" sz="2400" dirty="0">
              <a:solidFill>
                <a:srgbClr val="001C3D"/>
              </a:solidFill>
              <a:latin typeface="Verdana" pitchFamily="34" charset="0"/>
            </a:endParaRPr>
          </a:p>
        </p:txBody>
      </p:sp>
      <p:cxnSp>
        <p:nvCxnSpPr>
          <p:cNvPr id="10" name="Straight Arrow Connector 9"/>
          <p:cNvCxnSpPr>
            <a:stCxn id="4" idx="2"/>
          </p:cNvCxnSpPr>
          <p:nvPr/>
        </p:nvCxnSpPr>
        <p:spPr bwMode="auto">
          <a:xfrm>
            <a:off x="2343150" y="2286000"/>
            <a:ext cx="1028700" cy="11144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 bwMode="auto">
          <a:xfrm flipV="1">
            <a:off x="2971800" y="1450753"/>
            <a:ext cx="700088" cy="57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>
            <a:stCxn id="7" idx="1"/>
            <a:endCxn id="5" idx="2"/>
          </p:cNvCxnSpPr>
          <p:nvPr/>
        </p:nvCxnSpPr>
        <p:spPr bwMode="auto">
          <a:xfrm flipH="1" flipV="1">
            <a:off x="4300537" y="1707928"/>
            <a:ext cx="1243013" cy="4351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>
            <a:stCxn id="5" idx="3"/>
            <a:endCxn id="7" idx="1"/>
          </p:cNvCxnSpPr>
          <p:nvPr/>
        </p:nvCxnSpPr>
        <p:spPr bwMode="auto">
          <a:xfrm>
            <a:off x="4929187" y="1450753"/>
            <a:ext cx="614363" cy="6923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 bwMode="auto">
          <a:xfrm>
            <a:off x="6172200" y="2400300"/>
            <a:ext cx="0" cy="12573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>
            <a:stCxn id="6" idx="3"/>
            <a:endCxn id="8" idx="1"/>
          </p:cNvCxnSpPr>
          <p:nvPr/>
        </p:nvCxnSpPr>
        <p:spPr bwMode="auto">
          <a:xfrm>
            <a:off x="4000500" y="3657600"/>
            <a:ext cx="1543050" cy="2571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1514475" y="1281919"/>
            <a:ext cx="1657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Rank 100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 flipH="1">
            <a:off x="3303270" y="1744405"/>
            <a:ext cx="682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1">
                    <a:lumMod val="50000"/>
                  </a:schemeClr>
                </a:solidFill>
              </a:rPr>
              <a:t>50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 flipH="1">
            <a:off x="2401729" y="2715768"/>
            <a:ext cx="682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1">
                    <a:lumMod val="50000"/>
                  </a:schemeClr>
                </a:solidFill>
              </a:rPr>
              <a:t>50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43175" y="3911962"/>
            <a:ext cx="1657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Rank 50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 flipH="1">
            <a:off x="4403407" y="3694672"/>
            <a:ext cx="682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1">
                    <a:lumMod val="50000"/>
                  </a:schemeClr>
                </a:solidFill>
              </a:rPr>
              <a:t>50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75249" y="4104844"/>
            <a:ext cx="1657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Rank 70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29250" y="1425937"/>
            <a:ext cx="1657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Rank 30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12060" y="752259"/>
            <a:ext cx="1657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Rank 50</a:t>
            </a:r>
            <a:endParaRPr lang="en-US" sz="2000" dirty="0">
              <a:solidFill>
                <a:schemeClr val="accent2"/>
              </a:solidFill>
            </a:endParaRPr>
          </a:p>
        </p:txBody>
      </p:sp>
      <p:cxnSp>
        <p:nvCxnSpPr>
          <p:cNvPr id="31" name="Straight Arrow Connector 30"/>
          <p:cNvCxnSpPr>
            <a:stCxn id="8" idx="0"/>
            <a:endCxn id="4" idx="3"/>
          </p:cNvCxnSpPr>
          <p:nvPr/>
        </p:nvCxnSpPr>
        <p:spPr bwMode="auto">
          <a:xfrm flipH="1" flipV="1">
            <a:off x="2971800" y="2028825"/>
            <a:ext cx="3200400" cy="16287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TextBox 31"/>
          <p:cNvSpPr txBox="1"/>
          <p:nvPr/>
        </p:nvSpPr>
        <p:spPr>
          <a:xfrm flipH="1">
            <a:off x="6130243" y="2771775"/>
            <a:ext cx="682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1">
                    <a:lumMod val="50000"/>
                  </a:schemeClr>
                </a:solidFill>
              </a:rPr>
              <a:t>15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 flipH="1">
            <a:off x="3959066" y="2705315"/>
            <a:ext cx="682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1">
                    <a:lumMod val="50000"/>
                  </a:schemeClr>
                </a:solidFill>
              </a:rPr>
              <a:t>70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 flipH="1">
            <a:off x="4629150" y="1905526"/>
            <a:ext cx="682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1">
                    <a:lumMod val="50000"/>
                  </a:schemeClr>
                </a:solidFill>
              </a:rPr>
              <a:t>15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 flipH="1">
            <a:off x="4972050" y="1252333"/>
            <a:ext cx="682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1">
                    <a:lumMod val="50000"/>
                  </a:schemeClr>
                </a:solidFill>
              </a:rPr>
              <a:t>50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14475" y="1273831"/>
            <a:ext cx="165735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Rank 70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12060" y="677174"/>
            <a:ext cx="165735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Rank 65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429250" y="1421606"/>
            <a:ext cx="165735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Rank 50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17458" y="3960637"/>
            <a:ext cx="165735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Rank 50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343525" y="4180612"/>
            <a:ext cx="165735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Rank 65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63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6" grpId="0"/>
      <p:bldP spid="32" grpId="0"/>
      <p:bldP spid="33" grpId="0"/>
      <p:bldP spid="34" grpId="0"/>
      <p:bldP spid="35" grpId="0"/>
      <p:bldP spid="36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>
                <a:ea typeface="ＭＳ Ｐゴシック" pitchFamily="-102" charset="-128"/>
              </a:rPr>
              <a:t>Course</a:t>
            </a:r>
            <a:r>
              <a:rPr lang="nl-NL" dirty="0" smtClean="0">
                <a:ea typeface="ＭＳ Ｐゴシック" pitchFamily="-102" charset="-128"/>
              </a:rPr>
              <a:t> </a:t>
            </a:r>
            <a:r>
              <a:rPr lang="en-US" dirty="0" smtClean="0">
                <a:ea typeface="ＭＳ Ｐゴシック" pitchFamily="-102" charset="-128"/>
              </a:rPr>
              <a:t>overview</a:t>
            </a:r>
            <a:endParaRPr lang="en-US" dirty="0">
              <a:ea typeface="ＭＳ Ｐゴシック" pitchFamily="-102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14878" y="981286"/>
            <a:ext cx="2588654" cy="38153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TextBox 3"/>
          <p:cNvSpPr txBox="1"/>
          <p:nvPr/>
        </p:nvSpPr>
        <p:spPr>
          <a:xfrm>
            <a:off x="1514881" y="1017251"/>
            <a:ext cx="25886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accent6">
                    <a:lumMod val="50000"/>
                  </a:schemeClr>
                </a:solidFill>
              </a:rPr>
              <a:t>Introduction to DS &amp; AI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739425" y="981286"/>
            <a:ext cx="2588654" cy="3815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TextBox 26"/>
          <p:cNvSpPr txBox="1"/>
          <p:nvPr/>
        </p:nvSpPr>
        <p:spPr>
          <a:xfrm>
            <a:off x="4739426" y="1017251"/>
            <a:ext cx="25886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accent6">
                    <a:lumMod val="50000"/>
                  </a:schemeClr>
                </a:solidFill>
              </a:rPr>
              <a:t>What is AI?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514877" y="1447739"/>
            <a:ext cx="2588654" cy="38153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TextBox 28"/>
          <p:cNvSpPr txBox="1"/>
          <p:nvPr/>
        </p:nvSpPr>
        <p:spPr>
          <a:xfrm>
            <a:off x="1514880" y="1483705"/>
            <a:ext cx="25886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accent6">
                    <a:lumMod val="50000"/>
                  </a:schemeClr>
                </a:solidFill>
              </a:rPr>
              <a:t>Exploratory Data Analysis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739425" y="1447739"/>
            <a:ext cx="2588654" cy="3815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TextBox 30"/>
          <p:cNvSpPr txBox="1"/>
          <p:nvPr/>
        </p:nvSpPr>
        <p:spPr>
          <a:xfrm>
            <a:off x="4739425" y="1483705"/>
            <a:ext cx="25886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accent6">
                    <a:lumMod val="50000"/>
                  </a:schemeClr>
                </a:solidFill>
              </a:rPr>
              <a:t>Agents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514876" y="1910053"/>
            <a:ext cx="2588654" cy="38153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TextBox 32"/>
          <p:cNvSpPr txBox="1"/>
          <p:nvPr/>
        </p:nvSpPr>
        <p:spPr>
          <a:xfrm>
            <a:off x="1514877" y="1946018"/>
            <a:ext cx="25886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accent6">
                    <a:lumMod val="50000"/>
                  </a:schemeClr>
                </a:solidFill>
              </a:rPr>
              <a:t>Data Mining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739424" y="1910053"/>
            <a:ext cx="2588654" cy="3815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TextBox 34"/>
          <p:cNvSpPr txBox="1"/>
          <p:nvPr/>
        </p:nvSpPr>
        <p:spPr>
          <a:xfrm>
            <a:off x="4739425" y="1946018"/>
            <a:ext cx="25886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accent6">
                    <a:lumMod val="50000"/>
                  </a:schemeClr>
                </a:solidFill>
              </a:rPr>
              <a:t>Search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514875" y="2376506"/>
            <a:ext cx="2588654" cy="38153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TextBox 36"/>
          <p:cNvSpPr txBox="1"/>
          <p:nvPr/>
        </p:nvSpPr>
        <p:spPr>
          <a:xfrm>
            <a:off x="1514876" y="2412472"/>
            <a:ext cx="25886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accent6">
                    <a:lumMod val="50000"/>
                  </a:schemeClr>
                </a:solidFill>
              </a:rPr>
              <a:t>Mathematical Modeling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739423" y="2376506"/>
            <a:ext cx="2588654" cy="3815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TextBox 38"/>
          <p:cNvSpPr txBox="1"/>
          <p:nvPr/>
        </p:nvSpPr>
        <p:spPr>
          <a:xfrm>
            <a:off x="4739424" y="2412472"/>
            <a:ext cx="25886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accent6">
                    <a:lumMod val="50000"/>
                  </a:schemeClr>
                </a:solidFill>
              </a:rPr>
              <a:t>Logic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514879" y="2838820"/>
            <a:ext cx="2588654" cy="38153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1" name="TextBox 40"/>
          <p:cNvSpPr txBox="1"/>
          <p:nvPr/>
        </p:nvSpPr>
        <p:spPr>
          <a:xfrm>
            <a:off x="1514880" y="2874785"/>
            <a:ext cx="25886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accent6">
                    <a:lumMod val="50000"/>
                  </a:schemeClr>
                </a:solidFill>
              </a:rPr>
              <a:t>Mathematical Simulations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739427" y="2838820"/>
            <a:ext cx="2588654" cy="3815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3" name="TextBox 42"/>
          <p:cNvSpPr txBox="1"/>
          <p:nvPr/>
        </p:nvSpPr>
        <p:spPr>
          <a:xfrm>
            <a:off x="4739428" y="2874785"/>
            <a:ext cx="25886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accent6">
                    <a:lumMod val="50000"/>
                  </a:schemeClr>
                </a:solidFill>
              </a:rPr>
              <a:t>Learning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514878" y="3305273"/>
            <a:ext cx="2588654" cy="38153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5" name="TextBox 44"/>
          <p:cNvSpPr txBox="1"/>
          <p:nvPr/>
        </p:nvSpPr>
        <p:spPr>
          <a:xfrm>
            <a:off x="1514879" y="3341239"/>
            <a:ext cx="25886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accent6">
                    <a:lumMod val="50000"/>
                  </a:schemeClr>
                </a:solidFill>
              </a:rPr>
              <a:t>Game Theory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739426" y="3305273"/>
            <a:ext cx="2588654" cy="3815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7" name="TextBox 46"/>
          <p:cNvSpPr txBox="1"/>
          <p:nvPr/>
        </p:nvSpPr>
        <p:spPr>
          <a:xfrm>
            <a:off x="4739427" y="3341239"/>
            <a:ext cx="25886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accent6">
                    <a:lumMod val="50000"/>
                  </a:schemeClr>
                </a:solidFill>
              </a:rPr>
              <a:t>Information Retrieval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145666" y="3783587"/>
            <a:ext cx="2588654" cy="3815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9" name="TextBox 48"/>
          <p:cNvSpPr txBox="1"/>
          <p:nvPr/>
        </p:nvSpPr>
        <p:spPr>
          <a:xfrm>
            <a:off x="3145667" y="3819553"/>
            <a:ext cx="25886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accent6">
                    <a:lumMod val="50000"/>
                  </a:schemeClr>
                </a:solidFill>
              </a:rPr>
              <a:t>Computer Class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145666" y="4245254"/>
            <a:ext cx="2588654" cy="3815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1" name="TextBox 50"/>
          <p:cNvSpPr txBox="1"/>
          <p:nvPr/>
        </p:nvSpPr>
        <p:spPr>
          <a:xfrm>
            <a:off x="3145666" y="4281220"/>
            <a:ext cx="25886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accent6">
                    <a:lumMod val="50000"/>
                  </a:schemeClr>
                </a:solidFill>
              </a:rPr>
              <a:t>Ethics in AI</a:t>
            </a:r>
          </a:p>
        </p:txBody>
      </p:sp>
      <p:sp>
        <p:nvSpPr>
          <p:cNvPr id="5" name="Oval 4"/>
          <p:cNvSpPr/>
          <p:nvPr/>
        </p:nvSpPr>
        <p:spPr>
          <a:xfrm>
            <a:off x="4739423" y="3250286"/>
            <a:ext cx="2588654" cy="48781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14482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714500" y="1771650"/>
            <a:ext cx="1257300" cy="5143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solidFill>
                  <a:srgbClr val="001C3D"/>
                </a:solidFill>
                <a:latin typeface="Verdana" pitchFamily="34" charset="0"/>
              </a:rPr>
              <a:t>Page A</a:t>
            </a:r>
            <a:endParaRPr lang="en-US" sz="2400" dirty="0">
              <a:solidFill>
                <a:srgbClr val="001C3D"/>
              </a:solidFill>
              <a:latin typeface="Verdana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671888" y="1193578"/>
            <a:ext cx="1257300" cy="5143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solidFill>
                  <a:srgbClr val="001C3D"/>
                </a:solidFill>
                <a:latin typeface="Verdana" pitchFamily="34" charset="0"/>
              </a:rPr>
              <a:t>Page B</a:t>
            </a:r>
            <a:endParaRPr lang="en-US" sz="2400" dirty="0">
              <a:solidFill>
                <a:srgbClr val="001C3D"/>
              </a:solidFill>
              <a:latin typeface="Verdana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743200" y="3400425"/>
            <a:ext cx="1257300" cy="5143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solidFill>
                  <a:srgbClr val="001C3D"/>
                </a:solidFill>
                <a:latin typeface="Verdana" pitchFamily="34" charset="0"/>
              </a:rPr>
              <a:t>Page D</a:t>
            </a:r>
            <a:endParaRPr lang="en-US" sz="2400" dirty="0">
              <a:solidFill>
                <a:srgbClr val="001C3D"/>
              </a:solidFill>
              <a:latin typeface="Verdana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543550" y="1885950"/>
            <a:ext cx="1257300" cy="5143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solidFill>
                  <a:srgbClr val="001C3D"/>
                </a:solidFill>
                <a:latin typeface="Verdana" pitchFamily="34" charset="0"/>
              </a:rPr>
              <a:t>Page C</a:t>
            </a:r>
            <a:endParaRPr lang="en-US" sz="2400" dirty="0">
              <a:solidFill>
                <a:srgbClr val="001C3D"/>
              </a:solidFill>
              <a:latin typeface="Verdana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543550" y="3657600"/>
            <a:ext cx="1257300" cy="5143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solidFill>
                  <a:srgbClr val="001C3D"/>
                </a:solidFill>
                <a:latin typeface="Verdana" pitchFamily="34" charset="0"/>
              </a:rPr>
              <a:t>Page E</a:t>
            </a:r>
            <a:endParaRPr lang="en-US" sz="2400" dirty="0">
              <a:solidFill>
                <a:srgbClr val="001C3D"/>
              </a:solidFill>
              <a:latin typeface="Verdana" pitchFamily="34" charset="0"/>
            </a:endParaRPr>
          </a:p>
        </p:txBody>
      </p:sp>
      <p:cxnSp>
        <p:nvCxnSpPr>
          <p:cNvPr id="10" name="Straight Arrow Connector 9"/>
          <p:cNvCxnSpPr>
            <a:stCxn id="4" idx="2"/>
          </p:cNvCxnSpPr>
          <p:nvPr/>
        </p:nvCxnSpPr>
        <p:spPr bwMode="auto">
          <a:xfrm>
            <a:off x="2343150" y="2286000"/>
            <a:ext cx="1028700" cy="11144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 bwMode="auto">
          <a:xfrm flipV="1">
            <a:off x="2971800" y="1450753"/>
            <a:ext cx="700088" cy="57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>
            <a:stCxn id="7" idx="1"/>
            <a:endCxn id="5" idx="2"/>
          </p:cNvCxnSpPr>
          <p:nvPr/>
        </p:nvCxnSpPr>
        <p:spPr bwMode="auto">
          <a:xfrm flipH="1" flipV="1">
            <a:off x="4300537" y="1707928"/>
            <a:ext cx="1243013" cy="4351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>
            <a:stCxn id="5" idx="3"/>
            <a:endCxn id="7" idx="1"/>
          </p:cNvCxnSpPr>
          <p:nvPr/>
        </p:nvCxnSpPr>
        <p:spPr bwMode="auto">
          <a:xfrm>
            <a:off x="4929187" y="1450753"/>
            <a:ext cx="614363" cy="6923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 bwMode="auto">
          <a:xfrm>
            <a:off x="6172200" y="2400300"/>
            <a:ext cx="0" cy="12573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>
            <a:stCxn id="6" idx="3"/>
            <a:endCxn id="8" idx="1"/>
          </p:cNvCxnSpPr>
          <p:nvPr/>
        </p:nvCxnSpPr>
        <p:spPr bwMode="auto">
          <a:xfrm>
            <a:off x="4000500" y="3657600"/>
            <a:ext cx="1543050" cy="2571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1514475" y="1281919"/>
            <a:ext cx="1657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Rank 100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43175" y="3911962"/>
            <a:ext cx="1657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Rank 50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75249" y="4104844"/>
            <a:ext cx="1657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Rank 70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29250" y="1425937"/>
            <a:ext cx="1657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Rank 30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12060" y="774561"/>
            <a:ext cx="1657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Rank 50</a:t>
            </a:r>
            <a:endParaRPr lang="en-US" sz="2000" dirty="0">
              <a:solidFill>
                <a:schemeClr val="accent2"/>
              </a:solidFill>
            </a:endParaRPr>
          </a:p>
        </p:txBody>
      </p:sp>
      <p:cxnSp>
        <p:nvCxnSpPr>
          <p:cNvPr id="31" name="Straight Arrow Connector 30"/>
          <p:cNvCxnSpPr>
            <a:stCxn id="8" idx="0"/>
            <a:endCxn id="4" idx="3"/>
          </p:cNvCxnSpPr>
          <p:nvPr/>
        </p:nvCxnSpPr>
        <p:spPr bwMode="auto">
          <a:xfrm flipH="1" flipV="1">
            <a:off x="2971800" y="2028825"/>
            <a:ext cx="3200400" cy="16287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1514475" y="1251528"/>
            <a:ext cx="165735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Rank 70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12060" y="677174"/>
            <a:ext cx="165735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Rank 65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429250" y="1421606"/>
            <a:ext cx="165735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Rank 50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17458" y="3960637"/>
            <a:ext cx="165735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Rank 50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343525" y="4180612"/>
            <a:ext cx="165735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Rank 65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60000" y="243786"/>
            <a:ext cx="8326799" cy="567000"/>
          </a:xfrm>
        </p:spPr>
        <p:txBody>
          <a:bodyPr/>
          <a:lstStyle/>
          <a:p>
            <a:r>
              <a:rPr lang="en-US" dirty="0" smtClean="0"/>
              <a:t>Iteration 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72254" y="297366"/>
            <a:ext cx="2832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will happen next?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08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Iteration 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714500" y="1771650"/>
            <a:ext cx="1257300" cy="5143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solidFill>
                  <a:srgbClr val="001C3D"/>
                </a:solidFill>
                <a:latin typeface="Verdana" pitchFamily="34" charset="0"/>
              </a:rPr>
              <a:t>Page A</a:t>
            </a:r>
            <a:endParaRPr lang="en-US" sz="2400" dirty="0">
              <a:solidFill>
                <a:srgbClr val="001C3D"/>
              </a:solidFill>
              <a:latin typeface="Verdana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671888" y="1193578"/>
            <a:ext cx="1257300" cy="5143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solidFill>
                  <a:srgbClr val="001C3D"/>
                </a:solidFill>
                <a:latin typeface="Verdana" pitchFamily="34" charset="0"/>
              </a:rPr>
              <a:t>Page B</a:t>
            </a:r>
            <a:endParaRPr lang="en-US" sz="2400" dirty="0">
              <a:solidFill>
                <a:srgbClr val="001C3D"/>
              </a:solidFill>
              <a:latin typeface="Verdana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743200" y="3400425"/>
            <a:ext cx="1257300" cy="5143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solidFill>
                  <a:srgbClr val="001C3D"/>
                </a:solidFill>
                <a:latin typeface="Verdana" pitchFamily="34" charset="0"/>
              </a:rPr>
              <a:t>Page D</a:t>
            </a:r>
            <a:endParaRPr lang="en-US" sz="2400" dirty="0">
              <a:solidFill>
                <a:srgbClr val="001C3D"/>
              </a:solidFill>
              <a:latin typeface="Verdana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543550" y="1885950"/>
            <a:ext cx="1257300" cy="5143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solidFill>
                  <a:srgbClr val="001C3D"/>
                </a:solidFill>
                <a:latin typeface="Verdana" pitchFamily="34" charset="0"/>
              </a:rPr>
              <a:t>Page C</a:t>
            </a:r>
            <a:endParaRPr lang="en-US" sz="2400" dirty="0">
              <a:solidFill>
                <a:srgbClr val="001C3D"/>
              </a:solidFill>
              <a:latin typeface="Verdana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543550" y="3657600"/>
            <a:ext cx="1257300" cy="5143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solidFill>
                  <a:srgbClr val="001C3D"/>
                </a:solidFill>
                <a:latin typeface="Verdana" pitchFamily="34" charset="0"/>
              </a:rPr>
              <a:t>Page E</a:t>
            </a:r>
            <a:endParaRPr lang="en-US" sz="2400" dirty="0">
              <a:solidFill>
                <a:srgbClr val="001C3D"/>
              </a:solidFill>
              <a:latin typeface="Verdana" pitchFamily="34" charset="0"/>
            </a:endParaRPr>
          </a:p>
        </p:txBody>
      </p:sp>
      <p:cxnSp>
        <p:nvCxnSpPr>
          <p:cNvPr id="10" name="Straight Arrow Connector 9"/>
          <p:cNvCxnSpPr>
            <a:stCxn id="4" idx="2"/>
          </p:cNvCxnSpPr>
          <p:nvPr/>
        </p:nvCxnSpPr>
        <p:spPr bwMode="auto">
          <a:xfrm>
            <a:off x="2343150" y="2286000"/>
            <a:ext cx="1028700" cy="11144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 bwMode="auto">
          <a:xfrm flipV="1">
            <a:off x="2971800" y="1450753"/>
            <a:ext cx="700088" cy="57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>
            <a:stCxn id="7" idx="1"/>
            <a:endCxn id="5" idx="2"/>
          </p:cNvCxnSpPr>
          <p:nvPr/>
        </p:nvCxnSpPr>
        <p:spPr bwMode="auto">
          <a:xfrm flipH="1" flipV="1">
            <a:off x="4300537" y="1707928"/>
            <a:ext cx="1243013" cy="4351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>
            <a:stCxn id="5" idx="3"/>
            <a:endCxn id="7" idx="1"/>
          </p:cNvCxnSpPr>
          <p:nvPr/>
        </p:nvCxnSpPr>
        <p:spPr bwMode="auto">
          <a:xfrm>
            <a:off x="4929187" y="1450753"/>
            <a:ext cx="614363" cy="6923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 bwMode="auto">
          <a:xfrm>
            <a:off x="6172200" y="2400300"/>
            <a:ext cx="0" cy="12573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>
            <a:stCxn id="6" idx="3"/>
            <a:endCxn id="8" idx="1"/>
          </p:cNvCxnSpPr>
          <p:nvPr/>
        </p:nvCxnSpPr>
        <p:spPr bwMode="auto">
          <a:xfrm>
            <a:off x="4000500" y="3657600"/>
            <a:ext cx="1543050" cy="2571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1514475" y="1281919"/>
            <a:ext cx="16573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accent2"/>
                </a:solidFill>
              </a:rPr>
              <a:t>Rank 100</a:t>
            </a:r>
            <a:endParaRPr lang="en-US" sz="1350" dirty="0">
              <a:solidFill>
                <a:schemeClr val="accent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 flipH="1">
            <a:off x="3303270" y="1744405"/>
            <a:ext cx="682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1">
                    <a:lumMod val="50000"/>
                  </a:schemeClr>
                </a:solidFill>
              </a:rPr>
              <a:t>35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 flipH="1">
            <a:off x="2401729" y="2715768"/>
            <a:ext cx="682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1">
                    <a:lumMod val="50000"/>
                  </a:schemeClr>
                </a:solidFill>
              </a:rPr>
              <a:t>35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43175" y="3911962"/>
            <a:ext cx="16573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accent2"/>
                </a:solidFill>
              </a:rPr>
              <a:t>Rank 50</a:t>
            </a:r>
            <a:endParaRPr lang="en-US" sz="1350" dirty="0">
              <a:solidFill>
                <a:schemeClr val="accent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 flipH="1">
            <a:off x="4403407" y="3694672"/>
            <a:ext cx="682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1">
                    <a:lumMod val="50000"/>
                  </a:schemeClr>
                </a:solidFill>
              </a:rPr>
              <a:t>50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75249" y="4104844"/>
            <a:ext cx="16573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accent2"/>
                </a:solidFill>
              </a:rPr>
              <a:t>Rank 70</a:t>
            </a:r>
            <a:endParaRPr lang="en-US" sz="1350" dirty="0">
              <a:solidFill>
                <a:schemeClr val="accent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29250" y="1425937"/>
            <a:ext cx="16573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accent2"/>
                </a:solidFill>
              </a:rPr>
              <a:t>Rank 30</a:t>
            </a:r>
            <a:endParaRPr lang="en-US" sz="1350" dirty="0">
              <a:solidFill>
                <a:schemeClr val="accent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12060" y="752259"/>
            <a:ext cx="16573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accent2"/>
                </a:solidFill>
              </a:rPr>
              <a:t>Rank 50</a:t>
            </a:r>
            <a:endParaRPr lang="en-US" sz="1350" dirty="0">
              <a:solidFill>
                <a:schemeClr val="accent2"/>
              </a:solidFill>
            </a:endParaRPr>
          </a:p>
        </p:txBody>
      </p:sp>
      <p:cxnSp>
        <p:nvCxnSpPr>
          <p:cNvPr id="31" name="Straight Arrow Connector 30"/>
          <p:cNvCxnSpPr>
            <a:stCxn id="8" idx="0"/>
            <a:endCxn id="4" idx="3"/>
          </p:cNvCxnSpPr>
          <p:nvPr/>
        </p:nvCxnSpPr>
        <p:spPr bwMode="auto">
          <a:xfrm flipH="1" flipV="1">
            <a:off x="2971800" y="2028825"/>
            <a:ext cx="3200400" cy="16287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TextBox 31"/>
          <p:cNvSpPr txBox="1"/>
          <p:nvPr/>
        </p:nvSpPr>
        <p:spPr>
          <a:xfrm flipH="1">
            <a:off x="6130243" y="2771775"/>
            <a:ext cx="682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1">
                    <a:lumMod val="50000"/>
                  </a:schemeClr>
                </a:solidFill>
              </a:rPr>
              <a:t>25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 flipH="1">
            <a:off x="3959066" y="2705315"/>
            <a:ext cx="682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1">
                    <a:lumMod val="50000"/>
                  </a:schemeClr>
                </a:solidFill>
              </a:rPr>
              <a:t>65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 flipH="1">
            <a:off x="4629150" y="1905526"/>
            <a:ext cx="682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1">
                    <a:lumMod val="50000"/>
                  </a:schemeClr>
                </a:solidFill>
              </a:rPr>
              <a:t>25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 flipH="1">
            <a:off x="4972050" y="1252333"/>
            <a:ext cx="682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1">
                    <a:lumMod val="50000"/>
                  </a:schemeClr>
                </a:solidFill>
              </a:rPr>
              <a:t>65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14475" y="1273831"/>
            <a:ext cx="165735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Rank 70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12060" y="677174"/>
            <a:ext cx="165735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Rank 65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429250" y="1421606"/>
            <a:ext cx="165735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Rank 50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17458" y="3960637"/>
            <a:ext cx="165735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Rank 50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343525" y="4180612"/>
            <a:ext cx="165735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Rank 65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78498" y="7635"/>
            <a:ext cx="12696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Answer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341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6" grpId="0"/>
      <p:bldP spid="32" grpId="0"/>
      <p:bldP spid="33" grpId="0"/>
      <p:bldP spid="34" grpId="0"/>
      <p:bldP spid="3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714500" y="1771650"/>
            <a:ext cx="1257300" cy="5143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solidFill>
                  <a:srgbClr val="001C3D"/>
                </a:solidFill>
                <a:latin typeface="Verdana" pitchFamily="34" charset="0"/>
              </a:rPr>
              <a:t>Page A</a:t>
            </a:r>
            <a:endParaRPr lang="en-US" sz="2400" dirty="0">
              <a:solidFill>
                <a:srgbClr val="001C3D"/>
              </a:solidFill>
              <a:latin typeface="Verdana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671888" y="1193578"/>
            <a:ext cx="1257300" cy="5143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solidFill>
                  <a:srgbClr val="001C3D"/>
                </a:solidFill>
                <a:latin typeface="Verdana" pitchFamily="34" charset="0"/>
              </a:rPr>
              <a:t>Page B</a:t>
            </a:r>
            <a:endParaRPr lang="en-US" sz="2400" dirty="0">
              <a:solidFill>
                <a:srgbClr val="001C3D"/>
              </a:solidFill>
              <a:latin typeface="Verdana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743200" y="3400425"/>
            <a:ext cx="1257300" cy="5143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solidFill>
                  <a:srgbClr val="001C3D"/>
                </a:solidFill>
                <a:latin typeface="Verdana" pitchFamily="34" charset="0"/>
              </a:rPr>
              <a:t>Page D</a:t>
            </a:r>
            <a:endParaRPr lang="en-US" sz="2400" dirty="0">
              <a:solidFill>
                <a:srgbClr val="001C3D"/>
              </a:solidFill>
              <a:latin typeface="Verdana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543550" y="1885950"/>
            <a:ext cx="1257300" cy="5143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solidFill>
                  <a:srgbClr val="001C3D"/>
                </a:solidFill>
                <a:latin typeface="Verdana" pitchFamily="34" charset="0"/>
              </a:rPr>
              <a:t>Page C</a:t>
            </a:r>
            <a:endParaRPr lang="en-US" sz="2400" dirty="0">
              <a:solidFill>
                <a:srgbClr val="001C3D"/>
              </a:solidFill>
              <a:latin typeface="Verdana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543550" y="3657600"/>
            <a:ext cx="1257300" cy="5143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solidFill>
                  <a:srgbClr val="001C3D"/>
                </a:solidFill>
                <a:latin typeface="Verdana" pitchFamily="34" charset="0"/>
              </a:rPr>
              <a:t>Page E</a:t>
            </a:r>
            <a:endParaRPr lang="en-US" sz="2400" dirty="0">
              <a:solidFill>
                <a:srgbClr val="001C3D"/>
              </a:solidFill>
              <a:latin typeface="Verdana" pitchFamily="34" charset="0"/>
            </a:endParaRPr>
          </a:p>
        </p:txBody>
      </p:sp>
      <p:cxnSp>
        <p:nvCxnSpPr>
          <p:cNvPr id="10" name="Straight Arrow Connector 9"/>
          <p:cNvCxnSpPr>
            <a:stCxn id="4" idx="2"/>
          </p:cNvCxnSpPr>
          <p:nvPr/>
        </p:nvCxnSpPr>
        <p:spPr bwMode="auto">
          <a:xfrm>
            <a:off x="2343150" y="2286000"/>
            <a:ext cx="1028700" cy="11144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 bwMode="auto">
          <a:xfrm flipV="1">
            <a:off x="2971800" y="1450753"/>
            <a:ext cx="700088" cy="57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>
            <a:stCxn id="7" idx="1"/>
            <a:endCxn id="5" idx="2"/>
          </p:cNvCxnSpPr>
          <p:nvPr/>
        </p:nvCxnSpPr>
        <p:spPr bwMode="auto">
          <a:xfrm flipH="1" flipV="1">
            <a:off x="4300537" y="1707928"/>
            <a:ext cx="1243013" cy="4351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>
            <a:stCxn id="5" idx="3"/>
            <a:endCxn id="7" idx="1"/>
          </p:cNvCxnSpPr>
          <p:nvPr/>
        </p:nvCxnSpPr>
        <p:spPr bwMode="auto">
          <a:xfrm>
            <a:off x="4929187" y="1450753"/>
            <a:ext cx="614363" cy="6923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 bwMode="auto">
          <a:xfrm>
            <a:off x="6172200" y="2400300"/>
            <a:ext cx="0" cy="12573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>
            <a:stCxn id="6" idx="3"/>
            <a:endCxn id="8" idx="1"/>
          </p:cNvCxnSpPr>
          <p:nvPr/>
        </p:nvCxnSpPr>
        <p:spPr bwMode="auto">
          <a:xfrm>
            <a:off x="4000500" y="3657600"/>
            <a:ext cx="1543050" cy="2571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1514475" y="1281919"/>
            <a:ext cx="16573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accent2"/>
                </a:solidFill>
              </a:rPr>
              <a:t>Rank 100</a:t>
            </a:r>
            <a:endParaRPr lang="en-US" sz="1350" dirty="0">
              <a:solidFill>
                <a:schemeClr val="accent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 flipH="1">
            <a:off x="3303270" y="1744405"/>
            <a:ext cx="682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1">
                    <a:lumMod val="50000"/>
                  </a:schemeClr>
                </a:solidFill>
              </a:rPr>
              <a:t>35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 flipH="1">
            <a:off x="2401729" y="2715768"/>
            <a:ext cx="682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1">
                    <a:lumMod val="50000"/>
                  </a:schemeClr>
                </a:solidFill>
              </a:rPr>
              <a:t>35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43175" y="3911962"/>
            <a:ext cx="16573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accent2"/>
                </a:solidFill>
              </a:rPr>
              <a:t>Rank 50</a:t>
            </a:r>
            <a:endParaRPr lang="en-US" sz="1350" dirty="0">
              <a:solidFill>
                <a:schemeClr val="accent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 flipH="1">
            <a:off x="4403407" y="3694672"/>
            <a:ext cx="682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1">
                    <a:lumMod val="50000"/>
                  </a:schemeClr>
                </a:solidFill>
              </a:rPr>
              <a:t>50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75249" y="4104844"/>
            <a:ext cx="16573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accent2"/>
                </a:solidFill>
              </a:rPr>
              <a:t>Rank 70</a:t>
            </a:r>
            <a:endParaRPr lang="en-US" sz="1350" dirty="0">
              <a:solidFill>
                <a:schemeClr val="accent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29250" y="1425937"/>
            <a:ext cx="16573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accent2"/>
                </a:solidFill>
              </a:rPr>
              <a:t>Rank 30</a:t>
            </a:r>
            <a:endParaRPr lang="en-US" sz="1350" dirty="0">
              <a:solidFill>
                <a:schemeClr val="accent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12060" y="752259"/>
            <a:ext cx="16573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accent2"/>
                </a:solidFill>
              </a:rPr>
              <a:t>Rank 50</a:t>
            </a:r>
            <a:endParaRPr lang="en-US" sz="1350" dirty="0">
              <a:solidFill>
                <a:schemeClr val="accent2"/>
              </a:solidFill>
            </a:endParaRPr>
          </a:p>
        </p:txBody>
      </p:sp>
      <p:cxnSp>
        <p:nvCxnSpPr>
          <p:cNvPr id="31" name="Straight Arrow Connector 30"/>
          <p:cNvCxnSpPr>
            <a:stCxn id="8" idx="0"/>
            <a:endCxn id="4" idx="3"/>
          </p:cNvCxnSpPr>
          <p:nvPr/>
        </p:nvCxnSpPr>
        <p:spPr bwMode="auto">
          <a:xfrm flipH="1" flipV="1">
            <a:off x="2971800" y="2028825"/>
            <a:ext cx="3200400" cy="16287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TextBox 31"/>
          <p:cNvSpPr txBox="1"/>
          <p:nvPr/>
        </p:nvSpPr>
        <p:spPr>
          <a:xfrm flipH="1">
            <a:off x="6130243" y="2771775"/>
            <a:ext cx="682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1">
                    <a:lumMod val="50000"/>
                  </a:schemeClr>
                </a:solidFill>
              </a:rPr>
              <a:t>25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 flipH="1">
            <a:off x="3959066" y="2705315"/>
            <a:ext cx="682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1">
                    <a:lumMod val="50000"/>
                  </a:schemeClr>
                </a:solidFill>
              </a:rPr>
              <a:t>65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 flipH="1">
            <a:off x="4629150" y="1905526"/>
            <a:ext cx="682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1">
                    <a:lumMod val="50000"/>
                  </a:schemeClr>
                </a:solidFill>
              </a:rPr>
              <a:t>25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 flipH="1">
            <a:off x="4972050" y="1252333"/>
            <a:ext cx="682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1">
                    <a:lumMod val="50000"/>
                  </a:schemeClr>
                </a:solidFill>
              </a:rPr>
              <a:t>65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14475" y="1273831"/>
            <a:ext cx="165735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Rank 65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12060" y="677174"/>
            <a:ext cx="165735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Rank 60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429250" y="1421606"/>
            <a:ext cx="165735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Rank 65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17458" y="3960637"/>
            <a:ext cx="165735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Rank 35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343525" y="4180612"/>
            <a:ext cx="165735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Rank 75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Iteration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26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Convergence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714500" y="1771650"/>
            <a:ext cx="1257300" cy="5143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solidFill>
                  <a:srgbClr val="001C3D"/>
                </a:solidFill>
                <a:latin typeface="Verdana" pitchFamily="34" charset="0"/>
              </a:rPr>
              <a:t>Page A</a:t>
            </a:r>
            <a:endParaRPr lang="en-US" sz="2400" dirty="0">
              <a:solidFill>
                <a:srgbClr val="001C3D"/>
              </a:solidFill>
              <a:latin typeface="Verdana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671888" y="1193578"/>
            <a:ext cx="1257300" cy="5143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solidFill>
                  <a:srgbClr val="001C3D"/>
                </a:solidFill>
                <a:latin typeface="Verdana" pitchFamily="34" charset="0"/>
              </a:rPr>
              <a:t>Page B</a:t>
            </a:r>
            <a:endParaRPr lang="en-US" sz="2400" dirty="0">
              <a:solidFill>
                <a:srgbClr val="001C3D"/>
              </a:solidFill>
              <a:latin typeface="Verdana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743200" y="3400425"/>
            <a:ext cx="1257300" cy="5143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solidFill>
                  <a:srgbClr val="001C3D"/>
                </a:solidFill>
                <a:latin typeface="Verdana" pitchFamily="34" charset="0"/>
              </a:rPr>
              <a:t>Page D</a:t>
            </a:r>
            <a:endParaRPr lang="en-US" sz="2400" dirty="0">
              <a:solidFill>
                <a:srgbClr val="001C3D"/>
              </a:solidFill>
              <a:latin typeface="Verdana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543550" y="1885950"/>
            <a:ext cx="1257300" cy="5143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solidFill>
                  <a:srgbClr val="001C3D"/>
                </a:solidFill>
                <a:latin typeface="Verdana" pitchFamily="34" charset="0"/>
              </a:rPr>
              <a:t>Page C</a:t>
            </a:r>
            <a:endParaRPr lang="en-US" sz="2400" dirty="0">
              <a:solidFill>
                <a:srgbClr val="001C3D"/>
              </a:solidFill>
              <a:latin typeface="Verdana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543550" y="3657600"/>
            <a:ext cx="1257300" cy="5143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solidFill>
                  <a:srgbClr val="001C3D"/>
                </a:solidFill>
                <a:latin typeface="Verdana" pitchFamily="34" charset="0"/>
              </a:rPr>
              <a:t>Page E</a:t>
            </a:r>
            <a:endParaRPr lang="en-US" sz="2400" dirty="0">
              <a:solidFill>
                <a:srgbClr val="001C3D"/>
              </a:solidFill>
              <a:latin typeface="Verdana" pitchFamily="34" charset="0"/>
            </a:endParaRPr>
          </a:p>
        </p:txBody>
      </p:sp>
      <p:cxnSp>
        <p:nvCxnSpPr>
          <p:cNvPr id="10" name="Straight Arrow Connector 9"/>
          <p:cNvCxnSpPr>
            <a:stCxn id="4" idx="2"/>
          </p:cNvCxnSpPr>
          <p:nvPr/>
        </p:nvCxnSpPr>
        <p:spPr bwMode="auto">
          <a:xfrm>
            <a:off x="2343150" y="2286000"/>
            <a:ext cx="1028700" cy="11144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 bwMode="auto">
          <a:xfrm flipV="1">
            <a:off x="2971800" y="1450753"/>
            <a:ext cx="700088" cy="57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>
            <a:stCxn id="7" idx="1"/>
            <a:endCxn id="5" idx="2"/>
          </p:cNvCxnSpPr>
          <p:nvPr/>
        </p:nvCxnSpPr>
        <p:spPr bwMode="auto">
          <a:xfrm flipH="1" flipV="1">
            <a:off x="4300537" y="1707928"/>
            <a:ext cx="1243013" cy="4351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>
            <a:stCxn id="5" idx="3"/>
            <a:endCxn id="7" idx="1"/>
          </p:cNvCxnSpPr>
          <p:nvPr/>
        </p:nvCxnSpPr>
        <p:spPr bwMode="auto">
          <a:xfrm>
            <a:off x="4929187" y="1450753"/>
            <a:ext cx="614363" cy="6923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 bwMode="auto">
          <a:xfrm>
            <a:off x="6172200" y="2400300"/>
            <a:ext cx="0" cy="12573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>
            <a:stCxn id="6" idx="3"/>
            <a:endCxn id="8" idx="1"/>
          </p:cNvCxnSpPr>
          <p:nvPr/>
        </p:nvCxnSpPr>
        <p:spPr bwMode="auto">
          <a:xfrm>
            <a:off x="4000500" y="3657600"/>
            <a:ext cx="1543050" cy="2571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1514475" y="1281919"/>
            <a:ext cx="16573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accent2"/>
                </a:solidFill>
              </a:rPr>
              <a:t>Rank 100</a:t>
            </a:r>
            <a:endParaRPr lang="en-US" sz="1350" dirty="0">
              <a:solidFill>
                <a:schemeClr val="accent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43175" y="3911962"/>
            <a:ext cx="16573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accent2"/>
                </a:solidFill>
              </a:rPr>
              <a:t>Rank 50</a:t>
            </a:r>
            <a:endParaRPr lang="en-US" sz="1350" dirty="0">
              <a:solidFill>
                <a:schemeClr val="accent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75249" y="4104844"/>
            <a:ext cx="16573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accent2"/>
                </a:solidFill>
              </a:rPr>
              <a:t>Rank 70</a:t>
            </a:r>
            <a:endParaRPr lang="en-US" sz="1350" dirty="0">
              <a:solidFill>
                <a:schemeClr val="accent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29250" y="1425937"/>
            <a:ext cx="16573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accent2"/>
                </a:solidFill>
              </a:rPr>
              <a:t>Rank 30</a:t>
            </a:r>
            <a:endParaRPr lang="en-US" sz="1350" dirty="0">
              <a:solidFill>
                <a:schemeClr val="accent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12060" y="752259"/>
            <a:ext cx="16573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accent2"/>
                </a:solidFill>
              </a:rPr>
              <a:t>Rank 50</a:t>
            </a:r>
            <a:endParaRPr lang="en-US" sz="1350" dirty="0">
              <a:solidFill>
                <a:schemeClr val="accent2"/>
              </a:solidFill>
            </a:endParaRPr>
          </a:p>
        </p:txBody>
      </p:sp>
      <p:cxnSp>
        <p:nvCxnSpPr>
          <p:cNvPr id="31" name="Straight Arrow Connector 30"/>
          <p:cNvCxnSpPr>
            <a:stCxn id="8" idx="0"/>
            <a:endCxn id="4" idx="3"/>
          </p:cNvCxnSpPr>
          <p:nvPr/>
        </p:nvCxnSpPr>
        <p:spPr bwMode="auto">
          <a:xfrm flipH="1" flipV="1">
            <a:off x="2971800" y="2028825"/>
            <a:ext cx="3200400" cy="16287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1371600" y="1273831"/>
            <a:ext cx="180022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Rank 66.6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12060" y="677174"/>
            <a:ext cx="207435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Rank 66.6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429250" y="1421606"/>
            <a:ext cx="21717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Rank 66.6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17457" y="3960637"/>
            <a:ext cx="194024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Rank 33.3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343525" y="4180612"/>
            <a:ext cx="178907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Rank 66.6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15100" y="150764"/>
            <a:ext cx="2512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Show it has converged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0180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What to do with pages with no inward links?</a:t>
            </a:r>
          </a:p>
          <a:p>
            <a:pPr marL="0" indent="0">
              <a:buNone/>
            </a:pPr>
            <a:r>
              <a:rPr lang="en-GB" sz="2000" dirty="0"/>
              <a:t>	Google assigns them a small value.</a:t>
            </a:r>
          </a:p>
          <a:p>
            <a:endParaRPr lang="en-GB" sz="2000" dirty="0"/>
          </a:p>
          <a:p>
            <a:r>
              <a:rPr lang="en-GB" sz="2000" dirty="0"/>
              <a:t>They also setup the weights so the total page rank of all pages (the whole internet) is a constant value, e.g., 1. </a:t>
            </a:r>
          </a:p>
          <a:p>
            <a:endParaRPr lang="en-GB" sz="2000" dirty="0"/>
          </a:p>
          <a:p>
            <a:pPr marL="0" indent="0">
              <a:buNone/>
            </a:pPr>
            <a:r>
              <a:rPr lang="en-GB" sz="2000" dirty="0"/>
              <a:t>For more information read:</a:t>
            </a:r>
          </a:p>
          <a:p>
            <a:r>
              <a:rPr lang="en-GB" sz="2000" dirty="0">
                <a:hlinkClick r:id="rId2"/>
              </a:rPr>
              <a:t>http://interestingwebs.blogspot.com/2009/05/simple-explain-of-google-pagerank.html</a:t>
            </a:r>
            <a:endParaRPr lang="en-GB" sz="2000" dirty="0"/>
          </a:p>
          <a:p>
            <a:r>
              <a:rPr lang="en-GB" sz="2000" dirty="0">
                <a:hlinkClick r:id="rId3"/>
              </a:rPr>
              <a:t>http://www.sci.utah.edu/~beiwang/teaching/cs1060/Lecture15-PageRankQuizReview.pdf</a:t>
            </a:r>
            <a:r>
              <a:rPr lang="en-GB" sz="2000" dirty="0"/>
              <a:t>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363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 checklist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000" dirty="0"/>
              <a:t> Structured vs Unstructured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000" dirty="0"/>
              <a:t> Page Rank algorithm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000" dirty="0"/>
              <a:t> Working with term-document matrices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000" dirty="0"/>
              <a:t> Postings lists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2000" dirty="0"/>
              <a:t> Building them from documents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2000" dirty="0"/>
              <a:t> Performing simple operations with them (AND, OR)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000" dirty="0"/>
              <a:t> Ordering queries efficiently</a:t>
            </a:r>
          </a:p>
        </p:txBody>
      </p:sp>
    </p:spTree>
    <p:extLst>
      <p:ext uri="{BB962C8B-B14F-4D97-AF65-F5344CB8AC3E}">
        <p14:creationId xmlns:p14="http://schemas.microsoft.com/office/powerpoint/2010/main" val="266338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Information Retrieval at DKE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000" dirty="0"/>
              <a:t>Information Retrieval &amp; </a:t>
            </a:r>
            <a:r>
              <a:rPr lang="nl-NL" sz="2000" dirty="0" err="1"/>
              <a:t>Text</a:t>
            </a:r>
            <a:r>
              <a:rPr lang="nl-NL" sz="2000" dirty="0"/>
              <a:t> </a:t>
            </a:r>
            <a:r>
              <a:rPr lang="nl-NL" sz="2000" dirty="0" err="1"/>
              <a:t>Mining</a:t>
            </a:r>
            <a:endParaRPr lang="nl-NL" sz="2000" dirty="0"/>
          </a:p>
          <a:p>
            <a:r>
              <a:rPr lang="nl-NL" sz="2000" dirty="0"/>
              <a:t>Data </a:t>
            </a:r>
            <a:r>
              <a:rPr lang="nl-NL" sz="2000" dirty="0" err="1"/>
              <a:t>Structures</a:t>
            </a:r>
            <a:r>
              <a:rPr lang="nl-NL" sz="2000" dirty="0"/>
              <a:t> &amp; </a:t>
            </a:r>
            <a:r>
              <a:rPr lang="nl-NL" sz="2000" dirty="0" err="1"/>
              <a:t>Algorithms</a:t>
            </a:r>
            <a:endParaRPr lang="nl-NL" sz="2000" dirty="0"/>
          </a:p>
          <a:p>
            <a:endParaRPr lang="nl-NL" sz="2000" dirty="0"/>
          </a:p>
          <a:p>
            <a:r>
              <a:rPr lang="nl-NL" sz="2000" dirty="0" err="1"/>
              <a:t>Statistics</a:t>
            </a:r>
            <a:r>
              <a:rPr lang="nl-NL" sz="2000" dirty="0"/>
              <a:t> is important</a:t>
            </a:r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47777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Literature</a:t>
            </a:r>
            <a:r>
              <a:rPr lang="nl-NL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2000" dirty="0" err="1" smtClean="0"/>
              <a:t>Introduction</a:t>
            </a:r>
            <a:r>
              <a:rPr lang="nl-NL" sz="2000" dirty="0" smtClean="0"/>
              <a:t> </a:t>
            </a:r>
            <a:r>
              <a:rPr lang="nl-NL" sz="2000" dirty="0" err="1"/>
              <a:t>to</a:t>
            </a:r>
            <a:r>
              <a:rPr lang="nl-NL" sz="2000" dirty="0"/>
              <a:t> Information Retrieval </a:t>
            </a:r>
            <a:r>
              <a:rPr lang="nl-NL" sz="2000" dirty="0" err="1"/>
              <a:t>by</a:t>
            </a:r>
            <a:r>
              <a:rPr lang="nl-NL" sz="2000" dirty="0"/>
              <a:t> </a:t>
            </a:r>
            <a:r>
              <a:rPr lang="de-DE" sz="2000" dirty="0"/>
              <a:t>Christopher D. Manning, </a:t>
            </a:r>
            <a:r>
              <a:rPr lang="de-DE" sz="2000" dirty="0" err="1"/>
              <a:t>Prabhakar</a:t>
            </a:r>
            <a:r>
              <a:rPr lang="de-DE" sz="2000" dirty="0"/>
              <a:t> </a:t>
            </a:r>
            <a:r>
              <a:rPr lang="de-DE" sz="2000" dirty="0" err="1"/>
              <a:t>Raghavan</a:t>
            </a:r>
            <a:r>
              <a:rPr lang="de-DE" sz="2000" dirty="0"/>
              <a:t> </a:t>
            </a:r>
            <a:r>
              <a:rPr lang="de-DE" sz="2000" dirty="0" err="1"/>
              <a:t>and</a:t>
            </a:r>
            <a:r>
              <a:rPr lang="de-DE" sz="2000" dirty="0"/>
              <a:t> Hinrich Schütze</a:t>
            </a:r>
            <a:endParaRPr lang="nl-NL" sz="2000" dirty="0"/>
          </a:p>
          <a:p>
            <a:pPr marL="0" indent="0">
              <a:buNone/>
            </a:pPr>
            <a:r>
              <a:rPr lang="en-GB" sz="2000" dirty="0">
                <a:hlinkClick r:id="rId2"/>
              </a:rPr>
              <a:t>http://www-nlp.stanford.edu/IR-book/</a:t>
            </a:r>
            <a:endParaRPr lang="en-GB" sz="2000" dirty="0"/>
          </a:p>
          <a:p>
            <a:endParaRPr lang="nl-NL" sz="2000" dirty="0"/>
          </a:p>
          <a:p>
            <a:pPr marL="0" indent="0">
              <a:buNone/>
            </a:pPr>
            <a:r>
              <a:rPr lang="nl-NL" sz="2000" dirty="0"/>
              <a:t>Read </a:t>
            </a:r>
            <a:r>
              <a:rPr lang="nl-NL" sz="2000" dirty="0" err="1"/>
              <a:t>Chapter</a:t>
            </a:r>
            <a:r>
              <a:rPr lang="nl-NL" sz="2000" dirty="0"/>
              <a:t> 1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12281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itchFamily="34" charset="-128"/>
              </a:rPr>
              <a:t>Information Retrieval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Clr>
                <a:srgbClr val="357E69"/>
              </a:buClr>
              <a:buNone/>
              <a:defRPr/>
            </a:pPr>
            <a:r>
              <a:rPr lang="en-US" sz="2000" dirty="0">
                <a:ea typeface="ＭＳ Ｐゴシック" charset="0"/>
                <a:cs typeface="ＭＳ Ｐゴシック" charset="0"/>
              </a:rPr>
              <a:t>Information Retrieval (IR) is finding material (usually documents) of an unstructured nature (usually text) that satisfies an information need from within large collections (usually stored on computers).</a:t>
            </a:r>
          </a:p>
          <a:p>
            <a:pPr marL="0" indent="0">
              <a:buClr>
                <a:srgbClr val="357E69"/>
              </a:buClr>
              <a:buNone/>
              <a:defRPr/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buClr>
                <a:srgbClr val="357E69"/>
              </a:buClr>
              <a:defRPr/>
            </a:pPr>
            <a:r>
              <a:rPr lang="en-US" sz="2000" dirty="0">
                <a:ea typeface="ＭＳ Ｐゴシック" charset="0"/>
                <a:cs typeface="ＭＳ Ｐゴシック" charset="0"/>
              </a:rPr>
              <a:t>web search</a:t>
            </a:r>
          </a:p>
          <a:p>
            <a:pPr>
              <a:buClr>
                <a:srgbClr val="357E69"/>
              </a:buClr>
              <a:defRPr/>
            </a:pPr>
            <a:r>
              <a:rPr lang="en-US" sz="2000" dirty="0">
                <a:ea typeface="ＭＳ Ｐゴシック" charset="0"/>
                <a:cs typeface="ＭＳ Ｐゴシック" charset="0"/>
              </a:rPr>
              <a:t>e-mail search</a:t>
            </a:r>
          </a:p>
          <a:p>
            <a:pPr>
              <a:buClr>
                <a:srgbClr val="357E69"/>
              </a:buClr>
              <a:defRPr/>
            </a:pPr>
            <a:r>
              <a:rPr lang="en-US" sz="2000" dirty="0">
                <a:ea typeface="ＭＳ Ｐゴシック" charset="0"/>
                <a:cs typeface="ＭＳ Ｐゴシック" charset="0"/>
              </a:rPr>
              <a:t>searching your laptop</a:t>
            </a:r>
          </a:p>
          <a:p>
            <a:pPr>
              <a:buClr>
                <a:srgbClr val="357E69"/>
              </a:buClr>
              <a:defRPr/>
            </a:pPr>
            <a:r>
              <a:rPr lang="en-US" sz="2000" dirty="0">
                <a:ea typeface="ＭＳ Ｐゴシック" charset="0"/>
                <a:cs typeface="ＭＳ Ｐゴシック" charset="0"/>
              </a:rPr>
              <a:t>corporate knowledge bases</a:t>
            </a:r>
          </a:p>
          <a:p>
            <a:pPr>
              <a:buClr>
                <a:srgbClr val="357E69"/>
              </a:buClr>
              <a:defRPr/>
            </a:pPr>
            <a:r>
              <a:rPr lang="en-US" sz="2000" dirty="0">
                <a:ea typeface="ＭＳ Ｐゴシック" charset="0"/>
                <a:cs typeface="ＭＳ Ｐゴシック" charset="0"/>
              </a:rPr>
              <a:t>legal information retrieval</a:t>
            </a:r>
          </a:p>
        </p:txBody>
      </p:sp>
    </p:spTree>
    <p:extLst>
      <p:ext uri="{BB962C8B-B14F-4D97-AF65-F5344CB8AC3E}">
        <p14:creationId xmlns:p14="http://schemas.microsoft.com/office/powerpoint/2010/main" val="4139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Growth in unstructured data</a:t>
            </a:r>
          </a:p>
        </p:txBody>
      </p:sp>
      <p:pic>
        <p:nvPicPr>
          <p:cNvPr id="10242" name="Picture 2" descr="https://miro.medium.com/max/700/1*_sIf35S9d9qkLuh62phOHw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24"/>
          <a:stretch/>
        </p:blipFill>
        <p:spPr bwMode="auto">
          <a:xfrm>
            <a:off x="1543961" y="1200151"/>
            <a:ext cx="5998928" cy="3102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143375" y="4442271"/>
            <a:ext cx="3514725" cy="173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25" dirty="0"/>
              <a:t>https://medium.com/@melodyucros/ladyboss-heres-why-you-should-study-big-data-721b04b8a0ca</a:t>
            </a:r>
          </a:p>
        </p:txBody>
      </p:sp>
    </p:spTree>
    <p:extLst>
      <p:ext uri="{BB962C8B-B14F-4D97-AF65-F5344CB8AC3E}">
        <p14:creationId xmlns:p14="http://schemas.microsoft.com/office/powerpoint/2010/main" val="420616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itchFamily="34" charset="-128"/>
              </a:rPr>
              <a:t>Basic assumptions of Information Retrieval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rgbClr val="357E69"/>
              </a:buClr>
              <a:buNone/>
            </a:pPr>
            <a:r>
              <a:rPr lang="en-US" altLang="en-US" sz="2000" dirty="0">
                <a:solidFill>
                  <a:srgbClr val="357E69"/>
                </a:solidFill>
                <a:ea typeface="ＭＳ Ｐゴシック" pitchFamily="34" charset="-128"/>
              </a:rPr>
              <a:t>Collection</a:t>
            </a:r>
            <a:r>
              <a:rPr lang="en-US" altLang="en-US" sz="2000" dirty="0">
                <a:ea typeface="ＭＳ Ｐゴシック" pitchFamily="34" charset="-128"/>
              </a:rPr>
              <a:t>: A set of documents</a:t>
            </a:r>
          </a:p>
          <a:p>
            <a:pPr>
              <a:buClr>
                <a:srgbClr val="357E69"/>
              </a:buClr>
            </a:pPr>
            <a:r>
              <a:rPr lang="en-US" altLang="en-US" sz="2000" dirty="0">
                <a:ea typeface="ＭＳ Ｐゴシック" pitchFamily="34" charset="-128"/>
              </a:rPr>
              <a:t>Assume it is a static collection for the moment</a:t>
            </a:r>
          </a:p>
          <a:p>
            <a:pPr lvl="1"/>
            <a:endParaRPr lang="en-US" altLang="en-US" sz="2000" dirty="0">
              <a:ea typeface="ＭＳ Ｐゴシック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solidFill>
                  <a:srgbClr val="357E69"/>
                </a:solidFill>
                <a:ea typeface="ＭＳ Ｐゴシック" pitchFamily="34" charset="-128"/>
              </a:rPr>
              <a:t>Goal</a:t>
            </a:r>
            <a:r>
              <a:rPr lang="en-US" altLang="en-US" sz="2000" dirty="0">
                <a:ea typeface="ＭＳ Ｐゴシック" pitchFamily="34" charset="-128"/>
              </a:rPr>
              <a:t>: Retrieve documents with information that is </a:t>
            </a:r>
            <a:r>
              <a:rPr lang="en-US" altLang="en-US" sz="2000" dirty="0">
                <a:solidFill>
                  <a:schemeClr val="accent2"/>
                </a:solidFill>
                <a:ea typeface="ＭＳ Ｐゴシック" pitchFamily="34" charset="-128"/>
              </a:rPr>
              <a:t>relevant</a:t>
            </a:r>
            <a:r>
              <a:rPr lang="en-US" altLang="en-US" sz="2000" dirty="0">
                <a:ea typeface="ＭＳ Ｐゴシック" pitchFamily="34" charset="-128"/>
              </a:rPr>
              <a:t> to the user’s </a:t>
            </a:r>
            <a:r>
              <a:rPr lang="en-US" altLang="en-US" sz="2000" dirty="0">
                <a:solidFill>
                  <a:srgbClr val="C0504D"/>
                </a:solidFill>
                <a:ea typeface="ＭＳ Ｐゴシック" pitchFamily="34" charset="-128"/>
              </a:rPr>
              <a:t>information need</a:t>
            </a:r>
            <a:r>
              <a:rPr lang="en-US" altLang="en-US" sz="2000" dirty="0">
                <a:solidFill>
                  <a:schemeClr val="hlink"/>
                </a:solidFill>
                <a:ea typeface="ＭＳ Ｐゴシック" pitchFamily="34" charset="-128"/>
              </a:rPr>
              <a:t> </a:t>
            </a:r>
            <a:r>
              <a:rPr lang="en-US" altLang="en-US" sz="2000" dirty="0">
                <a:solidFill>
                  <a:srgbClr val="0D0D0D"/>
                </a:solidFill>
                <a:ea typeface="ＭＳ Ｐゴシック" pitchFamily="34" charset="-128"/>
              </a:rPr>
              <a:t>and helps the user complete a </a:t>
            </a:r>
            <a:r>
              <a:rPr lang="en-US" altLang="en-US" sz="2000" dirty="0">
                <a:solidFill>
                  <a:schemeClr val="accent2"/>
                </a:solidFill>
                <a:ea typeface="ＭＳ Ｐゴシック" pitchFamily="34" charset="-128"/>
              </a:rPr>
              <a:t>task</a:t>
            </a:r>
          </a:p>
        </p:txBody>
      </p:sp>
      <p:sp>
        <p:nvSpPr>
          <p:cNvPr id="8197" name="TextBox 5"/>
          <p:cNvSpPr txBox="1">
            <a:spLocks noChangeArrowheads="1"/>
          </p:cNvSpPr>
          <p:nvPr/>
        </p:nvSpPr>
        <p:spPr bwMode="auto">
          <a:xfrm>
            <a:off x="6858000" y="-36701"/>
            <a:ext cx="7713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200">
                <a:solidFill>
                  <a:srgbClr val="FBFCFF"/>
                </a:solidFill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Sec. 1.1</a:t>
            </a:r>
          </a:p>
        </p:txBody>
      </p:sp>
    </p:spTree>
    <p:extLst>
      <p:ext uri="{BB962C8B-B14F-4D97-AF65-F5344CB8AC3E}">
        <p14:creationId xmlns:p14="http://schemas.microsoft.com/office/powerpoint/2010/main" val="35697205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itchFamily="34" charset="-128"/>
              </a:rPr>
              <a:t>The classic search model</a:t>
            </a:r>
          </a:p>
        </p:txBody>
      </p:sp>
      <p:sp>
        <p:nvSpPr>
          <p:cNvPr id="3" name="Oval 2"/>
          <p:cNvSpPr/>
          <p:nvPr/>
        </p:nvSpPr>
        <p:spPr>
          <a:xfrm>
            <a:off x="1397620" y="925551"/>
            <a:ext cx="2007219" cy="553844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1397620" y="1869921"/>
            <a:ext cx="2007219" cy="553844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 need</a:t>
            </a:r>
            <a:endParaRPr lang="en-US" dirty="0"/>
          </a:p>
        </p:txBody>
      </p:sp>
      <p:sp>
        <p:nvSpPr>
          <p:cNvPr id="9" name="Flowchart: Manual Input 8"/>
          <p:cNvSpPr/>
          <p:nvPr/>
        </p:nvSpPr>
        <p:spPr>
          <a:xfrm>
            <a:off x="1397620" y="2814291"/>
            <a:ext cx="2007219" cy="512956"/>
          </a:xfrm>
          <a:prstGeom prst="flowChartManualIn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348975" y="2814291"/>
            <a:ext cx="1955181" cy="5129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engine</a:t>
            </a:r>
            <a:endParaRPr lang="en-US" dirty="0"/>
          </a:p>
        </p:txBody>
      </p:sp>
      <p:sp>
        <p:nvSpPr>
          <p:cNvPr id="11" name="Flowchart: Multidocument 10"/>
          <p:cNvSpPr/>
          <p:nvPr/>
        </p:nvSpPr>
        <p:spPr>
          <a:xfrm>
            <a:off x="6928626" y="3446192"/>
            <a:ext cx="1921726" cy="899532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Corpus</a:t>
            </a:r>
            <a:endParaRPr lang="en-US" dirty="0"/>
          </a:p>
        </p:txBody>
      </p:sp>
      <p:sp>
        <p:nvSpPr>
          <p:cNvPr id="12" name="Flowchart: Terminator 11"/>
          <p:cNvSpPr/>
          <p:nvPr/>
        </p:nvSpPr>
        <p:spPr>
          <a:xfrm>
            <a:off x="4475356" y="3639480"/>
            <a:ext cx="1717288" cy="553844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278781" y="3639479"/>
            <a:ext cx="2007219" cy="553844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 refinement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401230" y="1501697"/>
            <a:ext cx="0" cy="3905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4"/>
            <a:endCxn id="9" idx="0"/>
          </p:cNvCxnSpPr>
          <p:nvPr/>
        </p:nvCxnSpPr>
        <p:spPr>
          <a:xfrm>
            <a:off x="2401230" y="2423765"/>
            <a:ext cx="0" cy="4418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9" idx="3"/>
            <a:endCxn id="10" idx="1"/>
          </p:cNvCxnSpPr>
          <p:nvPr/>
        </p:nvCxnSpPr>
        <p:spPr>
          <a:xfrm>
            <a:off x="3404839" y="3070769"/>
            <a:ext cx="9441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1" idx="0"/>
            <a:endCxn id="10" idx="3"/>
          </p:cNvCxnSpPr>
          <p:nvPr/>
        </p:nvCxnSpPr>
        <p:spPr>
          <a:xfrm flipH="1" flipV="1">
            <a:off x="6304156" y="3070769"/>
            <a:ext cx="1717541" cy="3754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0" idx="2"/>
            <a:endCxn id="12" idx="0"/>
          </p:cNvCxnSpPr>
          <p:nvPr/>
        </p:nvCxnSpPr>
        <p:spPr>
          <a:xfrm>
            <a:off x="5326566" y="3327247"/>
            <a:ext cx="7434" cy="3122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2" idx="1"/>
            <a:endCxn id="46" idx="6"/>
          </p:cNvCxnSpPr>
          <p:nvPr/>
        </p:nvCxnSpPr>
        <p:spPr>
          <a:xfrm flipH="1" flipV="1">
            <a:off x="2286000" y="3916401"/>
            <a:ext cx="218935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6" idx="0"/>
            <a:endCxn id="9" idx="1"/>
          </p:cNvCxnSpPr>
          <p:nvPr/>
        </p:nvCxnSpPr>
        <p:spPr>
          <a:xfrm flipV="1">
            <a:off x="1282391" y="3070769"/>
            <a:ext cx="115229" cy="5687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flipH="1">
            <a:off x="4736665" y="1412953"/>
            <a:ext cx="1939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Misconception?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 flipH="1">
            <a:off x="4829591" y="2166179"/>
            <a:ext cx="1939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Misformulation</a:t>
            </a:r>
            <a:r>
              <a:rPr lang="en-US" dirty="0" smtClean="0"/>
              <a:t>?</a:t>
            </a:r>
            <a:endParaRPr lang="en-US" dirty="0"/>
          </a:p>
        </p:txBody>
      </p:sp>
      <p:cxnSp>
        <p:nvCxnSpPr>
          <p:cNvPr id="28673" name="Straight Arrow Connector 28672"/>
          <p:cNvCxnSpPr>
            <a:stCxn id="31" idx="3"/>
          </p:cNvCxnSpPr>
          <p:nvPr/>
        </p:nvCxnSpPr>
        <p:spPr>
          <a:xfrm flipH="1">
            <a:off x="2596376" y="1597619"/>
            <a:ext cx="2140289" cy="95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3" idx="3"/>
          </p:cNvCxnSpPr>
          <p:nvPr/>
        </p:nvCxnSpPr>
        <p:spPr>
          <a:xfrm flipH="1">
            <a:off x="2596376" y="2350845"/>
            <a:ext cx="2233215" cy="270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8665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itchFamily="34" charset="-128"/>
              </a:rPr>
              <a:t>How good are the retrieved docs?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n-US" sz="2000" i="1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Precision</a:t>
            </a:r>
            <a:r>
              <a:rPr lang="en-US" sz="2000" i="1" dirty="0">
                <a:solidFill>
                  <a:schemeClr val="accent5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sz="2000" dirty="0">
                <a:ea typeface="ＭＳ Ｐゴシック" charset="-128"/>
                <a:cs typeface="ＭＳ Ｐゴシック" charset="-128"/>
              </a:rPr>
              <a:t>: Fraction of retrieved docs that are relevant to the user’s </a:t>
            </a:r>
            <a:r>
              <a:rPr lang="en-US" sz="2000" dirty="0">
                <a:solidFill>
                  <a:schemeClr val="accent2"/>
                </a:solidFill>
                <a:ea typeface="ＭＳ Ｐゴシック" charset="-128"/>
                <a:cs typeface="ＭＳ Ｐゴシック" charset="-128"/>
              </a:rPr>
              <a:t>information need</a:t>
            </a:r>
          </a:p>
          <a:p>
            <a:pPr marL="0" indent="0">
              <a:buNone/>
              <a:defRPr/>
            </a:pPr>
            <a:endParaRPr lang="en-US" sz="2000" i="1" dirty="0">
              <a:solidFill>
                <a:srgbClr val="139CB7"/>
              </a:solidFill>
              <a:ea typeface="ＭＳ Ｐゴシック" charset="-128"/>
              <a:cs typeface="ＭＳ Ｐゴシック" charset="-128"/>
            </a:endParaRPr>
          </a:p>
          <a:p>
            <a:pPr marL="0" indent="0">
              <a:buNone/>
              <a:defRPr/>
            </a:pPr>
            <a:r>
              <a:rPr lang="en-US" sz="2000" i="1" dirty="0">
                <a:solidFill>
                  <a:srgbClr val="139CB7"/>
                </a:solidFill>
                <a:ea typeface="ＭＳ Ｐゴシック" charset="-128"/>
                <a:cs typeface="ＭＳ Ｐゴシック" charset="-128"/>
              </a:rPr>
              <a:t>Recall</a:t>
            </a:r>
            <a:r>
              <a:rPr lang="en-US" sz="2000" dirty="0">
                <a:solidFill>
                  <a:srgbClr val="139CB7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sz="2000" dirty="0">
                <a:ea typeface="ＭＳ Ｐゴシック" charset="-128"/>
                <a:cs typeface="ＭＳ Ｐゴシック" charset="-128"/>
              </a:rPr>
              <a:t>: Fraction of relevant docs in collection that are retrieved</a:t>
            </a:r>
          </a:p>
          <a:p>
            <a:pPr marL="0" indent="0">
              <a:buNone/>
              <a:defRPr/>
            </a:pPr>
            <a:endParaRPr lang="en-US" sz="2000" dirty="0">
              <a:ea typeface="ＭＳ Ｐゴシック" charset="-128"/>
              <a:cs typeface="ＭＳ Ｐゴシック" charset="-128"/>
            </a:endParaRPr>
          </a:p>
          <a:p>
            <a:pPr marL="0" indent="0">
              <a:buNone/>
              <a:defRPr/>
            </a:pPr>
            <a:endParaRPr lang="en-US" sz="2000" dirty="0">
              <a:ea typeface="ＭＳ Ｐゴシック" charset="-128"/>
              <a:cs typeface="ＭＳ Ｐゴシック" charset="-128"/>
            </a:endParaRPr>
          </a:p>
          <a:p>
            <a:pPr marL="0" indent="0">
              <a:buNone/>
              <a:defRPr/>
            </a:pPr>
            <a:r>
              <a:rPr lang="en-US" sz="2000" dirty="0">
                <a:ea typeface="ＭＳ Ｐゴシック" charset="-128"/>
                <a:cs typeface="ＭＳ Ｐゴシック" charset="-128"/>
              </a:rPr>
              <a:t>Precision Recall trade-off</a:t>
            </a:r>
          </a:p>
          <a:p>
            <a:pPr>
              <a:buFont typeface="Wingdings" charset="2"/>
              <a:buChar char="§"/>
              <a:defRPr/>
            </a:pPr>
            <a:endParaRPr lang="en-US" sz="20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245" name="TextBox 4"/>
          <p:cNvSpPr txBox="1">
            <a:spLocks noChangeArrowheads="1"/>
          </p:cNvSpPr>
          <p:nvPr/>
        </p:nvSpPr>
        <p:spPr bwMode="auto">
          <a:xfrm>
            <a:off x="6858000" y="-36701"/>
            <a:ext cx="7713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200">
                <a:solidFill>
                  <a:srgbClr val="FBFCFF"/>
                </a:solidFill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Sec. 1.1</a:t>
            </a:r>
          </a:p>
        </p:txBody>
      </p:sp>
    </p:spTree>
    <p:extLst>
      <p:ext uri="{BB962C8B-B14F-4D97-AF65-F5344CB8AC3E}">
        <p14:creationId xmlns:p14="http://schemas.microsoft.com/office/powerpoint/2010/main" val="44265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astricht University">
  <a:themeElements>
    <a:clrScheme name="UM">
      <a:dk1>
        <a:srgbClr val="001C3D"/>
      </a:dk1>
      <a:lt1>
        <a:srgbClr val="FFFFFF"/>
      </a:lt1>
      <a:dk2>
        <a:srgbClr val="00A2DB"/>
      </a:dk2>
      <a:lt2>
        <a:srgbClr val="FFFFFF"/>
      </a:lt2>
      <a:accent1>
        <a:srgbClr val="E84E10"/>
      </a:accent1>
      <a:accent2>
        <a:srgbClr val="00A2DB"/>
      </a:accent2>
      <a:accent3>
        <a:srgbClr val="001C3D"/>
      </a:accent3>
      <a:accent4>
        <a:srgbClr val="F3A687"/>
      </a:accent4>
      <a:accent5>
        <a:srgbClr val="7FD0ED"/>
      </a:accent5>
      <a:accent6>
        <a:srgbClr val="7F8D9E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b5c9189-501c-43f6-a206-6293e2647475" xsi:nil="true"/>
    <lcf76f155ced4ddcb4097134ff3c332f xmlns="281686eb-5cc8-4992-8208-51861a772ece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6C7DFDF2F93E49810C9B28154D4570" ma:contentTypeVersion="9" ma:contentTypeDescription="Create a new document." ma:contentTypeScope="" ma:versionID="9a5097a8916fae46ec8f1f47b41a4041">
  <xsd:schema xmlns:xsd="http://www.w3.org/2001/XMLSchema" xmlns:xs="http://www.w3.org/2001/XMLSchema" xmlns:p="http://schemas.microsoft.com/office/2006/metadata/properties" xmlns:ns2="281686eb-5cc8-4992-8208-51861a772ece" xmlns:ns3="5b5c9189-501c-43f6-a206-6293e2647475" targetNamespace="http://schemas.microsoft.com/office/2006/metadata/properties" ma:root="true" ma:fieldsID="7e18633cfaa97481e120bc66cbece217" ns2:_="" ns3:_="">
    <xsd:import namespace="281686eb-5cc8-4992-8208-51861a772ece"/>
    <xsd:import namespace="5b5c9189-501c-43f6-a206-6293e26474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1686eb-5cc8-4992-8208-51861a772e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3e7061f6-de73-44c7-bfdb-4de9ff9c12a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5c9189-501c-43f6-a206-6293e264747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46cebbd-04e1-4b89-9a25-2a437b3f5d18}" ma:internalName="TaxCatchAll" ma:showField="CatchAllData" ma:web="5b5c9189-501c-43f6-a206-6293e264747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4CB65EE-A1DE-4560-98C9-EB096140ED54}">
  <ds:schemaRefs>
    <ds:schemaRef ds:uri="http://purl.org/dc/terms/"/>
    <ds:schemaRef ds:uri="http://schemas.openxmlformats.org/package/2006/metadata/core-properties"/>
    <ds:schemaRef ds:uri="281686eb-5cc8-4992-8208-51861a772ece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5b5c9189-501c-43f6-a206-6293e264747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D9625C7-F0ED-426B-818F-CBF4F0178B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1686eb-5cc8-4992-8208-51861a772ece"/>
    <ds:schemaRef ds:uri="5b5c9189-501c-43f6-a206-6293e26474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AA772BF-CB0E-4843-92E1-A2E61BD135B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5026</TotalTime>
  <Words>2104</Words>
  <Application>Microsoft Office PowerPoint</Application>
  <PresentationFormat>On-screen Show (16:9)</PresentationFormat>
  <Paragraphs>574</Paragraphs>
  <Slides>47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63" baseType="lpstr">
      <vt:lpstr>ＭＳ Ｐゴシック</vt:lpstr>
      <vt:lpstr>Arial</vt:lpstr>
      <vt:lpstr>Arial Unicode MS</vt:lpstr>
      <vt:lpstr>Calibri</vt:lpstr>
      <vt:lpstr>Cambria Math</vt:lpstr>
      <vt:lpstr>Lucida Grande</vt:lpstr>
      <vt:lpstr>Lucida Sans</vt:lpstr>
      <vt:lpstr>Lucida Sans Typewriter</vt:lpstr>
      <vt:lpstr>Symbol</vt:lpstr>
      <vt:lpstr>Tahoma</vt:lpstr>
      <vt:lpstr>Times New Roman</vt:lpstr>
      <vt:lpstr>Verdana</vt:lpstr>
      <vt:lpstr>Wingdings</vt:lpstr>
      <vt:lpstr>Maastricht University</vt:lpstr>
      <vt:lpstr>Worksheet</vt:lpstr>
      <vt:lpstr>Document</vt:lpstr>
      <vt:lpstr>IDA – Information Retrieval </vt:lpstr>
      <vt:lpstr>Course overview</vt:lpstr>
      <vt:lpstr>Announcements</vt:lpstr>
      <vt:lpstr>Course overview</vt:lpstr>
      <vt:lpstr>Information Retrieval</vt:lpstr>
      <vt:lpstr>Growth in unstructured data</vt:lpstr>
      <vt:lpstr>Basic assumptions of Information Retrieval</vt:lpstr>
      <vt:lpstr>The classic search model</vt:lpstr>
      <vt:lpstr>How good are the retrieved docs?</vt:lpstr>
      <vt:lpstr>Unstructured data in 1620</vt:lpstr>
      <vt:lpstr>Term-document incidence matrices</vt:lpstr>
      <vt:lpstr>Incidence vectors</vt:lpstr>
      <vt:lpstr>Answers to query</vt:lpstr>
      <vt:lpstr>Bigger collections</vt:lpstr>
      <vt:lpstr>Inverted index</vt:lpstr>
      <vt:lpstr>Inverted index construction</vt:lpstr>
      <vt:lpstr>Initial stages of text processing</vt:lpstr>
      <vt:lpstr>Indexer steps: Token sequence</vt:lpstr>
      <vt:lpstr>Indexer steps: Sort</vt:lpstr>
      <vt:lpstr>Indexer steps: Dictionary &amp; Postings</vt:lpstr>
      <vt:lpstr>Where do we pay in storage?</vt:lpstr>
      <vt:lpstr>The index we just built</vt:lpstr>
      <vt:lpstr>Query processing: AND</vt:lpstr>
      <vt:lpstr>The merge</vt:lpstr>
      <vt:lpstr>The merge: Intersect</vt:lpstr>
      <vt:lpstr>Intersecting two postings lists (a “merge” algorithm)</vt:lpstr>
      <vt:lpstr>Exercise</vt:lpstr>
      <vt:lpstr>TASK: Write out a postings merge algorithm for an x OR y query</vt:lpstr>
      <vt:lpstr>Solution: Union(p1, p2)</vt:lpstr>
      <vt:lpstr>Merging</vt:lpstr>
      <vt:lpstr>Query optimization</vt:lpstr>
      <vt:lpstr>Query optimization example</vt:lpstr>
      <vt:lpstr>More general optimization</vt:lpstr>
      <vt:lpstr>Exercise</vt:lpstr>
      <vt:lpstr>Query processing exercises</vt:lpstr>
      <vt:lpstr>Page Rank</vt:lpstr>
      <vt:lpstr>How page rank works</vt:lpstr>
      <vt:lpstr>Simplified Page rank algorithm</vt:lpstr>
      <vt:lpstr>Iteration 1</vt:lpstr>
      <vt:lpstr>Iteration 2</vt:lpstr>
      <vt:lpstr>Iteration 2</vt:lpstr>
      <vt:lpstr>Iteration 2</vt:lpstr>
      <vt:lpstr>Convergence</vt:lpstr>
      <vt:lpstr>Other issues</vt:lpstr>
      <vt:lpstr>Exam checklist</vt:lpstr>
      <vt:lpstr>Information Retrieval at DKE</vt:lpstr>
      <vt:lpstr>Literature </vt:lpstr>
    </vt:vector>
  </TitlesOfParts>
  <Company>Zuiderlicht BV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Jochen Lennertz</dc:creator>
  <cp:lastModifiedBy>Wilbik, Anna (DKE)</cp:lastModifiedBy>
  <cp:revision>116</cp:revision>
  <cp:lastPrinted>2016-01-22T13:02:05Z</cp:lastPrinted>
  <dcterms:created xsi:type="dcterms:W3CDTF">2016-01-20T13:07:02Z</dcterms:created>
  <dcterms:modified xsi:type="dcterms:W3CDTF">2022-09-29T08:24:51Z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0x010100206C7DFDF2F93E49810C9B28154D4570</vt:lpwstr>
  </property>
</Properties>
</file>