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1C4C-12EF-0722-D256-7C86C20CD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A6AF3-C137-ECB4-479A-0F77DFBBC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6492F-3F6C-3EBB-0EE4-6BB2DA71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03BD-994F-400B-B2F2-F7F93F867F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ADF17-B13E-8605-B49F-0DE65B1F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B3EAD-798B-ED8D-BF16-FEB148E8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D255-484E-45F0-A329-BB5EF317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1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B51A-8965-DC2F-06C2-B24322BB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47CA2-4D85-3CCB-7693-F2C21432F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10B1C-C0FB-BD61-1B6D-F2252015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03BD-994F-400B-B2F2-F7F93F867F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9BA7B-B8DE-CDE2-8B22-C7E80381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5F900-8655-7C05-C6AC-3C4FAE01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D255-484E-45F0-A329-BB5EF317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8D317-BBDD-5BB6-627C-8A9115158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F97B6-8888-E916-6DC9-ADFB0B798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63031-45DD-6F16-BE4C-E821BCA6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03BD-994F-400B-B2F2-F7F93F867F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6363C-394D-336F-DB85-99BAD3DA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F4C79-D443-4407-419E-D1ABBECF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D255-484E-45F0-A329-BB5EF317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2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7158-1E4A-91A1-7EBA-08C8DB0B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4317-616C-71F0-4E68-B7CCCEA5B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17BC8-A691-372F-1903-8A668CDB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03BD-994F-400B-B2F2-F7F93F867F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8AB6-9175-102B-B680-CB063406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105C-8998-C6F5-4E95-21C7ECFA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D255-484E-45F0-A329-BB5EF317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3E2F-50F0-1960-E662-C8889778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6B033-109C-B374-9835-8604F28B2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1B173-11E4-0D51-EF1D-5277007A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03BD-994F-400B-B2F2-F7F93F867F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76160-D92E-F9A1-E9C8-38B2B867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42FF1-6395-524B-D4AE-D6D81BBB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D255-484E-45F0-A329-BB5EF317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4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579C-C12C-CC0A-0729-3D8C53F8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E973-9143-6E1F-2E9A-E326F958A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D5D4A-F50B-B0C2-B026-BC52E27C9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2A383-F4C8-5253-77AF-F0F8F5DB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03BD-994F-400B-B2F2-F7F93F867F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B8F45-9A81-9603-694E-C5B01E89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3E34B-F90F-C86B-879E-56E646E6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D255-484E-45F0-A329-BB5EF317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6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AFA2-81F7-D0AC-A0C5-0985EB14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1BC94-B797-01B8-9E85-6B812403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ED883-4999-3438-BEF2-FCB035B3B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8CC2F-2811-79C9-E437-7067E2479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5739C-CDAB-4051-5893-77CC9B0B4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5F9F3-1E4C-F494-DA1F-935817D8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03BD-994F-400B-B2F2-F7F93F867F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75C20-E51D-CBA2-8123-D943566D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2CED1-EE37-1286-A2AC-0B14D7E0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D255-484E-45F0-A329-BB5EF317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C66F-E4DB-DCE5-39E1-BC8F223D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66BA0-B5B6-D727-6573-D3868CD4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03BD-994F-400B-B2F2-F7F93F867F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98A37-4828-44CB-85FA-18BBA8C4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47D97-098C-856F-DD46-BA69E316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D255-484E-45F0-A329-BB5EF317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1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954E9-46EE-DECD-08C9-7C09CD76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03BD-994F-400B-B2F2-F7F93F867F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D43EA-6D8C-98D8-C68F-238B3C15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6E3CD-EFF4-CEFD-8BB5-516FA35C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D255-484E-45F0-A329-BB5EF317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AC41-C01F-C940-36E3-013ED304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CD8D-D026-8458-F14B-9DACA16C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39BB6-BB9A-FA47-E59E-72D0BCB07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CFD29-C416-B972-9E5A-65AC103F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03BD-994F-400B-B2F2-F7F93F867F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BAEA7-8B0B-97E3-B831-74C4B6C9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50D87-0DC5-892F-D6EE-F0A0494D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D255-484E-45F0-A329-BB5EF317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2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69AC-A080-162D-118E-C7A67F79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DDB51-9180-7458-03D7-ABD940B0B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A8C13-061E-C17B-EE3F-65B923120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751CB-40C5-5675-1BC1-9674BF02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03BD-994F-400B-B2F2-F7F93F867F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8AC31-4F4D-ECE3-5F9A-A5C923F7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27D55-6F95-52D3-8DC4-710738E0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D255-484E-45F0-A329-BB5EF317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9072C-A5A6-4F29-4FD7-CD13C52A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876D7-67F8-0BC6-3B98-A62176B3B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5819B-F2E3-C8C3-3F79-B8A430FA9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03BD-994F-400B-B2F2-F7F93F867F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0F5B-DD66-F9CE-238C-FB635AC1D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D97A8-5DA7-E6F0-B486-BA1661BFE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9BD255-484E-45F0-A329-BB5EF317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 magnifying glass and a movie camera">
            <a:extLst>
              <a:ext uri="{FF2B5EF4-FFF2-40B4-BE49-F238E27FC236}">
                <a16:creationId xmlns:a16="http://schemas.microsoft.com/office/drawing/2014/main" id="{4986A93F-1CA8-8C4F-6C33-39611E353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940631-946D-EB64-2168-10271E5619EF}"/>
              </a:ext>
            </a:extLst>
          </p:cNvPr>
          <p:cNvSpPr txBox="1"/>
          <p:nvPr/>
        </p:nvSpPr>
        <p:spPr>
          <a:xfrm>
            <a:off x="216310" y="108155"/>
            <a:ext cx="667610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Microsoft Studio movie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3C3128-F642-D99D-4C58-33F36555984B}"/>
              </a:ext>
            </a:extLst>
          </p:cNvPr>
          <p:cNvSpPr txBox="1"/>
          <p:nvPr/>
        </p:nvSpPr>
        <p:spPr>
          <a:xfrm>
            <a:off x="216310" y="1627434"/>
            <a:ext cx="111399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Summary</a:t>
            </a:r>
          </a:p>
          <a:p>
            <a:endParaRPr lang="en-US" u="sng" dirty="0"/>
          </a:p>
          <a:p>
            <a:r>
              <a:rPr lang="en-US" dirty="0"/>
              <a:t>As a data analyst for Microsoft's new movie studio, my role is crucial in shaping the company's entry into the cinematic market. </a:t>
            </a:r>
          </a:p>
          <a:p>
            <a:endParaRPr lang="en-US" dirty="0"/>
          </a:p>
          <a:p>
            <a:r>
              <a:rPr lang="en-US" dirty="0"/>
              <a:t>Insights gained from analysis of selected data sets dictate that Microsoft stakeholders should use marketing and production strategies used by top movie studios.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BACFD-F6C1-BD06-4FFA-E964BD477FDF}"/>
              </a:ext>
            </a:extLst>
          </p:cNvPr>
          <p:cNvSpPr txBox="1"/>
          <p:nvPr/>
        </p:nvSpPr>
        <p:spPr>
          <a:xfrm>
            <a:off x="344129" y="865239"/>
            <a:ext cx="643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Author: Ruth Kitasi</a:t>
            </a:r>
          </a:p>
        </p:txBody>
      </p:sp>
    </p:spTree>
    <p:extLst>
      <p:ext uri="{BB962C8B-B14F-4D97-AF65-F5344CB8AC3E}">
        <p14:creationId xmlns:p14="http://schemas.microsoft.com/office/powerpoint/2010/main" val="242928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 magnifying glass and a movie camera">
            <a:extLst>
              <a:ext uri="{FF2B5EF4-FFF2-40B4-BE49-F238E27FC236}">
                <a16:creationId xmlns:a16="http://schemas.microsoft.com/office/drawing/2014/main" id="{4986A93F-1CA8-8C4F-6C33-39611E353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940631-946D-EB64-2168-10271E5619EF}"/>
              </a:ext>
            </a:extLst>
          </p:cNvPr>
          <p:cNvSpPr txBox="1"/>
          <p:nvPr/>
        </p:nvSpPr>
        <p:spPr>
          <a:xfrm>
            <a:off x="216310" y="108155"/>
            <a:ext cx="667610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  <a:r>
              <a:rPr lang="en-US" sz="3600" u="sng" dirty="0"/>
              <a:t>Business problem.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85143-AC53-536A-F29A-80C2B9E3043E}"/>
              </a:ext>
            </a:extLst>
          </p:cNvPr>
          <p:cNvSpPr txBox="1"/>
          <p:nvPr/>
        </p:nvSpPr>
        <p:spPr>
          <a:xfrm>
            <a:off x="6744929" y="1997839"/>
            <a:ext cx="41983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Competition in the movie industry against popular movie studios.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Profitability in terms of Cost of production compared to the returns.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Original language associated with movies to be produced</a:t>
            </a:r>
          </a:p>
        </p:txBody>
      </p:sp>
      <p:pic>
        <p:nvPicPr>
          <p:cNvPr id="3" name="Picture 2" descr="A hand drawing a maze&#10;&#10;Description automatically generated">
            <a:extLst>
              <a:ext uri="{FF2B5EF4-FFF2-40B4-BE49-F238E27FC236}">
                <a16:creationId xmlns:a16="http://schemas.microsoft.com/office/drawing/2014/main" id="{C4EEB21D-098E-139F-D533-62D93C4AF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9" y="1997839"/>
            <a:ext cx="47625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0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magnifying glass and a movie camera">
            <a:extLst>
              <a:ext uri="{FF2B5EF4-FFF2-40B4-BE49-F238E27FC236}">
                <a16:creationId xmlns:a16="http://schemas.microsoft.com/office/drawing/2014/main" id="{4986A93F-1CA8-8C4F-6C33-39611E353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5" r="1000" b="-1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940631-946D-EB64-2168-10271E5619EF}"/>
              </a:ext>
            </a:extLst>
          </p:cNvPr>
          <p:cNvSpPr txBox="1"/>
          <p:nvPr/>
        </p:nvSpPr>
        <p:spPr>
          <a:xfrm>
            <a:off x="838201" y="365125"/>
            <a:ext cx="5251316" cy="1627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85143-AC53-536A-F29A-80C2B9E3043E}"/>
              </a:ext>
            </a:extLst>
          </p:cNvPr>
          <p:cNvSpPr txBox="1"/>
          <p:nvPr/>
        </p:nvSpPr>
        <p:spPr>
          <a:xfrm>
            <a:off x="838200" y="2219785"/>
            <a:ext cx="5641258" cy="395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Raw data from the csv files, merged for qualitative analysis to save time on quantitative data cleaning.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tmdb.movie</a:t>
            </a:r>
            <a:r>
              <a:rPr lang="en-US" sz="2000" dirty="0">
                <a:solidFill>
                  <a:srgbClr val="FFFFFF"/>
                </a:solidFill>
              </a:rPr>
              <a:t>- This dataset provides insights into the film’s popularity, original language, and data of different films.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- </a:t>
            </a:r>
            <a:r>
              <a:rPr lang="en-US" sz="2000" dirty="0" err="1">
                <a:solidFill>
                  <a:srgbClr val="FFFFFF"/>
                </a:solidFill>
              </a:rPr>
              <a:t>bom.movie_gross</a:t>
            </a:r>
            <a:r>
              <a:rPr lang="en-US" sz="2000" dirty="0">
                <a:solidFill>
                  <a:srgbClr val="FFFFFF"/>
                </a:solidFill>
              </a:rPr>
              <a:t>-This dataset helps identify top-performing studios.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- </a:t>
            </a:r>
            <a:r>
              <a:rPr lang="en-US" sz="2000" dirty="0" err="1">
                <a:solidFill>
                  <a:srgbClr val="FFFFFF"/>
                </a:solidFill>
              </a:rPr>
              <a:t>m.movie_budget</a:t>
            </a:r>
            <a:r>
              <a:rPr lang="en-US" sz="2000" dirty="0">
                <a:solidFill>
                  <a:srgbClr val="FFFFFF"/>
                </a:solidFill>
              </a:rPr>
              <a:t>-This dataset gives details on costs such as production, domestic and foreign which facilitates on the analysis  of the return of investments on the particular film</a:t>
            </a:r>
          </a:p>
        </p:txBody>
      </p:sp>
      <p:pic>
        <p:nvPicPr>
          <p:cNvPr id="4" name="Picture 3" descr="A person holding a pencil&#10;&#10;Description automatically generated">
            <a:extLst>
              <a:ext uri="{FF2B5EF4-FFF2-40B4-BE49-F238E27FC236}">
                <a16:creationId xmlns:a16="http://schemas.microsoft.com/office/drawing/2014/main" id="{9676B798-973A-E773-9463-ADF0FFE943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95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647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 magnifying glass and a movie camera">
            <a:extLst>
              <a:ext uri="{FF2B5EF4-FFF2-40B4-BE49-F238E27FC236}">
                <a16:creationId xmlns:a16="http://schemas.microsoft.com/office/drawing/2014/main" id="{4986A93F-1CA8-8C4F-6C33-39611E353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940631-946D-EB64-2168-10271E5619EF}"/>
              </a:ext>
            </a:extLst>
          </p:cNvPr>
          <p:cNvSpPr txBox="1"/>
          <p:nvPr/>
        </p:nvSpPr>
        <p:spPr>
          <a:xfrm>
            <a:off x="216310" y="108155"/>
            <a:ext cx="667610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224AC-EBA5-C8E2-D6EC-D60218CD73AF}"/>
              </a:ext>
            </a:extLst>
          </p:cNvPr>
          <p:cNvSpPr txBox="1"/>
          <p:nvPr/>
        </p:nvSpPr>
        <p:spPr>
          <a:xfrm>
            <a:off x="216310" y="1032387"/>
            <a:ext cx="4404851" cy="3231654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/>
              <a:t>Preparation and data analysis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Merging of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and removal of duplicates.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Renaming of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Dropping unnecessary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Introducing new variables.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407D1-8163-A855-7B32-159190941AF1}"/>
              </a:ext>
            </a:extLst>
          </p:cNvPr>
          <p:cNvSpPr txBox="1"/>
          <p:nvPr/>
        </p:nvSpPr>
        <p:spPr>
          <a:xfrm>
            <a:off x="6966155" y="3328219"/>
            <a:ext cx="4404851" cy="2123658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/>
              <a:t>Visualization</a:t>
            </a:r>
            <a:r>
              <a:rPr lang="en-US" dirty="0"/>
              <a:t>.</a:t>
            </a:r>
          </a:p>
          <a:p>
            <a:r>
              <a:rPr lang="en-US" dirty="0"/>
              <a:t>For this analysis, I have employed three different graphs to show my analysis in graphical representation.</a:t>
            </a:r>
          </a:p>
          <a:p>
            <a:endParaRPr lang="en-US" dirty="0"/>
          </a:p>
          <a:p>
            <a:r>
              <a:rPr lang="en-US" dirty="0"/>
              <a:t>This includes column graphs, bar graphs, and pie charts.</a:t>
            </a:r>
          </a:p>
        </p:txBody>
      </p:sp>
    </p:spTree>
    <p:extLst>
      <p:ext uri="{BB962C8B-B14F-4D97-AF65-F5344CB8AC3E}">
        <p14:creationId xmlns:p14="http://schemas.microsoft.com/office/powerpoint/2010/main" val="404887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940631-946D-EB64-2168-10271E5619EF}"/>
              </a:ext>
            </a:extLst>
          </p:cNvPr>
          <p:cNvSpPr txBox="1"/>
          <p:nvPr/>
        </p:nvSpPr>
        <p:spPr>
          <a:xfrm>
            <a:off x="1524000" y="191726"/>
            <a:ext cx="9144000" cy="7867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u="sng" dirty="0">
                <a:latin typeface="+mj-lt"/>
                <a:ea typeface="+mj-ea"/>
                <a:cs typeface="+mj-cs"/>
              </a:rPr>
              <a:t>Competitor share on profitability</a:t>
            </a:r>
            <a:r>
              <a:rPr lang="en-US" sz="3600" dirty="0"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AB8E7-6FD7-9601-08CD-258A44670493}"/>
              </a:ext>
            </a:extLst>
          </p:cNvPr>
          <p:cNvSpPr txBox="1"/>
          <p:nvPr/>
        </p:nvSpPr>
        <p:spPr>
          <a:xfrm>
            <a:off x="1524000" y="4696461"/>
            <a:ext cx="9144000" cy="57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BV studio shows to have made the most profits from the movies analyzed followed by Uni.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CEE20-D1A4-606E-A72F-140254F3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54" y="1187405"/>
            <a:ext cx="5114501" cy="30942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D0457A-7F58-4088-E499-92CC403C1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44" y="1241185"/>
            <a:ext cx="5114501" cy="298671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278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940631-946D-EB64-2168-10271E5619EF}"/>
              </a:ext>
            </a:extLst>
          </p:cNvPr>
          <p:cNvSpPr txBox="1"/>
          <p:nvPr/>
        </p:nvSpPr>
        <p:spPr>
          <a:xfrm>
            <a:off x="1524000" y="191726"/>
            <a:ext cx="9144000" cy="7867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u="sng" dirty="0">
                <a:latin typeface="+mj-lt"/>
                <a:ea typeface="+mj-ea"/>
                <a:cs typeface="+mj-cs"/>
              </a:rPr>
              <a:t>Production vs profitability</a:t>
            </a:r>
            <a:r>
              <a:rPr lang="en-US" sz="3600" dirty="0"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AB8E7-6FD7-9601-08CD-258A44670493}"/>
              </a:ext>
            </a:extLst>
          </p:cNvPr>
          <p:cNvSpPr txBox="1"/>
          <p:nvPr/>
        </p:nvSpPr>
        <p:spPr>
          <a:xfrm>
            <a:off x="1396180" y="5716960"/>
            <a:ext cx="9144000" cy="57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The total profits made were more than the production budget by nearly half the cost.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EB77E7A-A50C-A60C-D46D-2E3D4EC59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305" y="1000254"/>
            <a:ext cx="6561389" cy="4267570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452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940631-946D-EB64-2168-10271E5619EF}"/>
              </a:ext>
            </a:extLst>
          </p:cNvPr>
          <p:cNvSpPr txBox="1"/>
          <p:nvPr/>
        </p:nvSpPr>
        <p:spPr>
          <a:xfrm>
            <a:off x="1337187" y="804338"/>
            <a:ext cx="9144000" cy="7867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Conclusion and recommendations</a:t>
            </a:r>
            <a:endParaRPr lang="en-US" sz="28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ADE013-6EF8-F8D9-E269-B2476514F774}"/>
              </a:ext>
            </a:extLst>
          </p:cNvPr>
          <p:cNvSpPr txBox="1"/>
          <p:nvPr/>
        </p:nvSpPr>
        <p:spPr>
          <a:xfrm>
            <a:off x="2861187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Benchmark on studios making the most profits from movie production.</a:t>
            </a:r>
          </a:p>
          <a:p>
            <a:endParaRPr lang="en-US" dirty="0"/>
          </a:p>
          <a:p>
            <a:r>
              <a:rPr lang="en-US" dirty="0"/>
              <a:t>- Maximize producing movies in English as the original language as the top profitable moves are in English.</a:t>
            </a:r>
          </a:p>
          <a:p>
            <a:endParaRPr lang="en-US" dirty="0"/>
          </a:p>
          <a:p>
            <a:r>
              <a:rPr lang="en-US" dirty="0"/>
              <a:t>- Invest in the production cost to maximize profits associated with particular movies.</a:t>
            </a:r>
          </a:p>
        </p:txBody>
      </p:sp>
    </p:spTree>
    <p:extLst>
      <p:ext uri="{BB962C8B-B14F-4D97-AF65-F5344CB8AC3E}">
        <p14:creationId xmlns:p14="http://schemas.microsoft.com/office/powerpoint/2010/main" val="275878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328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Kitasi</dc:creator>
  <cp:lastModifiedBy>Ruth Kitasi</cp:lastModifiedBy>
  <cp:revision>4</cp:revision>
  <dcterms:created xsi:type="dcterms:W3CDTF">2024-06-03T02:25:29Z</dcterms:created>
  <dcterms:modified xsi:type="dcterms:W3CDTF">2024-06-03T03:10:37Z</dcterms:modified>
</cp:coreProperties>
</file>