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3" r:id="rId1"/>
  </p:sldMasterIdLst>
  <p:notesMasterIdLst>
    <p:notesMasterId r:id="rId22"/>
  </p:notesMasterIdLst>
  <p:sldIdLst>
    <p:sldId id="270" r:id="rId2"/>
    <p:sldId id="273" r:id="rId3"/>
    <p:sldId id="274" r:id="rId4"/>
    <p:sldId id="275" r:id="rId5"/>
    <p:sldId id="276" r:id="rId6"/>
    <p:sldId id="277" r:id="rId7"/>
    <p:sldId id="278" r:id="rId8"/>
    <p:sldId id="292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D3D1-71FA-4709-9044-CB8EC3081D92}" type="datetimeFigureOut">
              <a:rPr lang="en-IE" smtClean="0"/>
              <a:pPr/>
              <a:t>18/11/2014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5AC8F-95D8-46AA-97FF-77F1AFE4CD23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3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32A8C-0ADA-46D5-BC7A-2F2B08FF6A77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687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32A8C-0ADA-46D5-BC7A-2F2B08FF6A77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014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32A8C-0ADA-46D5-BC7A-2F2B08FF6A77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501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32A8C-0ADA-46D5-BC7A-2F2B08FF6A77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875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032A8C-0ADA-46D5-BC7A-2F2B08FF6A77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DDC5-0B42-4EAE-8A9A-03664A15A5C9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1ED-A68A-4206-B038-59904B8284D3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6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A04-A088-4A3D-AD34-9BE90C4B2472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09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C732-A540-4C51-BE32-E8AF1D22AEBE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79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60F0-9BD3-4114-9C49-7C587AB789B4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2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53505-5848-489C-9151-CEDC73265F18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474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CD4E-68CE-4333-B969-5BFCFA305428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91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AAA4-53EF-4DB9-BC1E-5AB07B125CFD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443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006C-5FF5-414F-B435-722EDEDD751A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816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16E6918-8A40-4A7D-B908-CD302DA299FA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42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DDB-21BF-4F51-89E2-942066F49EB6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472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81000F-EEE4-4EC3-AF83-93D92855820B}" type="datetime1">
              <a:rPr lang="en-IE" smtClean="0"/>
              <a:pPr/>
              <a:t>18/11/2014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E76BB8-4C57-4210-AF4E-C535A46AD287}" type="slidenum">
              <a:rPr lang="en-IE" smtClean="0"/>
              <a:pPr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6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umuc.edu/its/MSIT/msit650/fall02/pdf/paper6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catalogue_detail.htm?csnumber=5207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3600" dirty="0" smtClean="0"/>
              <a:t>WEB &amp; UI Design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Design lifecycle?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12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Design – Flow and Navigation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6269321" cy="4391578"/>
          </a:xfrm>
        </p:spPr>
        <p:txBody>
          <a:bodyPr>
            <a:normAutofit lnSpcReduction="10000"/>
          </a:bodyPr>
          <a:lstStyle/>
          <a:p>
            <a:r>
              <a:rPr lang="en-IE" sz="2800" dirty="0"/>
              <a:t>Visual map of the application from top down.</a:t>
            </a:r>
          </a:p>
          <a:p>
            <a:r>
              <a:rPr lang="en-IE" sz="2800" dirty="0"/>
              <a:t>Levels:</a:t>
            </a:r>
          </a:p>
          <a:p>
            <a:pPr lvl="1"/>
            <a:r>
              <a:rPr lang="en-US" sz="2300" dirty="0"/>
              <a:t>Level one: single page overview of the application</a:t>
            </a:r>
          </a:p>
          <a:p>
            <a:pPr lvl="1"/>
            <a:r>
              <a:rPr lang="en-US" sz="2300" dirty="0"/>
              <a:t>Level two: increases the level of detail adding essential decisions and branching</a:t>
            </a:r>
            <a:r>
              <a:rPr lang="en-IE" sz="2300" dirty="0"/>
              <a:t>.</a:t>
            </a:r>
          </a:p>
          <a:p>
            <a:pPr lvl="1"/>
            <a:r>
              <a:rPr lang="en-US" sz="2300" dirty="0"/>
              <a:t>L</a:t>
            </a:r>
            <a:r>
              <a:rPr lang="en-US" sz="2300" dirty="0" smtClean="0"/>
              <a:t>evel </a:t>
            </a:r>
            <a:r>
              <a:rPr lang="en-US" sz="2300" dirty="0"/>
              <a:t>three: further detail with all storyboard references, calculations, branching, information management and user control.</a:t>
            </a:r>
            <a:r>
              <a:rPr lang="en-IE" sz="2300" dirty="0"/>
              <a:t> </a:t>
            </a:r>
          </a:p>
          <a:p>
            <a:r>
              <a:rPr lang="en-IE" sz="2800" dirty="0"/>
              <a:t>Levels depend on application complexity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050" name="Picture 2" descr="C:\Users\Enda\AppData\Local\Microsoft\Windows\Temporary Internet Files\Content.IE5\U68O2H11\MC90002348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773212" cy="19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E" sz="3200" dirty="0" smtClean="0"/>
              <a:t>Design - Storyboard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7681664" cy="4464496"/>
          </a:xfrm>
        </p:spPr>
        <p:txBody>
          <a:bodyPr>
            <a:normAutofit/>
          </a:bodyPr>
          <a:lstStyle/>
          <a:p>
            <a:r>
              <a:rPr lang="en-IE" sz="2400" dirty="0" smtClean="0"/>
              <a:t>Storyboards were originally used in cartoon, film and TV production to take snapshots of each significant scene. </a:t>
            </a:r>
            <a:endParaRPr lang="en-US" sz="2400" dirty="0" smtClean="0"/>
          </a:p>
          <a:p>
            <a:r>
              <a:rPr lang="en-US" sz="2400" dirty="0" smtClean="0"/>
              <a:t>Outline</a:t>
            </a:r>
            <a:r>
              <a:rPr lang="en-US" sz="2400" dirty="0"/>
              <a:t>, in pictorial form, the sequence of the application.</a:t>
            </a:r>
          </a:p>
          <a:p>
            <a:r>
              <a:rPr lang="en-US" sz="2400" dirty="0"/>
              <a:t>Very Quick design – On paper</a:t>
            </a:r>
          </a:p>
          <a:p>
            <a:r>
              <a:rPr lang="en-US" sz="2400" dirty="0"/>
              <a:t>Hand drawn: clarity, not artistic ability, important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rovides </a:t>
            </a:r>
            <a:r>
              <a:rPr lang="en-US" sz="2400" dirty="0"/>
              <a:t>a visual representation of design, as well as details that programmers will need to implement it</a:t>
            </a:r>
            <a:r>
              <a:rPr lang="en-IE" sz="2400" dirty="0"/>
              <a:t>.</a:t>
            </a:r>
          </a:p>
          <a:p>
            <a:r>
              <a:rPr lang="en-US" sz="2400" dirty="0"/>
              <a:t>Test structure without content.</a:t>
            </a:r>
          </a:p>
          <a:p>
            <a:r>
              <a:rPr lang="en-US" sz="2400" dirty="0"/>
              <a:t>Maps to Flowchart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4" name="Picture 2" descr="C:\Users\Enda\AppData\Local\Microsoft\Windows\Temporary Internet Files\Content.IE5\U68O2H11\MC90025155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60" y="4998864"/>
            <a:ext cx="1766888" cy="18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86605"/>
            <a:ext cx="8964488" cy="910148"/>
          </a:xfrm>
        </p:spPr>
        <p:txBody>
          <a:bodyPr>
            <a:normAutofit/>
          </a:bodyPr>
          <a:lstStyle/>
          <a:p>
            <a:r>
              <a:rPr lang="en-IE" sz="3200" dirty="0" smtClean="0"/>
              <a:t>EXAMPLE – Storyboard for WEATHER SYSTEM FOR IPAD</a:t>
            </a:r>
            <a:endParaRPr lang="en-IE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551015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844824"/>
            <a:ext cx="1863859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TextBox 115"/>
          <p:cNvSpPr txBox="1"/>
          <p:nvPr/>
        </p:nvSpPr>
        <p:spPr>
          <a:xfrm>
            <a:off x="6588224" y="1484784"/>
            <a:ext cx="2159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Design Details</a:t>
            </a:r>
          </a:p>
          <a:p>
            <a:r>
              <a:rPr lang="en-IE" dirty="0" smtClean="0"/>
              <a:t>Font Style of text</a:t>
            </a:r>
          </a:p>
          <a:p>
            <a:r>
              <a:rPr lang="en-IE" dirty="0" smtClean="0"/>
              <a:t>Font Colour of text</a:t>
            </a:r>
          </a:p>
          <a:p>
            <a:r>
              <a:rPr lang="en-IE" dirty="0" smtClean="0"/>
              <a:t>Font size of text</a:t>
            </a:r>
          </a:p>
          <a:p>
            <a:r>
              <a:rPr lang="en-IE" dirty="0" smtClean="0"/>
              <a:t>Background Colour</a:t>
            </a:r>
          </a:p>
          <a:p>
            <a:r>
              <a:rPr lang="en-IE" dirty="0" smtClean="0"/>
              <a:t>Shape of controls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02899" y="147549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User Interaction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035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97512" cy="1450757"/>
          </a:xfrm>
        </p:spPr>
        <p:txBody>
          <a:bodyPr>
            <a:normAutofit/>
          </a:bodyPr>
          <a:lstStyle/>
          <a:p>
            <a:r>
              <a:rPr lang="en-IE" sz="3200" dirty="0"/>
              <a:t>EXAMPLE – Storyboard for computer telephone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1520" y="2017713"/>
            <a:ext cx="2455863" cy="1677987"/>
            <a:chOff x="252" y="876"/>
            <a:chExt cx="1547" cy="105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52" y="876"/>
              <a:ext cx="1206" cy="1057"/>
              <a:chOff x="252" y="876"/>
              <a:chExt cx="1206" cy="1057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252" y="876"/>
                <a:ext cx="1206" cy="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328" y="951"/>
                <a:ext cx="933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srgbClr val="000000"/>
                    </a:solidFill>
                  </a:rPr>
                  <a:t>Computer Telephone</a:t>
                </a:r>
                <a:endParaRPr lang="en-US" sz="1400"/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286" y="951"/>
                <a:ext cx="4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srgbClr val="000000"/>
                    </a:solidFill>
                  </a:rPr>
                  <a:t> </a:t>
                </a:r>
                <a:endParaRPr lang="en-US" sz="140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328" y="1063"/>
                <a:ext cx="4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srgbClr val="000000"/>
                    </a:solidFill>
                  </a:rPr>
                  <a:t> </a:t>
                </a:r>
                <a:endParaRPr lang="en-US" sz="1400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28" y="1175"/>
                <a:ext cx="506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Last Name:</a:t>
                </a:r>
                <a:endParaRPr lang="en-US" sz="1400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815" y="1175"/>
                <a:ext cx="2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 </a:t>
                </a:r>
                <a:endParaRPr lang="en-US" sz="1400"/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28" y="1286"/>
                <a:ext cx="53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First Name:</a:t>
                </a:r>
                <a:endParaRPr lang="en-US" sz="1400"/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823" y="1286"/>
                <a:ext cx="2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 </a:t>
                </a:r>
                <a:endParaRPr lang="en-US" sz="1400"/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28" y="1398"/>
                <a:ext cx="28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Phone:</a:t>
                </a:r>
                <a:endParaRPr lang="en-US" sz="1400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44" y="1621"/>
                <a:ext cx="41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Place Call</a:t>
                </a:r>
                <a:endParaRPr lang="en-US" sz="1400"/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007" y="1621"/>
                <a:ext cx="20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Help</a:t>
                </a:r>
                <a:endParaRPr lang="en-US" sz="1400"/>
              </a:p>
            </p:txBody>
          </p:sp>
          <p:sp>
            <p:nvSpPr>
              <p:cNvPr id="21" name="AutoShape 16"/>
              <p:cNvSpPr>
                <a:spLocks noChangeArrowheads="1"/>
              </p:cNvSpPr>
              <p:nvPr/>
            </p:nvSpPr>
            <p:spPr bwMode="auto">
              <a:xfrm>
                <a:off x="292" y="1602"/>
                <a:ext cx="511" cy="159"/>
              </a:xfrm>
              <a:prstGeom prst="roundRect">
                <a:avLst>
                  <a:gd name="adj" fmla="val 2381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AutoShape 17"/>
              <p:cNvSpPr>
                <a:spLocks noChangeArrowheads="1"/>
              </p:cNvSpPr>
              <p:nvPr/>
            </p:nvSpPr>
            <p:spPr bwMode="auto">
              <a:xfrm>
                <a:off x="907" y="1610"/>
                <a:ext cx="511" cy="159"/>
              </a:xfrm>
              <a:prstGeom prst="roundRect">
                <a:avLst>
                  <a:gd name="adj" fmla="val 2381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1103" y="1765"/>
                <a:ext cx="191" cy="168"/>
              </a:xfrm>
              <a:custGeom>
                <a:avLst/>
                <a:gdLst/>
                <a:ahLst/>
                <a:cxnLst>
                  <a:cxn ang="0">
                    <a:pos x="120" y="8"/>
                  </a:cxn>
                  <a:cxn ang="0">
                    <a:pos x="80" y="0"/>
                  </a:cxn>
                  <a:cxn ang="0">
                    <a:pos x="32" y="32"/>
                  </a:cxn>
                  <a:cxn ang="0">
                    <a:pos x="0" y="56"/>
                  </a:cxn>
                  <a:cxn ang="0">
                    <a:pos x="0" y="144"/>
                  </a:cxn>
                  <a:cxn ang="0">
                    <a:pos x="112" y="168"/>
                  </a:cxn>
                  <a:cxn ang="0">
                    <a:pos x="143" y="152"/>
                  </a:cxn>
                  <a:cxn ang="0">
                    <a:pos x="191" y="80"/>
                  </a:cxn>
                  <a:cxn ang="0">
                    <a:pos x="167" y="16"/>
                  </a:cxn>
                  <a:cxn ang="0">
                    <a:pos x="151" y="48"/>
                  </a:cxn>
                  <a:cxn ang="0">
                    <a:pos x="104" y="80"/>
                  </a:cxn>
                  <a:cxn ang="0">
                    <a:pos x="72" y="56"/>
                  </a:cxn>
                  <a:cxn ang="0">
                    <a:pos x="120" y="32"/>
                  </a:cxn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8"/>
                  </a:cxn>
                </a:cxnLst>
                <a:rect l="0" t="0" r="r" b="b"/>
                <a:pathLst>
                  <a:path w="191" h="168">
                    <a:moveTo>
                      <a:pt x="120" y="8"/>
                    </a:moveTo>
                    <a:lnTo>
                      <a:pt x="80" y="0"/>
                    </a:lnTo>
                    <a:lnTo>
                      <a:pt x="32" y="32"/>
                    </a:lnTo>
                    <a:lnTo>
                      <a:pt x="0" y="56"/>
                    </a:lnTo>
                    <a:lnTo>
                      <a:pt x="0" y="144"/>
                    </a:lnTo>
                    <a:lnTo>
                      <a:pt x="112" y="168"/>
                    </a:lnTo>
                    <a:lnTo>
                      <a:pt x="143" y="152"/>
                    </a:lnTo>
                    <a:lnTo>
                      <a:pt x="191" y="80"/>
                    </a:lnTo>
                    <a:lnTo>
                      <a:pt x="167" y="16"/>
                    </a:lnTo>
                    <a:lnTo>
                      <a:pt x="151" y="48"/>
                    </a:lnTo>
                    <a:lnTo>
                      <a:pt x="104" y="80"/>
                    </a:lnTo>
                    <a:lnTo>
                      <a:pt x="72" y="56"/>
                    </a:lnTo>
                    <a:lnTo>
                      <a:pt x="120" y="32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Freeform 19"/>
              <p:cNvSpPr>
                <a:spLocks/>
              </p:cNvSpPr>
              <p:nvPr/>
            </p:nvSpPr>
            <p:spPr bwMode="auto">
              <a:xfrm>
                <a:off x="1215" y="1662"/>
                <a:ext cx="79" cy="151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79" y="8"/>
                  </a:cxn>
                  <a:cxn ang="0">
                    <a:pos x="31" y="151"/>
                  </a:cxn>
                  <a:cxn ang="0">
                    <a:pos x="0" y="143"/>
                  </a:cxn>
                  <a:cxn ang="0">
                    <a:pos x="63" y="0"/>
                  </a:cxn>
                </a:cxnLst>
                <a:rect l="0" t="0" r="r" b="b"/>
                <a:pathLst>
                  <a:path w="79" h="151">
                    <a:moveTo>
                      <a:pt x="63" y="0"/>
                    </a:moveTo>
                    <a:lnTo>
                      <a:pt x="79" y="8"/>
                    </a:lnTo>
                    <a:lnTo>
                      <a:pt x="31" y="151"/>
                    </a:lnTo>
                    <a:lnTo>
                      <a:pt x="0" y="14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1518" y="1215"/>
              <a:ext cx="28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Help-&gt;</a:t>
              </a:r>
              <a:endParaRPr lang="en-US" sz="140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64220" y="4221163"/>
            <a:ext cx="2846388" cy="1752600"/>
            <a:chOff x="260" y="2264"/>
            <a:chExt cx="1793" cy="1104"/>
          </a:xfrm>
        </p:grpSpPr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60" y="2264"/>
              <a:ext cx="1206" cy="9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36" y="2339"/>
              <a:ext cx="9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Computer Telephone</a:t>
              </a:r>
              <a:endParaRPr lang="en-US" sz="1400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294" y="2339"/>
              <a:ext cx="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36" y="2451"/>
              <a:ext cx="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36" y="2562"/>
              <a:ext cx="10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Last Name: Greenberg</a:t>
              </a:r>
              <a:endParaRPr lang="en-US" sz="140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310" y="2562"/>
              <a:ext cx="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36" y="2674"/>
              <a:ext cx="5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First Name:</a:t>
              </a:r>
              <a:endParaRPr lang="en-US" sz="1400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831" y="2674"/>
              <a:ext cx="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36" y="2786"/>
              <a:ext cx="2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Phone:</a:t>
              </a:r>
              <a:endParaRPr lang="en-US" sz="1400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52" y="3009"/>
              <a:ext cx="4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Place Call</a:t>
              </a:r>
              <a:endParaRPr lang="en-US" sz="1400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015" y="3009"/>
              <a:ext cx="2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Help</a:t>
              </a:r>
              <a:endParaRPr lang="en-US" sz="1400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300" y="2990"/>
              <a:ext cx="511" cy="159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915" y="2997"/>
              <a:ext cx="511" cy="160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404" y="2447"/>
              <a:ext cx="775" cy="487"/>
              <a:chOff x="404" y="2447"/>
              <a:chExt cx="775" cy="487"/>
            </a:xfrm>
          </p:grpSpPr>
          <p:grpSp>
            <p:nvGrpSpPr>
              <p:cNvPr id="8" name="Group 36"/>
              <p:cNvGrpSpPr>
                <a:grpSpLocks/>
              </p:cNvGrpSpPr>
              <p:nvPr/>
            </p:nvGrpSpPr>
            <p:grpSpPr bwMode="auto">
              <a:xfrm>
                <a:off x="404" y="2447"/>
                <a:ext cx="775" cy="487"/>
                <a:chOff x="404" y="2447"/>
                <a:chExt cx="775" cy="487"/>
              </a:xfrm>
            </p:grpSpPr>
            <p:sp>
              <p:nvSpPr>
                <p:cNvPr id="49" name="Rectangle 37"/>
                <p:cNvSpPr>
                  <a:spLocks noChangeArrowheads="1"/>
                </p:cNvSpPr>
                <p:nvPr/>
              </p:nvSpPr>
              <p:spPr bwMode="auto">
                <a:xfrm>
                  <a:off x="404" y="2447"/>
                  <a:ext cx="775" cy="48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456" y="2555"/>
                  <a:ext cx="421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000000"/>
                      </a:solidFill>
                    </a:rPr>
                    <a:t>Dialling....</a:t>
                  </a:r>
                  <a:endParaRPr lang="en-US" sz="1400"/>
                </a:p>
              </p:txBody>
            </p:sp>
          </p:grpSp>
          <p:sp>
            <p:nvSpPr>
              <p:cNvPr id="47" name="AutoShape 39"/>
              <p:cNvSpPr>
                <a:spLocks noChangeArrowheads="1"/>
              </p:cNvSpPr>
              <p:nvPr/>
            </p:nvSpPr>
            <p:spPr bwMode="auto">
              <a:xfrm>
                <a:off x="508" y="2726"/>
                <a:ext cx="511" cy="160"/>
              </a:xfrm>
              <a:prstGeom prst="roundRect">
                <a:avLst>
                  <a:gd name="adj" fmla="val 2381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Rectangle 40"/>
              <p:cNvSpPr>
                <a:spLocks noChangeArrowheads="1"/>
              </p:cNvSpPr>
              <p:nvPr/>
            </p:nvSpPr>
            <p:spPr bwMode="auto">
              <a:xfrm>
                <a:off x="536" y="2754"/>
                <a:ext cx="28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Cancel</a:t>
                </a:r>
                <a:endParaRPr lang="en-US" sz="1400"/>
              </a:p>
            </p:txBody>
          </p:sp>
        </p:grpSp>
        <p:grpSp>
          <p:nvGrpSpPr>
            <p:cNvPr id="25" name="Group 41"/>
            <p:cNvGrpSpPr>
              <a:grpSpLocks/>
            </p:cNvGrpSpPr>
            <p:nvPr/>
          </p:nvGrpSpPr>
          <p:grpSpPr bwMode="auto">
            <a:xfrm>
              <a:off x="679" y="3097"/>
              <a:ext cx="192" cy="271"/>
              <a:chOff x="679" y="3097"/>
              <a:chExt cx="192" cy="271"/>
            </a:xfrm>
          </p:grpSpPr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679" y="3201"/>
                <a:ext cx="192" cy="167"/>
              </a:xfrm>
              <a:custGeom>
                <a:avLst/>
                <a:gdLst/>
                <a:ahLst/>
                <a:cxnLst>
                  <a:cxn ang="0">
                    <a:pos x="120" y="8"/>
                  </a:cxn>
                  <a:cxn ang="0">
                    <a:pos x="80" y="0"/>
                  </a:cxn>
                  <a:cxn ang="0">
                    <a:pos x="32" y="32"/>
                  </a:cxn>
                  <a:cxn ang="0">
                    <a:pos x="0" y="56"/>
                  </a:cxn>
                  <a:cxn ang="0">
                    <a:pos x="0" y="143"/>
                  </a:cxn>
                  <a:cxn ang="0">
                    <a:pos x="112" y="167"/>
                  </a:cxn>
                  <a:cxn ang="0">
                    <a:pos x="144" y="151"/>
                  </a:cxn>
                  <a:cxn ang="0">
                    <a:pos x="192" y="80"/>
                  </a:cxn>
                  <a:cxn ang="0">
                    <a:pos x="168" y="16"/>
                  </a:cxn>
                  <a:cxn ang="0">
                    <a:pos x="152" y="48"/>
                  </a:cxn>
                  <a:cxn ang="0">
                    <a:pos x="104" y="80"/>
                  </a:cxn>
                  <a:cxn ang="0">
                    <a:pos x="72" y="56"/>
                  </a:cxn>
                  <a:cxn ang="0">
                    <a:pos x="120" y="32"/>
                  </a:cxn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8"/>
                  </a:cxn>
                </a:cxnLst>
                <a:rect l="0" t="0" r="r" b="b"/>
                <a:pathLst>
                  <a:path w="192" h="167">
                    <a:moveTo>
                      <a:pt x="120" y="8"/>
                    </a:moveTo>
                    <a:lnTo>
                      <a:pt x="80" y="0"/>
                    </a:lnTo>
                    <a:lnTo>
                      <a:pt x="32" y="32"/>
                    </a:lnTo>
                    <a:lnTo>
                      <a:pt x="0" y="56"/>
                    </a:lnTo>
                    <a:lnTo>
                      <a:pt x="0" y="143"/>
                    </a:lnTo>
                    <a:lnTo>
                      <a:pt x="112" y="167"/>
                    </a:lnTo>
                    <a:lnTo>
                      <a:pt x="144" y="151"/>
                    </a:lnTo>
                    <a:lnTo>
                      <a:pt x="192" y="80"/>
                    </a:lnTo>
                    <a:lnTo>
                      <a:pt x="168" y="16"/>
                    </a:lnTo>
                    <a:lnTo>
                      <a:pt x="152" y="48"/>
                    </a:lnTo>
                    <a:lnTo>
                      <a:pt x="104" y="80"/>
                    </a:lnTo>
                    <a:lnTo>
                      <a:pt x="72" y="56"/>
                    </a:lnTo>
                    <a:lnTo>
                      <a:pt x="120" y="32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791" y="3097"/>
                <a:ext cx="80" cy="152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80" y="8"/>
                  </a:cxn>
                  <a:cxn ang="0">
                    <a:pos x="32" y="152"/>
                  </a:cxn>
                  <a:cxn ang="0">
                    <a:pos x="0" y="144"/>
                  </a:cxn>
                  <a:cxn ang="0">
                    <a:pos x="64" y="0"/>
                  </a:cxn>
                </a:cxnLst>
                <a:rect l="0" t="0" r="r" b="b"/>
                <a:pathLst>
                  <a:path w="80" h="152">
                    <a:moveTo>
                      <a:pt x="64" y="0"/>
                    </a:moveTo>
                    <a:lnTo>
                      <a:pt x="80" y="8"/>
                    </a:lnTo>
                    <a:lnTo>
                      <a:pt x="32" y="152"/>
                    </a:lnTo>
                    <a:lnTo>
                      <a:pt x="0" y="1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1526" y="2483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Call</a:t>
              </a:r>
              <a:endParaRPr lang="en-US" sz="1400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1694" y="2483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 </a:t>
              </a:r>
              <a:endParaRPr lang="en-US" sz="1400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526" y="2594"/>
              <a:ext cx="5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connected...</a:t>
              </a:r>
              <a:endParaRPr lang="en-US" sz="1400"/>
            </a:p>
          </p:txBody>
        </p:sp>
      </p:grp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3129658" y="4221163"/>
            <a:ext cx="2863850" cy="1455737"/>
            <a:chOff x="2065" y="2264"/>
            <a:chExt cx="1804" cy="917"/>
          </a:xfrm>
        </p:grpSpPr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2065" y="2264"/>
              <a:ext cx="1206" cy="9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2141" y="2339"/>
              <a:ext cx="9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Computer Telephone</a:t>
              </a:r>
              <a:endParaRPr lang="en-US" sz="1400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100" y="2339"/>
              <a:ext cx="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2141" y="2451"/>
              <a:ext cx="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141" y="2562"/>
              <a:ext cx="10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Last Name: Greenberg</a:t>
              </a:r>
              <a:endParaRPr lang="en-US" sz="1400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116" y="2562"/>
              <a:ext cx="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2141" y="2674"/>
              <a:ext cx="5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First Name:</a:t>
              </a:r>
              <a:endParaRPr lang="en-US" sz="1400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2636" y="2674"/>
              <a:ext cx="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2141" y="2786"/>
              <a:ext cx="2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Phone:</a:t>
              </a:r>
              <a:endParaRPr lang="en-US" sz="1400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2157" y="3009"/>
              <a:ext cx="4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Place Call</a:t>
              </a:r>
              <a:endParaRPr lang="en-US" sz="1400"/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2820" y="3009"/>
              <a:ext cx="2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Help</a:t>
              </a:r>
              <a:endParaRPr lang="en-US" sz="1400"/>
            </a:p>
          </p:txBody>
        </p:sp>
        <p:sp>
          <p:nvSpPr>
            <p:cNvPr id="63" name="AutoShape 59"/>
            <p:cNvSpPr>
              <a:spLocks noChangeArrowheads="1"/>
            </p:cNvSpPr>
            <p:nvPr/>
          </p:nvSpPr>
          <p:spPr bwMode="auto">
            <a:xfrm>
              <a:off x="2105" y="2990"/>
              <a:ext cx="511" cy="159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4" name="AutoShape 60"/>
            <p:cNvSpPr>
              <a:spLocks noChangeArrowheads="1"/>
            </p:cNvSpPr>
            <p:nvPr/>
          </p:nvSpPr>
          <p:spPr bwMode="auto">
            <a:xfrm>
              <a:off x="2720" y="2997"/>
              <a:ext cx="512" cy="160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40" name="Group 61"/>
            <p:cNvGrpSpPr>
              <a:grpSpLocks/>
            </p:cNvGrpSpPr>
            <p:nvPr/>
          </p:nvGrpSpPr>
          <p:grpSpPr bwMode="auto">
            <a:xfrm>
              <a:off x="2209" y="2447"/>
              <a:ext cx="775" cy="487"/>
              <a:chOff x="2209" y="2447"/>
              <a:chExt cx="775" cy="487"/>
            </a:xfrm>
          </p:grpSpPr>
          <p:grpSp>
            <p:nvGrpSpPr>
              <p:cNvPr id="46" name="Group 62"/>
              <p:cNvGrpSpPr>
                <a:grpSpLocks/>
              </p:cNvGrpSpPr>
              <p:nvPr/>
            </p:nvGrpSpPr>
            <p:grpSpPr bwMode="auto">
              <a:xfrm>
                <a:off x="2209" y="2447"/>
                <a:ext cx="775" cy="487"/>
                <a:chOff x="2209" y="2447"/>
                <a:chExt cx="775" cy="487"/>
              </a:xfrm>
            </p:grpSpPr>
            <p:sp>
              <p:nvSpPr>
                <p:cNvPr id="75" name="Rectangle 63"/>
                <p:cNvSpPr>
                  <a:spLocks noChangeArrowheads="1"/>
                </p:cNvSpPr>
                <p:nvPr/>
              </p:nvSpPr>
              <p:spPr bwMode="auto">
                <a:xfrm>
                  <a:off x="2209" y="2447"/>
                  <a:ext cx="775" cy="48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76" name="Rectangle 64"/>
                <p:cNvSpPr>
                  <a:spLocks noChangeArrowheads="1"/>
                </p:cNvSpPr>
                <p:nvPr/>
              </p:nvSpPr>
              <p:spPr bwMode="auto">
                <a:xfrm>
                  <a:off x="2261" y="2555"/>
                  <a:ext cx="464" cy="1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000000"/>
                      </a:solidFill>
                    </a:rPr>
                    <a:t>Connected</a:t>
                  </a:r>
                  <a:endParaRPr lang="en-US" sz="1400"/>
                </a:p>
              </p:txBody>
            </p:sp>
          </p:grpSp>
          <p:sp>
            <p:nvSpPr>
              <p:cNvPr id="73" name="AutoShape 65"/>
              <p:cNvSpPr>
                <a:spLocks noChangeArrowheads="1"/>
              </p:cNvSpPr>
              <p:nvPr/>
            </p:nvSpPr>
            <p:spPr bwMode="auto">
              <a:xfrm>
                <a:off x="2313" y="2726"/>
                <a:ext cx="511" cy="160"/>
              </a:xfrm>
              <a:prstGeom prst="roundRect">
                <a:avLst>
                  <a:gd name="adj" fmla="val 2381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4" name="Rectangle 66"/>
              <p:cNvSpPr>
                <a:spLocks noChangeArrowheads="1"/>
              </p:cNvSpPr>
              <p:nvPr/>
            </p:nvSpPr>
            <p:spPr bwMode="auto">
              <a:xfrm>
                <a:off x="2341" y="2754"/>
                <a:ext cx="35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Hang up</a:t>
                </a:r>
                <a:endParaRPr lang="en-US" sz="1400"/>
              </a:p>
            </p:txBody>
          </p:sp>
        </p:grpSp>
        <p:grpSp>
          <p:nvGrpSpPr>
            <p:cNvPr id="51" name="Group 67"/>
            <p:cNvGrpSpPr>
              <a:grpSpLocks/>
            </p:cNvGrpSpPr>
            <p:nvPr/>
          </p:nvGrpSpPr>
          <p:grpSpPr bwMode="auto">
            <a:xfrm>
              <a:off x="2604" y="2770"/>
              <a:ext cx="192" cy="271"/>
              <a:chOff x="2604" y="2770"/>
              <a:chExt cx="192" cy="271"/>
            </a:xfrm>
          </p:grpSpPr>
          <p:sp>
            <p:nvSpPr>
              <p:cNvPr id="70" name="Freeform 68"/>
              <p:cNvSpPr>
                <a:spLocks/>
              </p:cNvSpPr>
              <p:nvPr/>
            </p:nvSpPr>
            <p:spPr bwMode="auto">
              <a:xfrm>
                <a:off x="2604" y="2874"/>
                <a:ext cx="192" cy="167"/>
              </a:xfrm>
              <a:custGeom>
                <a:avLst/>
                <a:gdLst/>
                <a:ahLst/>
                <a:cxnLst>
                  <a:cxn ang="0">
                    <a:pos x="120" y="8"/>
                  </a:cxn>
                  <a:cxn ang="0">
                    <a:pos x="80" y="0"/>
                  </a:cxn>
                  <a:cxn ang="0">
                    <a:pos x="32" y="32"/>
                  </a:cxn>
                  <a:cxn ang="0">
                    <a:pos x="0" y="56"/>
                  </a:cxn>
                  <a:cxn ang="0">
                    <a:pos x="0" y="143"/>
                  </a:cxn>
                  <a:cxn ang="0">
                    <a:pos x="112" y="167"/>
                  </a:cxn>
                  <a:cxn ang="0">
                    <a:pos x="144" y="151"/>
                  </a:cxn>
                  <a:cxn ang="0">
                    <a:pos x="192" y="80"/>
                  </a:cxn>
                  <a:cxn ang="0">
                    <a:pos x="168" y="16"/>
                  </a:cxn>
                  <a:cxn ang="0">
                    <a:pos x="152" y="48"/>
                  </a:cxn>
                  <a:cxn ang="0">
                    <a:pos x="104" y="80"/>
                  </a:cxn>
                  <a:cxn ang="0">
                    <a:pos x="72" y="56"/>
                  </a:cxn>
                  <a:cxn ang="0">
                    <a:pos x="120" y="32"/>
                  </a:cxn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8"/>
                  </a:cxn>
                </a:cxnLst>
                <a:rect l="0" t="0" r="r" b="b"/>
                <a:pathLst>
                  <a:path w="192" h="167">
                    <a:moveTo>
                      <a:pt x="120" y="8"/>
                    </a:moveTo>
                    <a:lnTo>
                      <a:pt x="80" y="0"/>
                    </a:lnTo>
                    <a:lnTo>
                      <a:pt x="32" y="32"/>
                    </a:lnTo>
                    <a:lnTo>
                      <a:pt x="0" y="56"/>
                    </a:lnTo>
                    <a:lnTo>
                      <a:pt x="0" y="143"/>
                    </a:lnTo>
                    <a:lnTo>
                      <a:pt x="112" y="167"/>
                    </a:lnTo>
                    <a:lnTo>
                      <a:pt x="144" y="151"/>
                    </a:lnTo>
                    <a:lnTo>
                      <a:pt x="192" y="80"/>
                    </a:lnTo>
                    <a:lnTo>
                      <a:pt x="168" y="16"/>
                    </a:lnTo>
                    <a:lnTo>
                      <a:pt x="152" y="48"/>
                    </a:lnTo>
                    <a:lnTo>
                      <a:pt x="104" y="80"/>
                    </a:lnTo>
                    <a:lnTo>
                      <a:pt x="72" y="56"/>
                    </a:lnTo>
                    <a:lnTo>
                      <a:pt x="120" y="32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1" name="Freeform 69"/>
              <p:cNvSpPr>
                <a:spLocks/>
              </p:cNvSpPr>
              <p:nvPr/>
            </p:nvSpPr>
            <p:spPr bwMode="auto">
              <a:xfrm>
                <a:off x="2716" y="2770"/>
                <a:ext cx="80" cy="152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80" y="8"/>
                  </a:cxn>
                  <a:cxn ang="0">
                    <a:pos x="32" y="152"/>
                  </a:cxn>
                  <a:cxn ang="0">
                    <a:pos x="0" y="144"/>
                  </a:cxn>
                  <a:cxn ang="0">
                    <a:pos x="64" y="0"/>
                  </a:cxn>
                </a:cxnLst>
                <a:rect l="0" t="0" r="r" b="b"/>
                <a:pathLst>
                  <a:path w="80" h="152">
                    <a:moveTo>
                      <a:pt x="64" y="0"/>
                    </a:moveTo>
                    <a:lnTo>
                      <a:pt x="80" y="8"/>
                    </a:lnTo>
                    <a:lnTo>
                      <a:pt x="32" y="152"/>
                    </a:lnTo>
                    <a:lnTo>
                      <a:pt x="0" y="1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3339" y="2491"/>
              <a:ext cx="15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Call</a:t>
              </a:r>
              <a:endParaRPr lang="en-US" sz="1400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3507" y="2491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 </a:t>
              </a:r>
              <a:endParaRPr lang="en-US" sz="1400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3339" y="2602"/>
              <a:ext cx="53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completed...</a:t>
              </a:r>
              <a:endParaRPr lang="en-US" sz="1400"/>
            </a:p>
          </p:txBody>
        </p:sp>
      </p:grpSp>
      <p:grpSp>
        <p:nvGrpSpPr>
          <p:cNvPr id="65" name="Group 73"/>
          <p:cNvGrpSpPr>
            <a:grpSpLocks/>
          </p:cNvGrpSpPr>
          <p:nvPr/>
        </p:nvGrpSpPr>
        <p:grpSpPr bwMode="auto">
          <a:xfrm>
            <a:off x="3093145" y="2024063"/>
            <a:ext cx="2587625" cy="1677987"/>
            <a:chOff x="1906" y="876"/>
            <a:chExt cx="1630" cy="1057"/>
          </a:xfrm>
        </p:grpSpPr>
        <p:grpSp>
          <p:nvGrpSpPr>
            <p:cNvPr id="66" name="Group 74"/>
            <p:cNvGrpSpPr>
              <a:grpSpLocks/>
            </p:cNvGrpSpPr>
            <p:nvPr/>
          </p:nvGrpSpPr>
          <p:grpSpPr bwMode="auto">
            <a:xfrm>
              <a:off x="1906" y="876"/>
              <a:ext cx="1206" cy="1057"/>
              <a:chOff x="1906" y="876"/>
              <a:chExt cx="1206" cy="1057"/>
            </a:xfrm>
          </p:grpSpPr>
          <p:sp>
            <p:nvSpPr>
              <p:cNvPr id="82" name="Rectangle 75"/>
              <p:cNvSpPr>
                <a:spLocks noChangeArrowheads="1"/>
              </p:cNvSpPr>
              <p:nvPr/>
            </p:nvSpPr>
            <p:spPr bwMode="auto">
              <a:xfrm>
                <a:off x="1906" y="876"/>
                <a:ext cx="1206" cy="91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3" name="Rectangle 76"/>
              <p:cNvSpPr>
                <a:spLocks noChangeArrowheads="1"/>
              </p:cNvSpPr>
              <p:nvPr/>
            </p:nvSpPr>
            <p:spPr bwMode="auto">
              <a:xfrm>
                <a:off x="1997" y="1629"/>
                <a:ext cx="30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Return</a:t>
                </a:r>
                <a:endParaRPr lang="en-US" sz="1400"/>
              </a:p>
            </p:txBody>
          </p:sp>
          <p:sp>
            <p:nvSpPr>
              <p:cNvPr id="84" name="AutoShape 77"/>
              <p:cNvSpPr>
                <a:spLocks noChangeArrowheads="1"/>
              </p:cNvSpPr>
              <p:nvPr/>
            </p:nvSpPr>
            <p:spPr bwMode="auto">
              <a:xfrm>
                <a:off x="1945" y="1602"/>
                <a:ext cx="512" cy="159"/>
              </a:xfrm>
              <a:prstGeom prst="roundRect">
                <a:avLst>
                  <a:gd name="adj" fmla="val 23810"/>
                </a:avLst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5" name="Rectangle 78"/>
              <p:cNvSpPr>
                <a:spLocks noChangeArrowheads="1"/>
              </p:cNvSpPr>
              <p:nvPr/>
            </p:nvSpPr>
            <p:spPr bwMode="auto">
              <a:xfrm>
                <a:off x="1981" y="935"/>
                <a:ext cx="56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srgbClr val="000000"/>
                    </a:solidFill>
                  </a:rPr>
                  <a:t>Help Screen</a:t>
                </a:r>
                <a:endParaRPr lang="en-US" sz="1400"/>
              </a:p>
            </p:txBody>
          </p:sp>
          <p:sp>
            <p:nvSpPr>
              <p:cNvPr id="86" name="Rectangle 79"/>
              <p:cNvSpPr>
                <a:spLocks noChangeArrowheads="1"/>
              </p:cNvSpPr>
              <p:nvPr/>
            </p:nvSpPr>
            <p:spPr bwMode="auto">
              <a:xfrm>
                <a:off x="2533" y="935"/>
                <a:ext cx="42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srgbClr val="000000"/>
                    </a:solidFill>
                  </a:rPr>
                  <a:t> </a:t>
                </a:r>
                <a:endParaRPr lang="en-US" sz="1400"/>
              </a:p>
            </p:txBody>
          </p:sp>
          <p:sp>
            <p:nvSpPr>
              <p:cNvPr id="87" name="Rectangle 80"/>
              <p:cNvSpPr>
                <a:spLocks noChangeArrowheads="1"/>
              </p:cNvSpPr>
              <p:nvPr/>
            </p:nvSpPr>
            <p:spPr bwMode="auto">
              <a:xfrm>
                <a:off x="1981" y="1047"/>
                <a:ext cx="110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You can enter either the</a:t>
                </a:r>
                <a:endParaRPr lang="en-US" sz="1400"/>
              </a:p>
            </p:txBody>
          </p:sp>
          <p:sp>
            <p:nvSpPr>
              <p:cNvPr id="88" name="Rectangle 81"/>
              <p:cNvSpPr>
                <a:spLocks noChangeArrowheads="1"/>
              </p:cNvSpPr>
              <p:nvPr/>
            </p:nvSpPr>
            <p:spPr bwMode="auto">
              <a:xfrm>
                <a:off x="3004" y="1047"/>
                <a:ext cx="2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 </a:t>
                </a:r>
                <a:endParaRPr lang="en-US" sz="1400"/>
              </a:p>
            </p:txBody>
          </p:sp>
          <p:sp>
            <p:nvSpPr>
              <p:cNvPr id="89" name="Rectangle 82"/>
              <p:cNvSpPr>
                <a:spLocks noChangeArrowheads="1"/>
              </p:cNvSpPr>
              <p:nvPr/>
            </p:nvSpPr>
            <p:spPr bwMode="auto">
              <a:xfrm>
                <a:off x="1981" y="1159"/>
                <a:ext cx="1017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person's name or their</a:t>
                </a:r>
                <a:endParaRPr lang="en-US" sz="1400"/>
              </a:p>
            </p:txBody>
          </p:sp>
          <p:sp>
            <p:nvSpPr>
              <p:cNvPr id="90" name="Rectangle 83"/>
              <p:cNvSpPr>
                <a:spLocks noChangeArrowheads="1"/>
              </p:cNvSpPr>
              <p:nvPr/>
            </p:nvSpPr>
            <p:spPr bwMode="auto">
              <a:xfrm>
                <a:off x="2932" y="1159"/>
                <a:ext cx="2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 </a:t>
                </a:r>
                <a:endParaRPr lang="en-US" sz="1400"/>
              </a:p>
            </p:txBody>
          </p:sp>
          <p:sp>
            <p:nvSpPr>
              <p:cNvPr id="91" name="Rectangle 84"/>
              <p:cNvSpPr>
                <a:spLocks noChangeArrowheads="1"/>
              </p:cNvSpPr>
              <p:nvPr/>
            </p:nvSpPr>
            <p:spPr bwMode="auto">
              <a:xfrm>
                <a:off x="1981" y="1270"/>
                <a:ext cx="945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number. Then hit the</a:t>
                </a:r>
                <a:endParaRPr lang="en-US" sz="1400"/>
              </a:p>
            </p:txBody>
          </p:sp>
          <p:sp>
            <p:nvSpPr>
              <p:cNvPr id="92" name="Rectangle 85"/>
              <p:cNvSpPr>
                <a:spLocks noChangeArrowheads="1"/>
              </p:cNvSpPr>
              <p:nvPr/>
            </p:nvSpPr>
            <p:spPr bwMode="auto">
              <a:xfrm>
                <a:off x="2868" y="1270"/>
                <a:ext cx="29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 </a:t>
                </a:r>
                <a:endParaRPr lang="en-US" sz="1400"/>
              </a:p>
            </p:txBody>
          </p:sp>
          <p:sp>
            <p:nvSpPr>
              <p:cNvPr id="93" name="Rectangle 86"/>
              <p:cNvSpPr>
                <a:spLocks noChangeArrowheads="1"/>
              </p:cNvSpPr>
              <p:nvPr/>
            </p:nvSpPr>
            <p:spPr bwMode="auto">
              <a:xfrm>
                <a:off x="1981" y="1382"/>
                <a:ext cx="1114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</a:rPr>
                  <a:t>place button to call them</a:t>
                </a:r>
                <a:endParaRPr lang="en-US" sz="1400"/>
              </a:p>
            </p:txBody>
          </p:sp>
          <p:sp>
            <p:nvSpPr>
              <p:cNvPr id="94" name="Freeform 87"/>
              <p:cNvSpPr>
                <a:spLocks/>
              </p:cNvSpPr>
              <p:nvPr/>
            </p:nvSpPr>
            <p:spPr bwMode="auto">
              <a:xfrm>
                <a:off x="2029" y="1765"/>
                <a:ext cx="192" cy="168"/>
              </a:xfrm>
              <a:custGeom>
                <a:avLst/>
                <a:gdLst/>
                <a:ahLst/>
                <a:cxnLst>
                  <a:cxn ang="0">
                    <a:pos x="120" y="8"/>
                  </a:cxn>
                  <a:cxn ang="0">
                    <a:pos x="80" y="0"/>
                  </a:cxn>
                  <a:cxn ang="0">
                    <a:pos x="32" y="32"/>
                  </a:cxn>
                  <a:cxn ang="0">
                    <a:pos x="0" y="56"/>
                  </a:cxn>
                  <a:cxn ang="0">
                    <a:pos x="0" y="144"/>
                  </a:cxn>
                  <a:cxn ang="0">
                    <a:pos x="112" y="168"/>
                  </a:cxn>
                  <a:cxn ang="0">
                    <a:pos x="144" y="152"/>
                  </a:cxn>
                  <a:cxn ang="0">
                    <a:pos x="192" y="80"/>
                  </a:cxn>
                  <a:cxn ang="0">
                    <a:pos x="168" y="16"/>
                  </a:cxn>
                  <a:cxn ang="0">
                    <a:pos x="152" y="48"/>
                  </a:cxn>
                  <a:cxn ang="0">
                    <a:pos x="104" y="80"/>
                  </a:cxn>
                  <a:cxn ang="0">
                    <a:pos x="72" y="56"/>
                  </a:cxn>
                  <a:cxn ang="0">
                    <a:pos x="120" y="32"/>
                  </a:cxn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8"/>
                  </a:cxn>
                </a:cxnLst>
                <a:rect l="0" t="0" r="r" b="b"/>
                <a:pathLst>
                  <a:path w="192" h="168">
                    <a:moveTo>
                      <a:pt x="120" y="8"/>
                    </a:moveTo>
                    <a:lnTo>
                      <a:pt x="80" y="0"/>
                    </a:lnTo>
                    <a:lnTo>
                      <a:pt x="32" y="32"/>
                    </a:lnTo>
                    <a:lnTo>
                      <a:pt x="0" y="56"/>
                    </a:lnTo>
                    <a:lnTo>
                      <a:pt x="0" y="144"/>
                    </a:lnTo>
                    <a:lnTo>
                      <a:pt x="112" y="168"/>
                    </a:lnTo>
                    <a:lnTo>
                      <a:pt x="144" y="152"/>
                    </a:lnTo>
                    <a:lnTo>
                      <a:pt x="192" y="80"/>
                    </a:lnTo>
                    <a:lnTo>
                      <a:pt x="168" y="16"/>
                    </a:lnTo>
                    <a:lnTo>
                      <a:pt x="152" y="48"/>
                    </a:lnTo>
                    <a:lnTo>
                      <a:pt x="104" y="80"/>
                    </a:lnTo>
                    <a:lnTo>
                      <a:pt x="72" y="56"/>
                    </a:lnTo>
                    <a:lnTo>
                      <a:pt x="120" y="32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5" name="Freeform 88"/>
              <p:cNvSpPr>
                <a:spLocks/>
              </p:cNvSpPr>
              <p:nvPr/>
            </p:nvSpPr>
            <p:spPr bwMode="auto">
              <a:xfrm>
                <a:off x="2141" y="1662"/>
                <a:ext cx="80" cy="151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80" y="8"/>
                  </a:cxn>
                  <a:cxn ang="0">
                    <a:pos x="32" y="151"/>
                  </a:cxn>
                  <a:cxn ang="0">
                    <a:pos x="0" y="143"/>
                  </a:cxn>
                  <a:cxn ang="0">
                    <a:pos x="64" y="0"/>
                  </a:cxn>
                </a:cxnLst>
                <a:rect l="0" t="0" r="r" b="b"/>
                <a:pathLst>
                  <a:path w="80" h="151">
                    <a:moveTo>
                      <a:pt x="64" y="0"/>
                    </a:moveTo>
                    <a:lnTo>
                      <a:pt x="80" y="8"/>
                    </a:lnTo>
                    <a:lnTo>
                      <a:pt x="32" y="151"/>
                    </a:lnTo>
                    <a:lnTo>
                      <a:pt x="0" y="14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79" name="Rectangle 89"/>
            <p:cNvSpPr>
              <a:spLocks noChangeArrowheads="1"/>
            </p:cNvSpPr>
            <p:nvPr/>
          </p:nvSpPr>
          <p:spPr bwMode="auto">
            <a:xfrm>
              <a:off x="3212" y="1143"/>
              <a:ext cx="29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Call by</a:t>
              </a:r>
              <a:endParaRPr lang="en-US" sz="1400"/>
            </a:p>
          </p:txBody>
        </p:sp>
        <p:sp>
          <p:nvSpPr>
            <p:cNvPr id="80" name="Rectangle 90"/>
            <p:cNvSpPr>
              <a:spLocks noChangeArrowheads="1"/>
            </p:cNvSpPr>
            <p:nvPr/>
          </p:nvSpPr>
          <p:spPr bwMode="auto">
            <a:xfrm>
              <a:off x="3507" y="1143"/>
              <a:ext cx="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81" name="Rectangle 91"/>
            <p:cNvSpPr>
              <a:spLocks noChangeArrowheads="1"/>
            </p:cNvSpPr>
            <p:nvPr/>
          </p:nvSpPr>
          <p:spPr bwMode="auto">
            <a:xfrm>
              <a:off x="3212" y="1254"/>
              <a:ext cx="3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name-&gt;</a:t>
              </a:r>
              <a:endParaRPr lang="en-US" sz="1400"/>
            </a:p>
          </p:txBody>
        </p:sp>
      </p:grpSp>
      <p:grpSp>
        <p:nvGrpSpPr>
          <p:cNvPr id="72" name="Group 92"/>
          <p:cNvGrpSpPr>
            <a:grpSpLocks/>
          </p:cNvGrpSpPr>
          <p:nvPr/>
        </p:nvGrpSpPr>
        <p:grpSpPr bwMode="auto">
          <a:xfrm>
            <a:off x="5866508" y="2024063"/>
            <a:ext cx="2870200" cy="1754187"/>
            <a:chOff x="3623" y="876"/>
            <a:chExt cx="1808" cy="1105"/>
          </a:xfrm>
        </p:grpSpPr>
        <p:sp>
          <p:nvSpPr>
            <p:cNvPr id="97" name="Rectangle 93"/>
            <p:cNvSpPr>
              <a:spLocks noChangeArrowheads="1"/>
            </p:cNvSpPr>
            <p:nvPr/>
          </p:nvSpPr>
          <p:spPr bwMode="auto">
            <a:xfrm>
              <a:off x="3623" y="876"/>
              <a:ext cx="1206" cy="9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3699" y="951"/>
              <a:ext cx="93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Computer Telephone</a:t>
              </a:r>
              <a:endParaRPr lang="en-US" sz="1400"/>
            </a:p>
          </p:txBody>
        </p:sp>
        <p:sp>
          <p:nvSpPr>
            <p:cNvPr id="99" name="Rectangle 95"/>
            <p:cNvSpPr>
              <a:spLocks noChangeArrowheads="1"/>
            </p:cNvSpPr>
            <p:nvPr/>
          </p:nvSpPr>
          <p:spPr bwMode="auto">
            <a:xfrm>
              <a:off x="4657" y="951"/>
              <a:ext cx="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3699" y="1063"/>
              <a:ext cx="4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3699" y="1175"/>
              <a:ext cx="100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Last Name: Greenberg</a:t>
              </a:r>
              <a:endParaRPr lang="en-US" sz="1400"/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4673" y="1175"/>
              <a:ext cx="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03" name="Rectangle 99"/>
            <p:cNvSpPr>
              <a:spLocks noChangeArrowheads="1"/>
            </p:cNvSpPr>
            <p:nvPr/>
          </p:nvSpPr>
          <p:spPr bwMode="auto">
            <a:xfrm>
              <a:off x="3699" y="1286"/>
              <a:ext cx="53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First Name:</a:t>
              </a:r>
              <a:endParaRPr lang="en-US" sz="1400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4194" y="1286"/>
              <a:ext cx="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05" name="Rectangle 101"/>
            <p:cNvSpPr>
              <a:spLocks noChangeArrowheads="1"/>
            </p:cNvSpPr>
            <p:nvPr/>
          </p:nvSpPr>
          <p:spPr bwMode="auto">
            <a:xfrm>
              <a:off x="3699" y="1398"/>
              <a:ext cx="28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Phone:</a:t>
              </a:r>
              <a:endParaRPr lang="en-US" sz="1400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3715" y="1621"/>
              <a:ext cx="4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Place Call</a:t>
              </a:r>
              <a:endParaRPr lang="en-US" sz="1400"/>
            </a:p>
          </p:txBody>
        </p:sp>
        <p:sp>
          <p:nvSpPr>
            <p:cNvPr id="107" name="Rectangle 103"/>
            <p:cNvSpPr>
              <a:spLocks noChangeArrowheads="1"/>
            </p:cNvSpPr>
            <p:nvPr/>
          </p:nvSpPr>
          <p:spPr bwMode="auto">
            <a:xfrm>
              <a:off x="4378" y="1621"/>
              <a:ext cx="20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Help</a:t>
              </a:r>
              <a:endParaRPr lang="en-US" sz="1400"/>
            </a:p>
          </p:txBody>
        </p:sp>
        <p:sp>
          <p:nvSpPr>
            <p:cNvPr id="108" name="AutoShape 104"/>
            <p:cNvSpPr>
              <a:spLocks noChangeArrowheads="1"/>
            </p:cNvSpPr>
            <p:nvPr/>
          </p:nvSpPr>
          <p:spPr bwMode="auto">
            <a:xfrm>
              <a:off x="3663" y="1602"/>
              <a:ext cx="511" cy="159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09" name="AutoShape 105"/>
            <p:cNvSpPr>
              <a:spLocks noChangeArrowheads="1"/>
            </p:cNvSpPr>
            <p:nvPr/>
          </p:nvSpPr>
          <p:spPr bwMode="auto">
            <a:xfrm>
              <a:off x="4278" y="1610"/>
              <a:ext cx="511" cy="159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grpSp>
          <p:nvGrpSpPr>
            <p:cNvPr id="77" name="Group 106"/>
            <p:cNvGrpSpPr>
              <a:grpSpLocks/>
            </p:cNvGrpSpPr>
            <p:nvPr/>
          </p:nvGrpSpPr>
          <p:grpSpPr bwMode="auto">
            <a:xfrm>
              <a:off x="3795" y="1709"/>
              <a:ext cx="191" cy="272"/>
              <a:chOff x="3795" y="1709"/>
              <a:chExt cx="191" cy="272"/>
            </a:xfrm>
          </p:grpSpPr>
          <p:sp>
            <p:nvSpPr>
              <p:cNvPr id="114" name="Freeform 107"/>
              <p:cNvSpPr>
                <a:spLocks/>
              </p:cNvSpPr>
              <p:nvPr/>
            </p:nvSpPr>
            <p:spPr bwMode="auto">
              <a:xfrm>
                <a:off x="3795" y="1813"/>
                <a:ext cx="191" cy="168"/>
              </a:xfrm>
              <a:custGeom>
                <a:avLst/>
                <a:gdLst/>
                <a:ahLst/>
                <a:cxnLst>
                  <a:cxn ang="0">
                    <a:pos x="120" y="8"/>
                  </a:cxn>
                  <a:cxn ang="0">
                    <a:pos x="80" y="0"/>
                  </a:cxn>
                  <a:cxn ang="0">
                    <a:pos x="32" y="32"/>
                  </a:cxn>
                  <a:cxn ang="0">
                    <a:pos x="0" y="56"/>
                  </a:cxn>
                  <a:cxn ang="0">
                    <a:pos x="0" y="144"/>
                  </a:cxn>
                  <a:cxn ang="0">
                    <a:pos x="112" y="168"/>
                  </a:cxn>
                  <a:cxn ang="0">
                    <a:pos x="143" y="152"/>
                  </a:cxn>
                  <a:cxn ang="0">
                    <a:pos x="191" y="80"/>
                  </a:cxn>
                  <a:cxn ang="0">
                    <a:pos x="167" y="16"/>
                  </a:cxn>
                  <a:cxn ang="0">
                    <a:pos x="151" y="48"/>
                  </a:cxn>
                  <a:cxn ang="0">
                    <a:pos x="104" y="80"/>
                  </a:cxn>
                  <a:cxn ang="0">
                    <a:pos x="72" y="56"/>
                  </a:cxn>
                  <a:cxn ang="0">
                    <a:pos x="120" y="32"/>
                  </a:cxn>
                  <a:cxn ang="0">
                    <a:pos x="120" y="0"/>
                  </a:cxn>
                  <a:cxn ang="0">
                    <a:pos x="120" y="0"/>
                  </a:cxn>
                  <a:cxn ang="0">
                    <a:pos x="120" y="8"/>
                  </a:cxn>
                </a:cxnLst>
                <a:rect l="0" t="0" r="r" b="b"/>
                <a:pathLst>
                  <a:path w="191" h="168">
                    <a:moveTo>
                      <a:pt x="120" y="8"/>
                    </a:moveTo>
                    <a:lnTo>
                      <a:pt x="80" y="0"/>
                    </a:lnTo>
                    <a:lnTo>
                      <a:pt x="32" y="32"/>
                    </a:lnTo>
                    <a:lnTo>
                      <a:pt x="0" y="56"/>
                    </a:lnTo>
                    <a:lnTo>
                      <a:pt x="0" y="144"/>
                    </a:lnTo>
                    <a:lnTo>
                      <a:pt x="112" y="168"/>
                    </a:lnTo>
                    <a:lnTo>
                      <a:pt x="143" y="152"/>
                    </a:lnTo>
                    <a:lnTo>
                      <a:pt x="191" y="80"/>
                    </a:lnTo>
                    <a:lnTo>
                      <a:pt x="167" y="16"/>
                    </a:lnTo>
                    <a:lnTo>
                      <a:pt x="151" y="48"/>
                    </a:lnTo>
                    <a:lnTo>
                      <a:pt x="104" y="80"/>
                    </a:lnTo>
                    <a:lnTo>
                      <a:pt x="72" y="56"/>
                    </a:lnTo>
                    <a:lnTo>
                      <a:pt x="120" y="32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15" name="Freeform 108"/>
              <p:cNvSpPr>
                <a:spLocks/>
              </p:cNvSpPr>
              <p:nvPr/>
            </p:nvSpPr>
            <p:spPr bwMode="auto">
              <a:xfrm>
                <a:off x="3907" y="1709"/>
                <a:ext cx="79" cy="152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79" y="8"/>
                  </a:cxn>
                  <a:cxn ang="0">
                    <a:pos x="31" y="152"/>
                  </a:cxn>
                  <a:cxn ang="0">
                    <a:pos x="0" y="144"/>
                  </a:cxn>
                  <a:cxn ang="0">
                    <a:pos x="63" y="0"/>
                  </a:cxn>
                </a:cxnLst>
                <a:rect l="0" t="0" r="r" b="b"/>
                <a:pathLst>
                  <a:path w="79" h="152">
                    <a:moveTo>
                      <a:pt x="63" y="0"/>
                    </a:moveTo>
                    <a:lnTo>
                      <a:pt x="79" y="8"/>
                    </a:lnTo>
                    <a:lnTo>
                      <a:pt x="31" y="152"/>
                    </a:lnTo>
                    <a:lnTo>
                      <a:pt x="0" y="144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4881" y="1159"/>
              <a:ext cx="541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Establishing</a:t>
              </a:r>
              <a:endParaRPr lang="en-US" sz="1400"/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5400" y="1159"/>
              <a:ext cx="2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4881" y="1270"/>
              <a:ext cx="55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connection-&gt;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241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Design - Interface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/>
              <a:t>Clear design for an intuitive </a:t>
            </a:r>
            <a:r>
              <a:rPr lang="en-IE" sz="2400" dirty="0" smtClean="0"/>
              <a:t>experience</a:t>
            </a:r>
          </a:p>
          <a:p>
            <a:r>
              <a:rPr lang="en-IE" sz="2400" dirty="0"/>
              <a:t>Function of each control on every screen</a:t>
            </a:r>
          </a:p>
          <a:p>
            <a:r>
              <a:rPr lang="en-IE" sz="2400" dirty="0"/>
              <a:t>Understandable structure and flow</a:t>
            </a:r>
          </a:p>
          <a:p>
            <a:pPr lvl="1"/>
            <a:r>
              <a:rPr lang="en-IE" sz="2400" dirty="0"/>
              <a:t>Wide &amp; Shallow </a:t>
            </a:r>
            <a:r>
              <a:rPr lang="en-IE" sz="2400" dirty="0" err="1"/>
              <a:t>Vs</a:t>
            </a:r>
            <a:r>
              <a:rPr lang="en-IE" sz="2400" dirty="0"/>
              <a:t> Narrow &amp; Deep</a:t>
            </a:r>
          </a:p>
          <a:p>
            <a:r>
              <a:rPr lang="en-IE" sz="2400" dirty="0"/>
              <a:t>Clear organization of information</a:t>
            </a:r>
          </a:p>
          <a:p>
            <a:r>
              <a:rPr lang="en-IE" sz="2400" dirty="0"/>
              <a:t>Respect for human </a:t>
            </a:r>
            <a:r>
              <a:rPr lang="en-IE" sz="2400" dirty="0" smtClean="0"/>
              <a:t>factors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4888" y="404664"/>
            <a:ext cx="8229600" cy="936104"/>
          </a:xfrm>
        </p:spPr>
        <p:txBody>
          <a:bodyPr>
            <a:normAutofit/>
          </a:bodyPr>
          <a:lstStyle/>
          <a:p>
            <a:r>
              <a:rPr lang="en-IE" sz="3200" dirty="0"/>
              <a:t>Prototype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7620000" cy="49411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Perform usability evaluation as </a:t>
            </a:r>
            <a:r>
              <a:rPr lang="en-GB" sz="2400" i="1" dirty="0"/>
              <a:t>early</a:t>
            </a:r>
            <a:r>
              <a:rPr lang="en-GB" sz="2400" dirty="0"/>
              <a:t> as possible in the design cycle by building and evaluating prototypes.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2400" dirty="0"/>
              <a:t>Prototypes cut down on either the number of features, or the depth of functionality of features:</a:t>
            </a:r>
            <a:r>
              <a:rPr lang="en-GB" sz="2800" dirty="0"/>
              <a:t>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2400" b="1" dirty="0">
                <a:solidFill>
                  <a:schemeClr val="tx2"/>
                </a:solidFill>
              </a:rPr>
              <a:t>Vertical Prototype</a:t>
            </a:r>
            <a:r>
              <a:rPr lang="en-GB" sz="2400" dirty="0"/>
              <a:t>: in-depth functionality for a few selected features.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2400" b="1" dirty="0">
                <a:solidFill>
                  <a:schemeClr val="tx2"/>
                </a:solidFill>
              </a:rPr>
              <a:t>Horizontal Prototype</a:t>
            </a:r>
            <a:r>
              <a:rPr lang="en-GB" sz="2400" dirty="0"/>
              <a:t>: full interface features, but no underlying functionality.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GB" sz="2400" b="1" dirty="0">
                <a:solidFill>
                  <a:schemeClr val="tx2"/>
                </a:solidFill>
              </a:rPr>
              <a:t>Scenario</a:t>
            </a:r>
            <a:r>
              <a:rPr lang="en-GB" sz="2400" dirty="0"/>
              <a:t>: only features and functionality along a pre-specified scenario (task) or path through the interface.</a:t>
            </a:r>
            <a:br>
              <a:rPr lang="en-GB" sz="2400" dirty="0"/>
            </a:br>
            <a:r>
              <a:rPr lang="en-GB" sz="2400" dirty="0"/>
              <a:t>“</a:t>
            </a:r>
            <a:r>
              <a:rPr lang="en-GB" sz="2000" dirty="0"/>
              <a:t>Description of an individual user using specific computer facilities to achieve a specific outcome under specified circumstances along a certain time dimension.”</a:t>
            </a:r>
            <a:endParaRPr lang="en-IE" sz="2000" dirty="0"/>
          </a:p>
          <a:p>
            <a:pPr>
              <a:lnSpc>
                <a:spcPct val="80000"/>
              </a:lnSpc>
            </a:pPr>
            <a:endParaRPr lang="en-IE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643192" cy="903630"/>
          </a:xfrm>
        </p:spPr>
        <p:txBody>
          <a:bodyPr>
            <a:normAutofit/>
          </a:bodyPr>
          <a:lstStyle/>
          <a:p>
            <a:r>
              <a:rPr lang="en-IE" sz="3200" dirty="0"/>
              <a:t>Evaluation &amp; Testing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42771" y="2038716"/>
            <a:ext cx="8229600" cy="4530725"/>
          </a:xfrm>
        </p:spPr>
        <p:txBody>
          <a:bodyPr>
            <a:normAutofit/>
          </a:bodyPr>
          <a:lstStyle/>
          <a:p>
            <a:r>
              <a:rPr lang="en-GB" dirty="0" smtClean="0"/>
              <a:t>Different </a:t>
            </a:r>
            <a:r>
              <a:rPr lang="en-GB" dirty="0"/>
              <a:t>from programming (debugging)</a:t>
            </a:r>
          </a:p>
          <a:p>
            <a:r>
              <a:rPr lang="en-GB" dirty="0"/>
              <a:t>Why do evaluation?</a:t>
            </a:r>
          </a:p>
          <a:p>
            <a:pPr lvl="1"/>
            <a:r>
              <a:rPr lang="en-GB" dirty="0"/>
              <a:t>To reflect user’s needs - not designer intentions</a:t>
            </a:r>
          </a:p>
          <a:p>
            <a:pPr lvl="1"/>
            <a:r>
              <a:rPr lang="en-GB" dirty="0"/>
              <a:t>To rank against the competition</a:t>
            </a:r>
          </a:p>
          <a:p>
            <a:pPr lvl="1"/>
            <a:r>
              <a:rPr lang="en-GB" dirty="0"/>
              <a:t>To conform to standards</a:t>
            </a:r>
          </a:p>
          <a:p>
            <a:pPr lvl="1"/>
            <a:r>
              <a:rPr lang="en-GB" dirty="0"/>
              <a:t>To guide design</a:t>
            </a:r>
          </a:p>
          <a:p>
            <a:r>
              <a:rPr lang="en-GB" dirty="0"/>
              <a:t>Formative vs. </a:t>
            </a:r>
            <a:r>
              <a:rPr lang="en-GB" dirty="0" smtClean="0"/>
              <a:t>Summative</a:t>
            </a:r>
          </a:p>
          <a:p>
            <a:pPr lvl="1"/>
            <a:r>
              <a:rPr lang="en-IE" dirty="0" smtClean="0"/>
              <a:t>“When </a:t>
            </a:r>
            <a:r>
              <a:rPr lang="en-IE" dirty="0"/>
              <a:t>the cook tastes the </a:t>
            </a:r>
            <a:r>
              <a:rPr lang="en-IE" dirty="0" smtClean="0"/>
              <a:t>soup,</a:t>
            </a:r>
            <a:br>
              <a:rPr lang="en-IE" dirty="0" smtClean="0"/>
            </a:br>
            <a:r>
              <a:rPr lang="en-IE" dirty="0" smtClean="0"/>
              <a:t>that’s formative;</a:t>
            </a:r>
            <a:br>
              <a:rPr lang="en-IE" dirty="0" smtClean="0"/>
            </a:br>
            <a:r>
              <a:rPr lang="en-IE" dirty="0" smtClean="0"/>
              <a:t>when </a:t>
            </a:r>
            <a:r>
              <a:rPr lang="en-IE" dirty="0"/>
              <a:t>the guests taste the </a:t>
            </a:r>
            <a:r>
              <a:rPr lang="en-IE" dirty="0" smtClean="0"/>
              <a:t>soup,</a:t>
            </a:r>
            <a:br>
              <a:rPr lang="en-IE" dirty="0" smtClean="0"/>
            </a:br>
            <a:r>
              <a:rPr lang="en-IE" dirty="0" smtClean="0"/>
              <a:t>that’s </a:t>
            </a:r>
            <a:r>
              <a:rPr lang="en-IE" dirty="0"/>
              <a:t>summative</a:t>
            </a:r>
            <a:r>
              <a:rPr lang="en-IE" dirty="0" smtClean="0"/>
              <a:t>.“</a:t>
            </a:r>
            <a:br>
              <a:rPr lang="en-IE" dirty="0" smtClean="0"/>
            </a:br>
            <a:r>
              <a:rPr lang="en-IE" dirty="0" smtClean="0"/>
              <a:t>- </a:t>
            </a:r>
            <a:r>
              <a:rPr lang="en-IE" dirty="0"/>
              <a:t>Robert Stakes, Ph.D., a noted evaluator. </a:t>
            </a:r>
            <a:endParaRPr lang="en-GB" dirty="0"/>
          </a:p>
          <a:p>
            <a:pPr>
              <a:buFont typeface="Wingdings" pitchFamily="2" charset="2"/>
              <a:buNone/>
            </a:pP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5165030" y="3212976"/>
            <a:ext cx="3727450" cy="3213100"/>
            <a:chOff x="3004" y="1269"/>
            <a:chExt cx="2348" cy="2188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3124" y="1684"/>
              <a:ext cx="664" cy="32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GB" sz="1600"/>
                <a:t>Designer</a:t>
              </a:r>
            </a:p>
          </p:txBody>
        </p:sp>
        <p:grpSp>
          <p:nvGrpSpPr>
            <p:cNvPr id="31750" name="Group 6"/>
            <p:cNvGrpSpPr>
              <a:grpSpLocks/>
            </p:cNvGrpSpPr>
            <p:nvPr/>
          </p:nvGrpSpPr>
          <p:grpSpPr bwMode="auto">
            <a:xfrm>
              <a:off x="3004" y="1269"/>
              <a:ext cx="908" cy="508"/>
              <a:chOff x="3004" y="1269"/>
              <a:chExt cx="908" cy="508"/>
            </a:xfrm>
          </p:grpSpPr>
          <p:sp>
            <p:nvSpPr>
              <p:cNvPr id="31751" name="Freeform 7"/>
              <p:cNvSpPr>
                <a:spLocks/>
              </p:cNvSpPr>
              <p:nvPr/>
            </p:nvSpPr>
            <p:spPr bwMode="auto">
              <a:xfrm>
                <a:off x="3004" y="1269"/>
                <a:ext cx="908" cy="508"/>
              </a:xfrm>
              <a:custGeom>
                <a:avLst/>
                <a:gdLst>
                  <a:gd name="T0" fmla="*/ 343 w 908"/>
                  <a:gd name="T1" fmla="*/ 35 h 508"/>
                  <a:gd name="T2" fmla="*/ 393 w 908"/>
                  <a:gd name="T3" fmla="*/ 35 h 508"/>
                  <a:gd name="T4" fmla="*/ 429 w 908"/>
                  <a:gd name="T5" fmla="*/ 35 h 508"/>
                  <a:gd name="T6" fmla="*/ 472 w 908"/>
                  <a:gd name="T7" fmla="*/ 28 h 508"/>
                  <a:gd name="T8" fmla="*/ 514 w 908"/>
                  <a:gd name="T9" fmla="*/ 14 h 508"/>
                  <a:gd name="T10" fmla="*/ 550 w 908"/>
                  <a:gd name="T11" fmla="*/ 7 h 508"/>
                  <a:gd name="T12" fmla="*/ 593 w 908"/>
                  <a:gd name="T13" fmla="*/ 0 h 508"/>
                  <a:gd name="T14" fmla="*/ 629 w 908"/>
                  <a:gd name="T15" fmla="*/ 0 h 508"/>
                  <a:gd name="T16" fmla="*/ 672 w 908"/>
                  <a:gd name="T17" fmla="*/ 0 h 508"/>
                  <a:gd name="T18" fmla="*/ 714 w 908"/>
                  <a:gd name="T19" fmla="*/ 21 h 508"/>
                  <a:gd name="T20" fmla="*/ 750 w 908"/>
                  <a:gd name="T21" fmla="*/ 50 h 508"/>
                  <a:gd name="T22" fmla="*/ 800 w 908"/>
                  <a:gd name="T23" fmla="*/ 71 h 508"/>
                  <a:gd name="T24" fmla="*/ 829 w 908"/>
                  <a:gd name="T25" fmla="*/ 100 h 508"/>
                  <a:gd name="T26" fmla="*/ 843 w 908"/>
                  <a:gd name="T27" fmla="*/ 143 h 508"/>
                  <a:gd name="T28" fmla="*/ 872 w 908"/>
                  <a:gd name="T29" fmla="*/ 186 h 508"/>
                  <a:gd name="T30" fmla="*/ 893 w 908"/>
                  <a:gd name="T31" fmla="*/ 228 h 508"/>
                  <a:gd name="T32" fmla="*/ 900 w 908"/>
                  <a:gd name="T33" fmla="*/ 264 h 508"/>
                  <a:gd name="T34" fmla="*/ 907 w 908"/>
                  <a:gd name="T35" fmla="*/ 307 h 508"/>
                  <a:gd name="T36" fmla="*/ 879 w 908"/>
                  <a:gd name="T37" fmla="*/ 378 h 508"/>
                  <a:gd name="T38" fmla="*/ 850 w 908"/>
                  <a:gd name="T39" fmla="*/ 407 h 508"/>
                  <a:gd name="T40" fmla="*/ 814 w 908"/>
                  <a:gd name="T41" fmla="*/ 428 h 508"/>
                  <a:gd name="T42" fmla="*/ 772 w 908"/>
                  <a:gd name="T43" fmla="*/ 443 h 508"/>
                  <a:gd name="T44" fmla="*/ 729 w 908"/>
                  <a:gd name="T45" fmla="*/ 443 h 508"/>
                  <a:gd name="T46" fmla="*/ 693 w 908"/>
                  <a:gd name="T47" fmla="*/ 443 h 508"/>
                  <a:gd name="T48" fmla="*/ 650 w 908"/>
                  <a:gd name="T49" fmla="*/ 443 h 508"/>
                  <a:gd name="T50" fmla="*/ 607 w 908"/>
                  <a:gd name="T51" fmla="*/ 443 h 508"/>
                  <a:gd name="T52" fmla="*/ 557 w 908"/>
                  <a:gd name="T53" fmla="*/ 443 h 508"/>
                  <a:gd name="T54" fmla="*/ 507 w 908"/>
                  <a:gd name="T55" fmla="*/ 450 h 508"/>
                  <a:gd name="T56" fmla="*/ 450 w 908"/>
                  <a:gd name="T57" fmla="*/ 464 h 508"/>
                  <a:gd name="T58" fmla="*/ 414 w 908"/>
                  <a:gd name="T59" fmla="*/ 478 h 508"/>
                  <a:gd name="T60" fmla="*/ 364 w 908"/>
                  <a:gd name="T61" fmla="*/ 493 h 508"/>
                  <a:gd name="T62" fmla="*/ 314 w 908"/>
                  <a:gd name="T63" fmla="*/ 507 h 508"/>
                  <a:gd name="T64" fmla="*/ 272 w 908"/>
                  <a:gd name="T65" fmla="*/ 507 h 508"/>
                  <a:gd name="T66" fmla="*/ 229 w 908"/>
                  <a:gd name="T67" fmla="*/ 507 h 508"/>
                  <a:gd name="T68" fmla="*/ 193 w 908"/>
                  <a:gd name="T69" fmla="*/ 493 h 508"/>
                  <a:gd name="T70" fmla="*/ 172 w 908"/>
                  <a:gd name="T71" fmla="*/ 464 h 508"/>
                  <a:gd name="T72" fmla="*/ 157 w 908"/>
                  <a:gd name="T73" fmla="*/ 428 h 508"/>
                  <a:gd name="T74" fmla="*/ 114 w 908"/>
                  <a:gd name="T75" fmla="*/ 393 h 508"/>
                  <a:gd name="T76" fmla="*/ 57 w 908"/>
                  <a:gd name="T77" fmla="*/ 364 h 508"/>
                  <a:gd name="T78" fmla="*/ 22 w 908"/>
                  <a:gd name="T79" fmla="*/ 328 h 508"/>
                  <a:gd name="T80" fmla="*/ 0 w 908"/>
                  <a:gd name="T81" fmla="*/ 293 h 508"/>
                  <a:gd name="T82" fmla="*/ 0 w 908"/>
                  <a:gd name="T83" fmla="*/ 257 h 508"/>
                  <a:gd name="T84" fmla="*/ 0 w 908"/>
                  <a:gd name="T85" fmla="*/ 221 h 508"/>
                  <a:gd name="T86" fmla="*/ 29 w 908"/>
                  <a:gd name="T87" fmla="*/ 193 h 508"/>
                  <a:gd name="T88" fmla="*/ 72 w 908"/>
                  <a:gd name="T89" fmla="*/ 186 h 508"/>
                  <a:gd name="T90" fmla="*/ 107 w 908"/>
                  <a:gd name="T91" fmla="*/ 157 h 508"/>
                  <a:gd name="T92" fmla="*/ 136 w 908"/>
                  <a:gd name="T93" fmla="*/ 128 h 508"/>
                  <a:gd name="T94" fmla="*/ 164 w 908"/>
                  <a:gd name="T95" fmla="*/ 85 h 508"/>
                  <a:gd name="T96" fmla="*/ 200 w 908"/>
                  <a:gd name="T97" fmla="*/ 57 h 508"/>
                  <a:gd name="T98" fmla="*/ 243 w 908"/>
                  <a:gd name="T99" fmla="*/ 57 h 508"/>
                  <a:gd name="T100" fmla="*/ 308 w 908"/>
                  <a:gd name="T101" fmla="*/ 27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8" h="508">
                    <a:moveTo>
                      <a:pt x="308" y="27"/>
                    </a:moveTo>
                    <a:lnTo>
                      <a:pt x="343" y="35"/>
                    </a:lnTo>
                    <a:lnTo>
                      <a:pt x="372" y="35"/>
                    </a:lnTo>
                    <a:lnTo>
                      <a:pt x="393" y="35"/>
                    </a:lnTo>
                    <a:lnTo>
                      <a:pt x="414" y="35"/>
                    </a:lnTo>
                    <a:lnTo>
                      <a:pt x="429" y="35"/>
                    </a:lnTo>
                    <a:lnTo>
                      <a:pt x="450" y="35"/>
                    </a:lnTo>
                    <a:lnTo>
                      <a:pt x="472" y="28"/>
                    </a:lnTo>
                    <a:lnTo>
                      <a:pt x="493" y="21"/>
                    </a:lnTo>
                    <a:lnTo>
                      <a:pt x="514" y="14"/>
                    </a:lnTo>
                    <a:lnTo>
                      <a:pt x="529" y="7"/>
                    </a:lnTo>
                    <a:lnTo>
                      <a:pt x="550" y="7"/>
                    </a:lnTo>
                    <a:lnTo>
                      <a:pt x="572" y="0"/>
                    </a:lnTo>
                    <a:lnTo>
                      <a:pt x="593" y="0"/>
                    </a:lnTo>
                    <a:lnTo>
                      <a:pt x="614" y="0"/>
                    </a:lnTo>
                    <a:lnTo>
                      <a:pt x="629" y="0"/>
                    </a:lnTo>
                    <a:lnTo>
                      <a:pt x="650" y="0"/>
                    </a:lnTo>
                    <a:lnTo>
                      <a:pt x="672" y="0"/>
                    </a:lnTo>
                    <a:lnTo>
                      <a:pt x="693" y="14"/>
                    </a:lnTo>
                    <a:lnTo>
                      <a:pt x="714" y="21"/>
                    </a:lnTo>
                    <a:lnTo>
                      <a:pt x="729" y="43"/>
                    </a:lnTo>
                    <a:lnTo>
                      <a:pt x="750" y="50"/>
                    </a:lnTo>
                    <a:lnTo>
                      <a:pt x="772" y="64"/>
                    </a:lnTo>
                    <a:lnTo>
                      <a:pt x="800" y="71"/>
                    </a:lnTo>
                    <a:lnTo>
                      <a:pt x="814" y="93"/>
                    </a:lnTo>
                    <a:lnTo>
                      <a:pt x="829" y="100"/>
                    </a:lnTo>
                    <a:lnTo>
                      <a:pt x="843" y="121"/>
                    </a:lnTo>
                    <a:lnTo>
                      <a:pt x="843" y="143"/>
                    </a:lnTo>
                    <a:lnTo>
                      <a:pt x="864" y="164"/>
                    </a:lnTo>
                    <a:lnTo>
                      <a:pt x="872" y="186"/>
                    </a:lnTo>
                    <a:lnTo>
                      <a:pt x="886" y="207"/>
                    </a:lnTo>
                    <a:lnTo>
                      <a:pt x="893" y="228"/>
                    </a:lnTo>
                    <a:lnTo>
                      <a:pt x="900" y="243"/>
                    </a:lnTo>
                    <a:lnTo>
                      <a:pt x="900" y="264"/>
                    </a:lnTo>
                    <a:lnTo>
                      <a:pt x="907" y="286"/>
                    </a:lnTo>
                    <a:lnTo>
                      <a:pt x="907" y="307"/>
                    </a:lnTo>
                    <a:lnTo>
                      <a:pt x="893" y="357"/>
                    </a:lnTo>
                    <a:lnTo>
                      <a:pt x="879" y="378"/>
                    </a:lnTo>
                    <a:lnTo>
                      <a:pt x="864" y="386"/>
                    </a:lnTo>
                    <a:lnTo>
                      <a:pt x="850" y="407"/>
                    </a:lnTo>
                    <a:lnTo>
                      <a:pt x="829" y="421"/>
                    </a:lnTo>
                    <a:lnTo>
                      <a:pt x="814" y="428"/>
                    </a:lnTo>
                    <a:lnTo>
                      <a:pt x="793" y="436"/>
                    </a:lnTo>
                    <a:lnTo>
                      <a:pt x="772" y="443"/>
                    </a:lnTo>
                    <a:lnTo>
                      <a:pt x="757" y="443"/>
                    </a:lnTo>
                    <a:lnTo>
                      <a:pt x="729" y="443"/>
                    </a:lnTo>
                    <a:lnTo>
                      <a:pt x="714" y="443"/>
                    </a:lnTo>
                    <a:lnTo>
                      <a:pt x="693" y="443"/>
                    </a:lnTo>
                    <a:lnTo>
                      <a:pt x="672" y="443"/>
                    </a:lnTo>
                    <a:lnTo>
                      <a:pt x="650" y="443"/>
                    </a:lnTo>
                    <a:lnTo>
                      <a:pt x="629" y="443"/>
                    </a:lnTo>
                    <a:lnTo>
                      <a:pt x="607" y="443"/>
                    </a:lnTo>
                    <a:lnTo>
                      <a:pt x="586" y="443"/>
                    </a:lnTo>
                    <a:lnTo>
                      <a:pt x="557" y="443"/>
                    </a:lnTo>
                    <a:lnTo>
                      <a:pt x="536" y="443"/>
                    </a:lnTo>
                    <a:lnTo>
                      <a:pt x="507" y="450"/>
                    </a:lnTo>
                    <a:lnTo>
                      <a:pt x="486" y="450"/>
                    </a:lnTo>
                    <a:lnTo>
                      <a:pt x="450" y="464"/>
                    </a:lnTo>
                    <a:lnTo>
                      <a:pt x="429" y="471"/>
                    </a:lnTo>
                    <a:lnTo>
                      <a:pt x="414" y="478"/>
                    </a:lnTo>
                    <a:lnTo>
                      <a:pt x="386" y="486"/>
                    </a:lnTo>
                    <a:lnTo>
                      <a:pt x="364" y="493"/>
                    </a:lnTo>
                    <a:lnTo>
                      <a:pt x="343" y="507"/>
                    </a:lnTo>
                    <a:lnTo>
                      <a:pt x="314" y="507"/>
                    </a:lnTo>
                    <a:lnTo>
                      <a:pt x="293" y="507"/>
                    </a:lnTo>
                    <a:lnTo>
                      <a:pt x="272" y="507"/>
                    </a:lnTo>
                    <a:lnTo>
                      <a:pt x="250" y="507"/>
                    </a:lnTo>
                    <a:lnTo>
                      <a:pt x="229" y="507"/>
                    </a:lnTo>
                    <a:lnTo>
                      <a:pt x="214" y="507"/>
                    </a:lnTo>
                    <a:lnTo>
                      <a:pt x="193" y="493"/>
                    </a:lnTo>
                    <a:lnTo>
                      <a:pt x="193" y="478"/>
                    </a:lnTo>
                    <a:lnTo>
                      <a:pt x="172" y="464"/>
                    </a:lnTo>
                    <a:lnTo>
                      <a:pt x="164" y="443"/>
                    </a:lnTo>
                    <a:lnTo>
                      <a:pt x="157" y="428"/>
                    </a:lnTo>
                    <a:lnTo>
                      <a:pt x="136" y="407"/>
                    </a:lnTo>
                    <a:lnTo>
                      <a:pt x="114" y="393"/>
                    </a:lnTo>
                    <a:lnTo>
                      <a:pt x="86" y="378"/>
                    </a:lnTo>
                    <a:lnTo>
                      <a:pt x="57" y="364"/>
                    </a:lnTo>
                    <a:lnTo>
                      <a:pt x="36" y="350"/>
                    </a:lnTo>
                    <a:lnTo>
                      <a:pt x="22" y="328"/>
                    </a:lnTo>
                    <a:lnTo>
                      <a:pt x="7" y="314"/>
                    </a:lnTo>
                    <a:lnTo>
                      <a:pt x="0" y="293"/>
                    </a:lnTo>
                    <a:lnTo>
                      <a:pt x="0" y="278"/>
                    </a:lnTo>
                    <a:lnTo>
                      <a:pt x="0" y="257"/>
                    </a:lnTo>
                    <a:lnTo>
                      <a:pt x="0" y="236"/>
                    </a:lnTo>
                    <a:lnTo>
                      <a:pt x="0" y="221"/>
                    </a:lnTo>
                    <a:lnTo>
                      <a:pt x="14" y="200"/>
                    </a:lnTo>
                    <a:lnTo>
                      <a:pt x="29" y="193"/>
                    </a:lnTo>
                    <a:lnTo>
                      <a:pt x="50" y="186"/>
                    </a:lnTo>
                    <a:lnTo>
                      <a:pt x="72" y="186"/>
                    </a:lnTo>
                    <a:lnTo>
                      <a:pt x="86" y="171"/>
                    </a:lnTo>
                    <a:lnTo>
                      <a:pt x="107" y="157"/>
                    </a:lnTo>
                    <a:lnTo>
                      <a:pt x="122" y="143"/>
                    </a:lnTo>
                    <a:lnTo>
                      <a:pt x="136" y="128"/>
                    </a:lnTo>
                    <a:lnTo>
                      <a:pt x="150" y="107"/>
                    </a:lnTo>
                    <a:lnTo>
                      <a:pt x="164" y="85"/>
                    </a:lnTo>
                    <a:lnTo>
                      <a:pt x="179" y="71"/>
                    </a:lnTo>
                    <a:lnTo>
                      <a:pt x="200" y="57"/>
                    </a:lnTo>
                    <a:lnTo>
                      <a:pt x="222" y="57"/>
                    </a:lnTo>
                    <a:lnTo>
                      <a:pt x="243" y="57"/>
                    </a:lnTo>
                    <a:lnTo>
                      <a:pt x="264" y="57"/>
                    </a:lnTo>
                    <a:lnTo>
                      <a:pt x="308" y="27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1752" name="Rectangle 8"/>
              <p:cNvSpPr>
                <a:spLocks noChangeArrowheads="1"/>
              </p:cNvSpPr>
              <p:nvPr/>
            </p:nvSpPr>
            <p:spPr bwMode="auto">
              <a:xfrm>
                <a:off x="3254" y="1342"/>
                <a:ext cx="514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GB" sz="1600"/>
                  <a:t>Design</a:t>
                </a:r>
              </a:p>
              <a:p>
                <a:pPr eaLnBrk="0" hangingPunct="0"/>
                <a:r>
                  <a:rPr lang="en-GB" sz="1600"/>
                  <a:t>Model</a:t>
                </a:r>
              </a:p>
            </p:txBody>
          </p:sp>
        </p:grpSp>
        <p:grpSp>
          <p:nvGrpSpPr>
            <p:cNvPr id="31753" name="Group 9"/>
            <p:cNvGrpSpPr>
              <a:grpSpLocks/>
            </p:cNvGrpSpPr>
            <p:nvPr/>
          </p:nvGrpSpPr>
          <p:grpSpPr bwMode="auto">
            <a:xfrm>
              <a:off x="4444" y="1317"/>
              <a:ext cx="908" cy="743"/>
              <a:chOff x="4444" y="1317"/>
              <a:chExt cx="908" cy="743"/>
            </a:xfrm>
          </p:grpSpPr>
          <p:sp>
            <p:nvSpPr>
              <p:cNvPr id="31754" name="Rectangle 10"/>
              <p:cNvSpPr>
                <a:spLocks noChangeArrowheads="1"/>
              </p:cNvSpPr>
              <p:nvPr/>
            </p:nvSpPr>
            <p:spPr bwMode="auto">
              <a:xfrm>
                <a:off x="4564" y="1732"/>
                <a:ext cx="664" cy="328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GB" sz="1600"/>
                  <a:t>User</a:t>
                </a:r>
              </a:p>
            </p:txBody>
          </p:sp>
          <p:grpSp>
            <p:nvGrpSpPr>
              <p:cNvPr id="31755" name="Group 11"/>
              <p:cNvGrpSpPr>
                <a:grpSpLocks/>
              </p:cNvGrpSpPr>
              <p:nvPr/>
            </p:nvGrpSpPr>
            <p:grpSpPr bwMode="auto">
              <a:xfrm>
                <a:off x="4444" y="1317"/>
                <a:ext cx="908" cy="508"/>
                <a:chOff x="4444" y="1317"/>
                <a:chExt cx="908" cy="508"/>
              </a:xfrm>
            </p:grpSpPr>
            <p:sp>
              <p:nvSpPr>
                <p:cNvPr id="31756" name="Freeform 12"/>
                <p:cNvSpPr>
                  <a:spLocks/>
                </p:cNvSpPr>
                <p:nvPr/>
              </p:nvSpPr>
              <p:spPr bwMode="auto">
                <a:xfrm>
                  <a:off x="4444" y="1317"/>
                  <a:ext cx="908" cy="508"/>
                </a:xfrm>
                <a:custGeom>
                  <a:avLst/>
                  <a:gdLst>
                    <a:gd name="T0" fmla="*/ 343 w 908"/>
                    <a:gd name="T1" fmla="*/ 35 h 508"/>
                    <a:gd name="T2" fmla="*/ 393 w 908"/>
                    <a:gd name="T3" fmla="*/ 35 h 508"/>
                    <a:gd name="T4" fmla="*/ 429 w 908"/>
                    <a:gd name="T5" fmla="*/ 35 h 508"/>
                    <a:gd name="T6" fmla="*/ 472 w 908"/>
                    <a:gd name="T7" fmla="*/ 28 h 508"/>
                    <a:gd name="T8" fmla="*/ 514 w 908"/>
                    <a:gd name="T9" fmla="*/ 14 h 508"/>
                    <a:gd name="T10" fmla="*/ 550 w 908"/>
                    <a:gd name="T11" fmla="*/ 7 h 508"/>
                    <a:gd name="T12" fmla="*/ 593 w 908"/>
                    <a:gd name="T13" fmla="*/ 0 h 508"/>
                    <a:gd name="T14" fmla="*/ 629 w 908"/>
                    <a:gd name="T15" fmla="*/ 0 h 508"/>
                    <a:gd name="T16" fmla="*/ 672 w 908"/>
                    <a:gd name="T17" fmla="*/ 0 h 508"/>
                    <a:gd name="T18" fmla="*/ 714 w 908"/>
                    <a:gd name="T19" fmla="*/ 21 h 508"/>
                    <a:gd name="T20" fmla="*/ 750 w 908"/>
                    <a:gd name="T21" fmla="*/ 50 h 508"/>
                    <a:gd name="T22" fmla="*/ 800 w 908"/>
                    <a:gd name="T23" fmla="*/ 71 h 508"/>
                    <a:gd name="T24" fmla="*/ 829 w 908"/>
                    <a:gd name="T25" fmla="*/ 100 h 508"/>
                    <a:gd name="T26" fmla="*/ 843 w 908"/>
                    <a:gd name="T27" fmla="*/ 143 h 508"/>
                    <a:gd name="T28" fmla="*/ 872 w 908"/>
                    <a:gd name="T29" fmla="*/ 186 h 508"/>
                    <a:gd name="T30" fmla="*/ 893 w 908"/>
                    <a:gd name="T31" fmla="*/ 228 h 508"/>
                    <a:gd name="T32" fmla="*/ 900 w 908"/>
                    <a:gd name="T33" fmla="*/ 264 h 508"/>
                    <a:gd name="T34" fmla="*/ 907 w 908"/>
                    <a:gd name="T35" fmla="*/ 307 h 508"/>
                    <a:gd name="T36" fmla="*/ 879 w 908"/>
                    <a:gd name="T37" fmla="*/ 378 h 508"/>
                    <a:gd name="T38" fmla="*/ 850 w 908"/>
                    <a:gd name="T39" fmla="*/ 407 h 508"/>
                    <a:gd name="T40" fmla="*/ 814 w 908"/>
                    <a:gd name="T41" fmla="*/ 428 h 508"/>
                    <a:gd name="T42" fmla="*/ 772 w 908"/>
                    <a:gd name="T43" fmla="*/ 443 h 508"/>
                    <a:gd name="T44" fmla="*/ 729 w 908"/>
                    <a:gd name="T45" fmla="*/ 443 h 508"/>
                    <a:gd name="T46" fmla="*/ 693 w 908"/>
                    <a:gd name="T47" fmla="*/ 443 h 508"/>
                    <a:gd name="T48" fmla="*/ 650 w 908"/>
                    <a:gd name="T49" fmla="*/ 443 h 508"/>
                    <a:gd name="T50" fmla="*/ 607 w 908"/>
                    <a:gd name="T51" fmla="*/ 443 h 508"/>
                    <a:gd name="T52" fmla="*/ 557 w 908"/>
                    <a:gd name="T53" fmla="*/ 443 h 508"/>
                    <a:gd name="T54" fmla="*/ 507 w 908"/>
                    <a:gd name="T55" fmla="*/ 450 h 508"/>
                    <a:gd name="T56" fmla="*/ 450 w 908"/>
                    <a:gd name="T57" fmla="*/ 464 h 508"/>
                    <a:gd name="T58" fmla="*/ 414 w 908"/>
                    <a:gd name="T59" fmla="*/ 478 h 508"/>
                    <a:gd name="T60" fmla="*/ 364 w 908"/>
                    <a:gd name="T61" fmla="*/ 493 h 508"/>
                    <a:gd name="T62" fmla="*/ 314 w 908"/>
                    <a:gd name="T63" fmla="*/ 507 h 508"/>
                    <a:gd name="T64" fmla="*/ 272 w 908"/>
                    <a:gd name="T65" fmla="*/ 507 h 508"/>
                    <a:gd name="T66" fmla="*/ 229 w 908"/>
                    <a:gd name="T67" fmla="*/ 507 h 508"/>
                    <a:gd name="T68" fmla="*/ 193 w 908"/>
                    <a:gd name="T69" fmla="*/ 493 h 508"/>
                    <a:gd name="T70" fmla="*/ 172 w 908"/>
                    <a:gd name="T71" fmla="*/ 464 h 508"/>
                    <a:gd name="T72" fmla="*/ 157 w 908"/>
                    <a:gd name="T73" fmla="*/ 428 h 508"/>
                    <a:gd name="T74" fmla="*/ 114 w 908"/>
                    <a:gd name="T75" fmla="*/ 393 h 508"/>
                    <a:gd name="T76" fmla="*/ 57 w 908"/>
                    <a:gd name="T77" fmla="*/ 364 h 508"/>
                    <a:gd name="T78" fmla="*/ 22 w 908"/>
                    <a:gd name="T79" fmla="*/ 328 h 508"/>
                    <a:gd name="T80" fmla="*/ 0 w 908"/>
                    <a:gd name="T81" fmla="*/ 293 h 508"/>
                    <a:gd name="T82" fmla="*/ 0 w 908"/>
                    <a:gd name="T83" fmla="*/ 257 h 508"/>
                    <a:gd name="T84" fmla="*/ 0 w 908"/>
                    <a:gd name="T85" fmla="*/ 221 h 508"/>
                    <a:gd name="T86" fmla="*/ 29 w 908"/>
                    <a:gd name="T87" fmla="*/ 193 h 508"/>
                    <a:gd name="T88" fmla="*/ 72 w 908"/>
                    <a:gd name="T89" fmla="*/ 186 h 508"/>
                    <a:gd name="T90" fmla="*/ 107 w 908"/>
                    <a:gd name="T91" fmla="*/ 157 h 508"/>
                    <a:gd name="T92" fmla="*/ 136 w 908"/>
                    <a:gd name="T93" fmla="*/ 128 h 508"/>
                    <a:gd name="T94" fmla="*/ 164 w 908"/>
                    <a:gd name="T95" fmla="*/ 85 h 508"/>
                    <a:gd name="T96" fmla="*/ 200 w 908"/>
                    <a:gd name="T97" fmla="*/ 57 h 508"/>
                    <a:gd name="T98" fmla="*/ 243 w 908"/>
                    <a:gd name="T99" fmla="*/ 57 h 508"/>
                    <a:gd name="T100" fmla="*/ 308 w 908"/>
                    <a:gd name="T101" fmla="*/ 27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908" h="508">
                      <a:moveTo>
                        <a:pt x="308" y="27"/>
                      </a:moveTo>
                      <a:lnTo>
                        <a:pt x="343" y="35"/>
                      </a:lnTo>
                      <a:lnTo>
                        <a:pt x="372" y="35"/>
                      </a:lnTo>
                      <a:lnTo>
                        <a:pt x="393" y="35"/>
                      </a:lnTo>
                      <a:lnTo>
                        <a:pt x="414" y="35"/>
                      </a:lnTo>
                      <a:lnTo>
                        <a:pt x="429" y="35"/>
                      </a:lnTo>
                      <a:lnTo>
                        <a:pt x="450" y="35"/>
                      </a:lnTo>
                      <a:lnTo>
                        <a:pt x="472" y="28"/>
                      </a:lnTo>
                      <a:lnTo>
                        <a:pt x="493" y="21"/>
                      </a:lnTo>
                      <a:lnTo>
                        <a:pt x="514" y="14"/>
                      </a:lnTo>
                      <a:lnTo>
                        <a:pt x="529" y="7"/>
                      </a:lnTo>
                      <a:lnTo>
                        <a:pt x="550" y="7"/>
                      </a:lnTo>
                      <a:lnTo>
                        <a:pt x="572" y="0"/>
                      </a:lnTo>
                      <a:lnTo>
                        <a:pt x="593" y="0"/>
                      </a:lnTo>
                      <a:lnTo>
                        <a:pt x="614" y="0"/>
                      </a:lnTo>
                      <a:lnTo>
                        <a:pt x="629" y="0"/>
                      </a:lnTo>
                      <a:lnTo>
                        <a:pt x="650" y="0"/>
                      </a:lnTo>
                      <a:lnTo>
                        <a:pt x="672" y="0"/>
                      </a:lnTo>
                      <a:lnTo>
                        <a:pt x="693" y="14"/>
                      </a:lnTo>
                      <a:lnTo>
                        <a:pt x="714" y="21"/>
                      </a:lnTo>
                      <a:lnTo>
                        <a:pt x="729" y="43"/>
                      </a:lnTo>
                      <a:lnTo>
                        <a:pt x="750" y="50"/>
                      </a:lnTo>
                      <a:lnTo>
                        <a:pt x="772" y="64"/>
                      </a:lnTo>
                      <a:lnTo>
                        <a:pt x="800" y="71"/>
                      </a:lnTo>
                      <a:lnTo>
                        <a:pt x="814" y="93"/>
                      </a:lnTo>
                      <a:lnTo>
                        <a:pt x="829" y="100"/>
                      </a:lnTo>
                      <a:lnTo>
                        <a:pt x="843" y="121"/>
                      </a:lnTo>
                      <a:lnTo>
                        <a:pt x="843" y="143"/>
                      </a:lnTo>
                      <a:lnTo>
                        <a:pt x="864" y="164"/>
                      </a:lnTo>
                      <a:lnTo>
                        <a:pt x="872" y="186"/>
                      </a:lnTo>
                      <a:lnTo>
                        <a:pt x="886" y="207"/>
                      </a:lnTo>
                      <a:lnTo>
                        <a:pt x="893" y="228"/>
                      </a:lnTo>
                      <a:lnTo>
                        <a:pt x="900" y="243"/>
                      </a:lnTo>
                      <a:lnTo>
                        <a:pt x="900" y="264"/>
                      </a:lnTo>
                      <a:lnTo>
                        <a:pt x="907" y="286"/>
                      </a:lnTo>
                      <a:lnTo>
                        <a:pt x="907" y="307"/>
                      </a:lnTo>
                      <a:lnTo>
                        <a:pt x="893" y="357"/>
                      </a:lnTo>
                      <a:lnTo>
                        <a:pt x="879" y="378"/>
                      </a:lnTo>
                      <a:lnTo>
                        <a:pt x="864" y="386"/>
                      </a:lnTo>
                      <a:lnTo>
                        <a:pt x="850" y="407"/>
                      </a:lnTo>
                      <a:lnTo>
                        <a:pt x="829" y="421"/>
                      </a:lnTo>
                      <a:lnTo>
                        <a:pt x="814" y="428"/>
                      </a:lnTo>
                      <a:lnTo>
                        <a:pt x="793" y="436"/>
                      </a:lnTo>
                      <a:lnTo>
                        <a:pt x="772" y="443"/>
                      </a:lnTo>
                      <a:lnTo>
                        <a:pt x="757" y="443"/>
                      </a:lnTo>
                      <a:lnTo>
                        <a:pt x="729" y="443"/>
                      </a:lnTo>
                      <a:lnTo>
                        <a:pt x="714" y="443"/>
                      </a:lnTo>
                      <a:lnTo>
                        <a:pt x="693" y="443"/>
                      </a:lnTo>
                      <a:lnTo>
                        <a:pt x="672" y="443"/>
                      </a:lnTo>
                      <a:lnTo>
                        <a:pt x="650" y="443"/>
                      </a:lnTo>
                      <a:lnTo>
                        <a:pt x="629" y="443"/>
                      </a:lnTo>
                      <a:lnTo>
                        <a:pt x="607" y="443"/>
                      </a:lnTo>
                      <a:lnTo>
                        <a:pt x="586" y="443"/>
                      </a:lnTo>
                      <a:lnTo>
                        <a:pt x="557" y="443"/>
                      </a:lnTo>
                      <a:lnTo>
                        <a:pt x="536" y="443"/>
                      </a:lnTo>
                      <a:lnTo>
                        <a:pt x="507" y="450"/>
                      </a:lnTo>
                      <a:lnTo>
                        <a:pt x="486" y="450"/>
                      </a:lnTo>
                      <a:lnTo>
                        <a:pt x="450" y="464"/>
                      </a:lnTo>
                      <a:lnTo>
                        <a:pt x="429" y="471"/>
                      </a:lnTo>
                      <a:lnTo>
                        <a:pt x="414" y="478"/>
                      </a:lnTo>
                      <a:lnTo>
                        <a:pt x="386" y="486"/>
                      </a:lnTo>
                      <a:lnTo>
                        <a:pt x="364" y="493"/>
                      </a:lnTo>
                      <a:lnTo>
                        <a:pt x="343" y="507"/>
                      </a:lnTo>
                      <a:lnTo>
                        <a:pt x="314" y="507"/>
                      </a:lnTo>
                      <a:lnTo>
                        <a:pt x="293" y="507"/>
                      </a:lnTo>
                      <a:lnTo>
                        <a:pt x="272" y="507"/>
                      </a:lnTo>
                      <a:lnTo>
                        <a:pt x="250" y="507"/>
                      </a:lnTo>
                      <a:lnTo>
                        <a:pt x="229" y="507"/>
                      </a:lnTo>
                      <a:lnTo>
                        <a:pt x="214" y="507"/>
                      </a:lnTo>
                      <a:lnTo>
                        <a:pt x="193" y="493"/>
                      </a:lnTo>
                      <a:lnTo>
                        <a:pt x="193" y="478"/>
                      </a:lnTo>
                      <a:lnTo>
                        <a:pt x="172" y="464"/>
                      </a:lnTo>
                      <a:lnTo>
                        <a:pt x="164" y="443"/>
                      </a:lnTo>
                      <a:lnTo>
                        <a:pt x="157" y="428"/>
                      </a:lnTo>
                      <a:lnTo>
                        <a:pt x="136" y="407"/>
                      </a:lnTo>
                      <a:lnTo>
                        <a:pt x="114" y="393"/>
                      </a:lnTo>
                      <a:lnTo>
                        <a:pt x="86" y="378"/>
                      </a:lnTo>
                      <a:lnTo>
                        <a:pt x="57" y="364"/>
                      </a:lnTo>
                      <a:lnTo>
                        <a:pt x="36" y="350"/>
                      </a:lnTo>
                      <a:lnTo>
                        <a:pt x="22" y="328"/>
                      </a:lnTo>
                      <a:lnTo>
                        <a:pt x="7" y="314"/>
                      </a:lnTo>
                      <a:lnTo>
                        <a:pt x="0" y="293"/>
                      </a:lnTo>
                      <a:lnTo>
                        <a:pt x="0" y="278"/>
                      </a:lnTo>
                      <a:lnTo>
                        <a:pt x="0" y="257"/>
                      </a:lnTo>
                      <a:lnTo>
                        <a:pt x="0" y="236"/>
                      </a:lnTo>
                      <a:lnTo>
                        <a:pt x="0" y="221"/>
                      </a:lnTo>
                      <a:lnTo>
                        <a:pt x="14" y="200"/>
                      </a:lnTo>
                      <a:lnTo>
                        <a:pt x="29" y="193"/>
                      </a:lnTo>
                      <a:lnTo>
                        <a:pt x="50" y="186"/>
                      </a:lnTo>
                      <a:lnTo>
                        <a:pt x="72" y="186"/>
                      </a:lnTo>
                      <a:lnTo>
                        <a:pt x="86" y="171"/>
                      </a:lnTo>
                      <a:lnTo>
                        <a:pt x="107" y="157"/>
                      </a:lnTo>
                      <a:lnTo>
                        <a:pt x="122" y="143"/>
                      </a:lnTo>
                      <a:lnTo>
                        <a:pt x="136" y="128"/>
                      </a:lnTo>
                      <a:lnTo>
                        <a:pt x="150" y="107"/>
                      </a:lnTo>
                      <a:lnTo>
                        <a:pt x="164" y="85"/>
                      </a:lnTo>
                      <a:lnTo>
                        <a:pt x="179" y="71"/>
                      </a:lnTo>
                      <a:lnTo>
                        <a:pt x="200" y="57"/>
                      </a:lnTo>
                      <a:lnTo>
                        <a:pt x="222" y="57"/>
                      </a:lnTo>
                      <a:lnTo>
                        <a:pt x="243" y="57"/>
                      </a:lnTo>
                      <a:lnTo>
                        <a:pt x="264" y="57"/>
                      </a:lnTo>
                      <a:lnTo>
                        <a:pt x="308" y="27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1757" name="Rectangle 13"/>
                <p:cNvSpPr>
                  <a:spLocks noChangeArrowheads="1"/>
                </p:cNvSpPr>
                <p:nvPr/>
              </p:nvSpPr>
              <p:spPr bwMode="auto">
                <a:xfrm>
                  <a:off x="4694" y="1390"/>
                  <a:ext cx="514" cy="3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GB" sz="1600"/>
                    <a:t>User’s</a:t>
                  </a:r>
                </a:p>
                <a:p>
                  <a:pPr eaLnBrk="0" hangingPunct="0"/>
                  <a:r>
                    <a:rPr lang="en-GB" sz="1600"/>
                    <a:t>Model</a:t>
                  </a:r>
                </a:p>
              </p:txBody>
            </p:sp>
          </p:grpSp>
        </p:grpSp>
        <p:grpSp>
          <p:nvGrpSpPr>
            <p:cNvPr id="31758" name="Group 14"/>
            <p:cNvGrpSpPr>
              <a:grpSpLocks/>
            </p:cNvGrpSpPr>
            <p:nvPr/>
          </p:nvGrpSpPr>
          <p:grpSpPr bwMode="auto">
            <a:xfrm>
              <a:off x="3604" y="2500"/>
              <a:ext cx="1096" cy="957"/>
              <a:chOff x="3604" y="2500"/>
              <a:chExt cx="1096" cy="957"/>
            </a:xfrm>
          </p:grpSpPr>
          <p:sp>
            <p:nvSpPr>
              <p:cNvPr id="31759" name="Rectangle 15"/>
              <p:cNvSpPr>
                <a:spLocks noChangeArrowheads="1"/>
              </p:cNvSpPr>
              <p:nvPr/>
            </p:nvSpPr>
            <p:spPr bwMode="auto">
              <a:xfrm>
                <a:off x="3604" y="2500"/>
                <a:ext cx="1096" cy="328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GB" sz="1600"/>
                  <a:t>Documentation</a:t>
                </a:r>
              </a:p>
            </p:txBody>
          </p:sp>
          <p:sp>
            <p:nvSpPr>
              <p:cNvPr id="31760" name="Freeform 16"/>
              <p:cNvSpPr>
                <a:spLocks/>
              </p:cNvSpPr>
              <p:nvPr/>
            </p:nvSpPr>
            <p:spPr bwMode="auto">
              <a:xfrm>
                <a:off x="3628" y="2949"/>
                <a:ext cx="908" cy="508"/>
              </a:xfrm>
              <a:custGeom>
                <a:avLst/>
                <a:gdLst>
                  <a:gd name="T0" fmla="*/ 343 w 908"/>
                  <a:gd name="T1" fmla="*/ 35 h 508"/>
                  <a:gd name="T2" fmla="*/ 393 w 908"/>
                  <a:gd name="T3" fmla="*/ 35 h 508"/>
                  <a:gd name="T4" fmla="*/ 429 w 908"/>
                  <a:gd name="T5" fmla="*/ 35 h 508"/>
                  <a:gd name="T6" fmla="*/ 472 w 908"/>
                  <a:gd name="T7" fmla="*/ 28 h 508"/>
                  <a:gd name="T8" fmla="*/ 514 w 908"/>
                  <a:gd name="T9" fmla="*/ 14 h 508"/>
                  <a:gd name="T10" fmla="*/ 550 w 908"/>
                  <a:gd name="T11" fmla="*/ 7 h 508"/>
                  <a:gd name="T12" fmla="*/ 593 w 908"/>
                  <a:gd name="T13" fmla="*/ 0 h 508"/>
                  <a:gd name="T14" fmla="*/ 629 w 908"/>
                  <a:gd name="T15" fmla="*/ 0 h 508"/>
                  <a:gd name="T16" fmla="*/ 672 w 908"/>
                  <a:gd name="T17" fmla="*/ 0 h 508"/>
                  <a:gd name="T18" fmla="*/ 714 w 908"/>
                  <a:gd name="T19" fmla="*/ 21 h 508"/>
                  <a:gd name="T20" fmla="*/ 750 w 908"/>
                  <a:gd name="T21" fmla="*/ 50 h 508"/>
                  <a:gd name="T22" fmla="*/ 800 w 908"/>
                  <a:gd name="T23" fmla="*/ 71 h 508"/>
                  <a:gd name="T24" fmla="*/ 829 w 908"/>
                  <a:gd name="T25" fmla="*/ 100 h 508"/>
                  <a:gd name="T26" fmla="*/ 843 w 908"/>
                  <a:gd name="T27" fmla="*/ 143 h 508"/>
                  <a:gd name="T28" fmla="*/ 872 w 908"/>
                  <a:gd name="T29" fmla="*/ 186 h 508"/>
                  <a:gd name="T30" fmla="*/ 893 w 908"/>
                  <a:gd name="T31" fmla="*/ 228 h 508"/>
                  <a:gd name="T32" fmla="*/ 900 w 908"/>
                  <a:gd name="T33" fmla="*/ 264 h 508"/>
                  <a:gd name="T34" fmla="*/ 907 w 908"/>
                  <a:gd name="T35" fmla="*/ 307 h 508"/>
                  <a:gd name="T36" fmla="*/ 879 w 908"/>
                  <a:gd name="T37" fmla="*/ 378 h 508"/>
                  <a:gd name="T38" fmla="*/ 850 w 908"/>
                  <a:gd name="T39" fmla="*/ 407 h 508"/>
                  <a:gd name="T40" fmla="*/ 814 w 908"/>
                  <a:gd name="T41" fmla="*/ 428 h 508"/>
                  <a:gd name="T42" fmla="*/ 772 w 908"/>
                  <a:gd name="T43" fmla="*/ 443 h 508"/>
                  <a:gd name="T44" fmla="*/ 729 w 908"/>
                  <a:gd name="T45" fmla="*/ 443 h 508"/>
                  <a:gd name="T46" fmla="*/ 693 w 908"/>
                  <a:gd name="T47" fmla="*/ 443 h 508"/>
                  <a:gd name="T48" fmla="*/ 650 w 908"/>
                  <a:gd name="T49" fmla="*/ 443 h 508"/>
                  <a:gd name="T50" fmla="*/ 607 w 908"/>
                  <a:gd name="T51" fmla="*/ 443 h 508"/>
                  <a:gd name="T52" fmla="*/ 557 w 908"/>
                  <a:gd name="T53" fmla="*/ 443 h 508"/>
                  <a:gd name="T54" fmla="*/ 507 w 908"/>
                  <a:gd name="T55" fmla="*/ 450 h 508"/>
                  <a:gd name="T56" fmla="*/ 450 w 908"/>
                  <a:gd name="T57" fmla="*/ 464 h 508"/>
                  <a:gd name="T58" fmla="*/ 414 w 908"/>
                  <a:gd name="T59" fmla="*/ 478 h 508"/>
                  <a:gd name="T60" fmla="*/ 364 w 908"/>
                  <a:gd name="T61" fmla="*/ 493 h 508"/>
                  <a:gd name="T62" fmla="*/ 314 w 908"/>
                  <a:gd name="T63" fmla="*/ 507 h 508"/>
                  <a:gd name="T64" fmla="*/ 272 w 908"/>
                  <a:gd name="T65" fmla="*/ 507 h 508"/>
                  <a:gd name="T66" fmla="*/ 229 w 908"/>
                  <a:gd name="T67" fmla="*/ 507 h 508"/>
                  <a:gd name="T68" fmla="*/ 193 w 908"/>
                  <a:gd name="T69" fmla="*/ 493 h 508"/>
                  <a:gd name="T70" fmla="*/ 172 w 908"/>
                  <a:gd name="T71" fmla="*/ 464 h 508"/>
                  <a:gd name="T72" fmla="*/ 157 w 908"/>
                  <a:gd name="T73" fmla="*/ 428 h 508"/>
                  <a:gd name="T74" fmla="*/ 114 w 908"/>
                  <a:gd name="T75" fmla="*/ 393 h 508"/>
                  <a:gd name="T76" fmla="*/ 57 w 908"/>
                  <a:gd name="T77" fmla="*/ 364 h 508"/>
                  <a:gd name="T78" fmla="*/ 22 w 908"/>
                  <a:gd name="T79" fmla="*/ 328 h 508"/>
                  <a:gd name="T80" fmla="*/ 0 w 908"/>
                  <a:gd name="T81" fmla="*/ 293 h 508"/>
                  <a:gd name="T82" fmla="*/ 0 w 908"/>
                  <a:gd name="T83" fmla="*/ 257 h 508"/>
                  <a:gd name="T84" fmla="*/ 0 w 908"/>
                  <a:gd name="T85" fmla="*/ 221 h 508"/>
                  <a:gd name="T86" fmla="*/ 29 w 908"/>
                  <a:gd name="T87" fmla="*/ 193 h 508"/>
                  <a:gd name="T88" fmla="*/ 72 w 908"/>
                  <a:gd name="T89" fmla="*/ 186 h 508"/>
                  <a:gd name="T90" fmla="*/ 107 w 908"/>
                  <a:gd name="T91" fmla="*/ 157 h 508"/>
                  <a:gd name="T92" fmla="*/ 136 w 908"/>
                  <a:gd name="T93" fmla="*/ 128 h 508"/>
                  <a:gd name="T94" fmla="*/ 164 w 908"/>
                  <a:gd name="T95" fmla="*/ 85 h 508"/>
                  <a:gd name="T96" fmla="*/ 200 w 908"/>
                  <a:gd name="T97" fmla="*/ 57 h 508"/>
                  <a:gd name="T98" fmla="*/ 243 w 908"/>
                  <a:gd name="T99" fmla="*/ 57 h 508"/>
                  <a:gd name="T100" fmla="*/ 308 w 908"/>
                  <a:gd name="T101" fmla="*/ 27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8" h="508">
                    <a:moveTo>
                      <a:pt x="308" y="27"/>
                    </a:moveTo>
                    <a:lnTo>
                      <a:pt x="343" y="35"/>
                    </a:lnTo>
                    <a:lnTo>
                      <a:pt x="372" y="35"/>
                    </a:lnTo>
                    <a:lnTo>
                      <a:pt x="393" y="35"/>
                    </a:lnTo>
                    <a:lnTo>
                      <a:pt x="414" y="35"/>
                    </a:lnTo>
                    <a:lnTo>
                      <a:pt x="429" y="35"/>
                    </a:lnTo>
                    <a:lnTo>
                      <a:pt x="450" y="35"/>
                    </a:lnTo>
                    <a:lnTo>
                      <a:pt x="472" y="28"/>
                    </a:lnTo>
                    <a:lnTo>
                      <a:pt x="493" y="21"/>
                    </a:lnTo>
                    <a:lnTo>
                      <a:pt x="514" y="14"/>
                    </a:lnTo>
                    <a:lnTo>
                      <a:pt x="529" y="7"/>
                    </a:lnTo>
                    <a:lnTo>
                      <a:pt x="550" y="7"/>
                    </a:lnTo>
                    <a:lnTo>
                      <a:pt x="572" y="0"/>
                    </a:lnTo>
                    <a:lnTo>
                      <a:pt x="593" y="0"/>
                    </a:lnTo>
                    <a:lnTo>
                      <a:pt x="614" y="0"/>
                    </a:lnTo>
                    <a:lnTo>
                      <a:pt x="629" y="0"/>
                    </a:lnTo>
                    <a:lnTo>
                      <a:pt x="650" y="0"/>
                    </a:lnTo>
                    <a:lnTo>
                      <a:pt x="672" y="0"/>
                    </a:lnTo>
                    <a:lnTo>
                      <a:pt x="693" y="14"/>
                    </a:lnTo>
                    <a:lnTo>
                      <a:pt x="714" y="21"/>
                    </a:lnTo>
                    <a:lnTo>
                      <a:pt x="729" y="43"/>
                    </a:lnTo>
                    <a:lnTo>
                      <a:pt x="750" y="50"/>
                    </a:lnTo>
                    <a:lnTo>
                      <a:pt x="772" y="64"/>
                    </a:lnTo>
                    <a:lnTo>
                      <a:pt x="800" y="71"/>
                    </a:lnTo>
                    <a:lnTo>
                      <a:pt x="814" y="93"/>
                    </a:lnTo>
                    <a:lnTo>
                      <a:pt x="829" y="100"/>
                    </a:lnTo>
                    <a:lnTo>
                      <a:pt x="843" y="121"/>
                    </a:lnTo>
                    <a:lnTo>
                      <a:pt x="843" y="143"/>
                    </a:lnTo>
                    <a:lnTo>
                      <a:pt x="864" y="164"/>
                    </a:lnTo>
                    <a:lnTo>
                      <a:pt x="872" y="186"/>
                    </a:lnTo>
                    <a:lnTo>
                      <a:pt x="886" y="207"/>
                    </a:lnTo>
                    <a:lnTo>
                      <a:pt x="893" y="228"/>
                    </a:lnTo>
                    <a:lnTo>
                      <a:pt x="900" y="243"/>
                    </a:lnTo>
                    <a:lnTo>
                      <a:pt x="900" y="264"/>
                    </a:lnTo>
                    <a:lnTo>
                      <a:pt x="907" y="286"/>
                    </a:lnTo>
                    <a:lnTo>
                      <a:pt x="907" y="307"/>
                    </a:lnTo>
                    <a:lnTo>
                      <a:pt x="893" y="357"/>
                    </a:lnTo>
                    <a:lnTo>
                      <a:pt x="879" y="378"/>
                    </a:lnTo>
                    <a:lnTo>
                      <a:pt x="864" y="386"/>
                    </a:lnTo>
                    <a:lnTo>
                      <a:pt x="850" y="407"/>
                    </a:lnTo>
                    <a:lnTo>
                      <a:pt x="829" y="421"/>
                    </a:lnTo>
                    <a:lnTo>
                      <a:pt x="814" y="428"/>
                    </a:lnTo>
                    <a:lnTo>
                      <a:pt x="793" y="436"/>
                    </a:lnTo>
                    <a:lnTo>
                      <a:pt x="772" y="443"/>
                    </a:lnTo>
                    <a:lnTo>
                      <a:pt x="757" y="443"/>
                    </a:lnTo>
                    <a:lnTo>
                      <a:pt x="729" y="443"/>
                    </a:lnTo>
                    <a:lnTo>
                      <a:pt x="714" y="443"/>
                    </a:lnTo>
                    <a:lnTo>
                      <a:pt x="693" y="443"/>
                    </a:lnTo>
                    <a:lnTo>
                      <a:pt x="672" y="443"/>
                    </a:lnTo>
                    <a:lnTo>
                      <a:pt x="650" y="443"/>
                    </a:lnTo>
                    <a:lnTo>
                      <a:pt x="629" y="443"/>
                    </a:lnTo>
                    <a:lnTo>
                      <a:pt x="607" y="443"/>
                    </a:lnTo>
                    <a:lnTo>
                      <a:pt x="586" y="443"/>
                    </a:lnTo>
                    <a:lnTo>
                      <a:pt x="557" y="443"/>
                    </a:lnTo>
                    <a:lnTo>
                      <a:pt x="536" y="443"/>
                    </a:lnTo>
                    <a:lnTo>
                      <a:pt x="507" y="450"/>
                    </a:lnTo>
                    <a:lnTo>
                      <a:pt x="486" y="450"/>
                    </a:lnTo>
                    <a:lnTo>
                      <a:pt x="450" y="464"/>
                    </a:lnTo>
                    <a:lnTo>
                      <a:pt x="429" y="471"/>
                    </a:lnTo>
                    <a:lnTo>
                      <a:pt x="414" y="478"/>
                    </a:lnTo>
                    <a:lnTo>
                      <a:pt x="386" y="486"/>
                    </a:lnTo>
                    <a:lnTo>
                      <a:pt x="364" y="493"/>
                    </a:lnTo>
                    <a:lnTo>
                      <a:pt x="343" y="507"/>
                    </a:lnTo>
                    <a:lnTo>
                      <a:pt x="314" y="507"/>
                    </a:lnTo>
                    <a:lnTo>
                      <a:pt x="293" y="507"/>
                    </a:lnTo>
                    <a:lnTo>
                      <a:pt x="272" y="507"/>
                    </a:lnTo>
                    <a:lnTo>
                      <a:pt x="250" y="507"/>
                    </a:lnTo>
                    <a:lnTo>
                      <a:pt x="229" y="507"/>
                    </a:lnTo>
                    <a:lnTo>
                      <a:pt x="214" y="507"/>
                    </a:lnTo>
                    <a:lnTo>
                      <a:pt x="193" y="493"/>
                    </a:lnTo>
                    <a:lnTo>
                      <a:pt x="193" y="478"/>
                    </a:lnTo>
                    <a:lnTo>
                      <a:pt x="172" y="464"/>
                    </a:lnTo>
                    <a:lnTo>
                      <a:pt x="164" y="443"/>
                    </a:lnTo>
                    <a:lnTo>
                      <a:pt x="157" y="428"/>
                    </a:lnTo>
                    <a:lnTo>
                      <a:pt x="136" y="407"/>
                    </a:lnTo>
                    <a:lnTo>
                      <a:pt x="114" y="393"/>
                    </a:lnTo>
                    <a:lnTo>
                      <a:pt x="86" y="378"/>
                    </a:lnTo>
                    <a:lnTo>
                      <a:pt x="57" y="364"/>
                    </a:lnTo>
                    <a:lnTo>
                      <a:pt x="36" y="350"/>
                    </a:lnTo>
                    <a:lnTo>
                      <a:pt x="22" y="328"/>
                    </a:lnTo>
                    <a:lnTo>
                      <a:pt x="7" y="314"/>
                    </a:lnTo>
                    <a:lnTo>
                      <a:pt x="0" y="293"/>
                    </a:lnTo>
                    <a:lnTo>
                      <a:pt x="0" y="278"/>
                    </a:lnTo>
                    <a:lnTo>
                      <a:pt x="0" y="257"/>
                    </a:lnTo>
                    <a:lnTo>
                      <a:pt x="0" y="236"/>
                    </a:lnTo>
                    <a:lnTo>
                      <a:pt x="0" y="221"/>
                    </a:lnTo>
                    <a:lnTo>
                      <a:pt x="14" y="200"/>
                    </a:lnTo>
                    <a:lnTo>
                      <a:pt x="29" y="193"/>
                    </a:lnTo>
                    <a:lnTo>
                      <a:pt x="50" y="186"/>
                    </a:lnTo>
                    <a:lnTo>
                      <a:pt x="72" y="186"/>
                    </a:lnTo>
                    <a:lnTo>
                      <a:pt x="86" y="171"/>
                    </a:lnTo>
                    <a:lnTo>
                      <a:pt x="107" y="157"/>
                    </a:lnTo>
                    <a:lnTo>
                      <a:pt x="122" y="143"/>
                    </a:lnTo>
                    <a:lnTo>
                      <a:pt x="136" y="128"/>
                    </a:lnTo>
                    <a:lnTo>
                      <a:pt x="150" y="107"/>
                    </a:lnTo>
                    <a:lnTo>
                      <a:pt x="164" y="85"/>
                    </a:lnTo>
                    <a:lnTo>
                      <a:pt x="179" y="71"/>
                    </a:lnTo>
                    <a:lnTo>
                      <a:pt x="200" y="57"/>
                    </a:lnTo>
                    <a:lnTo>
                      <a:pt x="222" y="57"/>
                    </a:lnTo>
                    <a:lnTo>
                      <a:pt x="243" y="57"/>
                    </a:lnTo>
                    <a:lnTo>
                      <a:pt x="264" y="57"/>
                    </a:lnTo>
                    <a:lnTo>
                      <a:pt x="308" y="27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1761" name="Rectangle 17"/>
              <p:cNvSpPr>
                <a:spLocks noChangeArrowheads="1"/>
              </p:cNvSpPr>
              <p:nvPr/>
            </p:nvSpPr>
            <p:spPr bwMode="auto">
              <a:xfrm>
                <a:off x="3796" y="2788"/>
                <a:ext cx="664" cy="280"/>
              </a:xfrm>
              <a:prstGeom prst="rect">
                <a:avLst/>
              </a:prstGeom>
              <a:solidFill>
                <a:srgbClr val="EAEAE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GB" sz="1600"/>
                  <a:t>System</a:t>
                </a:r>
              </a:p>
            </p:txBody>
          </p:sp>
          <p:sp>
            <p:nvSpPr>
              <p:cNvPr id="31762" name="Rectangle 18"/>
              <p:cNvSpPr>
                <a:spLocks noChangeArrowheads="1"/>
              </p:cNvSpPr>
              <p:nvPr/>
            </p:nvSpPr>
            <p:spPr bwMode="auto">
              <a:xfrm>
                <a:off x="3819" y="3044"/>
                <a:ext cx="600" cy="3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GB" sz="1600"/>
                  <a:t>System</a:t>
                </a:r>
              </a:p>
              <a:p>
                <a:pPr algn="ctr" eaLnBrk="0" hangingPunct="0"/>
                <a:r>
                  <a:rPr lang="en-GB" sz="1600"/>
                  <a:t>Image</a:t>
                </a:r>
              </a:p>
            </p:txBody>
          </p:sp>
        </p:grpSp>
        <p:sp>
          <p:nvSpPr>
            <p:cNvPr id="31763" name="Arc 19"/>
            <p:cNvSpPr>
              <a:spLocks/>
            </p:cNvSpPr>
            <p:nvPr/>
          </p:nvSpPr>
          <p:spPr bwMode="auto">
            <a:xfrm rot="10800000">
              <a:off x="3312" y="2066"/>
              <a:ext cx="288" cy="6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3331"/>
                <a:gd name="T2" fmla="*/ 21531 w 21600"/>
                <a:gd name="T3" fmla="*/ 23331 h 23331"/>
                <a:gd name="T4" fmla="*/ 0 w 21600"/>
                <a:gd name="T5" fmla="*/ 21600 h 2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33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77"/>
                    <a:pt x="21576" y="22755"/>
                    <a:pt x="21530" y="23330"/>
                  </a:cubicBezTo>
                </a:path>
                <a:path w="21600" h="2333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177"/>
                    <a:pt x="21576" y="22755"/>
                    <a:pt x="21530" y="2333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64" name="Arc 20"/>
            <p:cNvSpPr>
              <a:spLocks/>
            </p:cNvSpPr>
            <p:nvPr/>
          </p:nvSpPr>
          <p:spPr bwMode="auto">
            <a:xfrm>
              <a:off x="4847" y="2160"/>
              <a:ext cx="288" cy="675"/>
            </a:xfrm>
            <a:custGeom>
              <a:avLst/>
              <a:gdLst>
                <a:gd name="G0" fmla="+- 0 0 0"/>
                <a:gd name="G1" fmla="+- 1766 0 0"/>
                <a:gd name="G2" fmla="+- 21600 0 0"/>
                <a:gd name="T0" fmla="*/ 21528 w 21600"/>
                <a:gd name="T1" fmla="*/ 0 h 23366"/>
                <a:gd name="T2" fmla="*/ 0 w 21600"/>
                <a:gd name="T3" fmla="*/ 23366 h 23366"/>
                <a:gd name="T4" fmla="*/ 0 w 21600"/>
                <a:gd name="T5" fmla="*/ 1766 h 23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366" fill="none" extrusionOk="0">
                  <a:moveTo>
                    <a:pt x="21527" y="0"/>
                  </a:moveTo>
                  <a:cubicBezTo>
                    <a:pt x="21575" y="587"/>
                    <a:pt x="21600" y="1176"/>
                    <a:pt x="21600" y="1766"/>
                  </a:cubicBezTo>
                  <a:cubicBezTo>
                    <a:pt x="21600" y="13695"/>
                    <a:pt x="11929" y="23365"/>
                    <a:pt x="0" y="23366"/>
                  </a:cubicBezTo>
                </a:path>
                <a:path w="21600" h="23366" stroke="0" extrusionOk="0">
                  <a:moveTo>
                    <a:pt x="21527" y="0"/>
                  </a:moveTo>
                  <a:cubicBezTo>
                    <a:pt x="21575" y="587"/>
                    <a:pt x="21600" y="1176"/>
                    <a:pt x="21600" y="1766"/>
                  </a:cubicBezTo>
                  <a:cubicBezTo>
                    <a:pt x="21600" y="13695"/>
                    <a:pt x="11929" y="23365"/>
                    <a:pt x="0" y="23366"/>
                  </a:cubicBezTo>
                  <a:lnTo>
                    <a:pt x="0" y="1766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765" name="Arc 21"/>
            <p:cNvSpPr>
              <a:spLocks/>
            </p:cNvSpPr>
            <p:nvPr/>
          </p:nvSpPr>
          <p:spPr bwMode="auto">
            <a:xfrm rot="10800000">
              <a:off x="4753" y="2111"/>
              <a:ext cx="288" cy="62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8 w 21600"/>
                <a:gd name="T1" fmla="*/ 23314 h 23314"/>
                <a:gd name="T2" fmla="*/ 21525 w 21600"/>
                <a:gd name="T3" fmla="*/ 0 h 23314"/>
                <a:gd name="T4" fmla="*/ 21600 w 21600"/>
                <a:gd name="T5" fmla="*/ 21600 h 2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314" fill="none" extrusionOk="0">
                  <a:moveTo>
                    <a:pt x="68" y="23313"/>
                  </a:moveTo>
                  <a:cubicBezTo>
                    <a:pt x="22" y="22743"/>
                    <a:pt x="0" y="22172"/>
                    <a:pt x="0" y="21600"/>
                  </a:cubicBezTo>
                  <a:cubicBezTo>
                    <a:pt x="-1" y="9699"/>
                    <a:pt x="9625" y="41"/>
                    <a:pt x="21525" y="0"/>
                  </a:cubicBezTo>
                </a:path>
                <a:path w="21600" h="23314" stroke="0" extrusionOk="0">
                  <a:moveTo>
                    <a:pt x="68" y="23313"/>
                  </a:moveTo>
                  <a:cubicBezTo>
                    <a:pt x="22" y="22743"/>
                    <a:pt x="0" y="22172"/>
                    <a:pt x="0" y="21600"/>
                  </a:cubicBezTo>
                  <a:cubicBezTo>
                    <a:pt x="-1" y="9699"/>
                    <a:pt x="9625" y="41"/>
                    <a:pt x="2152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52272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8229600" cy="864096"/>
          </a:xfrm>
        </p:spPr>
        <p:txBody>
          <a:bodyPr>
            <a:normAutofit/>
          </a:bodyPr>
          <a:lstStyle/>
          <a:p>
            <a:r>
              <a:rPr lang="en-IE" sz="3200" dirty="0"/>
              <a:t>Evaluation &amp; Testing II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Laboratory studies</a:t>
            </a:r>
          </a:p>
          <a:p>
            <a:pPr lvl="1">
              <a:lnSpc>
                <a:spcPct val="80000"/>
              </a:lnSpc>
            </a:pPr>
            <a:r>
              <a:rPr lang="en-GB" sz="2300" dirty="0" smtClean="0"/>
              <a:t>Sophisticated </a:t>
            </a:r>
            <a:r>
              <a:rPr lang="en-GB" sz="2300" dirty="0"/>
              <a:t>&amp; expensive equipment</a:t>
            </a:r>
          </a:p>
          <a:p>
            <a:pPr lvl="1">
              <a:lnSpc>
                <a:spcPct val="80000"/>
              </a:lnSpc>
            </a:pPr>
            <a:r>
              <a:rPr lang="en-GB" sz="2300" dirty="0"/>
              <a:t>L</a:t>
            </a:r>
            <a:r>
              <a:rPr lang="en-GB" sz="2300" dirty="0" smtClean="0"/>
              <a:t>ack </a:t>
            </a:r>
            <a:r>
              <a:rPr lang="en-GB" sz="2300" dirty="0"/>
              <a:t>of context</a:t>
            </a:r>
          </a:p>
          <a:p>
            <a:pPr lvl="1">
              <a:lnSpc>
                <a:spcPct val="80000"/>
              </a:lnSpc>
            </a:pPr>
            <a:r>
              <a:rPr lang="en-GB" sz="2300" dirty="0"/>
              <a:t>Heisenberg uncertainty principle</a:t>
            </a:r>
          </a:p>
          <a:p>
            <a:pPr>
              <a:lnSpc>
                <a:spcPct val="80000"/>
              </a:lnSpc>
            </a:pPr>
            <a:r>
              <a:rPr lang="en-GB" sz="2800" dirty="0"/>
              <a:t>Field studies</a:t>
            </a:r>
          </a:p>
          <a:p>
            <a:pPr lvl="1">
              <a:lnSpc>
                <a:spcPct val="80000"/>
              </a:lnSpc>
            </a:pPr>
            <a:r>
              <a:rPr lang="en-GB" sz="2300" dirty="0" smtClean="0"/>
              <a:t>Informal </a:t>
            </a:r>
            <a:r>
              <a:rPr lang="en-GB" sz="2300" dirty="0"/>
              <a:t>&amp; open</a:t>
            </a:r>
          </a:p>
          <a:p>
            <a:pPr>
              <a:lnSpc>
                <a:spcPct val="80000"/>
              </a:lnSpc>
            </a:pPr>
            <a:endParaRPr lang="en-I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8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/>
              <a:t>Usability Testing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59" y="1772816"/>
            <a:ext cx="7543801" cy="4608512"/>
          </a:xfrm>
        </p:spPr>
        <p:txBody>
          <a:bodyPr>
            <a:normAutofit/>
          </a:bodyPr>
          <a:lstStyle/>
          <a:p>
            <a:r>
              <a:rPr lang="en-IE" sz="2400" dirty="0" smtClean="0"/>
              <a:t>Usability testing</a:t>
            </a:r>
          </a:p>
          <a:p>
            <a:pPr lvl="1"/>
            <a:r>
              <a:rPr lang="en-IE" sz="2000" dirty="0" smtClean="0"/>
              <a:t>Ensure that the interface functions as expected</a:t>
            </a:r>
          </a:p>
          <a:p>
            <a:pPr lvl="1"/>
            <a:r>
              <a:rPr lang="en-IE" sz="2000" dirty="0" smtClean="0"/>
              <a:t>Recruit test subjects representative of user base</a:t>
            </a:r>
          </a:p>
          <a:p>
            <a:pPr lvl="1"/>
            <a:r>
              <a:rPr lang="en-IE" sz="2000" dirty="0" smtClean="0"/>
              <a:t>Create test scearios which require users to use various aspects of site functionality</a:t>
            </a:r>
          </a:p>
          <a:p>
            <a:pPr lvl="1"/>
            <a:r>
              <a:rPr lang="en-IE" sz="2000" dirty="0" smtClean="0"/>
              <a:t>Conduct test in comfortable environment</a:t>
            </a:r>
          </a:p>
          <a:p>
            <a:pPr lvl="2"/>
            <a:r>
              <a:rPr lang="en-IE" sz="1600" dirty="0" smtClean="0"/>
              <a:t>Observe, interview, or questionnaire</a:t>
            </a:r>
          </a:p>
          <a:p>
            <a:pPr lvl="2"/>
            <a:r>
              <a:rPr lang="en-IE" sz="1600" dirty="0" smtClean="0"/>
              <a:t>Provide clear instructions</a:t>
            </a:r>
          </a:p>
          <a:p>
            <a:pPr lvl="2"/>
            <a:r>
              <a:rPr lang="en-IE" sz="1600" dirty="0" smtClean="0"/>
              <a:t>E.g. to test navigation</a:t>
            </a:r>
          </a:p>
          <a:p>
            <a:pPr lvl="3"/>
            <a:r>
              <a:rPr lang="en-IE" sz="1600" dirty="0" smtClean="0"/>
              <a:t>Did it work as expected – could the tester complete the test</a:t>
            </a:r>
          </a:p>
          <a:p>
            <a:pPr lvl="3"/>
            <a:r>
              <a:rPr lang="en-IE" sz="1600" dirty="0" smtClean="0"/>
              <a:t>Document – yes, no, and reasons/ suggestions.</a:t>
            </a:r>
          </a:p>
          <a:p>
            <a:pPr lvl="3"/>
            <a:r>
              <a:rPr lang="en-IE" sz="1600" dirty="0" smtClean="0"/>
              <a:t>Allow user to perform their own tasks, e.g. how they would find the page.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7D3-9825-4D5D-9D3E-095BC77FFB3C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228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/>
              <a:t>Usability Testing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35594"/>
          </a:xfrm>
        </p:spPr>
        <p:txBody>
          <a:bodyPr>
            <a:normAutofit fontScale="85000" lnSpcReduction="20000"/>
          </a:bodyPr>
          <a:lstStyle/>
          <a:p>
            <a:r>
              <a:rPr lang="en-IE" sz="2100" dirty="0" smtClean="0"/>
              <a:t>Usability testing</a:t>
            </a:r>
          </a:p>
          <a:p>
            <a:pPr lvl="1"/>
            <a:r>
              <a:rPr lang="en-IE" sz="2100" dirty="0" smtClean="0"/>
              <a:t>Questionnaire examples:</a:t>
            </a:r>
          </a:p>
          <a:p>
            <a:pPr lvl="2"/>
            <a:r>
              <a:rPr lang="en-IE" sz="1900" dirty="0" smtClean="0"/>
              <a:t>Satisfaction</a:t>
            </a:r>
          </a:p>
          <a:p>
            <a:pPr lvl="3"/>
            <a:r>
              <a:rPr lang="en-IE" sz="1900" dirty="0" smtClean="0"/>
              <a:t>Overall site</a:t>
            </a:r>
          </a:p>
          <a:p>
            <a:pPr lvl="3"/>
            <a:r>
              <a:rPr lang="en-IE" sz="1900" dirty="0" smtClean="0"/>
              <a:t>Navigation</a:t>
            </a:r>
          </a:p>
          <a:p>
            <a:pPr lvl="3"/>
            <a:r>
              <a:rPr lang="en-IE" sz="1900" dirty="0" smtClean="0"/>
              <a:t>Speed</a:t>
            </a:r>
          </a:p>
          <a:p>
            <a:pPr lvl="2"/>
            <a:r>
              <a:rPr lang="en-IE" sz="1900" dirty="0" smtClean="0"/>
              <a:t>Ease of use</a:t>
            </a:r>
          </a:p>
          <a:p>
            <a:pPr lvl="3"/>
            <a:r>
              <a:rPr lang="en-IE" sz="1900" dirty="0" smtClean="0"/>
              <a:t>to complete specific tasks</a:t>
            </a:r>
          </a:p>
          <a:p>
            <a:pPr lvl="3"/>
            <a:r>
              <a:rPr lang="en-IE" sz="1900" dirty="0" smtClean="0"/>
              <a:t>to find information</a:t>
            </a:r>
          </a:p>
          <a:p>
            <a:pPr lvl="3"/>
            <a:r>
              <a:rPr lang="en-IE" sz="1900" dirty="0" smtClean="0"/>
              <a:t>Use forms</a:t>
            </a:r>
          </a:p>
          <a:p>
            <a:pPr lvl="2"/>
            <a:r>
              <a:rPr lang="en-IE" sz="1900" dirty="0" smtClean="0"/>
              <a:t>Appropriate use and accuracy of titles, headings, link names</a:t>
            </a:r>
          </a:p>
          <a:p>
            <a:pPr lvl="2"/>
            <a:r>
              <a:rPr lang="en-IE" sz="1900" dirty="0" smtClean="0"/>
              <a:t>Use of icons and images: appropriate and easy to understand?</a:t>
            </a:r>
          </a:p>
          <a:p>
            <a:pPr lvl="2"/>
            <a:r>
              <a:rPr lang="en-IE" sz="1900" dirty="0" smtClean="0"/>
              <a:t>Accuracy and usefulness of content/ information</a:t>
            </a:r>
          </a:p>
          <a:p>
            <a:pPr lvl="2"/>
            <a:r>
              <a:rPr lang="en-IE" sz="1900" dirty="0" smtClean="0"/>
              <a:t>Would they:</a:t>
            </a:r>
          </a:p>
          <a:p>
            <a:pPr lvl="3"/>
            <a:r>
              <a:rPr lang="en-IE" sz="1900" dirty="0" smtClean="0"/>
              <a:t>return to the site</a:t>
            </a:r>
          </a:p>
          <a:p>
            <a:pPr lvl="3"/>
            <a:r>
              <a:rPr lang="en-IE" sz="1900" dirty="0" smtClean="0"/>
              <a:t>Recommend it to others</a:t>
            </a:r>
          </a:p>
          <a:p>
            <a:pPr lvl="2"/>
            <a:r>
              <a:rPr lang="en-IE" sz="1900" dirty="0" smtClean="0"/>
              <a:t>Suggest improvements</a:t>
            </a:r>
          </a:p>
          <a:p>
            <a:pPr lvl="2"/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7D3-9825-4D5D-9D3E-095BC77FFB3C}" type="slidenum">
              <a:rPr lang="en-IE" smtClean="0"/>
              <a:pPr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948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600"/>
          </a:xfrm>
        </p:spPr>
        <p:txBody>
          <a:bodyPr>
            <a:normAutofit/>
          </a:bodyPr>
          <a:lstStyle/>
          <a:p>
            <a:r>
              <a:rPr lang="en-IE" sz="3200" dirty="0"/>
              <a:t>What is User Centred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>
                <a:solidFill>
                  <a:schemeClr val="tx2"/>
                </a:solidFill>
              </a:rPr>
              <a:t>Evaluation of a product at the end of its design/ development lifecycle is too late</a:t>
            </a:r>
          </a:p>
          <a:p>
            <a:r>
              <a:rPr lang="en-IE" sz="2400" dirty="0" smtClean="0"/>
              <a:t>User Centred Design (UCD) -</a:t>
            </a:r>
          </a:p>
          <a:p>
            <a:pPr lvl="1"/>
            <a:r>
              <a:rPr lang="en-IE" sz="2400" dirty="0"/>
              <a:t>F</a:t>
            </a:r>
            <a:r>
              <a:rPr lang="en-IE" sz="2400" dirty="0" smtClean="0"/>
              <a:t>ocuses on information about the users and their requirements</a:t>
            </a:r>
          </a:p>
          <a:p>
            <a:pPr lvl="1"/>
            <a:r>
              <a:rPr lang="en-IE" sz="2400" dirty="0" smtClean="0"/>
              <a:t>The users are included as part of the planning, design, development, and testing of the product</a:t>
            </a:r>
          </a:p>
          <a:p>
            <a:pPr lvl="1"/>
            <a:r>
              <a:rPr lang="en-IE" sz="2400" dirty="0" smtClean="0"/>
              <a:t>Constant evaluation and feedback during the design/ development lifecycle</a:t>
            </a:r>
          </a:p>
          <a:p>
            <a:r>
              <a:rPr lang="en-IE" sz="2400" dirty="0" smtClean="0"/>
              <a:t>Advantages of UCD?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764704"/>
            <a:ext cx="8229600" cy="1143000"/>
          </a:xfrm>
        </p:spPr>
        <p:txBody>
          <a:bodyPr>
            <a:normAutofit/>
          </a:bodyPr>
          <a:lstStyle/>
          <a:p>
            <a:r>
              <a:rPr lang="en-IE" sz="3200" dirty="0"/>
              <a:t>Iterate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Star Life Cycle </a:t>
            </a:r>
            <a:r>
              <a:rPr lang="en-IE" sz="1600" dirty="0"/>
              <a:t>(</a:t>
            </a:r>
            <a:r>
              <a:rPr lang="en-US" sz="1600" b="1" i="1" dirty="0" err="1">
                <a:latin typeface="Times New Roman" pitchFamily="18" charset="0"/>
              </a:rPr>
              <a:t>Hix</a:t>
            </a:r>
            <a:r>
              <a:rPr lang="en-US" sz="1600" b="1" i="1" dirty="0">
                <a:latin typeface="Times New Roman" pitchFamily="18" charset="0"/>
              </a:rPr>
              <a:t> and </a:t>
            </a:r>
            <a:r>
              <a:rPr lang="en-US" sz="1600" b="1" i="1" dirty="0" err="1">
                <a:latin typeface="Times New Roman" pitchFamily="18" charset="0"/>
              </a:rPr>
              <a:t>Hartson</a:t>
            </a:r>
            <a:r>
              <a:rPr lang="en-IE" sz="1600" b="1" i="1" dirty="0">
                <a:latin typeface="Times New Roman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219200" y="2819400"/>
            <a:ext cx="6692900" cy="2292350"/>
            <a:chOff x="724" y="1624"/>
            <a:chExt cx="4216" cy="1444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872" y="1624"/>
              <a:ext cx="3968" cy="1444"/>
              <a:chOff x="872" y="1624"/>
              <a:chExt cx="3968" cy="1444"/>
            </a:xfrm>
          </p:grpSpPr>
          <p:sp>
            <p:nvSpPr>
              <p:cNvPr id="36870" name="Oval 6"/>
              <p:cNvSpPr>
                <a:spLocks noChangeArrowheads="1"/>
              </p:cNvSpPr>
              <p:nvPr/>
            </p:nvSpPr>
            <p:spPr bwMode="auto">
              <a:xfrm>
                <a:off x="872" y="1688"/>
                <a:ext cx="3968" cy="12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/>
            </p:nvSpPr>
            <p:spPr bwMode="auto">
              <a:xfrm>
                <a:off x="916" y="1732"/>
                <a:ext cx="1000" cy="280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1600"/>
                  <a:t>Implementation</a:t>
                </a: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/>
            </p:nvSpPr>
            <p:spPr bwMode="auto">
              <a:xfrm>
                <a:off x="3652" y="1732"/>
                <a:ext cx="1096" cy="317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1600"/>
                  <a:t>Task analysis/</a:t>
                </a:r>
              </a:p>
              <a:p>
                <a:pPr algn="ctr" eaLnBrk="0" hangingPunct="0"/>
                <a:r>
                  <a:rPr lang="en-US" sz="1600"/>
                  <a:t>functional analysis</a:t>
                </a: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/>
            </p:nvSpPr>
            <p:spPr bwMode="auto">
              <a:xfrm>
                <a:off x="2308" y="2195"/>
                <a:ext cx="1000" cy="280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1600"/>
                  <a:t>Evaluation</a:t>
                </a: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/>
            </p:nvSpPr>
            <p:spPr bwMode="auto">
              <a:xfrm>
                <a:off x="2212" y="2788"/>
                <a:ext cx="1144" cy="280"/>
              </a:xfrm>
              <a:prstGeom prst="rect">
                <a:avLst/>
              </a:prstGeom>
              <a:solidFill>
                <a:srgbClr val="DDDDD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1600"/>
                  <a:t>Conceptual design/</a:t>
                </a:r>
              </a:p>
              <a:p>
                <a:pPr algn="ctr" eaLnBrk="0" hangingPunct="0"/>
                <a:r>
                  <a:rPr lang="en-US" sz="1600"/>
                  <a:t>formal design</a:t>
                </a:r>
              </a:p>
            </p:txBody>
          </p:sp>
          <p:sp>
            <p:nvSpPr>
              <p:cNvPr id="36875" name="Line 11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336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876" name="Line 12"/>
              <p:cNvSpPr>
                <a:spLocks noChangeShapeType="1"/>
              </p:cNvSpPr>
              <p:nvPr/>
            </p:nvSpPr>
            <p:spPr bwMode="auto">
              <a:xfrm flipV="1">
                <a:off x="3330" y="2022"/>
                <a:ext cx="300" cy="1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877" name="Line 13"/>
              <p:cNvSpPr>
                <a:spLocks noChangeShapeType="1"/>
              </p:cNvSpPr>
              <p:nvPr/>
            </p:nvSpPr>
            <p:spPr bwMode="auto">
              <a:xfrm>
                <a:off x="1728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878" name="Line 14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879" name="Line 15"/>
              <p:cNvSpPr>
                <a:spLocks noChangeShapeType="1"/>
              </p:cNvSpPr>
              <p:nvPr/>
            </p:nvSpPr>
            <p:spPr bwMode="auto">
              <a:xfrm>
                <a:off x="3360" y="235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880" name="AutoShape 16"/>
              <p:cNvSpPr>
                <a:spLocks noChangeArrowheads="1"/>
              </p:cNvSpPr>
              <p:nvPr/>
            </p:nvSpPr>
            <p:spPr bwMode="auto">
              <a:xfrm>
                <a:off x="2644" y="1624"/>
                <a:ext cx="232" cy="120"/>
              </a:xfrm>
              <a:prstGeom prst="rightArrow">
                <a:avLst>
                  <a:gd name="adj1" fmla="val 50000"/>
                  <a:gd name="adj2" fmla="val 120860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6881" name="AutoShape 17"/>
              <p:cNvSpPr>
                <a:spLocks noChangeArrowheads="1"/>
              </p:cNvSpPr>
              <p:nvPr/>
            </p:nvSpPr>
            <p:spPr bwMode="auto">
              <a:xfrm rot="21000000">
                <a:off x="3898" y="2792"/>
                <a:ext cx="232" cy="120"/>
              </a:xfrm>
              <a:prstGeom prst="leftArrow">
                <a:avLst>
                  <a:gd name="adj1" fmla="val 50000"/>
                  <a:gd name="adj2" fmla="val 120806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6882" name="AutoShape 18"/>
              <p:cNvSpPr>
                <a:spLocks noChangeArrowheads="1"/>
              </p:cNvSpPr>
              <p:nvPr/>
            </p:nvSpPr>
            <p:spPr bwMode="auto">
              <a:xfrm rot="1200000">
                <a:off x="1402" y="2744"/>
                <a:ext cx="232" cy="120"/>
              </a:xfrm>
              <a:prstGeom prst="leftArrow">
                <a:avLst>
                  <a:gd name="adj1" fmla="val 50000"/>
                  <a:gd name="adj2" fmla="val 120806"/>
                </a:avLst>
              </a:prstGeom>
              <a:solidFill>
                <a:schemeClr val="tx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3940" y="2179"/>
              <a:ext cx="1000" cy="313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/>
                <a:t>Requirements</a:t>
              </a:r>
            </a:p>
            <a:p>
              <a:pPr algn="ctr" eaLnBrk="0" hangingPunct="0"/>
              <a:r>
                <a:rPr lang="en-US" sz="1600"/>
                <a:t>specification</a:t>
              </a:r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724" y="2195"/>
              <a:ext cx="1000" cy="28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600"/>
                <a:t>Prototyping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17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</p:spPr>
        <p:txBody>
          <a:bodyPr>
            <a:normAutofit/>
          </a:bodyPr>
          <a:lstStyle/>
          <a:p>
            <a:r>
              <a:rPr lang="en-IE" sz="3200" dirty="0" smtClean="0"/>
              <a:t>Principles of User Centred Design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28728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E" sz="2400" dirty="0" smtClean="0"/>
              <a:t>The following are recommendations by Gould and Lewis (1985)</a:t>
            </a:r>
            <a:r>
              <a:rPr lang="en-IE" sz="1800" dirty="0" smtClean="0"/>
              <a:t> </a:t>
            </a:r>
            <a:endParaRPr lang="en-IE" sz="1200" dirty="0" smtClean="0"/>
          </a:p>
          <a:p>
            <a:pPr lvl="1"/>
            <a:r>
              <a:rPr lang="en-IE" b="1" dirty="0" smtClean="0">
                <a:solidFill>
                  <a:schemeClr val="tx2"/>
                </a:solidFill>
              </a:rPr>
              <a:t>Early Focus on Users and Tasks</a:t>
            </a:r>
          </a:p>
          <a:p>
            <a:pPr lvl="2"/>
            <a:r>
              <a:rPr lang="en-IE" dirty="0" smtClean="0"/>
              <a:t>Who are the users?</a:t>
            </a:r>
          </a:p>
          <a:p>
            <a:pPr lvl="2"/>
            <a:r>
              <a:rPr lang="en-IE" dirty="0" smtClean="0"/>
              <a:t>Understand the users</a:t>
            </a:r>
          </a:p>
          <a:p>
            <a:pPr lvl="1"/>
            <a:r>
              <a:rPr lang="en-IE" b="1" dirty="0" smtClean="0">
                <a:solidFill>
                  <a:schemeClr val="tx2"/>
                </a:solidFill>
              </a:rPr>
              <a:t>Empirical Measurement</a:t>
            </a:r>
          </a:p>
          <a:p>
            <a:pPr lvl="2"/>
            <a:r>
              <a:rPr lang="en-IE" dirty="0" smtClean="0"/>
              <a:t>Focus on ease of learning and ease of use</a:t>
            </a:r>
          </a:p>
          <a:p>
            <a:pPr lvl="2"/>
            <a:r>
              <a:rPr lang="en-IE" dirty="0" smtClean="0"/>
              <a:t>Testing of </a:t>
            </a:r>
            <a:r>
              <a:rPr lang="en-IE" b="1" i="1" dirty="0" smtClean="0"/>
              <a:t>prototypes</a:t>
            </a:r>
            <a:r>
              <a:rPr lang="en-IE" dirty="0" smtClean="0"/>
              <a:t> with actual users</a:t>
            </a:r>
          </a:p>
          <a:p>
            <a:pPr lvl="1"/>
            <a:r>
              <a:rPr lang="en-IE" b="1" dirty="0" smtClean="0">
                <a:solidFill>
                  <a:schemeClr val="tx2"/>
                </a:solidFill>
              </a:rPr>
              <a:t>Iterative Design</a:t>
            </a:r>
          </a:p>
          <a:p>
            <a:pPr lvl="2"/>
            <a:r>
              <a:rPr lang="en-IE" dirty="0" smtClean="0"/>
              <a:t>Product designed, modified and tested repeatedly.</a:t>
            </a:r>
          </a:p>
          <a:p>
            <a:pPr lvl="2"/>
            <a:r>
              <a:rPr lang="en-IE" dirty="0" smtClean="0"/>
              <a:t>Allow for the complete overhaul and rethinking of design by early testing of conceptual models and design ideas.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Paper available for download at: </a:t>
            </a:r>
            <a:r>
              <a:rPr lang="en-IE" dirty="0" smtClean="0">
                <a:hlinkClick r:id="rId2"/>
              </a:rPr>
              <a:t>http://info.umuc.edu/its/MSIT/msit650/fall02/pdf/paper6.pdf</a:t>
            </a:r>
            <a:endParaRPr lang="en-IE" dirty="0" smtClean="0"/>
          </a:p>
          <a:p>
            <a:pPr lvl="1"/>
            <a:endParaRPr lang="en-IE" dirty="0" smtClean="0"/>
          </a:p>
          <a:p>
            <a:pPr lvl="1"/>
            <a:endParaRPr lang="en-I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E" sz="3200" dirty="0" smtClean="0"/>
              <a:t>An International Standard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5528"/>
            <a:ext cx="8435280" cy="4695800"/>
          </a:xfrm>
        </p:spPr>
        <p:txBody>
          <a:bodyPr/>
          <a:lstStyle/>
          <a:p>
            <a:r>
              <a:rPr lang="en-IE" dirty="0"/>
              <a:t>ISO 9241:210 Ergonomics of human-system </a:t>
            </a:r>
            <a:r>
              <a:rPr lang="en-IE" dirty="0" smtClean="0"/>
              <a:t>interaction</a:t>
            </a:r>
          </a:p>
          <a:p>
            <a:pPr lvl="1"/>
            <a:r>
              <a:rPr lang="en-IE" dirty="0" smtClean="0"/>
              <a:t>Provides a standard framework for UCD activities</a:t>
            </a:r>
          </a:p>
          <a:p>
            <a:pPr lvl="1"/>
            <a:r>
              <a:rPr lang="en-IE" dirty="0" smtClean="0"/>
              <a:t>Concerned with ways in which both hardware and software components of interactive systems can enhance human–system interaction.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89492"/>
            <a:ext cx="6097656" cy="363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04248" y="3140968"/>
            <a:ext cx="2339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hlinkClick r:id="rId3"/>
              </a:rPr>
              <a:t>http://</a:t>
            </a:r>
            <a:r>
              <a:rPr lang="en-IE" sz="1200" dirty="0" smtClean="0">
                <a:hlinkClick r:id="rId3"/>
              </a:rPr>
              <a:t>www.iso.org/iso/catalogue_detail.htm?csnumber=52075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6841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1371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E" sz="3200" dirty="0" smtClean="0"/>
              <a:t>A User Centred Design Methodology</a:t>
            </a:r>
            <a:endParaRPr lang="en-I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chemeClr val="tx2"/>
                </a:solidFill>
              </a:rPr>
              <a:t>Analysis</a:t>
            </a:r>
          </a:p>
          <a:p>
            <a:pPr lvl="1"/>
            <a:r>
              <a:rPr lang="en-IE" dirty="0" smtClean="0"/>
              <a:t>Identify needs and establish requirements for the user experience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Design</a:t>
            </a:r>
          </a:p>
          <a:p>
            <a:pPr lvl="1"/>
            <a:r>
              <a:rPr lang="en-IE" dirty="0" smtClean="0"/>
              <a:t>Produce (alternative) designs that meet those requirements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Prototype</a:t>
            </a:r>
          </a:p>
          <a:p>
            <a:pPr lvl="1"/>
            <a:r>
              <a:rPr lang="en-IE" dirty="0" smtClean="0"/>
              <a:t>Building interactive versions of the designs</a:t>
            </a:r>
          </a:p>
          <a:p>
            <a:r>
              <a:rPr lang="en-IE" dirty="0" smtClean="0">
                <a:solidFill>
                  <a:schemeClr val="tx2"/>
                </a:solidFill>
              </a:rPr>
              <a:t>Evaluate</a:t>
            </a:r>
          </a:p>
          <a:p>
            <a:pPr lvl="1"/>
            <a:r>
              <a:rPr lang="en-IE" dirty="0" smtClean="0"/>
              <a:t>Usability </a:t>
            </a:r>
            <a:r>
              <a:rPr lang="en-IE" dirty="0"/>
              <a:t>testing with actual users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Analysis – User Profile</a:t>
            </a:r>
            <a:endParaRPr lang="en-IE" sz="32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/>
          </a:bodyPr>
          <a:lstStyle/>
          <a:p>
            <a:r>
              <a:rPr lang="en-IE" dirty="0"/>
              <a:t>Target Audience</a:t>
            </a:r>
          </a:p>
          <a:p>
            <a:pPr lvl="1"/>
            <a:r>
              <a:rPr lang="en-IE" dirty="0"/>
              <a:t>Who are they?– Examples:</a:t>
            </a:r>
          </a:p>
          <a:p>
            <a:pPr lvl="2"/>
            <a:r>
              <a:rPr lang="en-IE" dirty="0" smtClean="0"/>
              <a:t>Current users</a:t>
            </a:r>
            <a:endParaRPr lang="en-IE" dirty="0"/>
          </a:p>
          <a:p>
            <a:pPr lvl="2"/>
            <a:r>
              <a:rPr lang="en-IE" dirty="0"/>
              <a:t>Prospective </a:t>
            </a:r>
            <a:r>
              <a:rPr lang="en-IE" dirty="0" smtClean="0"/>
              <a:t>users</a:t>
            </a:r>
          </a:p>
          <a:p>
            <a:pPr lvl="2"/>
            <a:r>
              <a:rPr lang="en-IE" dirty="0" smtClean="0"/>
              <a:t>Ability/ Experience</a:t>
            </a:r>
          </a:p>
          <a:p>
            <a:pPr lvl="2"/>
            <a:r>
              <a:rPr lang="en-IE" dirty="0" smtClean="0"/>
              <a:t>Access to technology (hardware, broadband Internet, etc.)</a:t>
            </a:r>
            <a:endParaRPr lang="en-IE" dirty="0"/>
          </a:p>
          <a:p>
            <a:pPr lvl="1"/>
            <a:r>
              <a:rPr lang="en-IE" dirty="0" smtClean="0"/>
              <a:t>Identify the competition (i.e. used by target audience)</a:t>
            </a:r>
          </a:p>
          <a:p>
            <a:pPr lvl="2"/>
            <a:r>
              <a:rPr lang="en-IE" dirty="0" smtClean="0"/>
              <a:t>Advantages</a:t>
            </a:r>
          </a:p>
          <a:p>
            <a:pPr lvl="2"/>
            <a:r>
              <a:rPr lang="en-IE" dirty="0" smtClean="0"/>
              <a:t>Strengths and Weaknesses</a:t>
            </a:r>
          </a:p>
          <a:p>
            <a:pPr lvl="2"/>
            <a:r>
              <a:rPr lang="en-IE" dirty="0" smtClean="0"/>
              <a:t>Opportunities for improvement</a:t>
            </a:r>
          </a:p>
          <a:p>
            <a:pPr lvl="1"/>
            <a:r>
              <a:rPr lang="en-IE" dirty="0" smtClean="0"/>
              <a:t>How to find out?</a:t>
            </a:r>
            <a:endParaRPr lang="en-IE" dirty="0"/>
          </a:p>
          <a:p>
            <a:pPr lvl="2"/>
            <a:r>
              <a:rPr lang="en-IE" dirty="0"/>
              <a:t>Survey</a:t>
            </a:r>
          </a:p>
          <a:p>
            <a:pPr lvl="2"/>
            <a:r>
              <a:rPr lang="en-IE" dirty="0"/>
              <a:t>Questionnaire</a:t>
            </a:r>
          </a:p>
          <a:p>
            <a:pPr lvl="2"/>
            <a:r>
              <a:rPr lang="en-IE" dirty="0"/>
              <a:t>Interview</a:t>
            </a:r>
          </a:p>
          <a:p>
            <a:pPr lvl="2"/>
            <a:r>
              <a:rPr lang="en-IE" dirty="0"/>
              <a:t>Research competition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E" sz="3200" dirty="0"/>
              <a:t>Analysis – Needs &amp; Goals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7920880" cy="47525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800" dirty="0"/>
              <a:t>How do users perform tasks?</a:t>
            </a:r>
          </a:p>
          <a:p>
            <a:pPr lvl="1">
              <a:lnSpc>
                <a:spcPct val="80000"/>
              </a:lnSpc>
            </a:pPr>
            <a:r>
              <a:rPr lang="en-GB" sz="2100" dirty="0" smtClean="0"/>
              <a:t>Current methods/ applications, etc.</a:t>
            </a:r>
            <a:endParaRPr lang="en-GB" sz="2100" dirty="0"/>
          </a:p>
          <a:p>
            <a:pPr lvl="2">
              <a:lnSpc>
                <a:spcPct val="80000"/>
              </a:lnSpc>
            </a:pPr>
            <a:r>
              <a:rPr lang="en-GB" sz="2100" dirty="0" smtClean="0"/>
              <a:t>Any issues or problems</a:t>
            </a:r>
          </a:p>
          <a:p>
            <a:pPr lvl="2">
              <a:lnSpc>
                <a:spcPct val="80000"/>
              </a:lnSpc>
            </a:pPr>
            <a:r>
              <a:rPr lang="en-GB" sz="2100" dirty="0" smtClean="0"/>
              <a:t>Suggested improvements</a:t>
            </a:r>
          </a:p>
          <a:p>
            <a:pPr lvl="1">
              <a:lnSpc>
                <a:spcPct val="80000"/>
              </a:lnSpc>
            </a:pPr>
            <a:r>
              <a:rPr lang="en-GB" sz="2100" dirty="0" smtClean="0"/>
              <a:t>Create user Profiles</a:t>
            </a:r>
            <a:endParaRPr lang="en-GB" sz="21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Needs </a:t>
            </a:r>
            <a:r>
              <a:rPr lang="en-US" sz="2800" dirty="0"/>
              <a:t>and Goals of Application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Purpose</a:t>
            </a:r>
          </a:p>
          <a:p>
            <a:pPr lvl="1">
              <a:lnSpc>
                <a:spcPct val="80000"/>
              </a:lnSpc>
            </a:pPr>
            <a:r>
              <a:rPr lang="en-US" sz="2300" dirty="0"/>
              <a:t>Objectives</a:t>
            </a:r>
          </a:p>
          <a:p>
            <a:pPr lvl="1">
              <a:lnSpc>
                <a:spcPct val="80000"/>
              </a:lnSpc>
            </a:pPr>
            <a:r>
              <a:rPr lang="en-IE" sz="2300" dirty="0"/>
              <a:t>Task </a:t>
            </a:r>
            <a:r>
              <a:rPr lang="en-IE" sz="2300" dirty="0" smtClean="0"/>
              <a:t>analysis</a:t>
            </a:r>
          </a:p>
          <a:p>
            <a:pPr lvl="2">
              <a:lnSpc>
                <a:spcPct val="80000"/>
              </a:lnSpc>
            </a:pPr>
            <a:r>
              <a:rPr lang="en-IE" sz="2100" dirty="0" smtClean="0"/>
              <a:t>Observe users</a:t>
            </a:r>
          </a:p>
          <a:p>
            <a:pPr lvl="2">
              <a:lnSpc>
                <a:spcPct val="80000"/>
              </a:lnSpc>
            </a:pPr>
            <a:r>
              <a:rPr lang="en-IE" sz="2100" dirty="0" smtClean="0"/>
              <a:t>Identify and prioritise tasks/ subtasks</a:t>
            </a:r>
          </a:p>
          <a:p>
            <a:pPr lvl="2">
              <a:lnSpc>
                <a:spcPct val="80000"/>
              </a:lnSpc>
            </a:pPr>
            <a:r>
              <a:rPr lang="en-IE" sz="2100" dirty="0" smtClean="0"/>
              <a:t>Document user requirements</a:t>
            </a:r>
            <a:endParaRPr lang="en-IE" sz="2100" dirty="0"/>
          </a:p>
          <a:p>
            <a:pPr marL="201168" lvl="1" indent="0">
              <a:lnSpc>
                <a:spcPct val="80000"/>
              </a:lnSpc>
              <a:buNone/>
            </a:pPr>
            <a:endParaRPr lang="en-IE" sz="23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Participatory Design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3600" dirty="0" smtClean="0"/>
              <a:t>Participatory Design</a:t>
            </a:r>
          </a:p>
          <a:p>
            <a:pPr lvl="1">
              <a:lnSpc>
                <a:spcPct val="80000"/>
              </a:lnSpc>
            </a:pPr>
            <a:r>
              <a:rPr lang="en-GB" sz="3200" dirty="0" smtClean="0"/>
              <a:t>Active User Collaboration</a:t>
            </a:r>
          </a:p>
          <a:p>
            <a:pPr lvl="1">
              <a:lnSpc>
                <a:spcPct val="80000"/>
              </a:lnSpc>
            </a:pPr>
            <a:r>
              <a:rPr lang="en-GB" sz="3200" dirty="0" smtClean="0"/>
              <a:t>Brainstorming</a:t>
            </a:r>
            <a:endParaRPr lang="en-GB" sz="3200" dirty="0"/>
          </a:p>
          <a:p>
            <a:pPr lvl="1">
              <a:lnSpc>
                <a:spcPct val="80000"/>
              </a:lnSpc>
            </a:pPr>
            <a:r>
              <a:rPr lang="en-GB" sz="3200" dirty="0"/>
              <a:t>S</a:t>
            </a:r>
            <a:r>
              <a:rPr lang="en-GB" sz="3200" dirty="0" smtClean="0"/>
              <a:t>toryboarding</a:t>
            </a:r>
            <a:endParaRPr lang="en-GB" sz="3200" dirty="0"/>
          </a:p>
          <a:p>
            <a:pPr lvl="1">
              <a:lnSpc>
                <a:spcPct val="80000"/>
              </a:lnSpc>
            </a:pPr>
            <a:r>
              <a:rPr lang="en-GB" sz="3200" dirty="0"/>
              <a:t>W</a:t>
            </a:r>
            <a:r>
              <a:rPr lang="en-GB" sz="3200" dirty="0" smtClean="0"/>
              <a:t>orkshops</a:t>
            </a:r>
            <a:endParaRPr lang="en-GB" sz="3200" dirty="0"/>
          </a:p>
          <a:p>
            <a:pPr lvl="1">
              <a:lnSpc>
                <a:spcPct val="80000"/>
              </a:lnSpc>
            </a:pPr>
            <a:r>
              <a:rPr lang="en-GB" sz="3200" dirty="0"/>
              <a:t>P</a:t>
            </a:r>
            <a:r>
              <a:rPr lang="en-GB" sz="3200" dirty="0" smtClean="0"/>
              <a:t>encil </a:t>
            </a:r>
            <a:r>
              <a:rPr lang="en-GB" sz="3200" dirty="0"/>
              <a:t>and </a:t>
            </a:r>
            <a:r>
              <a:rPr lang="en-GB" sz="3200" dirty="0" smtClean="0"/>
              <a:t>Paper </a:t>
            </a:r>
            <a:r>
              <a:rPr lang="en-GB" sz="3200" dirty="0"/>
              <a:t>E</a:t>
            </a:r>
            <a:r>
              <a:rPr lang="en-GB" sz="3200" dirty="0" smtClean="0"/>
              <a:t>xercises</a:t>
            </a:r>
            <a:endParaRPr lang="en-GB" sz="3200" dirty="0"/>
          </a:p>
          <a:p>
            <a:endParaRPr lang="en-I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76BB8-4C57-4210-AF4E-C535A46AD287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207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 smtClean="0"/>
              <a:t>Design - Conceptual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200" dirty="0"/>
              <a:t>D</a:t>
            </a:r>
            <a:r>
              <a:rPr lang="en-IE" sz="3200" dirty="0" smtClean="0"/>
              <a:t>escription </a:t>
            </a:r>
            <a:r>
              <a:rPr lang="en-IE" sz="3200" dirty="0"/>
              <a:t>of the user experience</a:t>
            </a:r>
          </a:p>
          <a:p>
            <a:pPr>
              <a:lnSpc>
                <a:spcPct val="90000"/>
              </a:lnSpc>
            </a:pPr>
            <a:r>
              <a:rPr lang="en-IE" sz="3200" dirty="0"/>
              <a:t>Context: Content and Environment</a:t>
            </a:r>
          </a:p>
          <a:p>
            <a:pPr lvl="1"/>
            <a:r>
              <a:rPr lang="en-IE" sz="2800" dirty="0"/>
              <a:t>Description of environment where user interacts with content</a:t>
            </a:r>
            <a:r>
              <a:rPr lang="en-IE" sz="2800" dirty="0" smtClean="0"/>
              <a:t>.</a:t>
            </a:r>
            <a:endParaRPr lang="en-I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FED98-45A3-446A-A887-E1140B5A57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586</TotalTime>
  <Words>1072</Words>
  <Application>Microsoft Office PowerPoint</Application>
  <PresentationFormat>On-screen Show (4:3)</PresentationFormat>
  <Paragraphs>271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WEB &amp; UI Design</vt:lpstr>
      <vt:lpstr>What is User Centred Design?</vt:lpstr>
      <vt:lpstr>Principles of User Centred Design</vt:lpstr>
      <vt:lpstr>An International Standard</vt:lpstr>
      <vt:lpstr>A User Centred Design Methodology</vt:lpstr>
      <vt:lpstr>Analysis – User Profile</vt:lpstr>
      <vt:lpstr>Analysis – Needs &amp; Goals</vt:lpstr>
      <vt:lpstr>Participatory Design</vt:lpstr>
      <vt:lpstr>Design - Conceptual</vt:lpstr>
      <vt:lpstr>Design – Flow and Navigation</vt:lpstr>
      <vt:lpstr>Design - Storyboard</vt:lpstr>
      <vt:lpstr>EXAMPLE – Storyboard for WEATHER SYSTEM FOR IPAD</vt:lpstr>
      <vt:lpstr>EXAMPLE – Storyboard for computer telephone</vt:lpstr>
      <vt:lpstr>Design - Interface</vt:lpstr>
      <vt:lpstr>Prototype</vt:lpstr>
      <vt:lpstr>Evaluation &amp; Testing I</vt:lpstr>
      <vt:lpstr>Evaluation &amp; Testing II</vt:lpstr>
      <vt:lpstr>Usability Testing</vt:lpstr>
      <vt:lpstr>Usability Testing</vt:lpstr>
      <vt:lpstr>Iterate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Design</dc:title>
  <dc:creator>Enda Lee</dc:creator>
  <cp:lastModifiedBy>x00124508</cp:lastModifiedBy>
  <cp:revision>93</cp:revision>
  <dcterms:created xsi:type="dcterms:W3CDTF">2012-01-29T20:27:06Z</dcterms:created>
  <dcterms:modified xsi:type="dcterms:W3CDTF">2014-11-18T11:03:50Z</dcterms:modified>
</cp:coreProperties>
</file>