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8229600" cx="14630400"/>
  <p:notesSz cx="8229600" cy="14630400"/>
  <p:embeddedFontLst>
    <p:embeddedFont>
      <p:font typeface="Roboto Slab"/>
      <p:regular r:id="rId15"/>
      <p:bold r:id="rId16"/>
    </p:embeddedFon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Slab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regular.fntdata"/><Relationship Id="rId16" Type="http://schemas.openxmlformats.org/officeDocument/2006/relationships/font" Target="fonts/RobotoSlab-bold.fntdata"/><Relationship Id="rId5" Type="http://schemas.openxmlformats.org/officeDocument/2006/relationships/slide" Target="slides/slide1.xml"/><Relationship Id="rId19" Type="http://schemas.openxmlformats.org/officeDocument/2006/relationships/font" Target="fonts/Roboto-italic.fntdata"/><Relationship Id="rId6" Type="http://schemas.openxmlformats.org/officeDocument/2006/relationships/slide" Target="slides/slide2.xml"/><Relationship Id="rId18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" name="Google Shape;5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0 master">
  <p:cSld name="Slide 10 mast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9" name="Google Shape;49;p1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" name="Google Shape;37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1" name="Google Shape;41;p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 master">
  <p:cSld name="Slide 9 mast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5" name="Google Shape;45;p1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bbc.com/sport/football/live/c5y7p6pw5gy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/>
          <p:nvPr/>
        </p:nvSpPr>
        <p:spPr>
          <a:xfrm>
            <a:off x="793790" y="1706166"/>
            <a:ext cx="1304282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SzPts val="1550"/>
              <a:buFont typeface="Arial"/>
              <a:buNone/>
            </a:pPr>
            <a:r>
              <a:t/>
            </a:r>
            <a:endParaRPr b="0" i="0" sz="1550" u="none" cap="none" strike="noStrike"/>
          </a:p>
        </p:txBody>
      </p:sp>
      <p:sp>
        <p:nvSpPr>
          <p:cNvPr id="57" name="Google Shape;57;p13"/>
          <p:cNvSpPr/>
          <p:nvPr/>
        </p:nvSpPr>
        <p:spPr>
          <a:xfrm>
            <a:off x="793790" y="2222063"/>
            <a:ext cx="7354610" cy="620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58"/>
              </a:lnSpc>
              <a:spcBef>
                <a:spcPts val="0"/>
              </a:spcBef>
              <a:spcAft>
                <a:spcPts val="0"/>
              </a:spcAft>
              <a:buClr>
                <a:srgbClr val="76B9FF"/>
              </a:buClr>
              <a:buSzPts val="3900"/>
              <a:buFont typeface="Roboto Slab"/>
              <a:buNone/>
            </a:pPr>
            <a:r>
              <a:rPr b="0" i="0" lang="en-US" sz="3900" u="none" cap="none" strike="noStrike">
                <a:solidFill>
                  <a:srgbClr val="76B9FF"/>
                </a:solidFill>
                <a:latin typeface="Roboto Slab"/>
                <a:ea typeface="Roboto Slab"/>
                <a:cs typeface="Roboto Slab"/>
                <a:sym typeface="Roboto Slab"/>
              </a:rPr>
              <a:t>AI News Summarizer Assistant</a:t>
            </a:r>
            <a:endParaRPr b="0" i="0" sz="3900" u="none" cap="none" strike="noStrike"/>
          </a:p>
        </p:txBody>
      </p:sp>
      <p:sp>
        <p:nvSpPr>
          <p:cNvPr id="58" name="Google Shape;58;p13"/>
          <p:cNvSpPr/>
          <p:nvPr/>
        </p:nvSpPr>
        <p:spPr>
          <a:xfrm>
            <a:off x="793790" y="3139797"/>
            <a:ext cx="1304282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GROUP MEMBERS </a:t>
            </a:r>
            <a:endParaRPr b="0" i="0" sz="1550" u="none" cap="none" strike="noStrike"/>
          </a:p>
        </p:txBody>
      </p:sp>
      <p:sp>
        <p:nvSpPr>
          <p:cNvPr id="59" name="Google Shape;59;p13"/>
          <p:cNvSpPr/>
          <p:nvPr/>
        </p:nvSpPr>
        <p:spPr>
          <a:xfrm>
            <a:off x="793790" y="3680579"/>
            <a:ext cx="1304282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Fenet Dagnachew</a:t>
            </a:r>
            <a:endParaRPr b="0" i="0" sz="1550" u="none" cap="none" strike="noStrike"/>
          </a:p>
        </p:txBody>
      </p:sp>
      <p:sp>
        <p:nvSpPr>
          <p:cNvPr id="60" name="Google Shape;60;p13"/>
          <p:cNvSpPr/>
          <p:nvPr/>
        </p:nvSpPr>
        <p:spPr>
          <a:xfrm>
            <a:off x="793790" y="4221361"/>
            <a:ext cx="1304282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Kirubel Mamushet</a:t>
            </a:r>
            <a:endParaRPr b="0" i="0" sz="1550" u="none" cap="none" strike="noStrike"/>
          </a:p>
        </p:txBody>
      </p:sp>
      <p:sp>
        <p:nvSpPr>
          <p:cNvPr id="61" name="Google Shape;61;p13"/>
          <p:cNvSpPr/>
          <p:nvPr/>
        </p:nvSpPr>
        <p:spPr>
          <a:xfrm>
            <a:off x="793790" y="4762143"/>
            <a:ext cx="1304282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Mikiyas Mesfin</a:t>
            </a:r>
            <a:endParaRPr b="0" i="0" sz="1550" u="none" cap="none" strike="noStrike"/>
          </a:p>
        </p:txBody>
      </p:sp>
      <p:sp>
        <p:nvSpPr>
          <p:cNvPr id="62" name="Google Shape;62;p13"/>
          <p:cNvSpPr/>
          <p:nvPr/>
        </p:nvSpPr>
        <p:spPr>
          <a:xfrm>
            <a:off x="793790" y="5302925"/>
            <a:ext cx="1304282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Milki Hirko</a:t>
            </a:r>
            <a:endParaRPr b="0" i="0" sz="1550" u="none" cap="none" strike="noStrike"/>
          </a:p>
        </p:txBody>
      </p:sp>
      <p:sp>
        <p:nvSpPr>
          <p:cNvPr id="63" name="Google Shape;63;p13"/>
          <p:cNvSpPr/>
          <p:nvPr/>
        </p:nvSpPr>
        <p:spPr>
          <a:xfrm>
            <a:off x="793790" y="5843707"/>
            <a:ext cx="1304282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Rediet Atsede </a:t>
            </a:r>
            <a:endParaRPr b="0" i="0" sz="1550" u="none" cap="none" strike="noStrike"/>
          </a:p>
        </p:txBody>
      </p:sp>
      <p:sp>
        <p:nvSpPr>
          <p:cNvPr id="64" name="Google Shape;64;p13"/>
          <p:cNvSpPr/>
          <p:nvPr/>
        </p:nvSpPr>
        <p:spPr>
          <a:xfrm>
            <a:off x="793790" y="6384488"/>
            <a:ext cx="1304282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Ruth Menber.</a:t>
            </a:r>
            <a:endParaRPr b="0" i="0" sz="1550" u="none" cap="none" strike="noStrike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/>
          <p:nvPr/>
        </p:nvSpPr>
        <p:spPr>
          <a:xfrm>
            <a:off x="793790" y="2797612"/>
            <a:ext cx="6713815" cy="620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58"/>
              </a:lnSpc>
              <a:spcBef>
                <a:spcPts val="0"/>
              </a:spcBef>
              <a:spcAft>
                <a:spcPts val="0"/>
              </a:spcAft>
              <a:buClr>
                <a:srgbClr val="76B9FF"/>
              </a:buClr>
              <a:buSzPts val="3900"/>
              <a:buFont typeface="Roboto Slab"/>
              <a:buNone/>
            </a:pPr>
            <a:r>
              <a:rPr b="0" i="0" lang="en-US" sz="3900" u="none" cap="none" strike="noStrike">
                <a:solidFill>
                  <a:srgbClr val="76B9FF"/>
                </a:solidFill>
                <a:latin typeface="Roboto Slab"/>
                <a:ea typeface="Roboto Slab"/>
                <a:cs typeface="Roboto Slab"/>
                <a:sym typeface="Roboto Slab"/>
              </a:rPr>
              <a:t>Conclusion and Future Work</a:t>
            </a:r>
            <a:endParaRPr b="0" i="0" sz="3900" u="none" cap="none" strike="noStrike"/>
          </a:p>
        </p:txBody>
      </p:sp>
      <p:sp>
        <p:nvSpPr>
          <p:cNvPr id="158" name="Google Shape;158;p22"/>
          <p:cNvSpPr/>
          <p:nvPr/>
        </p:nvSpPr>
        <p:spPr>
          <a:xfrm>
            <a:off x="793790" y="3715345"/>
            <a:ext cx="1304282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The AI News Summarizer Assistant effectively delivers concise summaries and query responses using NLP and database storage. </a:t>
            </a:r>
            <a:endParaRPr b="0" i="0" sz="1550" u="none" cap="none" strike="noStrike"/>
          </a:p>
        </p:txBody>
      </p:sp>
      <p:sp>
        <p:nvSpPr>
          <p:cNvPr id="159" name="Google Shape;159;p22"/>
          <p:cNvSpPr/>
          <p:nvPr/>
        </p:nvSpPr>
        <p:spPr>
          <a:xfrm>
            <a:off x="793790" y="4256127"/>
            <a:ext cx="1304282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The Flask interface ensures accessibility, though summarization remains basic and limited in handling complex articles.</a:t>
            </a:r>
            <a:endParaRPr b="0" i="0" sz="1550" u="none" cap="none" strike="noStrike"/>
          </a:p>
        </p:txBody>
      </p:sp>
      <p:sp>
        <p:nvSpPr>
          <p:cNvPr id="160" name="Google Shape;160;p22"/>
          <p:cNvSpPr/>
          <p:nvPr/>
        </p:nvSpPr>
        <p:spPr>
          <a:xfrm>
            <a:off x="793790" y="4796909"/>
            <a:ext cx="13042821" cy="635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Future enhancements include adding user feedback, supporting multi-language articles, integrating BERT-based transformers for smarter summarization, and improving question answering with sentence embedding similarity.</a:t>
            </a:r>
            <a:endParaRPr b="0" i="0" sz="1550" u="none" cap="none" strike="noStrik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/>
          <p:nvPr/>
        </p:nvSpPr>
        <p:spPr>
          <a:xfrm>
            <a:off x="793790" y="2859643"/>
            <a:ext cx="7491770" cy="620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58"/>
              </a:lnSpc>
              <a:spcBef>
                <a:spcPts val="0"/>
              </a:spcBef>
              <a:spcAft>
                <a:spcPts val="0"/>
              </a:spcAft>
              <a:buClr>
                <a:srgbClr val="76B9FF"/>
              </a:buClr>
              <a:buSzPts val="3900"/>
              <a:buFont typeface="Roboto Slab"/>
              <a:buNone/>
            </a:pPr>
            <a:r>
              <a:rPr b="0" i="0" lang="en-US" sz="3900" u="none" cap="none" strike="noStrike">
                <a:solidFill>
                  <a:srgbClr val="76B9FF"/>
                </a:solidFill>
                <a:latin typeface="Roboto Slab"/>
                <a:ea typeface="Roboto Slab"/>
                <a:cs typeface="Roboto Slab"/>
                <a:sym typeface="Roboto Slab"/>
              </a:rPr>
              <a:t>Project Overview and Objectives</a:t>
            </a:r>
            <a:endParaRPr b="0" i="0" sz="3900" u="none" cap="none" strike="noStrike"/>
          </a:p>
        </p:txBody>
      </p:sp>
      <p:sp>
        <p:nvSpPr>
          <p:cNvPr id="71" name="Google Shape;71;p14"/>
          <p:cNvSpPr/>
          <p:nvPr/>
        </p:nvSpPr>
        <p:spPr>
          <a:xfrm>
            <a:off x="793790" y="3876556"/>
            <a:ext cx="13042821" cy="9526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The AI News Summarizer Assistant is a web app that combats information overload by summarizing news articles from user-provided URLs or text. It stores summaries in a SQLite database and answers user queries. Built with Python 3.11, FastAPI, and a static HTML/CSS frontend, it uses spaCy for NLP and SQLite for persistent storage.</a:t>
            </a:r>
            <a:endParaRPr b="0" i="0" sz="1550" u="none" cap="none" strike="noStrike"/>
          </a:p>
        </p:txBody>
      </p:sp>
      <p:sp>
        <p:nvSpPr>
          <p:cNvPr id="72" name="Google Shape;72;p14"/>
          <p:cNvSpPr/>
          <p:nvPr/>
        </p:nvSpPr>
        <p:spPr>
          <a:xfrm>
            <a:off x="793790" y="5052417"/>
            <a:ext cx="1304282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The system acts as an intelligent agent, processing inputs and producing concise summaries and query responses through a user-friendly interface.</a:t>
            </a:r>
            <a:endParaRPr b="0" i="0" sz="1550" u="none" cap="none" strike="noStrik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/>
          <p:nvPr/>
        </p:nvSpPr>
        <p:spPr>
          <a:xfrm>
            <a:off x="793790" y="2859643"/>
            <a:ext cx="6494621" cy="620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58"/>
              </a:lnSpc>
              <a:spcBef>
                <a:spcPts val="0"/>
              </a:spcBef>
              <a:spcAft>
                <a:spcPts val="0"/>
              </a:spcAft>
              <a:buClr>
                <a:srgbClr val="76B9FF"/>
              </a:buClr>
              <a:buSzPts val="3900"/>
              <a:buFont typeface="Roboto Slab"/>
              <a:buNone/>
            </a:pPr>
            <a:r>
              <a:rPr b="0" i="0" lang="en-US" sz="3900" u="none" cap="none" strike="noStrike">
                <a:solidFill>
                  <a:srgbClr val="76B9FF"/>
                </a:solidFill>
                <a:latin typeface="Roboto Slab"/>
                <a:ea typeface="Roboto Slab"/>
                <a:cs typeface="Roboto Slab"/>
                <a:sym typeface="Roboto Slab"/>
              </a:rPr>
              <a:t>Core AI Concepts and Scope</a:t>
            </a:r>
            <a:endParaRPr b="0" i="0" sz="3900" u="none" cap="none" strike="noStrike"/>
          </a:p>
        </p:txBody>
      </p:sp>
      <p:sp>
        <p:nvSpPr>
          <p:cNvPr id="79" name="Google Shape;79;p15"/>
          <p:cNvSpPr/>
          <p:nvPr/>
        </p:nvSpPr>
        <p:spPr>
          <a:xfrm>
            <a:off x="793790" y="3876556"/>
            <a:ext cx="13042821" cy="635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The project demonstrates AI concepts such as intelligent agents and knowledge representation. It employs NLP techniques like word frequency analysis and sentence ranking to extract key sentences.</a:t>
            </a:r>
            <a:endParaRPr b="0" i="0" sz="1550" u="none" cap="none" strike="noStrike"/>
          </a:p>
        </p:txBody>
      </p:sp>
      <p:sp>
        <p:nvSpPr>
          <p:cNvPr id="80" name="Google Shape;80;p15"/>
          <p:cNvSpPr/>
          <p:nvPr/>
        </p:nvSpPr>
        <p:spPr>
          <a:xfrm>
            <a:off x="793790" y="4734878"/>
            <a:ext cx="13042821" cy="635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Its scope covers English-language news articles, focusing on accurate summaries, efficient storage, and relevant query responses. It is designed for single-user use with potential for future multi-language and advanced querying features.</a:t>
            </a:r>
            <a:endParaRPr b="0" i="0" sz="1550" u="none" cap="none" strike="noStrik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/>
          <p:nvPr/>
        </p:nvSpPr>
        <p:spPr>
          <a:xfrm>
            <a:off x="793790" y="1282065"/>
            <a:ext cx="10086975" cy="620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58"/>
              </a:lnSpc>
              <a:spcBef>
                <a:spcPts val="0"/>
              </a:spcBef>
              <a:spcAft>
                <a:spcPts val="0"/>
              </a:spcAft>
              <a:buClr>
                <a:srgbClr val="76B9FF"/>
              </a:buClr>
              <a:buSzPts val="3900"/>
              <a:buFont typeface="Roboto Slab"/>
              <a:buNone/>
            </a:pPr>
            <a:r>
              <a:rPr b="0" i="0" lang="en-US" sz="3900" u="none" cap="none" strike="noStrike">
                <a:solidFill>
                  <a:srgbClr val="76B9FF"/>
                </a:solidFill>
                <a:latin typeface="Roboto Slab"/>
                <a:ea typeface="Roboto Slab"/>
                <a:cs typeface="Roboto Slab"/>
                <a:sym typeface="Roboto Slab"/>
              </a:rPr>
              <a:t>System Architecture and PEAS Framework</a:t>
            </a:r>
            <a:endParaRPr b="0" i="0" sz="3900" u="none" cap="none" strike="noStrike"/>
          </a:p>
        </p:txBody>
      </p:sp>
      <p:sp>
        <p:nvSpPr>
          <p:cNvPr id="87" name="Google Shape;87;p16"/>
          <p:cNvSpPr/>
          <p:nvPr/>
        </p:nvSpPr>
        <p:spPr>
          <a:xfrm>
            <a:off x="793790" y="2298978"/>
            <a:ext cx="1304282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The system architecture includes:</a:t>
            </a:r>
            <a:endParaRPr b="0" i="0" sz="1550" u="none" cap="none" strike="noStrike"/>
          </a:p>
        </p:txBody>
      </p:sp>
      <p:sp>
        <p:nvSpPr>
          <p:cNvPr id="88" name="Google Shape;88;p16"/>
          <p:cNvSpPr/>
          <p:nvPr/>
        </p:nvSpPr>
        <p:spPr>
          <a:xfrm>
            <a:off x="793790" y="2839760"/>
            <a:ext cx="1304282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550"/>
              <a:buFont typeface="Roboto"/>
              <a:buChar char="•"/>
            </a:pPr>
            <a:r>
              <a:rPr b="0" i="0" lang="en-US" sz="15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Frontend: Static HTML/CSS interface for input and output</a:t>
            </a:r>
            <a:endParaRPr b="0" i="0" sz="1550" u="none" cap="none" strike="noStrike"/>
          </a:p>
        </p:txBody>
      </p:sp>
      <p:sp>
        <p:nvSpPr>
          <p:cNvPr id="89" name="Google Shape;89;p16"/>
          <p:cNvSpPr/>
          <p:nvPr/>
        </p:nvSpPr>
        <p:spPr>
          <a:xfrm>
            <a:off x="793790" y="3226713"/>
            <a:ext cx="1304282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550"/>
              <a:buFont typeface="Roboto"/>
              <a:buChar char="•"/>
            </a:pPr>
            <a:r>
              <a:rPr b="0" i="0" lang="en-US" sz="15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Backend: FastAPI handles summarization, storage, and queries</a:t>
            </a:r>
            <a:endParaRPr b="0" i="0" sz="1550" u="none" cap="none" strike="noStrike"/>
          </a:p>
        </p:txBody>
      </p:sp>
      <p:sp>
        <p:nvSpPr>
          <p:cNvPr id="90" name="Google Shape;90;p16"/>
          <p:cNvSpPr/>
          <p:nvPr/>
        </p:nvSpPr>
        <p:spPr>
          <a:xfrm>
            <a:off x="793790" y="3613666"/>
            <a:ext cx="1304282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550"/>
              <a:buFont typeface="Roboto"/>
              <a:buChar char="•"/>
            </a:pPr>
            <a:r>
              <a:rPr b="0" i="0" lang="en-US" sz="15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Parsing: Extracts text from URLs using requests and BeautifulSoup</a:t>
            </a:r>
            <a:endParaRPr b="0" i="0" sz="1550" u="none" cap="none" strike="noStrike"/>
          </a:p>
        </p:txBody>
      </p:sp>
      <p:sp>
        <p:nvSpPr>
          <p:cNvPr id="91" name="Google Shape;91;p16"/>
          <p:cNvSpPr/>
          <p:nvPr/>
        </p:nvSpPr>
        <p:spPr>
          <a:xfrm>
            <a:off x="793790" y="4000619"/>
            <a:ext cx="1304282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550"/>
              <a:buFont typeface="Roboto"/>
              <a:buChar char="•"/>
            </a:pPr>
            <a:r>
              <a:rPr b="0" i="0" lang="en-US" sz="15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Database: SQLite stores summaries (not integrated yet)</a:t>
            </a:r>
            <a:endParaRPr b="0" i="0" sz="1550" u="none" cap="none" strike="noStrike"/>
          </a:p>
        </p:txBody>
      </p:sp>
      <p:sp>
        <p:nvSpPr>
          <p:cNvPr id="92" name="Google Shape;92;p16"/>
          <p:cNvSpPr/>
          <p:nvPr/>
        </p:nvSpPr>
        <p:spPr>
          <a:xfrm>
            <a:off x="793790" y="4387572"/>
            <a:ext cx="1304282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550"/>
              <a:buFont typeface="Roboto"/>
              <a:buChar char="•"/>
            </a:pPr>
            <a:r>
              <a:rPr b="0" i="0" lang="en-US" sz="15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Querying: Retrieves summaries for user questions</a:t>
            </a:r>
            <a:endParaRPr b="0" i="0" sz="1550" u="none" cap="none" strike="noStrike"/>
          </a:p>
        </p:txBody>
      </p:sp>
      <p:sp>
        <p:nvSpPr>
          <p:cNvPr id="93" name="Google Shape;93;p16"/>
          <p:cNvSpPr/>
          <p:nvPr/>
        </p:nvSpPr>
        <p:spPr>
          <a:xfrm>
            <a:off x="793790" y="4928354"/>
            <a:ext cx="1304282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PEAS framework:</a:t>
            </a:r>
            <a:endParaRPr b="0" i="0" sz="1550" u="none" cap="none" strike="noStrike"/>
          </a:p>
        </p:txBody>
      </p:sp>
      <p:sp>
        <p:nvSpPr>
          <p:cNvPr id="94" name="Google Shape;94;p16"/>
          <p:cNvSpPr/>
          <p:nvPr/>
        </p:nvSpPr>
        <p:spPr>
          <a:xfrm>
            <a:off x="793790" y="5469136"/>
            <a:ext cx="1304282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550"/>
              <a:buFont typeface="Roboto"/>
              <a:buChar char="•"/>
            </a:pPr>
            <a:r>
              <a:rPr b="0" i="0" lang="en-US" sz="15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Performance: Summary accuracy and query relevance</a:t>
            </a:r>
            <a:endParaRPr b="0" i="0" sz="1550" u="none" cap="none" strike="noStrike"/>
          </a:p>
        </p:txBody>
      </p:sp>
      <p:sp>
        <p:nvSpPr>
          <p:cNvPr id="95" name="Google Shape;95;p16"/>
          <p:cNvSpPr/>
          <p:nvPr/>
        </p:nvSpPr>
        <p:spPr>
          <a:xfrm>
            <a:off x="793790" y="5856089"/>
            <a:ext cx="1304282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550"/>
              <a:buFont typeface="Roboto"/>
              <a:buChar char="•"/>
            </a:pPr>
            <a:r>
              <a:rPr b="0" i="0" lang="en-US" sz="15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Environment: User-provided news articles and queries</a:t>
            </a:r>
            <a:endParaRPr b="0" i="0" sz="1550" u="none" cap="none" strike="noStrike"/>
          </a:p>
        </p:txBody>
      </p:sp>
      <p:sp>
        <p:nvSpPr>
          <p:cNvPr id="96" name="Google Shape;96;p16"/>
          <p:cNvSpPr/>
          <p:nvPr/>
        </p:nvSpPr>
        <p:spPr>
          <a:xfrm>
            <a:off x="793790" y="6243042"/>
            <a:ext cx="1304282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550"/>
              <a:buFont typeface="Roboto"/>
              <a:buChar char="•"/>
            </a:pPr>
            <a:r>
              <a:rPr b="0" i="0" lang="en-US" sz="15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Actuators: Web interface displaying results</a:t>
            </a:r>
            <a:endParaRPr b="0" i="0" sz="1550" u="none" cap="none" strike="noStrike"/>
          </a:p>
        </p:txBody>
      </p:sp>
      <p:sp>
        <p:nvSpPr>
          <p:cNvPr id="97" name="Google Shape;97;p16"/>
          <p:cNvSpPr/>
          <p:nvPr/>
        </p:nvSpPr>
        <p:spPr>
          <a:xfrm>
            <a:off x="793790" y="6629995"/>
            <a:ext cx="1304282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550"/>
              <a:buFont typeface="Roboto"/>
              <a:buChar char="•"/>
            </a:pPr>
            <a:r>
              <a:rPr b="0" i="0" lang="en-US" sz="15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Sensors: HTML forms for input</a:t>
            </a:r>
            <a:endParaRPr b="0" i="0" sz="1550" u="none" cap="none" strike="noStrik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/>
          <p:nvPr/>
        </p:nvSpPr>
        <p:spPr>
          <a:xfrm>
            <a:off x="793790" y="2747963"/>
            <a:ext cx="7643813" cy="620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58"/>
              </a:lnSpc>
              <a:spcBef>
                <a:spcPts val="0"/>
              </a:spcBef>
              <a:spcAft>
                <a:spcPts val="0"/>
              </a:spcAft>
              <a:buClr>
                <a:srgbClr val="76B9FF"/>
              </a:buClr>
              <a:buSzPts val="3900"/>
              <a:buFont typeface="Roboto Slab"/>
              <a:buNone/>
            </a:pPr>
            <a:r>
              <a:rPr b="0" i="0" lang="en-US" sz="3900" u="none" cap="none" strike="noStrike">
                <a:solidFill>
                  <a:srgbClr val="76B9FF"/>
                </a:solidFill>
                <a:latin typeface="Roboto Slab"/>
                <a:ea typeface="Roboto Slab"/>
                <a:cs typeface="Roboto Slab"/>
                <a:sym typeface="Roboto Slab"/>
              </a:rPr>
              <a:t>Algorithms and NLP Techniques</a:t>
            </a:r>
            <a:endParaRPr b="0" i="0" sz="3900" u="none" cap="none" strike="noStrike"/>
          </a:p>
        </p:txBody>
      </p:sp>
      <p:sp>
        <p:nvSpPr>
          <p:cNvPr id="104" name="Google Shape;104;p17"/>
          <p:cNvSpPr/>
          <p:nvPr/>
        </p:nvSpPr>
        <p:spPr>
          <a:xfrm>
            <a:off x="793790" y="3764875"/>
            <a:ext cx="1304282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The assistant uses spaCy for sentence segmentation and plans token filtering for enhanced summarization. </a:t>
            </a:r>
            <a:endParaRPr b="0" i="0" sz="1550" u="none" cap="none" strike="noStrike"/>
          </a:p>
        </p:txBody>
      </p:sp>
      <p:sp>
        <p:nvSpPr>
          <p:cNvPr id="105" name="Google Shape;105;p17"/>
          <p:cNvSpPr/>
          <p:nvPr/>
        </p:nvSpPr>
        <p:spPr>
          <a:xfrm>
            <a:off x="793790" y="4305657"/>
            <a:ext cx="1304282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It extracts text from URLs with BeautifulSoup, filtering out short, irrelevant sentences.</a:t>
            </a:r>
            <a:endParaRPr b="0" i="0" sz="1550" u="none" cap="none" strike="noStrike"/>
          </a:p>
        </p:txBody>
      </p:sp>
      <p:sp>
        <p:nvSpPr>
          <p:cNvPr id="106" name="Google Shape;106;p17"/>
          <p:cNvSpPr/>
          <p:nvPr/>
        </p:nvSpPr>
        <p:spPr>
          <a:xfrm>
            <a:off x="793790" y="4846439"/>
            <a:ext cx="13042821" cy="635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Summarization ranks sentences by length, assuming longer sentences carry more information. For queries, keyword matching locates relevant sentences, with fallback responses if no answer is found.</a:t>
            </a:r>
            <a:endParaRPr b="0" i="0" sz="1550" u="none" cap="none" strike="noStrik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/>
          <p:nvPr/>
        </p:nvSpPr>
        <p:spPr>
          <a:xfrm>
            <a:off x="793790" y="2065853"/>
            <a:ext cx="7406640" cy="620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58"/>
              </a:lnSpc>
              <a:spcBef>
                <a:spcPts val="0"/>
              </a:spcBef>
              <a:spcAft>
                <a:spcPts val="0"/>
              </a:spcAft>
              <a:buClr>
                <a:srgbClr val="76B9FF"/>
              </a:buClr>
              <a:buSzPts val="3900"/>
              <a:buFont typeface="Roboto Slab"/>
              <a:buNone/>
            </a:pPr>
            <a:r>
              <a:rPr b="0" i="0" lang="en-US" sz="3900" u="none" cap="none" strike="noStrike">
                <a:solidFill>
                  <a:srgbClr val="76B9FF"/>
                </a:solidFill>
                <a:latin typeface="Roboto Slab"/>
                <a:ea typeface="Roboto Slab"/>
                <a:cs typeface="Roboto Slab"/>
                <a:sym typeface="Roboto Slab"/>
              </a:rPr>
              <a:t>Development Process and Tools</a:t>
            </a:r>
            <a:endParaRPr b="0" i="0" sz="3900" u="none" cap="none" strike="noStrike"/>
          </a:p>
        </p:txBody>
      </p:sp>
      <p:sp>
        <p:nvSpPr>
          <p:cNvPr id="113" name="Google Shape;113;p18"/>
          <p:cNvSpPr/>
          <p:nvPr/>
        </p:nvSpPr>
        <p:spPr>
          <a:xfrm>
            <a:off x="793790" y="2983587"/>
            <a:ext cx="1304282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Developed with Python 3.11.13, the project uses </a:t>
            </a:r>
            <a:endParaRPr b="0" i="0" sz="1550" u="none" cap="none" strike="noStrike"/>
          </a:p>
        </p:txBody>
      </p:sp>
      <p:sp>
        <p:nvSpPr>
          <p:cNvPr id="114" name="Google Shape;114;p18"/>
          <p:cNvSpPr/>
          <p:nvPr/>
        </p:nvSpPr>
        <p:spPr>
          <a:xfrm>
            <a:off x="793790" y="3524369"/>
            <a:ext cx="1304282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550"/>
              <a:buFont typeface="Roboto"/>
              <a:buChar char="•"/>
            </a:pPr>
            <a:r>
              <a:rPr b="0" i="0" lang="en-US" sz="15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Requests for fetching content</a:t>
            </a:r>
            <a:endParaRPr b="0" i="0" sz="1550" u="none" cap="none" strike="noStrike"/>
          </a:p>
        </p:txBody>
      </p:sp>
      <p:sp>
        <p:nvSpPr>
          <p:cNvPr id="115" name="Google Shape;115;p18"/>
          <p:cNvSpPr/>
          <p:nvPr/>
        </p:nvSpPr>
        <p:spPr>
          <a:xfrm>
            <a:off x="793790" y="3911322"/>
            <a:ext cx="1304282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550"/>
              <a:buFont typeface="Roboto"/>
              <a:buChar char="•"/>
            </a:pPr>
            <a:r>
              <a:rPr b="0" i="0" lang="en-US" sz="15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BeautifulSoup for parsing,</a:t>
            </a:r>
            <a:endParaRPr b="0" i="0" sz="1550" u="none" cap="none" strike="noStrike"/>
          </a:p>
        </p:txBody>
      </p:sp>
      <p:sp>
        <p:nvSpPr>
          <p:cNvPr id="116" name="Google Shape;116;p18"/>
          <p:cNvSpPr/>
          <p:nvPr/>
        </p:nvSpPr>
        <p:spPr>
          <a:xfrm>
            <a:off x="793790" y="4298275"/>
            <a:ext cx="1304282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550"/>
              <a:buFont typeface="Roboto"/>
              <a:buChar char="•"/>
            </a:pPr>
            <a:r>
              <a:rPr b="0" i="0" lang="en-US" sz="15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SpaCy for NLP, </a:t>
            </a:r>
            <a:endParaRPr b="0" i="0" sz="1550" u="none" cap="none" strike="noStrike"/>
          </a:p>
        </p:txBody>
      </p:sp>
      <p:sp>
        <p:nvSpPr>
          <p:cNvPr id="117" name="Google Shape;117;p18"/>
          <p:cNvSpPr/>
          <p:nvPr/>
        </p:nvSpPr>
        <p:spPr>
          <a:xfrm>
            <a:off x="793790" y="4685228"/>
            <a:ext cx="1304282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550"/>
              <a:buFont typeface="Roboto"/>
              <a:buChar char="•"/>
            </a:pPr>
            <a:r>
              <a:rPr b="0" i="0" lang="en-US" sz="15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SQLite for storage, </a:t>
            </a:r>
            <a:endParaRPr b="0" i="0" sz="1550" u="none" cap="none" strike="noStrike"/>
          </a:p>
        </p:txBody>
      </p:sp>
      <p:sp>
        <p:nvSpPr>
          <p:cNvPr id="118" name="Google Shape;118;p18"/>
          <p:cNvSpPr/>
          <p:nvPr/>
        </p:nvSpPr>
        <p:spPr>
          <a:xfrm>
            <a:off x="793790" y="5072182"/>
            <a:ext cx="1304282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550"/>
              <a:buFont typeface="Roboto"/>
              <a:buChar char="•"/>
            </a:pPr>
            <a:r>
              <a:rPr b="0" i="0" lang="en-US" sz="15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Flask for routing </a:t>
            </a:r>
            <a:endParaRPr b="0" i="0" sz="1550" u="none" cap="none" strike="noStrike"/>
          </a:p>
        </p:txBody>
      </p:sp>
      <p:sp>
        <p:nvSpPr>
          <p:cNvPr id="119" name="Google Shape;119;p18"/>
          <p:cNvSpPr/>
          <p:nvPr/>
        </p:nvSpPr>
        <p:spPr>
          <a:xfrm>
            <a:off x="793790" y="5459135"/>
            <a:ext cx="1304282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550"/>
              <a:buFont typeface="Roboto"/>
              <a:buChar char="•"/>
            </a:pPr>
            <a:r>
              <a:rPr b="0" i="0" lang="en-US" sz="15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JavaScript Fetch API for frontend-backend communication. </a:t>
            </a:r>
            <a:endParaRPr b="0" i="0" sz="1550" u="none" cap="none" strike="noStrike"/>
          </a:p>
        </p:txBody>
      </p:sp>
      <p:sp>
        <p:nvSpPr>
          <p:cNvPr id="120" name="Google Shape;120;p18"/>
          <p:cNvSpPr/>
          <p:nvPr/>
        </p:nvSpPr>
        <p:spPr>
          <a:xfrm>
            <a:off x="793790" y="5846088"/>
            <a:ext cx="1304282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550"/>
              <a:buFont typeface="Roboto"/>
              <a:buChar char="•"/>
            </a:pPr>
            <a:r>
              <a:rPr b="0" i="0" lang="en-US" sz="15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Git/GitHub supported version control and collaboration.</a:t>
            </a:r>
            <a:endParaRPr b="0" i="0" sz="1550" u="none" cap="none" strike="noStrik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/>
          <p:nvPr/>
        </p:nvSpPr>
        <p:spPr>
          <a:xfrm>
            <a:off x="793790" y="2673668"/>
            <a:ext cx="5919073" cy="620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58"/>
              </a:lnSpc>
              <a:spcBef>
                <a:spcPts val="0"/>
              </a:spcBef>
              <a:spcAft>
                <a:spcPts val="0"/>
              </a:spcAft>
              <a:buClr>
                <a:srgbClr val="76B9FF"/>
              </a:buClr>
              <a:buSzPts val="3900"/>
              <a:buFont typeface="Roboto Slab"/>
              <a:buNone/>
            </a:pPr>
            <a:r>
              <a:rPr b="0" i="0" lang="en-US" sz="3900" u="none" cap="none" strike="noStrike">
                <a:solidFill>
                  <a:srgbClr val="76B9FF"/>
                </a:solidFill>
                <a:latin typeface="Roboto Slab"/>
                <a:ea typeface="Roboto Slab"/>
                <a:cs typeface="Roboto Slab"/>
                <a:sym typeface="Roboto Slab"/>
              </a:rPr>
              <a:t>Challenges and Solutions</a:t>
            </a:r>
            <a:endParaRPr b="0" i="0" sz="3900" u="none" cap="none" strike="noStrike"/>
          </a:p>
        </p:txBody>
      </p:sp>
      <p:sp>
        <p:nvSpPr>
          <p:cNvPr id="127" name="Google Shape;127;p19"/>
          <p:cNvSpPr/>
          <p:nvPr/>
        </p:nvSpPr>
        <p:spPr>
          <a:xfrm>
            <a:off x="793790" y="3690580"/>
            <a:ext cx="1304282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550"/>
              <a:buFont typeface="Roboto"/>
              <a:buChar char="•"/>
            </a:pPr>
            <a:r>
              <a:rPr b="0" i="0" lang="en-US" sz="15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Virtual environment setup issues on Windows resolved with detailed guides and environment standardization.</a:t>
            </a:r>
            <a:endParaRPr b="0" i="0" sz="1550" u="none" cap="none" strike="noStrike"/>
          </a:p>
        </p:txBody>
      </p:sp>
      <p:sp>
        <p:nvSpPr>
          <p:cNvPr id="128" name="Google Shape;128;p19"/>
          <p:cNvSpPr/>
          <p:nvPr/>
        </p:nvSpPr>
        <p:spPr>
          <a:xfrm>
            <a:off x="793790" y="4077533"/>
            <a:ext cx="1304282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550"/>
              <a:buFont typeface="Roboto"/>
              <a:buChar char="•"/>
            </a:pPr>
            <a:r>
              <a:rPr b="0" i="0" lang="en-US" sz="15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Dependency conflicts addressed by locking Python and package versions.</a:t>
            </a:r>
            <a:endParaRPr b="0" i="0" sz="1550" u="none" cap="none" strike="noStrike"/>
          </a:p>
        </p:txBody>
      </p:sp>
      <p:sp>
        <p:nvSpPr>
          <p:cNvPr id="129" name="Google Shape;129;p19"/>
          <p:cNvSpPr/>
          <p:nvPr/>
        </p:nvSpPr>
        <p:spPr>
          <a:xfrm>
            <a:off x="793790" y="4464487"/>
            <a:ext cx="1304282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550"/>
              <a:buFont typeface="Roboto"/>
              <a:buChar char="•"/>
            </a:pPr>
            <a:r>
              <a:rPr b="0" i="0" lang="en-US" sz="15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Inconsistent article HTML structures handled by improved content filtering.</a:t>
            </a:r>
            <a:endParaRPr b="0" i="0" sz="1550" u="none" cap="none" strike="noStrike"/>
          </a:p>
        </p:txBody>
      </p:sp>
      <p:sp>
        <p:nvSpPr>
          <p:cNvPr id="130" name="Google Shape;130;p19"/>
          <p:cNvSpPr/>
          <p:nvPr/>
        </p:nvSpPr>
        <p:spPr>
          <a:xfrm>
            <a:off x="793790" y="4851440"/>
            <a:ext cx="1304282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550"/>
              <a:buFont typeface="Roboto"/>
              <a:buChar char="•"/>
            </a:pPr>
            <a:r>
              <a:rPr b="0" i="0" lang="en-US" sz="15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Summarization accuracy enhanced via better stopword filtering and sentence scoring.</a:t>
            </a:r>
            <a:endParaRPr b="0" i="0" sz="1550" u="none" cap="none" strike="noStrike"/>
          </a:p>
        </p:txBody>
      </p:sp>
      <p:sp>
        <p:nvSpPr>
          <p:cNvPr id="131" name="Google Shape;131;p19"/>
          <p:cNvSpPr/>
          <p:nvPr/>
        </p:nvSpPr>
        <p:spPr>
          <a:xfrm>
            <a:off x="793790" y="5238393"/>
            <a:ext cx="1304282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550"/>
              <a:buFont typeface="Roboto"/>
              <a:buChar char="•"/>
            </a:pPr>
            <a:r>
              <a:rPr b="0" i="0" lang="en-US" sz="15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Edge cases in user input managed with validation, exception handling, and fallback messages.</a:t>
            </a:r>
            <a:endParaRPr b="0" i="0" sz="1550" u="none" cap="none" strike="noStrik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/>
          <p:nvPr/>
        </p:nvSpPr>
        <p:spPr>
          <a:xfrm>
            <a:off x="793790" y="2477572"/>
            <a:ext cx="6304240" cy="620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58"/>
              </a:lnSpc>
              <a:spcBef>
                <a:spcPts val="0"/>
              </a:spcBef>
              <a:spcAft>
                <a:spcPts val="0"/>
              </a:spcAft>
              <a:buClr>
                <a:srgbClr val="76B9FF"/>
              </a:buClr>
              <a:buSzPts val="3900"/>
              <a:buFont typeface="Roboto Slab"/>
              <a:buNone/>
            </a:pPr>
            <a:r>
              <a:rPr b="0" i="0" lang="en-US" sz="3900" u="none" cap="none" strike="noStrike">
                <a:solidFill>
                  <a:srgbClr val="76B9FF"/>
                </a:solidFill>
                <a:latin typeface="Roboto Slab"/>
                <a:ea typeface="Roboto Slab"/>
                <a:cs typeface="Roboto Slab"/>
                <a:sym typeface="Roboto Slab"/>
              </a:rPr>
              <a:t>Results and Sample Output</a:t>
            </a:r>
            <a:endParaRPr b="0" i="0" sz="3900" u="none" cap="none" strike="noStrike"/>
          </a:p>
        </p:txBody>
      </p:sp>
      <p:sp>
        <p:nvSpPr>
          <p:cNvPr id="138" name="Google Shape;138;p20"/>
          <p:cNvSpPr/>
          <p:nvPr/>
        </p:nvSpPr>
        <p:spPr>
          <a:xfrm>
            <a:off x="793790" y="3494484"/>
            <a:ext cx="1304282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Tested with a BBC article, the system produced concise summaries and accurate query responses.</a:t>
            </a:r>
            <a:endParaRPr b="0" i="0" sz="1550" u="none" cap="none" strike="noStrike"/>
          </a:p>
        </p:txBody>
      </p:sp>
      <p:sp>
        <p:nvSpPr>
          <p:cNvPr id="139" name="Google Shape;139;p20"/>
          <p:cNvSpPr/>
          <p:nvPr/>
        </p:nvSpPr>
        <p:spPr>
          <a:xfrm>
            <a:off x="793790" y="4035266"/>
            <a:ext cx="1304282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550"/>
              <a:buFont typeface="Roboto"/>
              <a:buNone/>
            </a:pPr>
            <a:r>
              <a:rPr b="1" i="0" lang="en-US" sz="15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Example:</a:t>
            </a:r>
            <a:r>
              <a:rPr b="0" i="0" lang="en-US" sz="15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Input URL: </a:t>
            </a:r>
            <a:r>
              <a:rPr b="0" i="0" lang="en-US" sz="1550" u="sng" cap="none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BBC Football Live</a:t>
            </a:r>
            <a:endParaRPr b="0" i="0" sz="1550" u="none" cap="none" strike="noStrike"/>
          </a:p>
        </p:txBody>
      </p:sp>
      <p:sp>
        <p:nvSpPr>
          <p:cNvPr id="140" name="Google Shape;140;p20"/>
          <p:cNvSpPr/>
          <p:nvPr/>
        </p:nvSpPr>
        <p:spPr>
          <a:xfrm>
            <a:off x="793790" y="4576048"/>
            <a:ext cx="13042821" cy="635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550"/>
              <a:buFont typeface="Roboto"/>
              <a:buNone/>
            </a:pPr>
            <a:r>
              <a:rPr b="1" i="0" lang="en-US" sz="15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Summary:</a:t>
            </a:r>
            <a:r>
              <a:rPr b="0" i="0" lang="en-US" sz="15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Diogo Jota died in a car crash at age 28. He signed for Liverpool in a £45 million deal in 2020 and was part of the team winning FA and League Cups in 2002. Known for composure in front of goal under Klopp and Slot.</a:t>
            </a:r>
            <a:endParaRPr b="0" i="0" sz="1550" u="none" cap="none" strike="noStrike"/>
          </a:p>
        </p:txBody>
      </p:sp>
      <p:sp>
        <p:nvSpPr>
          <p:cNvPr id="141" name="Google Shape;141;p20"/>
          <p:cNvSpPr/>
          <p:nvPr/>
        </p:nvSpPr>
        <p:spPr>
          <a:xfrm>
            <a:off x="793790" y="5434370"/>
            <a:ext cx="1304282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550"/>
              <a:buFont typeface="Roboto"/>
              <a:buNone/>
            </a:pPr>
            <a:r>
              <a:rPr b="1" i="0" lang="en-US" sz="15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Query:</a:t>
            </a:r>
            <a:r>
              <a:rPr b="0" i="0" lang="en-US" sz="15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Who died? </a:t>
            </a:r>
            <a:r>
              <a:rPr b="1" i="0" lang="en-US" sz="15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Response:</a:t>
            </a:r>
            <a:r>
              <a:rPr b="0" i="0" lang="en-US" sz="15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 Diogo Jota</a:t>
            </a:r>
            <a:endParaRPr b="0" i="0" sz="1550" u="none" cap="none" strike="noStrik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/>
          <p:nvPr/>
        </p:nvSpPr>
        <p:spPr>
          <a:xfrm>
            <a:off x="793790" y="2631400"/>
            <a:ext cx="7829907" cy="6200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58"/>
              </a:lnSpc>
              <a:spcBef>
                <a:spcPts val="0"/>
              </a:spcBef>
              <a:spcAft>
                <a:spcPts val="0"/>
              </a:spcAft>
              <a:buClr>
                <a:srgbClr val="76B9FF"/>
              </a:buClr>
              <a:buSzPts val="3900"/>
              <a:buFont typeface="Roboto Slab"/>
              <a:buNone/>
            </a:pPr>
            <a:r>
              <a:rPr b="0" i="0" lang="en-US" sz="3900" u="none" cap="none" strike="noStrike">
                <a:solidFill>
                  <a:srgbClr val="76B9FF"/>
                </a:solidFill>
                <a:latin typeface="Roboto Slab"/>
                <a:ea typeface="Roboto Slab"/>
                <a:cs typeface="Roboto Slab"/>
                <a:sym typeface="Roboto Slab"/>
              </a:rPr>
              <a:t>Performance Metrics and Testing</a:t>
            </a:r>
            <a:endParaRPr b="0" i="0" sz="3900" u="none" cap="none" strike="noStrike"/>
          </a:p>
        </p:txBody>
      </p:sp>
      <p:sp>
        <p:nvSpPr>
          <p:cNvPr id="148" name="Google Shape;148;p21"/>
          <p:cNvSpPr/>
          <p:nvPr/>
        </p:nvSpPr>
        <p:spPr>
          <a:xfrm>
            <a:off x="793790" y="3648313"/>
            <a:ext cx="1304282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550"/>
              <a:buFont typeface="Roboto"/>
              <a:buChar char="•"/>
            </a:pPr>
            <a:r>
              <a:rPr b="0" i="0" lang="en-US" sz="15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Summary accuracy: ~85% relevance based on manual evaluation of 10 articles.</a:t>
            </a:r>
            <a:endParaRPr b="0" i="0" sz="1550" u="none" cap="none" strike="noStrike"/>
          </a:p>
        </p:txBody>
      </p:sp>
      <p:sp>
        <p:nvSpPr>
          <p:cNvPr id="149" name="Google Shape;149;p21"/>
          <p:cNvSpPr/>
          <p:nvPr/>
        </p:nvSpPr>
        <p:spPr>
          <a:xfrm>
            <a:off x="793790" y="4035266"/>
            <a:ext cx="1304282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550"/>
              <a:buFont typeface="Roboto"/>
              <a:buChar char="•"/>
            </a:pPr>
            <a:r>
              <a:rPr b="0" i="0" lang="en-US" sz="15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Execution time: Approximately 2.1 seconds for summarizing and answering queries on 1000+ word inputs.</a:t>
            </a:r>
            <a:endParaRPr b="0" i="0" sz="1550" u="none" cap="none" strike="noStrike"/>
          </a:p>
        </p:txBody>
      </p:sp>
      <p:sp>
        <p:nvSpPr>
          <p:cNvPr id="150" name="Google Shape;150;p21"/>
          <p:cNvSpPr/>
          <p:nvPr/>
        </p:nvSpPr>
        <p:spPr>
          <a:xfrm>
            <a:off x="793790" y="4422219"/>
            <a:ext cx="1304282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550"/>
              <a:buFont typeface="Roboto"/>
              <a:buChar char="•"/>
            </a:pPr>
            <a:r>
              <a:rPr b="0" i="0" lang="en-US" sz="15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User satisfaction: Average rating of 4 out of 5.</a:t>
            </a:r>
            <a:endParaRPr b="0" i="0" sz="1550" u="none" cap="none" strike="noStrike"/>
          </a:p>
        </p:txBody>
      </p:sp>
      <p:sp>
        <p:nvSpPr>
          <p:cNvPr id="151" name="Google Shape;151;p21"/>
          <p:cNvSpPr/>
          <p:nvPr/>
        </p:nvSpPr>
        <p:spPr>
          <a:xfrm>
            <a:off x="793790" y="4963001"/>
            <a:ext cx="13042821" cy="635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D6E5EF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D6E5EF"/>
                </a:solidFill>
                <a:latin typeface="Roboto"/>
                <a:ea typeface="Roboto"/>
                <a:cs typeface="Roboto"/>
                <a:sym typeface="Roboto"/>
              </a:rPr>
              <a:t>Test cases covered empty inputs, invalid URLs, repeated content, short paragraphs, and large articles, ensuring robust performance and error handling.</a:t>
            </a:r>
            <a:endParaRPr b="0" i="0" sz="1550" u="none" cap="none" strike="noStrik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