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B17A-EEC0-172A-45D8-67CC5B955B48}"/>
              </a:ext>
            </a:extLst>
          </p:cNvPr>
          <p:cNvSpPr>
            <a:spLocks noGrp="1"/>
          </p:cNvSpPr>
          <p:nvPr>
            <p:ph type="ctrTitle"/>
          </p:nvPr>
        </p:nvSpPr>
        <p:spPr>
          <a:xfrm>
            <a:off x="2928401" y="2575249"/>
            <a:ext cx="6122293" cy="1212980"/>
          </a:xfrm>
        </p:spPr>
        <p:txBody>
          <a:bodyPr>
            <a:noAutofit/>
          </a:bodyPr>
          <a:lstStyle/>
          <a:p>
            <a:r>
              <a:rPr lang="en-US" sz="8000" dirty="0">
                <a:solidFill>
                  <a:srgbClr val="002060"/>
                </a:solidFill>
                <a:latin typeface="Algerian" panose="04020705040A02060702" pitchFamily="82" charset="0"/>
              </a:rPr>
              <a:t>WELCOME</a:t>
            </a:r>
            <a:endParaRPr lang="en-IN" sz="8000" dirty="0">
              <a:solidFill>
                <a:srgbClr val="002060"/>
              </a:solidFill>
              <a:latin typeface="Algerian" panose="04020705040A02060702" pitchFamily="82" charset="0"/>
            </a:endParaRPr>
          </a:p>
        </p:txBody>
      </p:sp>
      <p:sp>
        <p:nvSpPr>
          <p:cNvPr id="3" name="Subtitle 2">
            <a:extLst>
              <a:ext uri="{FF2B5EF4-FFF2-40B4-BE49-F238E27FC236}">
                <a16:creationId xmlns:a16="http://schemas.microsoft.com/office/drawing/2014/main" id="{9FB6104E-8068-3EEF-82EB-35B9868AB937}"/>
              </a:ext>
            </a:extLst>
          </p:cNvPr>
          <p:cNvSpPr>
            <a:spLocks noGrp="1"/>
          </p:cNvSpPr>
          <p:nvPr>
            <p:ph type="subTitle" idx="1"/>
          </p:nvPr>
        </p:nvSpPr>
        <p:spPr/>
        <p:txBody>
          <a:bodyPr/>
          <a:lstStyle/>
          <a:p>
            <a:r>
              <a:rPr lang="en-US" dirty="0"/>
              <a:t>.</a:t>
            </a:r>
            <a:endParaRPr lang="en-IN" dirty="0"/>
          </a:p>
        </p:txBody>
      </p:sp>
    </p:spTree>
    <p:extLst>
      <p:ext uri="{BB962C8B-B14F-4D97-AF65-F5344CB8AC3E}">
        <p14:creationId xmlns:p14="http://schemas.microsoft.com/office/powerpoint/2010/main" val="229301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358830-66B3-C0C3-70CA-EDBE114DB84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67325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BAAD0-6601-9A89-57D0-9897C5969E9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6917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E86CC7-F9A0-D36A-D2DB-5598FD80DDB6}"/>
              </a:ext>
            </a:extLst>
          </p:cNvPr>
          <p:cNvSpPr txBox="1"/>
          <p:nvPr/>
        </p:nvSpPr>
        <p:spPr>
          <a:xfrm>
            <a:off x="2080727" y="569167"/>
            <a:ext cx="5607697" cy="5970865"/>
          </a:xfrm>
          <a:prstGeom prst="rect">
            <a:avLst/>
          </a:prstGeom>
          <a:noFill/>
        </p:spPr>
        <p:txBody>
          <a:bodyPr wrap="square" rtlCol="0">
            <a:spAutoFit/>
          </a:bodyPr>
          <a:lstStyle/>
          <a:p>
            <a:r>
              <a:rPr lang="en-IN" sz="2400" u="sng" dirty="0">
                <a:solidFill>
                  <a:srgbClr val="002060"/>
                </a:solidFill>
                <a:latin typeface="Algerian" panose="04020705040A02060702" pitchFamily="82" charset="0"/>
              </a:rPr>
              <a:t>ADVANTAGES:</a:t>
            </a:r>
          </a:p>
          <a:p>
            <a:endParaRPr lang="en-IN" dirty="0"/>
          </a:p>
          <a:p>
            <a:pPr marL="285750" indent="-285750">
              <a:buFont typeface="Wingdings" panose="05000000000000000000" pitchFamily="2" charset="2"/>
              <a:buChar char="ü"/>
            </a:pPr>
            <a:r>
              <a:rPr lang="en-IN" dirty="0">
                <a:solidFill>
                  <a:schemeClr val="accent2">
                    <a:lumMod val="50000"/>
                  </a:schemeClr>
                </a:solidFill>
              </a:rPr>
              <a:t>     </a:t>
            </a:r>
            <a:r>
              <a:rPr lang="en-IN" sz="2000" i="1" dirty="0">
                <a:solidFill>
                  <a:schemeClr val="accent2">
                    <a:lumMod val="50000"/>
                  </a:schemeClr>
                </a:solidFill>
              </a:rPr>
              <a:t>Fastest type of travel.</a:t>
            </a:r>
          </a:p>
          <a:p>
            <a:pPr marL="342900" indent="-342900">
              <a:buFont typeface="Wingdings" panose="05000000000000000000" pitchFamily="2" charset="2"/>
              <a:buChar char="ü"/>
            </a:pPr>
            <a:r>
              <a:rPr lang="en-IN" sz="2000" i="1" dirty="0">
                <a:solidFill>
                  <a:schemeClr val="accent2">
                    <a:lumMod val="50000"/>
                  </a:schemeClr>
                </a:solidFill>
              </a:rPr>
              <a:t>     Good facilities at most airports; refreshments / meals </a:t>
            </a:r>
            <a:r>
              <a:rPr lang="en-IN" sz="2000" i="1" dirty="0" err="1">
                <a:solidFill>
                  <a:schemeClr val="accent2">
                    <a:lumMod val="50000"/>
                  </a:schemeClr>
                </a:solidFill>
              </a:rPr>
              <a:t>en</a:t>
            </a:r>
            <a:r>
              <a:rPr lang="en-IN" sz="2000" i="1" dirty="0">
                <a:solidFill>
                  <a:schemeClr val="accent2">
                    <a:lumMod val="50000"/>
                  </a:schemeClr>
                </a:solidFill>
              </a:rPr>
              <a:t> route.</a:t>
            </a:r>
          </a:p>
          <a:p>
            <a:pPr marL="342900" indent="-342900">
              <a:buFont typeface="Wingdings" panose="05000000000000000000" pitchFamily="2" charset="2"/>
              <a:buChar char="ü"/>
            </a:pPr>
            <a:r>
              <a:rPr lang="en-IN" sz="2000" i="1" dirty="0">
                <a:solidFill>
                  <a:schemeClr val="accent2">
                    <a:lumMod val="50000"/>
                  </a:schemeClr>
                </a:solidFill>
              </a:rPr>
              <a:t>       Minimal check – in time for most domestic flights.</a:t>
            </a:r>
          </a:p>
          <a:p>
            <a:pPr marL="342900" indent="-342900">
              <a:buFont typeface="Wingdings" panose="05000000000000000000" pitchFamily="2" charset="2"/>
              <a:buChar char="ü"/>
            </a:pPr>
            <a:r>
              <a:rPr lang="en-IN" sz="2000" i="1" dirty="0">
                <a:solidFill>
                  <a:schemeClr val="accent2">
                    <a:lumMod val="50000"/>
                  </a:schemeClr>
                </a:solidFill>
              </a:rPr>
              <a:t>       Most popular method of transport</a:t>
            </a:r>
            <a:r>
              <a:rPr lang="en-IN" sz="2000" i="1" dirty="0">
                <a:solidFill>
                  <a:schemeClr val="accent1">
                    <a:lumMod val="50000"/>
                  </a:schemeClr>
                </a:solidFill>
              </a:rPr>
              <a:t>.</a:t>
            </a:r>
          </a:p>
          <a:p>
            <a:pPr marL="342900" indent="-342900">
              <a:buFont typeface="Wingdings" panose="05000000000000000000" pitchFamily="2" charset="2"/>
              <a:buChar char="ü"/>
            </a:pPr>
            <a:endParaRPr lang="en-IN" sz="2000" i="1" dirty="0">
              <a:solidFill>
                <a:schemeClr val="accent1">
                  <a:lumMod val="50000"/>
                </a:schemeClr>
              </a:solidFill>
            </a:endParaRPr>
          </a:p>
          <a:p>
            <a:r>
              <a:rPr lang="en-IN" sz="2400" u="sng" dirty="0">
                <a:solidFill>
                  <a:srgbClr val="002060"/>
                </a:solidFill>
                <a:latin typeface="Algerian" panose="04020705040A02060702" pitchFamily="82" charset="0"/>
              </a:rPr>
              <a:t>DISADVANTAGES:</a:t>
            </a:r>
          </a:p>
          <a:p>
            <a:endParaRPr lang="en-IN" dirty="0"/>
          </a:p>
          <a:p>
            <a:pPr marL="342900" indent="-342900">
              <a:buFont typeface="Wingdings" panose="05000000000000000000" pitchFamily="2" charset="2"/>
              <a:buChar char="ü"/>
            </a:pPr>
            <a:r>
              <a:rPr lang="en-IN" sz="2000" i="1" dirty="0">
                <a:solidFill>
                  <a:schemeClr val="accent2">
                    <a:lumMod val="50000"/>
                  </a:schemeClr>
                </a:solidFill>
              </a:rPr>
              <a:t>      Expensive.</a:t>
            </a:r>
          </a:p>
          <a:p>
            <a:pPr marL="342900" indent="-342900">
              <a:buFont typeface="Wingdings" panose="05000000000000000000" pitchFamily="2" charset="2"/>
              <a:buChar char="ü"/>
            </a:pPr>
            <a:r>
              <a:rPr lang="en-IN" sz="2000" i="1" dirty="0">
                <a:solidFill>
                  <a:schemeClr val="accent2">
                    <a:lumMod val="50000"/>
                  </a:schemeClr>
                </a:solidFill>
              </a:rPr>
              <a:t>      Airports can often be several miles from city centre.</a:t>
            </a:r>
          </a:p>
          <a:p>
            <a:pPr marL="342900" indent="-342900">
              <a:buFont typeface="Wingdings" panose="05000000000000000000" pitchFamily="2" charset="2"/>
              <a:buChar char="ü"/>
            </a:pPr>
            <a:r>
              <a:rPr lang="en-IN" sz="2000" i="1" dirty="0">
                <a:solidFill>
                  <a:schemeClr val="accent2">
                    <a:lumMod val="50000"/>
                  </a:schemeClr>
                </a:solidFill>
              </a:rPr>
              <a:t>      Long check – in time required for some flights abroad.</a:t>
            </a:r>
          </a:p>
          <a:p>
            <a:pPr marL="342900" indent="-342900">
              <a:buFont typeface="Wingdings" panose="05000000000000000000" pitchFamily="2" charset="2"/>
              <a:buChar char="ü"/>
            </a:pPr>
            <a:r>
              <a:rPr lang="en-IN" sz="2000" i="1" dirty="0">
                <a:solidFill>
                  <a:schemeClr val="accent2">
                    <a:lumMod val="50000"/>
                  </a:schemeClr>
                </a:solidFill>
              </a:rPr>
              <a:t>      Bad weather can mean delays, rerouting or cancellation.</a:t>
            </a:r>
          </a:p>
          <a:p>
            <a:endParaRPr lang="en-IN" dirty="0"/>
          </a:p>
        </p:txBody>
      </p:sp>
    </p:spTree>
    <p:extLst>
      <p:ext uri="{BB962C8B-B14F-4D97-AF65-F5344CB8AC3E}">
        <p14:creationId xmlns:p14="http://schemas.microsoft.com/office/powerpoint/2010/main" val="65774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1EC94-2BCD-197D-1338-2FB442023525}"/>
              </a:ext>
            </a:extLst>
          </p:cNvPr>
          <p:cNvSpPr>
            <a:spLocks noGrp="1"/>
          </p:cNvSpPr>
          <p:nvPr>
            <p:ph type="title"/>
          </p:nvPr>
        </p:nvSpPr>
        <p:spPr>
          <a:xfrm>
            <a:off x="1391005" y="592494"/>
            <a:ext cx="10018713" cy="1752599"/>
          </a:xfrm>
        </p:spPr>
        <p:txBody>
          <a:bodyPr>
            <a:normAutofit/>
          </a:bodyPr>
          <a:lstStyle/>
          <a:p>
            <a:r>
              <a:rPr lang="en-IN" sz="3200" u="sng" dirty="0">
                <a:solidFill>
                  <a:srgbClr val="002060"/>
                </a:solidFill>
                <a:latin typeface="Algerian" panose="04020705040A02060702" pitchFamily="82" charset="0"/>
              </a:rPr>
              <a:t>SOME CAUSES FOR FLIGHT TRAGEDY:</a:t>
            </a:r>
          </a:p>
        </p:txBody>
      </p:sp>
      <p:sp>
        <p:nvSpPr>
          <p:cNvPr id="3" name="TextBox 2">
            <a:extLst>
              <a:ext uri="{FF2B5EF4-FFF2-40B4-BE49-F238E27FC236}">
                <a16:creationId xmlns:a16="http://schemas.microsoft.com/office/drawing/2014/main" id="{6457E89C-12B4-BFC5-8B71-EE590CD0393C}"/>
              </a:ext>
            </a:extLst>
          </p:cNvPr>
          <p:cNvSpPr txBox="1"/>
          <p:nvPr/>
        </p:nvSpPr>
        <p:spPr>
          <a:xfrm>
            <a:off x="3517642" y="2463282"/>
            <a:ext cx="5476630" cy="1631216"/>
          </a:xfrm>
          <a:prstGeom prst="rect">
            <a:avLst/>
          </a:prstGeom>
          <a:noFill/>
        </p:spPr>
        <p:txBody>
          <a:bodyPr wrap="square" rtlCol="0">
            <a:spAutoFit/>
          </a:bodyPr>
          <a:lstStyle/>
          <a:p>
            <a:r>
              <a:rPr lang="en-IN" dirty="0">
                <a:solidFill>
                  <a:schemeClr val="accent5">
                    <a:lumMod val="50000"/>
                  </a:schemeClr>
                </a:solidFill>
              </a:rPr>
              <a:t>     </a:t>
            </a:r>
            <a:r>
              <a:rPr lang="en-IN" sz="2000" i="1" dirty="0">
                <a:solidFill>
                  <a:schemeClr val="accent5">
                    <a:lumMod val="50000"/>
                  </a:schemeClr>
                </a:solidFill>
              </a:rPr>
              <a:t>Aviation accidents can be traced to a variety of causes , including pilot error, air traffic controller error, design and manufacturer defects, maintenance failures, sabotage, or inclement weather.</a:t>
            </a:r>
          </a:p>
        </p:txBody>
      </p:sp>
    </p:spTree>
    <p:extLst>
      <p:ext uri="{BB962C8B-B14F-4D97-AF65-F5344CB8AC3E}">
        <p14:creationId xmlns:p14="http://schemas.microsoft.com/office/powerpoint/2010/main" val="41925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74FF-1BA4-B7D0-269D-91DD4D7AD9CE}"/>
              </a:ext>
            </a:extLst>
          </p:cNvPr>
          <p:cNvSpPr>
            <a:spLocks noGrp="1"/>
          </p:cNvSpPr>
          <p:nvPr>
            <p:ph type="title"/>
          </p:nvPr>
        </p:nvSpPr>
        <p:spPr/>
        <p:txBody>
          <a:bodyPr>
            <a:normAutofit/>
          </a:bodyPr>
          <a:lstStyle/>
          <a:p>
            <a:r>
              <a:rPr lang="en-IN" sz="3200" u="sng" dirty="0">
                <a:solidFill>
                  <a:srgbClr val="002060"/>
                </a:solidFill>
                <a:latin typeface="Algerian" panose="04020705040A02060702" pitchFamily="82" charset="0"/>
              </a:rPr>
              <a:t>CONCLUSION:</a:t>
            </a:r>
          </a:p>
        </p:txBody>
      </p:sp>
      <p:sp>
        <p:nvSpPr>
          <p:cNvPr id="3" name="TextBox 2">
            <a:extLst>
              <a:ext uri="{FF2B5EF4-FFF2-40B4-BE49-F238E27FC236}">
                <a16:creationId xmlns:a16="http://schemas.microsoft.com/office/drawing/2014/main" id="{7980F7CB-7183-23CC-9D8F-D55C2C12B077}"/>
              </a:ext>
            </a:extLst>
          </p:cNvPr>
          <p:cNvSpPr txBox="1"/>
          <p:nvPr/>
        </p:nvSpPr>
        <p:spPr>
          <a:xfrm>
            <a:off x="3769567" y="2164702"/>
            <a:ext cx="6223519" cy="2554545"/>
          </a:xfrm>
          <a:prstGeom prst="rect">
            <a:avLst/>
          </a:prstGeom>
          <a:noFill/>
        </p:spPr>
        <p:txBody>
          <a:bodyPr wrap="square" rtlCol="0">
            <a:spAutoFit/>
          </a:bodyPr>
          <a:lstStyle/>
          <a:p>
            <a:pPr marL="285750" indent="-285750">
              <a:buFont typeface="Wingdings" panose="05000000000000000000" pitchFamily="2" charset="2"/>
              <a:buChar char="Ø"/>
            </a:pPr>
            <a:r>
              <a:rPr lang="en-IN" sz="2000" i="1" dirty="0">
                <a:solidFill>
                  <a:schemeClr val="accent6">
                    <a:lumMod val="50000"/>
                  </a:schemeClr>
                </a:solidFill>
              </a:rPr>
              <a:t>The constant maintenance and repair of aircraft may seem like a trivial job but they can prove  to fatal if not done properly.</a:t>
            </a:r>
          </a:p>
          <a:p>
            <a:pPr marL="285750" indent="-285750">
              <a:buFont typeface="Wingdings" panose="05000000000000000000" pitchFamily="2" charset="2"/>
              <a:buChar char="Ø"/>
            </a:pPr>
            <a:endParaRPr lang="en-IN" sz="2000" i="1" dirty="0">
              <a:solidFill>
                <a:schemeClr val="accent6">
                  <a:lumMod val="50000"/>
                </a:schemeClr>
              </a:solidFill>
            </a:endParaRPr>
          </a:p>
          <a:p>
            <a:pPr marL="285750" indent="-285750">
              <a:buFont typeface="Wingdings" panose="05000000000000000000" pitchFamily="2" charset="2"/>
              <a:buChar char="Ø"/>
            </a:pPr>
            <a:r>
              <a:rPr lang="en-IN" sz="2000" i="1" dirty="0">
                <a:solidFill>
                  <a:schemeClr val="accent6">
                    <a:lumMod val="50000"/>
                  </a:schemeClr>
                </a:solidFill>
              </a:rPr>
              <a:t>A missing screw can jeopardize the whole aircraft.</a:t>
            </a:r>
          </a:p>
          <a:p>
            <a:pPr marL="285750" indent="-285750">
              <a:buFont typeface="Wingdings" panose="05000000000000000000" pitchFamily="2" charset="2"/>
              <a:buChar char="Ø"/>
            </a:pPr>
            <a:endParaRPr lang="en-IN" sz="2000" i="1" dirty="0">
              <a:solidFill>
                <a:schemeClr val="accent6">
                  <a:lumMod val="50000"/>
                </a:schemeClr>
              </a:solidFill>
            </a:endParaRPr>
          </a:p>
          <a:p>
            <a:pPr marL="285750" indent="-285750">
              <a:buFont typeface="Wingdings" panose="05000000000000000000" pitchFamily="2" charset="2"/>
              <a:buChar char="Ø"/>
            </a:pPr>
            <a:r>
              <a:rPr lang="en-IN" sz="2000" i="1" dirty="0">
                <a:solidFill>
                  <a:schemeClr val="accent6">
                    <a:lumMod val="50000"/>
                  </a:schemeClr>
                </a:solidFill>
              </a:rPr>
              <a:t>Lack of lubrication costed 88 lives, these are lessons the aviation industry learnt the hard way.</a:t>
            </a:r>
          </a:p>
        </p:txBody>
      </p:sp>
    </p:spTree>
    <p:extLst>
      <p:ext uri="{BB962C8B-B14F-4D97-AF65-F5344CB8AC3E}">
        <p14:creationId xmlns:p14="http://schemas.microsoft.com/office/powerpoint/2010/main" val="2843085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1442-112D-DE5D-439C-F7079F3D0DDF}"/>
              </a:ext>
            </a:extLst>
          </p:cNvPr>
          <p:cNvSpPr>
            <a:spLocks noGrp="1"/>
          </p:cNvSpPr>
          <p:nvPr>
            <p:ph type="title"/>
          </p:nvPr>
        </p:nvSpPr>
        <p:spPr/>
        <p:txBody>
          <a:bodyPr>
            <a:normAutofit/>
          </a:bodyPr>
          <a:lstStyle/>
          <a:p>
            <a:r>
              <a:rPr lang="en-IN" sz="3600" u="sng" dirty="0">
                <a:solidFill>
                  <a:srgbClr val="002060"/>
                </a:solidFill>
                <a:latin typeface="Algerian" panose="04020705040A02060702" pitchFamily="82" charset="0"/>
              </a:rPr>
              <a:t>FUTURE SCOPE:</a:t>
            </a:r>
          </a:p>
        </p:txBody>
      </p:sp>
      <p:sp>
        <p:nvSpPr>
          <p:cNvPr id="3" name="TextBox 2">
            <a:extLst>
              <a:ext uri="{FF2B5EF4-FFF2-40B4-BE49-F238E27FC236}">
                <a16:creationId xmlns:a16="http://schemas.microsoft.com/office/drawing/2014/main" id="{6C19B199-7BD7-B0BF-B720-E83530243B56}"/>
              </a:ext>
            </a:extLst>
          </p:cNvPr>
          <p:cNvSpPr txBox="1"/>
          <p:nvPr/>
        </p:nvSpPr>
        <p:spPr>
          <a:xfrm>
            <a:off x="3984171" y="2438399"/>
            <a:ext cx="5215813" cy="1631216"/>
          </a:xfrm>
          <a:prstGeom prst="rect">
            <a:avLst/>
          </a:prstGeom>
          <a:noFill/>
        </p:spPr>
        <p:txBody>
          <a:bodyPr wrap="square" rtlCol="0">
            <a:spAutoFit/>
          </a:bodyPr>
          <a:lstStyle/>
          <a:p>
            <a:r>
              <a:rPr lang="en-IN" sz="2000" i="1" dirty="0">
                <a:solidFill>
                  <a:schemeClr val="accent2">
                    <a:lumMod val="50000"/>
                  </a:schemeClr>
                </a:solidFill>
              </a:rPr>
              <a:t>       In the modern aviation industry, it is also used to analyse a database of past accidents in order to prevent an accident from happening.  Many models have been used not only for the accident investigation but also for educational purpose.</a:t>
            </a:r>
          </a:p>
        </p:txBody>
      </p:sp>
    </p:spTree>
    <p:extLst>
      <p:ext uri="{BB962C8B-B14F-4D97-AF65-F5344CB8AC3E}">
        <p14:creationId xmlns:p14="http://schemas.microsoft.com/office/powerpoint/2010/main" val="313051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F1476-56DF-634E-12AB-18BB2CAED211}"/>
              </a:ext>
            </a:extLst>
          </p:cNvPr>
          <p:cNvSpPr txBox="1"/>
          <p:nvPr/>
        </p:nvSpPr>
        <p:spPr>
          <a:xfrm>
            <a:off x="4730621" y="2519265"/>
            <a:ext cx="5990253" cy="1015663"/>
          </a:xfrm>
          <a:prstGeom prst="rect">
            <a:avLst/>
          </a:prstGeom>
          <a:noFill/>
        </p:spPr>
        <p:txBody>
          <a:bodyPr wrap="square" rtlCol="0">
            <a:spAutoFit/>
          </a:bodyPr>
          <a:lstStyle/>
          <a:p>
            <a:r>
              <a:rPr lang="en-IN" sz="6000" u="sng" dirty="0">
                <a:solidFill>
                  <a:srgbClr val="002060"/>
                </a:solidFill>
                <a:latin typeface="Algerian" panose="04020705040A02060702" pitchFamily="82" charset="0"/>
              </a:rPr>
              <a:t>THANKING YOU</a:t>
            </a:r>
          </a:p>
        </p:txBody>
      </p:sp>
    </p:spTree>
    <p:extLst>
      <p:ext uri="{BB962C8B-B14F-4D97-AF65-F5344CB8AC3E}">
        <p14:creationId xmlns:p14="http://schemas.microsoft.com/office/powerpoint/2010/main" val="116989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726D-285C-D790-4F3F-C9EAB63C2FB0}"/>
              </a:ext>
            </a:extLst>
          </p:cNvPr>
          <p:cNvSpPr>
            <a:spLocks noGrp="1"/>
          </p:cNvSpPr>
          <p:nvPr>
            <p:ph type="title"/>
          </p:nvPr>
        </p:nvSpPr>
        <p:spPr>
          <a:xfrm>
            <a:off x="1307030" y="0"/>
            <a:ext cx="10018713" cy="1752599"/>
          </a:xfrm>
        </p:spPr>
        <p:txBody>
          <a:bodyPr/>
          <a:lstStyle/>
          <a:p>
            <a:r>
              <a:rPr lang="en-US" u="sng" dirty="0">
                <a:solidFill>
                  <a:srgbClr val="002060"/>
                </a:solidFill>
                <a:latin typeface="Algerian" panose="04020705040A02060702" pitchFamily="82" charset="0"/>
              </a:rPr>
              <a:t>Project Report Template</a:t>
            </a:r>
            <a:endParaRPr lang="en-IN" u="sng"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83292CF-BA2D-5FE3-03E1-8A196AE6E509}"/>
              </a:ext>
            </a:extLst>
          </p:cNvPr>
          <p:cNvSpPr>
            <a:spLocks noGrp="1"/>
          </p:cNvSpPr>
          <p:nvPr>
            <p:ph idx="1"/>
          </p:nvPr>
        </p:nvSpPr>
        <p:spPr>
          <a:xfrm>
            <a:off x="2408041" y="1670180"/>
            <a:ext cx="10122092" cy="4208105"/>
          </a:xfrm>
        </p:spPr>
        <p:txBody>
          <a:bodyPr>
            <a:normAutofit fontScale="32500" lnSpcReduction="20000"/>
          </a:bodyPr>
          <a:lstStyle/>
          <a:p>
            <a:pPr marL="0" indent="0">
              <a:lnSpc>
                <a:spcPct val="120000"/>
              </a:lnSpc>
              <a:buNone/>
            </a:pPr>
            <a:r>
              <a:rPr lang="en-US" sz="5500" b="1" i="1" dirty="0">
                <a:solidFill>
                  <a:srgbClr val="FF0000"/>
                </a:solidFill>
              </a:rPr>
              <a:t>                         The  Tragedy  of  Flight:  A  Comprehensive  Crash  Analysis</a:t>
            </a:r>
          </a:p>
          <a:p>
            <a:pPr>
              <a:lnSpc>
                <a:spcPct val="120000"/>
              </a:lnSpc>
            </a:pPr>
            <a:endParaRPr lang="en-US" dirty="0"/>
          </a:p>
          <a:p>
            <a:pPr marL="0" indent="0">
              <a:lnSpc>
                <a:spcPct val="120000"/>
              </a:lnSpc>
              <a:buNone/>
            </a:pPr>
            <a:r>
              <a:rPr lang="en-US" sz="4500" dirty="0">
                <a:solidFill>
                  <a:schemeClr val="accent2">
                    <a:lumMod val="50000"/>
                  </a:schemeClr>
                </a:solidFill>
                <a:latin typeface="Arial" panose="020B0604020202020204" pitchFamily="34" charset="0"/>
                <a:cs typeface="Arial" panose="020B0604020202020204" pitchFamily="34" charset="0"/>
              </a:rPr>
              <a:t>                              </a:t>
            </a:r>
            <a:r>
              <a:rPr lang="en-US" sz="4500" u="sng" dirty="0">
                <a:solidFill>
                  <a:schemeClr val="accent2">
                    <a:lumMod val="50000"/>
                  </a:schemeClr>
                </a:solidFill>
                <a:latin typeface="Arial" panose="020B0604020202020204" pitchFamily="34" charset="0"/>
                <a:cs typeface="Arial" panose="020B0604020202020204" pitchFamily="34" charset="0"/>
              </a:rPr>
              <a:t>Servite  Arts  and  Science  College  for  Women </a:t>
            </a:r>
            <a:r>
              <a:rPr lang="en-US" sz="4500" dirty="0">
                <a:solidFill>
                  <a:schemeClr val="accent2">
                    <a:lumMod val="50000"/>
                  </a:schemeClr>
                </a:solidFill>
                <a:latin typeface="Arial" panose="020B0604020202020204" pitchFamily="34" charset="0"/>
                <a:cs typeface="Arial" panose="020B0604020202020204" pitchFamily="34" charset="0"/>
              </a:rPr>
              <a:t>,</a:t>
            </a:r>
          </a:p>
          <a:p>
            <a:pPr marL="0" indent="0">
              <a:lnSpc>
                <a:spcPct val="120000"/>
              </a:lnSpc>
              <a:buNone/>
            </a:pPr>
            <a:r>
              <a:rPr lang="en-US" sz="4500" dirty="0">
                <a:solidFill>
                  <a:schemeClr val="accent2">
                    <a:lumMod val="50000"/>
                  </a:schemeClr>
                </a:solidFill>
                <a:latin typeface="Arial" panose="020B0604020202020204" pitchFamily="34" charset="0"/>
                <a:cs typeface="Arial" panose="020B0604020202020204" pitchFamily="34" charset="0"/>
              </a:rPr>
              <a:t>                                         </a:t>
            </a:r>
            <a:r>
              <a:rPr lang="en-US" sz="4500" u="sng" dirty="0">
                <a:solidFill>
                  <a:schemeClr val="accent2">
                    <a:lumMod val="50000"/>
                  </a:schemeClr>
                </a:solidFill>
                <a:latin typeface="Arial" panose="020B0604020202020204" pitchFamily="34" charset="0"/>
                <a:cs typeface="Arial" panose="020B0604020202020204" pitchFamily="34" charset="0"/>
              </a:rPr>
              <a:t>  T. </a:t>
            </a:r>
            <a:r>
              <a:rPr lang="en-US" sz="4500" u="sng" dirty="0" err="1">
                <a:solidFill>
                  <a:schemeClr val="accent2">
                    <a:lumMod val="50000"/>
                  </a:schemeClr>
                </a:solidFill>
                <a:latin typeface="Arial" panose="020B0604020202020204" pitchFamily="34" charset="0"/>
                <a:cs typeface="Arial" panose="020B0604020202020204" pitchFamily="34" charset="0"/>
              </a:rPr>
              <a:t>Idaiyapatti</a:t>
            </a:r>
            <a:r>
              <a:rPr lang="en-US" sz="4500" u="sng" dirty="0">
                <a:solidFill>
                  <a:schemeClr val="accent2">
                    <a:lumMod val="50000"/>
                  </a:schemeClr>
                </a:solidFill>
                <a:latin typeface="Arial" panose="020B0604020202020204" pitchFamily="34" charset="0"/>
                <a:cs typeface="Arial" panose="020B0604020202020204" pitchFamily="34" charset="0"/>
              </a:rPr>
              <a:t>,  </a:t>
            </a:r>
            <a:r>
              <a:rPr lang="en-US" sz="4500" u="sng" dirty="0" err="1">
                <a:solidFill>
                  <a:schemeClr val="accent2">
                    <a:lumMod val="50000"/>
                  </a:schemeClr>
                </a:solidFill>
                <a:latin typeface="Arial" panose="020B0604020202020204" pitchFamily="34" charset="0"/>
                <a:cs typeface="Arial" panose="020B0604020202020204" pitchFamily="34" charset="0"/>
              </a:rPr>
              <a:t>Thogamalai</a:t>
            </a:r>
            <a:r>
              <a:rPr lang="en-US" sz="4500" u="sng" dirty="0">
                <a:solidFill>
                  <a:schemeClr val="accent2">
                    <a:lumMod val="50000"/>
                  </a:schemeClr>
                </a:solidFill>
                <a:latin typeface="Arial" panose="020B0604020202020204" pitchFamily="34" charset="0"/>
                <a:cs typeface="Arial" panose="020B0604020202020204" pitchFamily="34" charset="0"/>
              </a:rPr>
              <a:t>,  Karur.</a:t>
            </a:r>
          </a:p>
          <a:p>
            <a:pPr marL="0" indent="0">
              <a:lnSpc>
                <a:spcPct val="120000"/>
              </a:lnSpc>
              <a:buNone/>
            </a:pPr>
            <a:endParaRPr lang="en-US" sz="3600" dirty="0"/>
          </a:p>
          <a:p>
            <a:pPr marL="0" indent="0">
              <a:lnSpc>
                <a:spcPct val="120000"/>
              </a:lnSpc>
              <a:buNone/>
            </a:pPr>
            <a:r>
              <a:rPr lang="en-US" sz="4900" b="1" dirty="0">
                <a:solidFill>
                  <a:schemeClr val="accent1">
                    <a:lumMod val="50000"/>
                  </a:schemeClr>
                </a:solidFill>
              </a:rPr>
              <a:t>                             FACULTY MENTOR:  Dr. A. THANGA PANDI.,M.Sc.,M.Phil.,BE.d.,</a:t>
            </a:r>
            <a:r>
              <a:rPr lang="en-US" sz="4900" b="1" dirty="0" err="1">
                <a:solidFill>
                  <a:schemeClr val="accent1">
                    <a:lumMod val="50000"/>
                  </a:schemeClr>
                </a:solidFill>
              </a:rPr>
              <a:t>Ph.D</a:t>
            </a:r>
            <a:r>
              <a:rPr lang="en-US" sz="4900" b="1" dirty="0">
                <a:solidFill>
                  <a:schemeClr val="accent1">
                    <a:lumMod val="50000"/>
                  </a:schemeClr>
                </a:solidFill>
              </a:rPr>
              <a:t>.,</a:t>
            </a:r>
          </a:p>
          <a:p>
            <a:pPr marL="0" indent="0">
              <a:lnSpc>
                <a:spcPct val="120000"/>
              </a:lnSpc>
              <a:buNone/>
            </a:pPr>
            <a:endParaRPr lang="en-US" sz="4900" b="1" dirty="0"/>
          </a:p>
          <a:p>
            <a:pPr marL="0" indent="0">
              <a:lnSpc>
                <a:spcPct val="120000"/>
              </a:lnSpc>
              <a:buNone/>
            </a:pPr>
            <a:r>
              <a:rPr lang="en-US" dirty="0"/>
              <a:t>                                                                                                       </a:t>
            </a:r>
            <a:r>
              <a:rPr lang="en-US" sz="2900" u="sng" dirty="0">
                <a:latin typeface="Arial" panose="020B0604020202020204" pitchFamily="34" charset="0"/>
                <a:cs typeface="Arial" panose="020B0604020202020204" pitchFamily="34" charset="0"/>
              </a:rPr>
              <a:t> </a:t>
            </a:r>
            <a:r>
              <a:rPr lang="en-US" sz="4900" u="sng" dirty="0">
                <a:latin typeface="Arial" panose="020B0604020202020204" pitchFamily="34" charset="0"/>
                <a:cs typeface="Arial" panose="020B0604020202020204" pitchFamily="34" charset="0"/>
              </a:rPr>
              <a:t>Project done by</a:t>
            </a:r>
            <a:r>
              <a:rPr lang="en-US" sz="4300" b="1" dirty="0"/>
              <a:t>                    </a:t>
            </a:r>
          </a:p>
          <a:p>
            <a:pPr marL="0" indent="0">
              <a:lnSpc>
                <a:spcPct val="120000"/>
              </a:lnSpc>
              <a:buNone/>
            </a:pPr>
            <a:endParaRPr lang="en-US" sz="4300" b="1" dirty="0"/>
          </a:p>
          <a:p>
            <a:pPr marL="0" indent="0">
              <a:lnSpc>
                <a:spcPct val="120000"/>
              </a:lnSpc>
              <a:buNone/>
            </a:pPr>
            <a:r>
              <a:rPr lang="en-US" sz="4300" b="1" dirty="0">
                <a:solidFill>
                  <a:schemeClr val="accent4">
                    <a:lumMod val="50000"/>
                  </a:schemeClr>
                </a:solidFill>
              </a:rPr>
              <a:t>                                                     A.  RUTH  PRINCY     –       Team Leader</a:t>
            </a:r>
          </a:p>
          <a:p>
            <a:pPr marL="0" indent="0">
              <a:lnSpc>
                <a:spcPct val="120000"/>
              </a:lnSpc>
              <a:buNone/>
            </a:pPr>
            <a:r>
              <a:rPr lang="en-US" sz="4300" b="1" dirty="0">
                <a:solidFill>
                  <a:schemeClr val="accent4">
                    <a:lumMod val="50000"/>
                  </a:schemeClr>
                </a:solidFill>
              </a:rPr>
              <a:t>                                                      L.  NANCY  KANIKKAI  MARY      –      Team Member</a:t>
            </a:r>
          </a:p>
          <a:p>
            <a:pPr marL="0" indent="0">
              <a:lnSpc>
                <a:spcPct val="120000"/>
              </a:lnSpc>
              <a:buNone/>
            </a:pPr>
            <a:r>
              <a:rPr lang="en-US" sz="4300" b="1" dirty="0">
                <a:solidFill>
                  <a:schemeClr val="accent4">
                    <a:lumMod val="50000"/>
                  </a:schemeClr>
                </a:solidFill>
              </a:rPr>
              <a:t>                                                      A.  JEYAMALI NI    –       Team Member</a:t>
            </a:r>
          </a:p>
          <a:p>
            <a:endParaRPr lang="en-IN" dirty="0"/>
          </a:p>
        </p:txBody>
      </p:sp>
    </p:spTree>
    <p:extLst>
      <p:ext uri="{BB962C8B-B14F-4D97-AF65-F5344CB8AC3E}">
        <p14:creationId xmlns:p14="http://schemas.microsoft.com/office/powerpoint/2010/main" val="307388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1D06-F4F4-9AE1-A140-FE9AC6CA1E9D}"/>
              </a:ext>
            </a:extLst>
          </p:cNvPr>
          <p:cNvSpPr>
            <a:spLocks noGrp="1"/>
          </p:cNvSpPr>
          <p:nvPr>
            <p:ph type="title"/>
          </p:nvPr>
        </p:nvSpPr>
        <p:spPr>
          <a:xfrm>
            <a:off x="1484311" y="139960"/>
            <a:ext cx="10018713" cy="2298440"/>
          </a:xfrm>
        </p:spPr>
        <p:txBody>
          <a:bodyPr>
            <a:normAutofit/>
          </a:bodyPr>
          <a:lstStyle/>
          <a:p>
            <a:r>
              <a:rPr lang="en-IN" sz="3600" u="sng" dirty="0">
                <a:solidFill>
                  <a:srgbClr val="00206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BBCA8AB9-639D-16DE-1292-CC342D58B61F}"/>
              </a:ext>
            </a:extLst>
          </p:cNvPr>
          <p:cNvSpPr>
            <a:spLocks noGrp="1"/>
          </p:cNvSpPr>
          <p:nvPr>
            <p:ph idx="1"/>
          </p:nvPr>
        </p:nvSpPr>
        <p:spPr>
          <a:xfrm>
            <a:off x="1204392" y="1558211"/>
            <a:ext cx="10018713" cy="4935895"/>
          </a:xfrm>
        </p:spPr>
        <p:txBody>
          <a:bodyPr>
            <a:normAutofit/>
          </a:bodyPr>
          <a:lstStyle/>
          <a:p>
            <a:pPr>
              <a:buFont typeface="Wingdings" panose="05000000000000000000" pitchFamily="2" charset="2"/>
              <a:buChar char="v"/>
            </a:pPr>
            <a:r>
              <a:rPr lang="en-IN" sz="2000" dirty="0">
                <a:solidFill>
                  <a:schemeClr val="accent4">
                    <a:lumMod val="75000"/>
                  </a:schemeClr>
                </a:solidFill>
              </a:rPr>
              <a:t>         An airplane crash analysis is a detailed investigation  into the causes of an aviation accident .  The goal of an airplane crash analysis is to identify any factors that contributed to the accident, with the ultimate goal of improving safety and preventing future accidents.  The process of conducting an airplane crash analysis wide range  of data, including information about the aircraft and its systems, the operators, and any other relevant factors.  </a:t>
            </a:r>
          </a:p>
          <a:p>
            <a:pPr>
              <a:buFont typeface="Wingdings" panose="05000000000000000000" pitchFamily="2" charset="2"/>
              <a:buChar char="v"/>
            </a:pPr>
            <a:r>
              <a:rPr lang="en-IN" sz="2000" dirty="0">
                <a:solidFill>
                  <a:schemeClr val="accent4">
                    <a:lumMod val="75000"/>
                  </a:schemeClr>
                </a:solidFill>
              </a:rPr>
              <a:t>           This data is typically collected from Kaggle.  Once the data has been collected, it is analysed through tableau, to identify any potential causes of the accident.  The results of an airplane crash analysis are typically published in a report, which may include recommendations for improving safety and preventing similar accidents in the future.  These recommendations may be implemented by the relevant authorities or industry organizations.</a:t>
            </a:r>
          </a:p>
        </p:txBody>
      </p:sp>
    </p:spTree>
    <p:extLst>
      <p:ext uri="{BB962C8B-B14F-4D97-AF65-F5344CB8AC3E}">
        <p14:creationId xmlns:p14="http://schemas.microsoft.com/office/powerpoint/2010/main" val="252445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29C-70AF-609D-A9EE-CF031931F42F}"/>
              </a:ext>
            </a:extLst>
          </p:cNvPr>
          <p:cNvSpPr>
            <a:spLocks noGrp="1"/>
          </p:cNvSpPr>
          <p:nvPr>
            <p:ph type="title"/>
          </p:nvPr>
        </p:nvSpPr>
        <p:spPr>
          <a:xfrm>
            <a:off x="896482" y="611155"/>
            <a:ext cx="10018713" cy="1752599"/>
          </a:xfrm>
        </p:spPr>
        <p:txBody>
          <a:bodyPr/>
          <a:lstStyle/>
          <a:p>
            <a:r>
              <a:rPr lang="en-IN" u="sng" dirty="0">
                <a:solidFill>
                  <a:srgbClr val="002060"/>
                </a:solidFill>
                <a:latin typeface="Algerian" panose="04020705040A02060702" pitchFamily="82" charset="0"/>
              </a:rPr>
              <a:t>PURPOSE:</a:t>
            </a:r>
          </a:p>
        </p:txBody>
      </p:sp>
      <p:sp>
        <p:nvSpPr>
          <p:cNvPr id="4" name="TextBox 3">
            <a:extLst>
              <a:ext uri="{FF2B5EF4-FFF2-40B4-BE49-F238E27FC236}">
                <a16:creationId xmlns:a16="http://schemas.microsoft.com/office/drawing/2014/main" id="{090BA252-1206-4F6E-EAE5-28D94206B609}"/>
              </a:ext>
            </a:extLst>
          </p:cNvPr>
          <p:cNvSpPr txBox="1"/>
          <p:nvPr/>
        </p:nvSpPr>
        <p:spPr>
          <a:xfrm>
            <a:off x="2593910" y="2640563"/>
            <a:ext cx="8565501" cy="1200329"/>
          </a:xfrm>
          <a:prstGeom prst="rect">
            <a:avLst/>
          </a:prstGeom>
          <a:noFill/>
        </p:spPr>
        <p:txBody>
          <a:bodyPr wrap="square" rtlCol="0">
            <a:spAutoFit/>
          </a:bodyPr>
          <a:lstStyle/>
          <a:p>
            <a:r>
              <a:rPr lang="en-IN" sz="2000" i="1" dirty="0"/>
              <a:t>    </a:t>
            </a:r>
            <a:r>
              <a:rPr lang="en-IN" sz="2400" i="1" dirty="0"/>
              <a:t>The goal of a  airplane crash analysis is to identify any factors that contributed to the accident, with the ultimate goal of improving safety and preventing from accident.</a:t>
            </a:r>
          </a:p>
        </p:txBody>
      </p:sp>
    </p:spTree>
    <p:extLst>
      <p:ext uri="{BB962C8B-B14F-4D97-AF65-F5344CB8AC3E}">
        <p14:creationId xmlns:p14="http://schemas.microsoft.com/office/powerpoint/2010/main" val="224916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49E20-0F9C-1E45-C024-669AA11771D3}"/>
              </a:ext>
            </a:extLst>
          </p:cNvPr>
          <p:cNvPicPr>
            <a:picLocks noChangeAspect="1"/>
          </p:cNvPicPr>
          <p:nvPr/>
        </p:nvPicPr>
        <p:blipFill>
          <a:blip r:embed="rId2"/>
          <a:stretch>
            <a:fillRect/>
          </a:stretch>
        </p:blipFill>
        <p:spPr>
          <a:xfrm>
            <a:off x="3002012" y="64478"/>
            <a:ext cx="6187976" cy="6729043"/>
          </a:xfrm>
          <a:prstGeom prst="rect">
            <a:avLst/>
          </a:prstGeom>
        </p:spPr>
      </p:pic>
    </p:spTree>
    <p:extLst>
      <p:ext uri="{BB962C8B-B14F-4D97-AF65-F5344CB8AC3E}">
        <p14:creationId xmlns:p14="http://schemas.microsoft.com/office/powerpoint/2010/main" val="377986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4C6B0F-5DDD-2BA5-8145-82DEDDE127F0}"/>
              </a:ext>
            </a:extLst>
          </p:cNvPr>
          <p:cNvPicPr>
            <a:picLocks noChangeAspect="1"/>
          </p:cNvPicPr>
          <p:nvPr/>
        </p:nvPicPr>
        <p:blipFill>
          <a:blip r:embed="rId2"/>
          <a:stretch>
            <a:fillRect/>
          </a:stretch>
        </p:blipFill>
        <p:spPr>
          <a:xfrm>
            <a:off x="174747" y="1207577"/>
            <a:ext cx="11842506" cy="4442845"/>
          </a:xfrm>
          <a:prstGeom prst="rect">
            <a:avLst/>
          </a:prstGeom>
        </p:spPr>
      </p:pic>
    </p:spTree>
    <p:extLst>
      <p:ext uri="{BB962C8B-B14F-4D97-AF65-F5344CB8AC3E}">
        <p14:creationId xmlns:p14="http://schemas.microsoft.com/office/powerpoint/2010/main" val="7745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87C41-29E5-CA58-291F-0684F562B04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8433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A781F8-D33C-5C57-1BA9-FA5A0C21E9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5026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27E991-A55B-1613-1541-F50C37BA6E4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33162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138</TotalTime>
  <Words>495</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Corbel</vt:lpstr>
      <vt:lpstr>Wingdings</vt:lpstr>
      <vt:lpstr>Parallax</vt:lpstr>
      <vt:lpstr>WELCOME</vt:lpstr>
      <vt:lpstr>Project Report Template</vt:lpstr>
      <vt:lpstr>INTRODUCTION</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CAUSES FOR FLIGHT TRAGEDY:</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ruth princy</dc:creator>
  <cp:lastModifiedBy>ruth princy</cp:lastModifiedBy>
  <cp:revision>2</cp:revision>
  <dcterms:created xsi:type="dcterms:W3CDTF">2023-04-25T07:45:35Z</dcterms:created>
  <dcterms:modified xsi:type="dcterms:W3CDTF">2023-04-25T13:19:23Z</dcterms:modified>
</cp:coreProperties>
</file>