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1pPr>
    <a:lvl2pPr marL="411754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2pPr>
    <a:lvl3pPr marL="823509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3pPr>
    <a:lvl4pPr marL="1235263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4pPr>
    <a:lvl5pPr marL="1647017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Arial" charset="0"/>
        <a:ea typeface="+mn-ea"/>
        <a:cs typeface="+mn-cs"/>
      </a:defRPr>
    </a:lvl5pPr>
    <a:lvl6pPr marL="2058772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6pPr>
    <a:lvl7pPr marL="2470526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7pPr>
    <a:lvl8pPr marL="2882280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8pPr>
    <a:lvl9pPr marL="3294035" algn="l" defTabSz="823509" rtl="0" eaLnBrk="1" latinLnBrk="0" hangingPunct="1">
      <a:defRPr sz="2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432AD70-4864-4E52-BB80-25754C86EC3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Untitled Section" id="{5E7E4C7E-C916-4B7B-B855-4AB172230A3F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144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0929"/>
  </p:normalViewPr>
  <p:slideViewPr>
    <p:cSldViewPr showGuides="1">
      <p:cViewPr varScale="1">
        <p:scale>
          <a:sx n="78" d="100"/>
          <a:sy n="78" d="100"/>
        </p:scale>
        <p:origin x="102" y="774"/>
      </p:cViewPr>
      <p:guideLst>
        <p:guide orient="horz" pos="2160"/>
        <p:guide pos="2880"/>
        <p:guide pos="144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2.avi"/><Relationship Id="rId1" Type="http://schemas.microsoft.com/office/2007/relationships/media" Target="../media/media2.avi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7" name="Picture 15" descr="D:\nicks computer\pres pro stuff\medical animated\dna\DNA_tit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444706"/>
            <a:ext cx="7390474" cy="1143476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28768" y="3669883"/>
            <a:ext cx="7386632" cy="1752378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US" noProof="0" smtClean="0"/>
          </a:p>
        </p:txBody>
      </p:sp>
      <p:pic>
        <p:nvPicPr>
          <p:cNvPr id="8208" name="PPP_AMEDI_TLE_dna.avi">
            <a:hlinkClick r:id="" action="ppaction://media"/>
          </p:cNvPr>
          <p:cNvPicPr>
            <a:picLocks noChangeAspect="1" noChangeArrowheads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913"/>
            <a:ext cx="1281361" cy="675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8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20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20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20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08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447800"/>
            <a:ext cx="8229600" cy="48940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3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64010" y="1295400"/>
            <a:ext cx="2010708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295400"/>
            <a:ext cx="6098122" cy="4953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1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29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21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50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40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9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3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14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59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6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12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67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7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6" y="4406673"/>
            <a:ext cx="7772543" cy="1362166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6" y="2907289"/>
            <a:ext cx="7772543" cy="1499384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754" indent="0">
              <a:buNone/>
              <a:defRPr sz="1600"/>
            </a:lvl2pPr>
            <a:lvl3pPr marL="823509" indent="0">
              <a:buNone/>
              <a:defRPr sz="1400"/>
            </a:lvl3pPr>
            <a:lvl4pPr marL="1235263" indent="0">
              <a:buNone/>
              <a:defRPr sz="1300"/>
            </a:lvl4pPr>
            <a:lvl5pPr marL="1647017" indent="0">
              <a:buNone/>
              <a:defRPr sz="1300"/>
            </a:lvl5pPr>
            <a:lvl6pPr marL="2058772" indent="0">
              <a:buNone/>
              <a:defRPr sz="1300"/>
            </a:lvl6pPr>
            <a:lvl7pPr marL="2470526" indent="0">
              <a:buNone/>
              <a:defRPr sz="1300"/>
            </a:lvl7pPr>
            <a:lvl8pPr marL="2882280" indent="0">
              <a:buNone/>
              <a:defRPr sz="1300"/>
            </a:lvl8pPr>
            <a:lvl9pPr marL="329403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2259"/>
            <a:ext cx="4267200" cy="47923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32259"/>
            <a:ext cx="4267200" cy="479234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1" y="1657342"/>
            <a:ext cx="4269036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754" indent="0">
              <a:buNone/>
              <a:defRPr sz="1800" b="1"/>
            </a:lvl2pPr>
            <a:lvl3pPr marL="823509" indent="0">
              <a:buNone/>
              <a:defRPr sz="1600" b="1"/>
            </a:lvl3pPr>
            <a:lvl4pPr marL="1235263" indent="0">
              <a:buNone/>
              <a:defRPr sz="1400" b="1"/>
            </a:lvl4pPr>
            <a:lvl5pPr marL="1647017" indent="0">
              <a:buNone/>
              <a:defRPr sz="1400" b="1"/>
            </a:lvl5pPr>
            <a:lvl6pPr marL="2058772" indent="0">
              <a:buNone/>
              <a:defRPr sz="1400" b="1"/>
            </a:lvl6pPr>
            <a:lvl7pPr marL="2470526" indent="0">
              <a:buNone/>
              <a:defRPr sz="1400" b="1"/>
            </a:lvl7pPr>
            <a:lvl8pPr marL="2882280" indent="0">
              <a:buNone/>
              <a:defRPr sz="1400" b="1"/>
            </a:lvl8pPr>
            <a:lvl9pPr marL="329403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1" y="2297689"/>
            <a:ext cx="4269036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934" y="1657342"/>
            <a:ext cx="4270465" cy="64034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754" indent="0">
              <a:buNone/>
              <a:defRPr sz="1800" b="1"/>
            </a:lvl2pPr>
            <a:lvl3pPr marL="823509" indent="0">
              <a:buNone/>
              <a:defRPr sz="1600" b="1"/>
            </a:lvl3pPr>
            <a:lvl4pPr marL="1235263" indent="0">
              <a:buNone/>
              <a:defRPr sz="1400" b="1"/>
            </a:lvl4pPr>
            <a:lvl5pPr marL="1647017" indent="0">
              <a:buNone/>
              <a:defRPr sz="1400" b="1"/>
            </a:lvl5pPr>
            <a:lvl6pPr marL="2058772" indent="0">
              <a:buNone/>
              <a:defRPr sz="1400" b="1"/>
            </a:lvl6pPr>
            <a:lvl7pPr marL="2470526" indent="0">
              <a:buNone/>
              <a:defRPr sz="1400" b="1"/>
            </a:lvl7pPr>
            <a:lvl8pPr marL="2882280" indent="0">
              <a:buNone/>
              <a:defRPr sz="1400" b="1"/>
            </a:lvl8pPr>
            <a:lvl9pPr marL="3294035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934" y="2297689"/>
            <a:ext cx="4270465" cy="395071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686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309631"/>
            <a:ext cx="3236511" cy="116205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1295400"/>
            <a:ext cx="5111144" cy="5029200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2471688"/>
            <a:ext cx="3236511" cy="3852912"/>
          </a:xfrm>
        </p:spPr>
        <p:txBody>
          <a:bodyPr/>
          <a:lstStyle>
            <a:lvl1pPr marL="0" indent="0">
              <a:buNone/>
              <a:defRPr sz="1300"/>
            </a:lvl1pPr>
            <a:lvl2pPr marL="411754" indent="0">
              <a:buNone/>
              <a:defRPr sz="1100"/>
            </a:lvl2pPr>
            <a:lvl3pPr marL="823509" indent="0">
              <a:buNone/>
              <a:defRPr sz="900"/>
            </a:lvl3pPr>
            <a:lvl4pPr marL="1235263" indent="0">
              <a:buNone/>
              <a:defRPr sz="800"/>
            </a:lvl4pPr>
            <a:lvl5pPr marL="1647017" indent="0">
              <a:buNone/>
              <a:defRPr sz="800"/>
            </a:lvl5pPr>
            <a:lvl6pPr marL="2058772" indent="0">
              <a:buNone/>
              <a:defRPr sz="800"/>
            </a:lvl6pPr>
            <a:lvl7pPr marL="2470526" indent="0">
              <a:buNone/>
              <a:defRPr sz="800"/>
            </a:lvl7pPr>
            <a:lvl8pPr marL="2882280" indent="0">
              <a:buNone/>
              <a:defRPr sz="800"/>
            </a:lvl8pPr>
            <a:lvl9pPr marL="329403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0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904" y="4801172"/>
            <a:ext cx="5487258" cy="56602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1904" y="613190"/>
            <a:ext cx="5487258" cy="4115085"/>
          </a:xfrm>
        </p:spPr>
        <p:txBody>
          <a:bodyPr/>
          <a:lstStyle>
            <a:lvl1pPr marL="0" indent="0">
              <a:buNone/>
              <a:defRPr sz="2900"/>
            </a:lvl1pPr>
            <a:lvl2pPr marL="411754" indent="0">
              <a:buNone/>
              <a:defRPr sz="2500"/>
            </a:lvl2pPr>
            <a:lvl3pPr marL="823509" indent="0">
              <a:buNone/>
              <a:defRPr sz="2200"/>
            </a:lvl3pPr>
            <a:lvl4pPr marL="1235263" indent="0">
              <a:buNone/>
              <a:defRPr sz="1800"/>
            </a:lvl4pPr>
            <a:lvl5pPr marL="1647017" indent="0">
              <a:buNone/>
              <a:defRPr sz="1800"/>
            </a:lvl5pPr>
            <a:lvl6pPr marL="2058772" indent="0">
              <a:buNone/>
              <a:defRPr sz="1800"/>
            </a:lvl6pPr>
            <a:lvl7pPr marL="2470526" indent="0">
              <a:buNone/>
              <a:defRPr sz="1800"/>
            </a:lvl7pPr>
            <a:lvl8pPr marL="2882280" indent="0">
              <a:buNone/>
              <a:defRPr sz="1800"/>
            </a:lvl8pPr>
            <a:lvl9pPr marL="3294035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1904" y="5367193"/>
            <a:ext cx="5487258" cy="804721"/>
          </a:xfrm>
        </p:spPr>
        <p:txBody>
          <a:bodyPr/>
          <a:lstStyle>
            <a:lvl1pPr marL="0" indent="0">
              <a:buNone/>
              <a:defRPr sz="1300"/>
            </a:lvl1pPr>
            <a:lvl2pPr marL="411754" indent="0">
              <a:buNone/>
              <a:defRPr sz="1100"/>
            </a:lvl2pPr>
            <a:lvl3pPr marL="823509" indent="0">
              <a:buNone/>
              <a:defRPr sz="900"/>
            </a:lvl3pPr>
            <a:lvl4pPr marL="1235263" indent="0">
              <a:buNone/>
              <a:defRPr sz="800"/>
            </a:lvl4pPr>
            <a:lvl5pPr marL="1647017" indent="0">
              <a:buNone/>
              <a:defRPr sz="800"/>
            </a:lvl5pPr>
            <a:lvl6pPr marL="2058772" indent="0">
              <a:buNone/>
              <a:defRPr sz="800"/>
            </a:lvl6pPr>
            <a:lvl7pPr marL="2470526" indent="0">
              <a:buNone/>
              <a:defRPr sz="800"/>
            </a:lvl7pPr>
            <a:lvl8pPr marL="2882280" indent="0">
              <a:buNone/>
              <a:defRPr sz="800"/>
            </a:lvl8pPr>
            <a:lvl9pPr marL="3294035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7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media" Target="../media/media1.avi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ideo" Target="../media/media1.avi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D:\nicks computer\pres pro stuff\medical animated\dna\DNA_txt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1" y="168663"/>
            <a:ext cx="8188914" cy="939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pic>
        <p:nvPicPr>
          <p:cNvPr id="1036" name="PPP_AMEDI_TXT_dna.avi">
            <a:hlinkClick r:id="" action="ppaction://media"/>
          </p:cNvPr>
          <p:cNvPicPr>
            <a:picLocks noChangeAspect="1" noChangeArrowheads="1"/>
          </p:cNvPicPr>
          <p:nvPr>
            <a:vide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556" y="0"/>
            <a:ext cx="686444" cy="217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228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75490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7696199" cy="4894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1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03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6"/>
                  </p:tgtEl>
                </p:cond>
              </p:nextCondLst>
            </p:seq>
          </p:childTnLst>
        </p:cTn>
      </p:par>
    </p:tnLst>
  </p:timing>
  <p:txStyles>
    <p:titleStyle>
      <a:lvl1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11754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823509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235263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647017" algn="l" defTabSz="915010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3129" indent="-343129" algn="l" defTabSz="915010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3445" indent="-285941" algn="l" defTabSz="915010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2333" indent="-227323" algn="l" defTabSz="915010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599838" indent="-228752" algn="l" defTabSz="915010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</a:defRPr>
      </a:lvl4pPr>
      <a:lvl5pPr marL="2057342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69097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80851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292605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04360" indent="-228752" algn="l" defTabSz="915010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754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3509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5263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7017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8772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0526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2280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4035" algn="l" defTabSz="823509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E48E-464D-4431-8EC5-33D31E8B94CC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30F3-4E5C-414C-81AE-99866C1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6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dirty="0" smtClean="0"/>
              <a:t>Solving the 0-1 Knapsack Problem With Genetic Algorithms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John Rutherford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7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6800"/>
            <a:ext cx="4833257" cy="474090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8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7798" y="4287291"/>
            <a:ext cx="2639442" cy="272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20060"/>
            <a:ext cx="1219200" cy="16592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595" y="3580672"/>
            <a:ext cx="1480994" cy="11352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492" y="4214413"/>
            <a:ext cx="1308583" cy="16689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062921"/>
            <a:ext cx="1524000" cy="111657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849" y="1638312"/>
            <a:ext cx="1656452" cy="12227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128" y="4239632"/>
            <a:ext cx="1104006" cy="1592455"/>
          </a:xfrm>
          <a:prstGeom prst="rect">
            <a:avLst/>
          </a:prstGeom>
        </p:spPr>
      </p:pic>
      <p:sp>
        <p:nvSpPr>
          <p:cNvPr id="17" name="Parallelogram 16"/>
          <p:cNvSpPr/>
          <p:nvPr/>
        </p:nvSpPr>
        <p:spPr>
          <a:xfrm>
            <a:off x="6010596" y="5508927"/>
            <a:ext cx="2744538" cy="748784"/>
          </a:xfrm>
          <a:prstGeom prst="parallelogram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MAX WEIGHT</a:t>
            </a:r>
          </a:p>
          <a:p>
            <a:pPr algn="ctr"/>
            <a:r>
              <a:rPr lang="en-US" sz="2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10 LBS</a:t>
            </a:r>
            <a:endParaRPr 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68975" y="282415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 / 2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13031" y="5778410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 / 4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36386" y="4715926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 / 3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014683" y="5833218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/ 5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82765" y="3127063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dirty="0" smtClean="0"/>
              <a:t> / 1 </a:t>
            </a:r>
            <a:r>
              <a:rPr lang="en-US" dirty="0" err="1" smtClean="0"/>
              <a:t>lb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305300" y="3092891"/>
            <a:ext cx="1600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 / 2 </a:t>
            </a:r>
            <a:r>
              <a:rPr lang="en-US" dirty="0" err="1" smtClean="0"/>
              <a:t>lbs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04584" y="2821646"/>
            <a:ext cx="252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FF0000"/>
                </a:solidFill>
              </a:rPr>
              <a:t>13 / 9 </a:t>
            </a:r>
            <a:r>
              <a:rPr lang="en-US" sz="4800" dirty="0" err="1" smtClean="0">
                <a:solidFill>
                  <a:srgbClr val="FF0000"/>
                </a:solidFill>
              </a:rPr>
              <a:t>lb</a:t>
            </a:r>
            <a:endParaRPr 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25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66667E-6 7.40741E-7 L 1.66667E-6 7.40741E-7 C 0.00209 0.00555 0.00434 0.01111 0.00625 0.0169 C 0.00695 0.01875 0.00712 0.0213 0.00781 0.02315 C 0.00972 0.02755 0.01215 0.03171 0.01424 0.03588 L 0.01736 0.04213 C 0.0184 0.04444 0.01893 0.04722 0.02049 0.04861 C 0.02222 0.05 0.02361 0.05162 0.02535 0.05278 C 0.02674 0.0537 0.02847 0.05417 0.03004 0.05486 C 0.0316 0.05694 0.03316 0.05926 0.0349 0.06134 C 0.03681 0.06366 0.03941 0.06505 0.04115 0.06759 C 0.04375 0.0713 0.04479 0.07662 0.04757 0.08032 C 0.05521 0.09051 0.05139 0.08657 0.05868 0.09305 C 0.06493 0.10949 0.05781 0.09398 0.06823 0.10787 C 0.07014 0.11042 0.07101 0.11389 0.07292 0.1162 C 0.07483 0.11875 0.07743 0.12037 0.07934 0.12268 C 0.08316 0.12731 0.08681 0.13241 0.09045 0.1375 C 0.09254 0.14028 0.09445 0.14352 0.0967 0.14583 C 0.09948 0.14884 0.10226 0.15139 0.10469 0.1544 C 0.1092 0.15972 0.1125 0.1669 0.11736 0.1713 C 0.12587 0.17893 0.12084 0.17384 0.13177 0.18819 L 0.14132 0.20093 C 0.14445 0.2037 0.14809 0.20579 0.1507 0.20949 C 0.15452 0.21435 0.15764 0.22014 0.16181 0.2243 C 0.16615 0.22847 0.17084 0.23194 0.17465 0.23704 C 0.17622 0.23912 0.17761 0.24143 0.17934 0.24329 C 0.18229 0.2463 0.18889 0.25185 0.18889 0.25185 C 0.19254 0.25903 0.19549 0.26597 0.20156 0.27083 L 0.20955 0.27708 C 0.21111 0.27986 0.2125 0.2831 0.21424 0.28565 C 0.21563 0.2875 0.21754 0.28843 0.2191 0.28981 C 0.22118 0.2919 0.22361 0.29375 0.22535 0.2963 C 0.22674 0.29792 0.22726 0.30069 0.22865 0.30255 C 0.23229 0.30764 0.23681 0.31134 0.24132 0.31528 C 0.24236 0.31736 0.24358 0.31921 0.24445 0.32153 C 0.24514 0.32361 0.24514 0.32616 0.24601 0.32801 C 0.24722 0.33032 0.24931 0.33218 0.25087 0.33426 C 0.25191 0.33704 0.25261 0.34028 0.25399 0.34282 C 0.25521 0.34514 0.25729 0.34676 0.25868 0.34907 C 0.2599 0.35116 0.26094 0.35324 0.26198 0.35555 C 0.26597 0.3713 0.26059 0.35162 0.26667 0.36805 C 0.26858 0.37315 0.2684 0.37755 0.26979 0.38287 C 0.27066 0.38588 0.27205 0.38843 0.27309 0.39143 C 0.27691 0.4037 0.2717 0.3919 0.27778 0.40417 C 0.28143 0.41852 0.27709 0.40069 0.2809 0.42106 C 0.28143 0.42315 0.28212 0.42523 0.28264 0.42731 C 0.28316 0.43079 0.28351 0.43449 0.2842 0.43796 C 0.28837 0.46319 0.28264 0.425 0.28733 0.45926 C 0.28837 0.46643 0.29045 0.47731 0.29045 0.48449 C 0.29097 0.50579 0.29045 0.52685 0.29045 0.54815 L 0.29219 0.54583 " pathEditMode="relative" ptsTypes="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66667E-6 3.7037E-7 L -6.66667E-6 3.7037E-7 C 0.00503 0.00139 0.01024 0.00278 0.01544 0.0044 C 0.02135 0.00648 0.03089 0.01273 0.03437 0.01597 L 0.04478 0.02523 C 0.04652 0.02662 0.04791 0.02917 0.04982 0.02986 C 0.05225 0.03055 0.05451 0.03125 0.05676 0.03217 C 0.0585 0.03264 0.06024 0.03333 0.06197 0.03426 C 0.06666 0.03727 0.07083 0.04143 0.07569 0.04352 L 0.0861 0.04815 C 0.09669 0.05764 0.08506 0.04838 0.09982 0.05509 C 0.10242 0.05625 0.10451 0.05833 0.10676 0.05972 C 0.1085 0.06065 0.11024 0.06111 0.11197 0.06204 C 0.1144 0.06342 0.11649 0.06528 0.11892 0.06667 C 0.121 0.06759 0.1236 0.06782 0.12569 0.06875 C 0.12812 0.07014 0.13037 0.07222 0.13263 0.07338 C 0.1361 0.07546 0.14131 0.07685 0.14478 0.07801 C 0.16214 0.08958 0.14027 0.07616 0.16024 0.08495 C 0.16267 0.08611 0.16475 0.08842 0.16718 0.08958 C 0.16944 0.09074 0.17169 0.0912 0.17412 0.0919 C 0.19044 0.10278 0.16978 0.09028 0.19131 0.09884 C 0.19374 0.09977 0.19583 0.10185 0.19826 0.10324 C 0.20103 0.10509 0.20381 0.10694 0.20676 0.10787 C 0.21249 0.10995 0.21839 0.11018 0.22395 0.1125 C 0.22742 0.11412 0.23107 0.11505 0.23437 0.11713 C 0.23662 0.11875 0.23888 0.1206 0.24131 0.12176 C 0.24357 0.12292 0.24583 0.12315 0.24826 0.12407 C 0.24826 0.12407 0.2611 0.12986 0.26371 0.13102 L 0.27395 0.13565 C 0.2769 0.13704 0.27985 0.13819 0.28263 0.14005 C 0.28454 0.14143 0.28593 0.14375 0.28784 0.14467 C 0.29062 0.14606 0.29357 0.1463 0.29652 0.14699 C 0.29878 0.14768 0.30103 0.14861 0.30329 0.1493 C 0.31336 0.1581 0.30364 0.15046 0.31371 0.15625 C 0.31596 0.15764 0.31822 0.15972 0.32065 0.16088 C 0.32274 0.16204 0.32517 0.16204 0.32742 0.16319 C 0.33037 0.16435 0.33315 0.1662 0.3361 0.16782 C 0.33784 0.16852 0.33958 0.16898 0.34131 0.17014 C 0.35312 0.17801 0.33905 0.17222 0.35329 0.17685 C 0.36961 0.19329 0.35121 0.17685 0.36718 0.18611 C 0.38194 0.19491 0.36996 0.19352 0.38958 0.20231 L 0.39982 0.20671 C 0.40155 0.20764 0.40364 0.20787 0.40503 0.20903 C 0.4085 0.21227 0.41162 0.2162 0.41544 0.21829 C 0.42621 0.22407 0.421 0.22199 0.43089 0.22523 C 0.43315 0.22685 0.43558 0.22801 0.43784 0.22986 C 0.44982 0.23981 0.43975 0.23449 0.44982 0.23912 C 0.46214 0.25 0.45624 0.24676 0.46718 0.25046 C 0.46944 0.25278 0.47152 0.25555 0.47395 0.25741 C 0.48975 0.26944 0.46787 0.24838 0.48437 0.26435 C 0.50086 0.28032 0.49235 0.27616 0.50503 0.28032 C 0.50728 0.28264 0.50937 0.28565 0.51197 0.28727 C 0.51405 0.28866 0.51683 0.28796 0.51892 0.28958 C 0.53697 0.30347 0.51301 0.29167 0.52916 0.29884 C 0.53142 0.30116 0.53402 0.30301 0.5361 0.30579 C 0.55468 0.32824 0.54166 0.31597 0.55329 0.32639 C 0.55451 0.3294 0.5552 0.33287 0.55676 0.33565 C 0.56041 0.34143 0.56631 0.34491 0.56892 0.35162 C 0.56996 0.35486 0.571 0.35787 0.57221 0.36088 C 0.57725 0.37245 0.57464 0.36296 0.57916 0.37708 C 0.58159 0.38426 0.58107 0.3868 0.58263 0.39537 C 0.58315 0.39768 0.58385 0.4 0.58437 0.40231 C 0.58489 0.41458 0.58506 0.42685 0.5861 0.43912 C 0.58628 0.44143 0.58749 0.44352 0.58784 0.44606 C 0.59166 0.47454 0.58732 0.45532 0.59131 0.4713 C 0.59183 0.47824 0.59218 0.48518 0.59305 0.4919 C 0.59496 0.50949 0.59548 0.49282 0.59652 0.51713 C 0.59687 0.52801 0.59652 0.53866 0.59652 0.54954 L 0.59652 0.54954 " pathEditMode="relative" ptsTypes="AAAAAAAAAAAAAAAAAAAAAAAAAAAAAAAAAAAAAAAAAAAAAAAAAAAAAAAAAAAAAAAAAAAAA">
                                      <p:cBhvr>
                                        <p:cTn id="1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.83333E-6 1.48148E-6 L 5.83333E-6 1.48148E-6 C -0.00069 -0.00787 -0.00086 -0.01551 -0.00173 -0.02315 C -0.00208 -0.02547 -0.00347 -0.02755 -0.00347 -0.03009 C -0.00347 -0.05185 -0.00433 -0.04792 0.00174 -0.05996 C 0.00226 -0.06297 0.00226 -0.06621 0.0033 -0.06898 C 0.00521 -0.07408 0.01025 -0.08287 0.01025 -0.08287 C 0.01337 -0.09884 0.00955 -0.08588 0.01719 -0.09884 C 0.03612 -0.13148 0.01355 -0.09861 0.03091 -0.11968 C 0.05001 -0.14236 0.03247 -0.12547 0.05174 -0.14259 C 0.05348 -0.14422 0.05487 -0.1463 0.05678 -0.14722 L 0.06719 -0.15185 C 0.06893 -0.15255 0.07067 -0.15371 0.0724 -0.15417 C 0.07518 -0.15486 0.07813 -0.15556 0.08108 -0.15648 C 0.08282 -0.15695 0.08438 -0.15834 0.08612 -0.1588 C 0.0908 -0.15972 0.09532 -0.16019 0.10001 -0.16088 C 0.11563 -0.16019 0.13386 -0.16111 0.15001 -0.15648 C 0.15903 -0.15371 0.15157 -0.15417 0.16198 -0.14954 C 0.16476 -0.14838 0.16789 -0.14792 0.17067 -0.14722 C 0.17292 -0.1456 0.17518 -0.14398 0.17761 -0.14259 C 0.18091 -0.14074 0.1849 -0.14074 0.18785 -0.13797 C 0.19983 -0.12755 0.19428 -0.13056 0.20348 -0.12662 C 0.21858 -0.10648 0.20001 -0.13195 0.21216 -0.11273 C 0.21372 -0.11019 0.21563 -0.10834 0.21719 -0.10579 C 0.21858 -0.10371 0.21945 -0.10116 0.22067 -0.09884 C 0.2224 -0.09584 0.22448 -0.09306 0.22587 -0.08982 C 0.23525 -0.06898 0.22639 -0.08218 0.23629 -0.06898 C 0.23681 -0.06667 0.23751 -0.06459 0.23803 -0.06227 C 0.23855 -0.05903 0.23872 -0.05579 0.23976 -0.05301 C 0.24046 -0.05047 0.24202 -0.04838 0.24306 -0.04607 L 0.24653 -0.03218 L 0.24827 -0.02547 C 0.24948 -0.01482 0.25122 0.00116 0.25174 0.01134 C 0.25452 0.0706 0.24914 0.04699 0.25521 0.07106 L 0.25869 0.10324 C 0.25921 0.1081 0.26025 0.12268 0.26216 0.1287 C 0.26233 0.12963 0.2632 0.13009 0.26389 0.13102 L 0.26216 0.1287 L 0.26737 0.1287 " pathEditMode="relative" ptsTypes="AAAAAAAAAAAAAAAAAAAAAAAAAAAAAAAAAAAAA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1" presetClass="exit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44444E-6 -7.03704E-6 L -4.44444E-6 -7.03704E-6 C 0.00157 0.00601 0.00348 0.01203 0.00504 0.01828 C 0.00591 0.02129 0.00608 0.02453 0.00678 0.02754 C 0.0073 0.02985 0.00799 0.03194 0.00851 0.03425 C 0.00921 0.03749 0.00955 0.0405 0.01025 0.04351 C 0.0125 0.0537 0.01181 0.04768 0.01372 0.05972 C 0.01441 0.06411 0.01476 0.06874 0.01546 0.07337 C 0.01598 0.07731 0.01667 0.08101 0.01719 0.08495 C 0.01962 0.10277 0.01754 0.09351 0.02049 0.10555 C 0.02119 0.1118 0.02153 0.11805 0.02223 0.12407 C 0.02257 0.12638 0.02344 0.1287 0.02396 0.13101 C 0.02518 0.13634 0.02639 0.14166 0.02744 0.14698 C 0.02865 0.153 0.02969 0.15925 0.03091 0.1655 C 0.03143 0.16851 0.03195 0.17152 0.03264 0.17453 L 0.03438 0.18147 C 0.0349 0.18911 0.03525 0.19675 0.03612 0.20439 C 0.03629 0.20694 0.03733 0.20902 0.03785 0.21134 C 0.03837 0.21434 0.03872 0.21759 0.03959 0.22059 C 0.04046 0.22453 0.04202 0.22823 0.04289 0.23217 C 0.04428 0.23726 0.04532 0.24282 0.04636 0.24814 C 0.04705 0.25115 0.04723 0.25439 0.04809 0.2574 C 0.04896 0.26064 0.0507 0.26342 0.05157 0.26643 C 0.05296 0.27106 0.05382 0.27569 0.05504 0.28032 L 0.05678 0.28726 C 0.0573 0.28958 0.05799 0.29166 0.05851 0.29421 C 0.06059 0.30578 0.05938 0.30022 0.06198 0.31018 C 0.06129 0.33309 0.06112 0.35624 0.06025 0.37916 C 0.0599 0.3861 0.05869 0.39305 0.05851 0.39976 C 0.05764 0.4236 0.05782 0.44745 0.05678 0.47106 C 0.0566 0.4743 0.05556 0.47731 0.05504 0.48032 C 0.05313 0.49305 0.0533 0.49027 0.0533 0.4986 L 0.0533 0.4986 " pathEditMode="relative" ptsTypes="AAAAAAAAAAAAAAAAAAAAAAAAAAAAAAA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for Knapsack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0"/>
            <a:ext cx="7696199" cy="4894079"/>
          </a:xfrm>
        </p:spPr>
        <p:txBody>
          <a:bodyPr/>
          <a:lstStyle/>
          <a:p>
            <a:r>
              <a:rPr lang="en-US" dirty="0" smtClean="0"/>
              <a:t>Finding </a:t>
            </a:r>
            <a:r>
              <a:rPr lang="en-US" dirty="0"/>
              <a:t>the least wasteful way to cut raw </a:t>
            </a:r>
            <a:r>
              <a:rPr lang="en-US" dirty="0" smtClean="0"/>
              <a:t>materials</a:t>
            </a:r>
          </a:p>
          <a:p>
            <a:r>
              <a:rPr lang="en-US" dirty="0" smtClean="0"/>
              <a:t>Selection </a:t>
            </a:r>
            <a:r>
              <a:rPr lang="en-US" dirty="0"/>
              <a:t>of </a:t>
            </a:r>
            <a:r>
              <a:rPr lang="en-US" dirty="0" smtClean="0"/>
              <a:t>capital investments and financial portfolio</a:t>
            </a:r>
          </a:p>
          <a:p>
            <a:r>
              <a:rPr lang="en-US" dirty="0" smtClean="0"/>
              <a:t>Selection </a:t>
            </a:r>
            <a:r>
              <a:rPr lang="en-US" dirty="0"/>
              <a:t>of assets </a:t>
            </a:r>
            <a:r>
              <a:rPr lang="en-US" dirty="0" smtClean="0"/>
              <a:t>for asset-based securitization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List of Item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Benefit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Weight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Population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Represented by </a:t>
            </a:r>
            <a:r>
              <a:rPr lang="en-US" dirty="0" err="1" smtClean="0"/>
              <a:t>BitString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100111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Each bit represents the position of the stored item in the list.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Set bit = Used Item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Prevents unnecessary creation of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Improves efficiency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0401" y="1486930"/>
            <a:ext cx="457200" cy="23083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2400" dirty="0" smtClean="0"/>
              <a:t>100111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355685" y="1486930"/>
            <a:ext cx="14216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 / 2 </a:t>
            </a:r>
            <a:r>
              <a:rPr lang="en-US" sz="2400" dirty="0" err="1" smtClean="0"/>
              <a:t>lbs</a:t>
            </a:r>
            <a:endParaRPr lang="en-US" sz="2400" dirty="0" smtClean="0"/>
          </a:p>
          <a:p>
            <a:r>
              <a:rPr lang="en-US" sz="2400" dirty="0" smtClean="0"/>
              <a:t>3 / 5 </a:t>
            </a:r>
            <a:r>
              <a:rPr lang="en-US" sz="2400" dirty="0" err="1" smtClean="0"/>
              <a:t>lbs</a:t>
            </a:r>
            <a:endParaRPr lang="en-US" sz="2400" dirty="0" smtClean="0"/>
          </a:p>
          <a:p>
            <a:r>
              <a:rPr lang="en-US" sz="2400" dirty="0" smtClean="0"/>
              <a:t>2 / 3 </a:t>
            </a:r>
            <a:r>
              <a:rPr lang="en-US" sz="2400" dirty="0" err="1" smtClean="0"/>
              <a:t>lbs</a:t>
            </a:r>
            <a:endParaRPr lang="en-US" sz="2400" dirty="0" smtClean="0"/>
          </a:p>
          <a:p>
            <a:r>
              <a:rPr lang="en-US" sz="2400" dirty="0" smtClean="0"/>
              <a:t>5 / 4 </a:t>
            </a:r>
            <a:r>
              <a:rPr lang="en-US" sz="2400" dirty="0" err="1" smtClean="0"/>
              <a:t>lbs</a:t>
            </a:r>
            <a:endParaRPr lang="en-US" sz="2400" dirty="0" smtClean="0"/>
          </a:p>
          <a:p>
            <a:r>
              <a:rPr lang="en-US" sz="2400" dirty="0" smtClean="0"/>
              <a:t>1 / 1 </a:t>
            </a:r>
            <a:r>
              <a:rPr lang="en-US" sz="2400" dirty="0" err="1" smtClean="0"/>
              <a:t>lb</a:t>
            </a:r>
            <a:endParaRPr lang="en-US" sz="2400" dirty="0" smtClean="0"/>
          </a:p>
          <a:p>
            <a:r>
              <a:rPr lang="en-US" sz="2400" dirty="0" smtClean="0"/>
              <a:t>3 / 2 </a:t>
            </a:r>
            <a:r>
              <a:rPr lang="en-US" sz="2400" dirty="0" err="1" smtClean="0"/>
              <a:t>lbs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415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201</a:t>
            </a:r>
          </a:p>
          <a:p>
            <a:pPr lvl="1"/>
            <a:r>
              <a:rPr lang="en-US" dirty="0" smtClean="0"/>
              <a:t>Last 1 for insertion</a:t>
            </a:r>
          </a:p>
          <a:p>
            <a:r>
              <a:rPr lang="en-US" dirty="0" smtClean="0"/>
              <a:t>Creates 400 members at start</a:t>
            </a:r>
          </a:p>
          <a:p>
            <a:pPr lvl="1"/>
            <a:r>
              <a:rPr lang="en-US" dirty="0" smtClean="0"/>
              <a:t>Shuffles a list of </a:t>
            </a:r>
            <a:r>
              <a:rPr lang="en-US" dirty="0" err="1" smtClean="0"/>
              <a:t>ints</a:t>
            </a:r>
            <a:r>
              <a:rPr lang="en-US" dirty="0" smtClean="0"/>
              <a:t> (same size as population)</a:t>
            </a:r>
          </a:p>
          <a:p>
            <a:pPr lvl="1"/>
            <a:r>
              <a:rPr lang="en-US" dirty="0" smtClean="0"/>
              <a:t>Iterates through list adding objects until weight limit is reached</a:t>
            </a:r>
          </a:p>
          <a:p>
            <a:pPr lvl="1"/>
            <a:r>
              <a:rPr lang="en-US" dirty="0" smtClean="0"/>
              <a:t>Creates </a:t>
            </a:r>
            <a:r>
              <a:rPr lang="en-US" dirty="0" err="1" smtClean="0"/>
              <a:t>PopMember</a:t>
            </a:r>
            <a:r>
              <a:rPr lang="en-US" dirty="0" smtClean="0"/>
              <a:t> object containing </a:t>
            </a:r>
            <a:r>
              <a:rPr lang="en-US" dirty="0" err="1" smtClean="0"/>
              <a:t>BitSet</a:t>
            </a:r>
            <a:r>
              <a:rPr lang="en-US" dirty="0" smtClean="0"/>
              <a:t> and score</a:t>
            </a:r>
          </a:p>
          <a:p>
            <a:pPr lvl="1"/>
            <a:r>
              <a:rPr lang="en-US" dirty="0" smtClean="0"/>
              <a:t>Prevents adding same item twice</a:t>
            </a:r>
          </a:p>
          <a:p>
            <a:pPr lvl="1"/>
            <a:r>
              <a:rPr lang="en-US" dirty="0" smtClean="0"/>
              <a:t>Stops adding items at end of list</a:t>
            </a:r>
          </a:p>
          <a:p>
            <a:r>
              <a:rPr lang="en-US" dirty="0" smtClean="0"/>
              <a:t>Uses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70029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7696199" cy="4894079"/>
          </a:xfrm>
        </p:spPr>
        <p:txBody>
          <a:bodyPr/>
          <a:lstStyle/>
          <a:p>
            <a:r>
              <a:rPr lang="en-US" dirty="0" smtClean="0"/>
              <a:t>Selects 2 Members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Biased towards better </a:t>
            </a:r>
            <a:r>
              <a:rPr lang="en-US" dirty="0"/>
              <a:t>s</a:t>
            </a:r>
            <a:r>
              <a:rPr lang="en-US" dirty="0" smtClean="0"/>
              <a:t>olutions</a:t>
            </a:r>
          </a:p>
          <a:p>
            <a:r>
              <a:rPr lang="en-US" dirty="0" smtClean="0"/>
              <a:t>Doesn’t lose potentially good pieces from worse solutions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04970"/>
              </p:ext>
            </p:extLst>
          </p:nvPr>
        </p:nvGraphicFramePr>
        <p:xfrm>
          <a:off x="2209800" y="2193039"/>
          <a:ext cx="4495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09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Part of Population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r>
                        <a:rPr lang="en-US" baseline="0" dirty="0" smtClean="0"/>
                        <a:t> Chosen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First</a:t>
                      </a:r>
                      <a:r>
                        <a:rPr lang="en-US" baseline="0" dirty="0" smtClean="0"/>
                        <a:t>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Second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Third</a:t>
                      </a:r>
                      <a:r>
                        <a:rPr lang="en-US" baseline="0" dirty="0" smtClean="0"/>
                        <a:t>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Fourth</a:t>
                      </a:r>
                      <a:r>
                        <a:rPr lang="en-US" baseline="0" dirty="0" smtClean="0"/>
                        <a:t> 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1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1905000"/>
            <a:ext cx="5867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Parent 1: </a:t>
            </a:r>
            <a:r>
              <a:rPr lang="en-US" sz="4800" dirty="0" smtClean="0">
                <a:solidFill>
                  <a:srgbClr val="0070C0"/>
                </a:solidFill>
              </a:rPr>
              <a:t>1</a:t>
            </a:r>
            <a:r>
              <a:rPr lang="en-US" sz="4800" dirty="0" smtClean="0">
                <a:solidFill>
                  <a:srgbClr val="00B050"/>
                </a:solidFill>
              </a:rPr>
              <a:t>0</a:t>
            </a:r>
            <a:r>
              <a:rPr lang="en-US" sz="4800" dirty="0">
                <a:solidFill>
                  <a:srgbClr val="0070C0"/>
                </a:solidFill>
              </a:rPr>
              <a:t>0</a:t>
            </a:r>
            <a:r>
              <a:rPr lang="en-US" sz="4800" dirty="0" smtClean="0">
                <a:solidFill>
                  <a:srgbClr val="00B050"/>
                </a:solidFill>
              </a:rPr>
              <a:t>1</a:t>
            </a:r>
            <a:r>
              <a:rPr lang="en-US" sz="4800" dirty="0" smtClean="0">
                <a:solidFill>
                  <a:srgbClr val="0070C0"/>
                </a:solidFill>
              </a:rPr>
              <a:t>0</a:t>
            </a:r>
            <a:r>
              <a:rPr lang="en-US" sz="4800" dirty="0" smtClean="0">
                <a:solidFill>
                  <a:srgbClr val="00B050"/>
                </a:solidFill>
              </a:rPr>
              <a:t>0</a:t>
            </a:r>
            <a:r>
              <a:rPr lang="en-US" sz="4800" dirty="0" smtClean="0">
                <a:solidFill>
                  <a:srgbClr val="0070C0"/>
                </a:solidFill>
              </a:rPr>
              <a:t>1</a:t>
            </a:r>
            <a:r>
              <a:rPr lang="en-US" sz="48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sz="4800" dirty="0" smtClean="0"/>
              <a:t>Parent 2: </a:t>
            </a:r>
            <a:r>
              <a:rPr lang="en-US" sz="4800" dirty="0" smtClean="0">
                <a:solidFill>
                  <a:srgbClr val="00B050"/>
                </a:solidFill>
              </a:rPr>
              <a:t>0</a:t>
            </a:r>
            <a:r>
              <a:rPr lang="en-US" sz="4800" dirty="0" smtClean="0">
                <a:solidFill>
                  <a:srgbClr val="0070C0"/>
                </a:solidFill>
              </a:rPr>
              <a:t>1</a:t>
            </a:r>
            <a:r>
              <a:rPr lang="en-US" sz="4800" dirty="0" smtClean="0">
                <a:solidFill>
                  <a:srgbClr val="00B050"/>
                </a:solidFill>
              </a:rPr>
              <a:t>0</a:t>
            </a:r>
            <a:r>
              <a:rPr lang="en-US" sz="4800" dirty="0" smtClean="0">
                <a:solidFill>
                  <a:srgbClr val="0070C0"/>
                </a:solidFill>
              </a:rPr>
              <a:t>1</a:t>
            </a:r>
            <a:r>
              <a:rPr lang="en-US" sz="4800" dirty="0" smtClean="0">
                <a:solidFill>
                  <a:srgbClr val="00B050"/>
                </a:solidFill>
              </a:rPr>
              <a:t>0</a:t>
            </a:r>
            <a:r>
              <a:rPr lang="en-US" sz="4800" dirty="0" smtClean="0">
                <a:solidFill>
                  <a:srgbClr val="0070C0"/>
                </a:solidFill>
              </a:rPr>
              <a:t>1</a:t>
            </a:r>
            <a:r>
              <a:rPr lang="en-US" sz="4800" dirty="0" smtClean="0">
                <a:solidFill>
                  <a:srgbClr val="00B050"/>
                </a:solidFill>
              </a:rPr>
              <a:t>1</a:t>
            </a:r>
            <a:r>
              <a:rPr lang="en-US" sz="4800" dirty="0" smtClean="0">
                <a:solidFill>
                  <a:srgbClr val="0070C0"/>
                </a:solidFill>
              </a:rPr>
              <a:t>0</a:t>
            </a:r>
          </a:p>
          <a:p>
            <a:endParaRPr lang="en-US" sz="4800" dirty="0">
              <a:solidFill>
                <a:srgbClr val="0070C0"/>
              </a:solidFill>
            </a:endParaRPr>
          </a:p>
          <a:p>
            <a:r>
              <a:rPr lang="en-US" sz="4800" dirty="0"/>
              <a:t>Child 1  : </a:t>
            </a:r>
            <a:r>
              <a:rPr lang="en-US" sz="4800" dirty="0">
                <a:solidFill>
                  <a:srgbClr val="0070C0"/>
                </a:solidFill>
              </a:rPr>
              <a:t>11010110</a:t>
            </a:r>
            <a:endParaRPr lang="en-US" sz="4800" dirty="0"/>
          </a:p>
          <a:p>
            <a:r>
              <a:rPr lang="en-US" sz="4800" dirty="0"/>
              <a:t>Child 2  : </a:t>
            </a:r>
            <a:r>
              <a:rPr lang="en-US" sz="4800" dirty="0" smtClean="0">
                <a:solidFill>
                  <a:srgbClr val="00B050"/>
                </a:solidFill>
              </a:rPr>
              <a:t>00010010</a:t>
            </a:r>
            <a:endParaRPr lang="en-US" sz="4800" dirty="0"/>
          </a:p>
        </p:txBody>
      </p:sp>
      <p:sp>
        <p:nvSpPr>
          <p:cNvPr id="21" name="TextBox 20"/>
          <p:cNvSpPr txBox="1"/>
          <p:nvPr/>
        </p:nvSpPr>
        <p:spPr>
          <a:xfrm>
            <a:off x="1981200" y="5398264"/>
            <a:ext cx="5785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 CAPACITY!</a:t>
            </a:r>
            <a:endParaRPr lang="en-US" sz="3200" b="1" spc="3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770" y="2992395"/>
            <a:ext cx="3337882" cy="240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49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6 L -0.2375 -0.17592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8" dur="1400" fill="hold"/>
                                        <p:tgtEl>
                                          <p:spTgt spid="10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847981"/>
            <a:ext cx="2499179" cy="2209800"/>
          </a:xfrm>
        </p:spPr>
      </p:pic>
      <p:sp>
        <p:nvSpPr>
          <p:cNvPr id="8" name="TextBox 7"/>
          <p:cNvSpPr txBox="1"/>
          <p:nvPr/>
        </p:nvSpPr>
        <p:spPr>
          <a:xfrm>
            <a:off x="1981200" y="3040797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11100101010001</a:t>
            </a:r>
            <a:r>
              <a:rPr lang="en-US" sz="4800" dirty="0">
                <a:solidFill>
                  <a:srgbClr val="00B0F0"/>
                </a:solidFill>
              </a:rPr>
              <a:t>1</a:t>
            </a:r>
            <a:r>
              <a:rPr lang="en-US" sz="4800" dirty="0" smtClean="0"/>
              <a:t>10</a:t>
            </a:r>
            <a:endParaRPr lang="en-US" sz="4800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22098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11100101010001</a:t>
            </a:r>
            <a:r>
              <a:rPr lang="en-US" sz="4800" dirty="0" smtClean="0">
                <a:solidFill>
                  <a:srgbClr val="FF0000"/>
                </a:solidFill>
              </a:rPr>
              <a:t>0</a:t>
            </a:r>
            <a:r>
              <a:rPr lang="en-US" sz="4800" dirty="0" smtClean="0"/>
              <a:t>10</a:t>
            </a:r>
            <a:endParaRPr lang="en-US" sz="4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76600"/>
            <a:ext cx="4365955" cy="314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806323"/>
              </p:ext>
            </p:extLst>
          </p:nvPr>
        </p:nvGraphicFramePr>
        <p:xfrm>
          <a:off x="762000" y="2438400"/>
          <a:ext cx="77724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/>
                <a:gridCol w="762000"/>
                <a:gridCol w="1066800"/>
                <a:gridCol w="1066800"/>
                <a:gridCol w="990600"/>
                <a:gridCol w="1029018"/>
                <a:gridCol w="1104582"/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Items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Best Known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dataset_20_1000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4129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medium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1142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7145*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Large02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1765326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1385923*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1385857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1385857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1385857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7">
                  <a:txBody>
                    <a:bodyPr/>
                    <a:lstStyle/>
                    <a:p>
                      <a:r>
                        <a:rPr lang="en-US" dirty="0" smtClean="0"/>
                        <a:t>* Represents</a:t>
                      </a:r>
                      <a:r>
                        <a:rPr lang="en-US" baseline="0" dirty="0" smtClean="0"/>
                        <a:t> a best known using an unbounded knapsack problem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86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C32702E-DA15-40A3-A820-92F7E70F2C1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308</Words>
  <Application>Microsoft Office PowerPoint</Application>
  <PresentationFormat>On-screen Show (4:3)</PresentationFormat>
  <Paragraphs>116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1_Office Theme</vt:lpstr>
      <vt:lpstr>Solving the 0-1 Knapsack Problem With Genetic Algorithms</vt:lpstr>
      <vt:lpstr>The Problem</vt:lpstr>
      <vt:lpstr>Uses for Knapsack Problem</vt:lpstr>
      <vt:lpstr>Data Representation</vt:lpstr>
      <vt:lpstr>Population Initialization</vt:lpstr>
      <vt:lpstr>Parent Selection</vt:lpstr>
      <vt:lpstr>Crossover</vt:lpstr>
      <vt:lpstr>Mutation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Knapsack Problem With Genetic Algorithms</dc:title>
  <dc:creator>John Rutherford</dc:creator>
  <cp:keywords/>
  <dc:description>2010 animated medical dna template from PresentationPro.com</dc:description>
  <cp:lastModifiedBy>John Rutherford</cp:lastModifiedBy>
  <cp:revision>21</cp:revision>
  <dcterms:created xsi:type="dcterms:W3CDTF">2013-05-06T13:46:05Z</dcterms:created>
  <dcterms:modified xsi:type="dcterms:W3CDTF">2013-05-06T16:55:10Z</dcterms:modified>
  <cp:category>2010 medical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TC018813549991</vt:lpwstr>
  </property>
</Properties>
</file>